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31"/>
  </p:notesMasterIdLst>
  <p:handoutMasterIdLst>
    <p:handoutMasterId r:id="rId32"/>
  </p:handoutMasterIdLst>
  <p:sldIdLst>
    <p:sldId id="284" r:id="rId2"/>
    <p:sldId id="256" r:id="rId3"/>
    <p:sldId id="279" r:id="rId4"/>
    <p:sldId id="28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1" r:id="rId28"/>
    <p:sldId id="286" r:id="rId29"/>
    <p:sldId id="282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0CCFF"/>
    <a:srgbClr val="FFCC66"/>
    <a:srgbClr val="FF9966"/>
    <a:srgbClr val="00FFFF"/>
    <a:srgbClr val="99FFCC"/>
    <a:srgbClr val="CC00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41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35EDE7-D755-463F-B5D6-C8068037A7F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77063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DDBB2-34BB-40C0-AD5A-76D88288E785}" type="datetimeFigureOut">
              <a:rPr lang="fr-FR" smtClean="0"/>
              <a:pPr/>
              <a:t>03/09/2022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4E39-612B-4203-B47D-B7A34914EA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9891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57290" y="4357694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1"/>
                </a:solidFill>
                <a:latin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 dirty="0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fr-FR" smtClean="0"/>
              <a:t>Bases du vocabulaire technique</a:t>
            </a: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42844" y="2500306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3786182" y="1785926"/>
            <a:ext cx="1571636" cy="150019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fr-FR" smtClean="0"/>
              <a:t>Bases du vocabulaire technique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01090" y="6286520"/>
            <a:ext cx="457200" cy="441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FA5EF2-ECF4-416A-9D2A-C1B9D9D088B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fr-FR" smtClean="0"/>
              <a:t>Bases du vocabulaire technique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58214" y="6345262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6C41433E-E991-4759-9196-1EFD8BC5BAB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1067FB-7AD4-492B-AF91-85F209344C6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Bases du vocabulaire technique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CDABC1-D958-4BFB-AB31-EBE1E23FB0A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fr-FR" smtClean="0"/>
              <a:t>Bases du vocabulaire technique</a:t>
            </a: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429652" y="6345261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94F980DA-1454-4551-BF86-6497003BBA3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Calibri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1.xml"/><Relationship Id="rId26" Type="http://schemas.openxmlformats.org/officeDocument/2006/relationships/slide" Target="slide17.xml"/><Relationship Id="rId3" Type="http://schemas.openxmlformats.org/officeDocument/2006/relationships/image" Target="../media/image4.png"/><Relationship Id="rId21" Type="http://schemas.openxmlformats.org/officeDocument/2006/relationships/slide" Target="slide26.xml"/><Relationship Id="rId7" Type="http://schemas.openxmlformats.org/officeDocument/2006/relationships/slide" Target="slide12.xml"/><Relationship Id="rId12" Type="http://schemas.openxmlformats.org/officeDocument/2006/relationships/slide" Target="slide18.xml"/><Relationship Id="rId17" Type="http://schemas.openxmlformats.org/officeDocument/2006/relationships/slide" Target="slide25.xml"/><Relationship Id="rId25" Type="http://schemas.openxmlformats.org/officeDocument/2006/relationships/slide" Target="slide19.xml"/><Relationship Id="rId2" Type="http://schemas.openxmlformats.org/officeDocument/2006/relationships/slide" Target="slide3.xml"/><Relationship Id="rId16" Type="http://schemas.openxmlformats.org/officeDocument/2006/relationships/slide" Target="slide10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11" Type="http://schemas.openxmlformats.org/officeDocument/2006/relationships/slide" Target="slide6.xml"/><Relationship Id="rId24" Type="http://schemas.openxmlformats.org/officeDocument/2006/relationships/slide" Target="slide22.xml"/><Relationship Id="rId5" Type="http://schemas.openxmlformats.org/officeDocument/2006/relationships/slide" Target="slide20.xml"/><Relationship Id="rId15" Type="http://schemas.openxmlformats.org/officeDocument/2006/relationships/slide" Target="slide7.xml"/><Relationship Id="rId23" Type="http://schemas.openxmlformats.org/officeDocument/2006/relationships/slide" Target="slide13.xml"/><Relationship Id="rId28" Type="http://schemas.openxmlformats.org/officeDocument/2006/relationships/slide" Target="slide28.xml"/><Relationship Id="rId10" Type="http://schemas.openxmlformats.org/officeDocument/2006/relationships/slide" Target="slide21.xml"/><Relationship Id="rId19" Type="http://schemas.openxmlformats.org/officeDocument/2006/relationships/slide" Target="slide15.xml"/><Relationship Id="rId4" Type="http://schemas.openxmlformats.org/officeDocument/2006/relationships/slide" Target="slide8.xml"/><Relationship Id="rId9" Type="http://schemas.openxmlformats.org/officeDocument/2006/relationships/slide" Target="slide24.xml"/><Relationship Id="rId14" Type="http://schemas.openxmlformats.org/officeDocument/2006/relationships/slide" Target="slide27.xml"/><Relationship Id="rId22" Type="http://schemas.openxmlformats.org/officeDocument/2006/relationships/slide" Target="slide5.xml"/><Relationship Id="rId27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12" Type="http://schemas.openxmlformats.org/officeDocument/2006/relationships/slide" Target="slide10.xml"/><Relationship Id="rId17" Type="http://schemas.openxmlformats.org/officeDocument/2006/relationships/slide" Target="slide4.xml"/><Relationship Id="rId2" Type="http://schemas.openxmlformats.org/officeDocument/2006/relationships/slide" Target="slide2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11" Type="http://schemas.openxmlformats.org/officeDocument/2006/relationships/slide" Target="slide16.xml"/><Relationship Id="rId5" Type="http://schemas.openxmlformats.org/officeDocument/2006/relationships/slide" Target="slide12.xml"/><Relationship Id="rId15" Type="http://schemas.openxmlformats.org/officeDocument/2006/relationships/image" Target="../media/image6.png"/><Relationship Id="rId10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4.xml"/><Relationship Id="rId3" Type="http://schemas.openxmlformats.org/officeDocument/2006/relationships/image" Target="../media/image7.png"/><Relationship Id="rId7" Type="http://schemas.openxmlformats.org/officeDocument/2006/relationships/slide" Target="slide25.xml"/><Relationship Id="rId12" Type="http://schemas.openxmlformats.org/officeDocument/2006/relationships/slide" Target="slide21.xml"/><Relationship Id="rId17" Type="http://schemas.openxmlformats.org/officeDocument/2006/relationships/image" Target="../media/image4.png"/><Relationship Id="rId2" Type="http://schemas.openxmlformats.org/officeDocument/2006/relationships/slide" Target="slide2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7.xml"/><Relationship Id="rId11" Type="http://schemas.openxmlformats.org/officeDocument/2006/relationships/slide" Target="slide20.xml"/><Relationship Id="rId5" Type="http://schemas.openxmlformats.org/officeDocument/2006/relationships/slide" Target="slide26.xml"/><Relationship Id="rId15" Type="http://schemas.openxmlformats.org/officeDocument/2006/relationships/slide" Target="slide5.xml"/><Relationship Id="rId10" Type="http://schemas.openxmlformats.org/officeDocument/2006/relationships/slide" Target="slide23.xml"/><Relationship Id="rId4" Type="http://schemas.openxmlformats.org/officeDocument/2006/relationships/slide" Target="slide22.xml"/><Relationship Id="rId9" Type="http://schemas.openxmlformats.org/officeDocument/2006/relationships/slide" Target="slide19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0166" y="3929066"/>
            <a:ext cx="6400800" cy="1752600"/>
          </a:xfrm>
        </p:spPr>
        <p:txBody>
          <a:bodyPr>
            <a:normAutofit/>
          </a:bodyPr>
          <a:lstStyle/>
          <a:p>
            <a:r>
              <a:rPr lang="fr-FR" sz="2400" b="0" dirty="0" smtClean="0">
                <a:latin typeface="Calibri" pitchFamily="34" charset="0"/>
              </a:rPr>
              <a:t>Communication technique</a:t>
            </a:r>
          </a:p>
          <a:p>
            <a:r>
              <a:rPr lang="fr-FR" sz="2400" b="0" dirty="0" smtClean="0"/>
              <a:t>-</a:t>
            </a:r>
            <a:endParaRPr lang="fr-FR" sz="2400" b="0" dirty="0" smtClean="0">
              <a:latin typeface="Calibri" pitchFamily="34" charset="0"/>
            </a:endParaRPr>
          </a:p>
          <a:p>
            <a:r>
              <a:rPr lang="fr-FR" sz="2400" b="0" i="1" dirty="0" smtClean="0"/>
              <a:t>Bases du vocabulaire technique</a:t>
            </a:r>
            <a:endParaRPr lang="fr-FR" sz="2400" b="0" i="1" dirty="0">
              <a:latin typeface="Calibri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-142900"/>
            <a:ext cx="7772400" cy="1752600"/>
          </a:xfrm>
        </p:spPr>
        <p:txBody>
          <a:bodyPr/>
          <a:lstStyle/>
          <a:p>
            <a:r>
              <a:rPr lang="fr-FR" dirty="0" smtClean="0">
                <a:latin typeface="Calibri" pitchFamily="34" charset="0"/>
              </a:rPr>
              <a:t>-I2D -</a:t>
            </a:r>
            <a:r>
              <a:rPr lang="fr-FR" smtClean="0">
                <a:latin typeface="Calibri" pitchFamily="34" charset="0"/>
              </a:rPr>
              <a:t/>
            </a:r>
            <a:br>
              <a:rPr lang="fr-FR" smtClean="0">
                <a:latin typeface="Calibri" pitchFamily="34" charset="0"/>
              </a:rPr>
            </a:br>
            <a:r>
              <a:rPr lang="fr-FR" smtClean="0">
                <a:latin typeface="Calibri" pitchFamily="34" charset="0"/>
              </a:rPr>
              <a:t>Représentation </a:t>
            </a:r>
            <a:r>
              <a:rPr lang="fr-FR" dirty="0" smtClean="0">
                <a:latin typeface="Calibri" pitchFamily="34" charset="0"/>
              </a:rPr>
              <a:t>des systèmes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1026" name="Picture 2" descr="C:\Users\Charlotte\Documents\Cours\Lycee Clos Maire\Logo Clos Maire transpar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000240"/>
            <a:ext cx="1653164" cy="1052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57158" y="214290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Lamage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71538" y="5429264"/>
            <a:ext cx="7143800" cy="7143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Usinage cylindrique réalisé à l’entrée d’un perçage destiné à noyer (cacher) la tête d’une vis.</a:t>
            </a:r>
          </a:p>
        </p:txBody>
      </p:sp>
      <p:pic>
        <p:nvPicPr>
          <p:cNvPr id="13321" name="Picture 9" descr="la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85860"/>
            <a:ext cx="3933828" cy="3855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57158" y="214290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Fraisure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14348" y="5429264"/>
            <a:ext cx="7858180" cy="7143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Usinage conique réalisé à l’entrée d’un perçage destiné à recevoir la tête d’une vis.</a:t>
            </a:r>
          </a:p>
        </p:txBody>
      </p:sp>
      <p:pic>
        <p:nvPicPr>
          <p:cNvPr id="14345" name="Picture 9" descr="frais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4258677" cy="3857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85720" y="214290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Bossage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85786" y="5357826"/>
            <a:ext cx="7543800" cy="7143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Surépaisseur de matière, généralement située à l’entrée d’un perçage, destinée à limiter les surfaces à usiner.</a:t>
            </a:r>
          </a:p>
        </p:txBody>
      </p:sp>
      <p:pic>
        <p:nvPicPr>
          <p:cNvPr id="15370" name="Picture 10" descr="boss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94043"/>
            <a:ext cx="5214942" cy="37065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5720" y="214290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Perçage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57224" y="5429264"/>
            <a:ext cx="7543800" cy="7143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Trou, débouchant ou non, généralement réalisé avec un foret à extrémité pointue.</a:t>
            </a:r>
          </a:p>
        </p:txBody>
      </p:sp>
      <p:pic>
        <p:nvPicPr>
          <p:cNvPr id="16393" name="Picture 9" descr="perc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698" y="1285860"/>
            <a:ext cx="5162946" cy="4000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66696" y="233346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Évidement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14348" y="5500702"/>
            <a:ext cx="7929618" cy="707886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Vide prévu dans une pièce pour en diminuer le poids ou réduire une surface d’appui.</a:t>
            </a:r>
          </a:p>
        </p:txBody>
      </p:sp>
      <p:pic>
        <p:nvPicPr>
          <p:cNvPr id="17417" name="Picture 9" descr="evide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1931" y="1447800"/>
            <a:ext cx="6180138" cy="3446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85720" y="214290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Trou oblong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14480" y="5786454"/>
            <a:ext cx="6357982" cy="40011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Trou de forme allongée, terminé par 2 demi-cylindres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41" name="Picture 9" descr="obl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154215"/>
            <a:ext cx="4743456" cy="4417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85720" y="214290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Arrondi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57158" y="5643578"/>
            <a:ext cx="8558242" cy="40011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Surface arrondie destinée à supprimer l’arrête vive d’un angle saillant.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5" name="Picture 9" descr="arrond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5516571" cy="41809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85720" y="285728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Congé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00034" y="5715016"/>
            <a:ext cx="8201052" cy="40011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Surface arrondie qui raccorde deux surfaces formant un angle rentrant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9" name="Picture 9" descr="co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14422"/>
            <a:ext cx="4443418" cy="4127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Bases du vocabulaire technique</a:t>
            </a:r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57158" y="214290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Épaulement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57158" y="5500702"/>
            <a:ext cx="8429652" cy="40011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Changement de la section d’une pièce pour obtenir une surface d’appui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3" name="Picture 9" descr="epaul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214421"/>
            <a:ext cx="4152904" cy="40958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4282" y="214290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Collet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85852" y="5715016"/>
            <a:ext cx="7143800" cy="40011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Couronne sur une pièce cylindrique qui peut servir de butée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7" name="Picture 9" descr="col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42983"/>
            <a:ext cx="4552956" cy="4297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pied de page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sp>
        <p:nvSpPr>
          <p:cNvPr id="32" name="Espace réservé du numéro de diapositive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ABC1-D958-4BFB-AB31-EBE1E23FB0A8}" type="slidenum">
              <a:rPr lang="fr-FR" smtClean="0"/>
              <a:pPr/>
              <a:t>2</a:t>
            </a:fld>
            <a:endParaRPr lang="fr-FR"/>
          </a:p>
        </p:txBody>
      </p:sp>
      <p:graphicFrame>
        <p:nvGraphicFramePr>
          <p:cNvPr id="2101" name="Group 53"/>
          <p:cNvGraphicFramePr>
            <a:graphicFrameLocks noGrp="1"/>
          </p:cNvGraphicFramePr>
          <p:nvPr>
            <p:ph type="tbl" idx="4294967295"/>
          </p:nvPr>
        </p:nvGraphicFramePr>
        <p:xfrm>
          <a:off x="1071538" y="1643050"/>
          <a:ext cx="7467600" cy="3944939"/>
        </p:xfrm>
        <a:graphic>
          <a:graphicData uri="http://schemas.openxmlformats.org/drawingml/2006/table">
            <a:tbl>
              <a:tblPr/>
              <a:tblGrid>
                <a:gridCol w="1866900"/>
                <a:gridCol w="1866900"/>
                <a:gridCol w="1866900"/>
                <a:gridCol w="1866900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2109" name="Picture 61" descr="oei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786454"/>
            <a:ext cx="762000" cy="411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1395386" y="1795450"/>
            <a:ext cx="11652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hlinkClick r:id="rId4" action="ppaction://hlinksldjump"/>
              </a:rPr>
              <a:t>Alésage</a:t>
            </a:r>
            <a:endParaRPr lang="fr-FR" dirty="0"/>
          </a:p>
        </p:txBody>
      </p:sp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1395386" y="2481250"/>
            <a:ext cx="902811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hlinkClick r:id="rId5" action="ppaction://hlinksldjump"/>
              </a:rPr>
              <a:t>Arbre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1471586" y="3167050"/>
            <a:ext cx="115929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hlinkClick r:id="rId6" action="ppaction://hlinksldjump"/>
              </a:rPr>
              <a:t>Arrondi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1471586" y="3852850"/>
            <a:ext cx="1228221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hlinkClick r:id="rId7" action="ppaction://hlinksldjump"/>
              </a:rPr>
              <a:t>Bossage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1285852" y="4357694"/>
            <a:ext cx="1601721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err="1">
                <a:solidFill>
                  <a:srgbClr val="000000"/>
                </a:solidFill>
                <a:hlinkClick r:id="rId8" action="ppaction://hlinksldjump"/>
              </a:rPr>
              <a:t>Chambrage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1395386" y="5072050"/>
            <a:ext cx="141417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hlinkClick r:id="rId9" action="ppaction://hlinksldjump"/>
              </a:rPr>
              <a:t>Chanfrein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21" name="Text Box 73"/>
          <p:cNvSpPr txBox="1">
            <a:spLocks noChangeArrowheads="1"/>
          </p:cNvSpPr>
          <p:nvPr/>
        </p:nvSpPr>
        <p:spPr bwMode="auto">
          <a:xfrm>
            <a:off x="3000364" y="3071810"/>
            <a:ext cx="173797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hlinkClick r:id="rId10" action="ppaction://hlinksldjump"/>
              </a:rPr>
              <a:t>Dégagement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22" name="Text Box 74"/>
          <p:cNvSpPr txBox="1">
            <a:spLocks noChangeArrowheads="1"/>
          </p:cNvSpPr>
          <p:nvPr/>
        </p:nvSpPr>
        <p:spPr bwMode="auto">
          <a:xfrm>
            <a:off x="3376586" y="3776650"/>
            <a:ext cx="115768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hlinkClick r:id="rId11" action="ppaction://hlinksldjump"/>
              </a:rPr>
              <a:t>Embase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23" name="Text Box 75"/>
          <p:cNvSpPr txBox="1">
            <a:spLocks noChangeArrowheads="1"/>
          </p:cNvSpPr>
          <p:nvPr/>
        </p:nvSpPr>
        <p:spPr bwMode="auto">
          <a:xfrm>
            <a:off x="3224186" y="4386250"/>
            <a:ext cx="1651414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hlinkClick r:id="rId12" action="ppaction://hlinksldjump"/>
              </a:rPr>
              <a:t>Epaulement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24" name="Text Box 76"/>
          <p:cNvSpPr txBox="1">
            <a:spLocks noChangeArrowheads="1"/>
          </p:cNvSpPr>
          <p:nvPr/>
        </p:nvSpPr>
        <p:spPr bwMode="auto">
          <a:xfrm>
            <a:off x="3224186" y="5072050"/>
            <a:ext cx="1515158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hlinkClick r:id="rId13" action="ppaction://hlinksldjump"/>
              </a:rPr>
              <a:t>Evidement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25" name="Text Box 77"/>
          <p:cNvSpPr txBox="1">
            <a:spLocks noChangeArrowheads="1"/>
          </p:cNvSpPr>
          <p:nvPr/>
        </p:nvSpPr>
        <p:spPr bwMode="auto">
          <a:xfrm>
            <a:off x="5205386" y="4386250"/>
            <a:ext cx="1055097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hlinkClick r:id="rId14" action="ppaction://hlinksldjump"/>
              </a:rPr>
              <a:t>Méplat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26" name="Text Box 78"/>
          <p:cNvSpPr txBox="1">
            <a:spLocks noChangeArrowheads="1"/>
          </p:cNvSpPr>
          <p:nvPr/>
        </p:nvSpPr>
        <p:spPr bwMode="auto">
          <a:xfrm>
            <a:off x="5052986" y="5072050"/>
            <a:ext cx="119295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hlinkClick r:id="rId15" action="ppaction://hlinksldjump"/>
              </a:rPr>
              <a:t>Nervure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27" name="Text Box 79"/>
          <p:cNvSpPr txBox="1">
            <a:spLocks noChangeArrowheads="1"/>
          </p:cNvSpPr>
          <p:nvPr/>
        </p:nvSpPr>
        <p:spPr bwMode="auto">
          <a:xfrm>
            <a:off x="5205386" y="3700450"/>
            <a:ext cx="117371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hlinkClick r:id="rId16" action="ppaction://hlinksldjump"/>
              </a:rPr>
              <a:t>Lamage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28" name="Text Box 80"/>
          <p:cNvSpPr txBox="1">
            <a:spLocks noChangeArrowheads="1"/>
          </p:cNvSpPr>
          <p:nvPr/>
        </p:nvSpPr>
        <p:spPr bwMode="auto">
          <a:xfrm>
            <a:off x="5205386" y="3090850"/>
            <a:ext cx="94852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hlinkClick r:id="rId17" action="ppaction://hlinksldjump"/>
              </a:rPr>
              <a:t>Gorge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29" name="Text Box 81"/>
          <p:cNvSpPr txBox="1">
            <a:spLocks noChangeArrowheads="1"/>
          </p:cNvSpPr>
          <p:nvPr/>
        </p:nvSpPr>
        <p:spPr bwMode="auto">
          <a:xfrm>
            <a:off x="5129186" y="2405050"/>
            <a:ext cx="119295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hlinkClick r:id="rId18" action="ppaction://hlinksldjump"/>
              </a:rPr>
              <a:t>Fraisure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30" name="Text Box 82"/>
          <p:cNvSpPr txBox="1">
            <a:spLocks noChangeArrowheads="1"/>
          </p:cNvSpPr>
          <p:nvPr/>
        </p:nvSpPr>
        <p:spPr bwMode="auto">
          <a:xfrm>
            <a:off x="6797995" y="4357694"/>
            <a:ext cx="170309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hlinkClick r:id="rId19" action="ppaction://hlinksldjump"/>
              </a:rPr>
              <a:t>Trou oblong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31" name="Text Box 83"/>
          <p:cNvSpPr txBox="1">
            <a:spLocks noChangeArrowheads="1"/>
          </p:cNvSpPr>
          <p:nvPr/>
        </p:nvSpPr>
        <p:spPr bwMode="auto">
          <a:xfrm>
            <a:off x="6957986" y="3700450"/>
            <a:ext cx="1460015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hlinkClick r:id="rId20" action="ppaction://hlinksldjump"/>
              </a:rPr>
              <a:t>Taraudage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32" name="Text Box 84"/>
          <p:cNvSpPr txBox="1">
            <a:spLocks noChangeArrowheads="1"/>
          </p:cNvSpPr>
          <p:nvPr/>
        </p:nvSpPr>
        <p:spPr bwMode="auto">
          <a:xfrm>
            <a:off x="6957986" y="3090850"/>
            <a:ext cx="1157689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hlinkClick r:id="rId21" action="ppaction://hlinksldjump"/>
              </a:rPr>
              <a:t>Rainure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33" name="Text Box 85"/>
          <p:cNvSpPr txBox="1">
            <a:spLocks noChangeArrowheads="1"/>
          </p:cNvSpPr>
          <p:nvPr/>
        </p:nvSpPr>
        <p:spPr bwMode="auto">
          <a:xfrm>
            <a:off x="6631949" y="2428868"/>
            <a:ext cx="1926874" cy="430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 dirty="0">
                <a:solidFill>
                  <a:srgbClr val="000000"/>
                </a:solidFill>
                <a:hlinkClick r:id="rId22" action="ppaction://hlinksldjump"/>
              </a:rPr>
              <a:t>Perçage borgne</a:t>
            </a:r>
            <a:endParaRPr lang="fr-FR" sz="2200" dirty="0"/>
          </a:p>
        </p:txBody>
      </p:sp>
      <p:sp>
        <p:nvSpPr>
          <p:cNvPr id="2134" name="Text Box 86"/>
          <p:cNvSpPr txBox="1">
            <a:spLocks noChangeArrowheads="1"/>
          </p:cNvSpPr>
          <p:nvPr/>
        </p:nvSpPr>
        <p:spPr bwMode="auto">
          <a:xfrm>
            <a:off x="7034186" y="1795450"/>
            <a:ext cx="11477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hlinkClick r:id="rId23" action="ppaction://hlinksldjump"/>
              </a:rPr>
              <a:t>Perçage</a:t>
            </a:r>
            <a:endParaRPr lang="fr-FR"/>
          </a:p>
        </p:txBody>
      </p:sp>
      <p:sp>
        <p:nvSpPr>
          <p:cNvPr id="2135" name="Text Box 87"/>
          <p:cNvSpPr txBox="1">
            <a:spLocks noChangeArrowheads="1"/>
          </p:cNvSpPr>
          <p:nvPr/>
        </p:nvSpPr>
        <p:spPr bwMode="auto">
          <a:xfrm>
            <a:off x="5205386" y="1795450"/>
            <a:ext cx="116363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hlinkClick r:id="rId24" action="ppaction://hlinksldjump"/>
              </a:rPr>
              <a:t>Filetage</a:t>
            </a:r>
            <a:endParaRPr lang="fr-FR"/>
          </a:p>
        </p:txBody>
      </p:sp>
      <p:sp>
        <p:nvSpPr>
          <p:cNvPr id="2136" name="Text Box 88"/>
          <p:cNvSpPr txBox="1">
            <a:spLocks noChangeArrowheads="1"/>
          </p:cNvSpPr>
          <p:nvPr/>
        </p:nvSpPr>
        <p:spPr bwMode="auto">
          <a:xfrm>
            <a:off x="3452786" y="1795450"/>
            <a:ext cx="9271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hlinkClick r:id="rId25" action="ppaction://hlinksldjump"/>
              </a:rPr>
              <a:t>Collet</a:t>
            </a:r>
            <a:endParaRPr lang="fr-FR"/>
          </a:p>
        </p:txBody>
      </p:sp>
      <p:sp>
        <p:nvSpPr>
          <p:cNvPr id="2137" name="Text Box 89"/>
          <p:cNvSpPr txBox="1">
            <a:spLocks noChangeArrowheads="1"/>
          </p:cNvSpPr>
          <p:nvPr/>
        </p:nvSpPr>
        <p:spPr bwMode="auto">
          <a:xfrm>
            <a:off x="3452786" y="2481250"/>
            <a:ext cx="1023037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rgbClr val="000000"/>
                </a:solidFill>
                <a:hlinkClick r:id="rId26" action="ppaction://hlinksldjump"/>
              </a:rPr>
              <a:t>Congé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71472" y="428604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latin typeface="Arial" pitchFamily="34" charset="0"/>
                <a:cs typeface="Arial" pitchFamily="34" charset="0"/>
              </a:rPr>
              <a:t>Index :</a:t>
            </a:r>
            <a:endParaRPr lang="fr-FR" sz="32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61" descr="oeil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29190" y="5786454"/>
            <a:ext cx="762000" cy="411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" name="Text Box 78"/>
          <p:cNvSpPr txBox="1">
            <a:spLocks noChangeArrowheads="1"/>
          </p:cNvSpPr>
          <p:nvPr/>
        </p:nvSpPr>
        <p:spPr bwMode="auto">
          <a:xfrm>
            <a:off x="7000892" y="5072074"/>
            <a:ext cx="120738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000000"/>
                </a:solidFill>
                <a:hlinkClick r:id="rId28" action="ppaction://hlinksldjump"/>
              </a:rPr>
              <a:t>Clavette</a:t>
            </a:r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5720" y="214290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Arbre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57158" y="5500707"/>
            <a:ext cx="8558242" cy="7143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Désigne généralement une pièce cylindrique précise. C’est le contenu dans un assemblage avec un alésage.</a:t>
            </a:r>
          </a:p>
        </p:txBody>
      </p:sp>
      <p:pic>
        <p:nvPicPr>
          <p:cNvPr id="23561" name="Picture 9" descr="arb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1"/>
            <a:ext cx="4672018" cy="4053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5720" y="285728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Dégagement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57158" y="5572140"/>
            <a:ext cx="8558242" cy="7143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Usinage effectué dans le fond d’un angle pour assurer un bon contact ou pour faciliter un usinage.</a:t>
            </a:r>
          </a:p>
        </p:txBody>
      </p:sp>
      <p:pic>
        <p:nvPicPr>
          <p:cNvPr id="24585" name="Picture 9" descr="degag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5678319" cy="3929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85720" y="285728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Filetage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42910" y="5500702"/>
            <a:ext cx="8001056" cy="7143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Rainure hélicoïdale exécutée sur un cylindre. C’est la forme qui a été réalisée sur une vis.</a:t>
            </a:r>
          </a:p>
        </p:txBody>
      </p:sp>
      <p:pic>
        <p:nvPicPr>
          <p:cNvPr id="25609" name="Picture 9" descr="filet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214422"/>
            <a:ext cx="4605342" cy="40997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85720" y="285728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Taraudage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00034" y="5429264"/>
            <a:ext cx="8343928" cy="7143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Rainure hélicoïdale exécutée dans un alésage ou un perçage. C’est la forme qui a été réalisée dans un écrou.</a:t>
            </a:r>
          </a:p>
        </p:txBody>
      </p:sp>
      <p:pic>
        <p:nvPicPr>
          <p:cNvPr id="27657" name="Picture 9" descr="taraud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338892" cy="40174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5720" y="214290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Chanfrein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57158" y="5500702"/>
            <a:ext cx="8415366" cy="7143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Surface conique ou plane obtenue par suppression d’une arrête vive sur un cylindre ou sur un prisme.</a:t>
            </a:r>
          </a:p>
        </p:txBody>
      </p:sp>
      <p:pic>
        <p:nvPicPr>
          <p:cNvPr id="28681" name="Picture 9" descr="chanfre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14422"/>
            <a:ext cx="5057780" cy="40798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5720" y="233346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Gorge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85786" y="5500702"/>
            <a:ext cx="8043866" cy="707886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Usinage dans une pièce cylindrique souvent destiné à recevoir un anneau élastique ou un joint d’étanchéité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5" name="Picture 9" descr="go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65389"/>
            <a:ext cx="5000660" cy="4020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85720" y="214290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Rainure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143108" y="5643578"/>
            <a:ext cx="5272094" cy="40011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Entaille longue pratiquée dans une pièce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9" name="Picture 9" descr="rain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4157666" cy="3939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14282" y="214290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Méplat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85720" y="5572140"/>
            <a:ext cx="8629680" cy="707886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Surface plane réalisée sur un cylindre. On dit aussi plat. Deux méplats opposés sur une pièce cylindrique permettent l’utilisation d’une clef plate.</a:t>
            </a:r>
          </a:p>
        </p:txBody>
      </p:sp>
      <p:pic>
        <p:nvPicPr>
          <p:cNvPr id="33801" name="Picture 9" descr="mepl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4845055" cy="4062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214290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Clavette</a:t>
            </a:r>
            <a:endParaRPr lang="fr-FR" sz="4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6" name="Rectangle 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8" name="Picture 53" descr="oeil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61" descr="oei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57290" y="5572140"/>
            <a:ext cx="6643734" cy="40011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 smtClean="0">
                <a:latin typeface="Arial" pitchFamily="34" charset="0"/>
                <a:cs typeface="Arial" pitchFamily="34" charset="0"/>
              </a:rPr>
              <a:t>Pièce qui a pour fonction de lier en rotation deux pièces.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1357298"/>
            <a:ext cx="41434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52600" y="1752600"/>
            <a:ext cx="762000" cy="457200"/>
          </a:xfrm>
          <a:prstGeom prst="rect">
            <a:avLst/>
          </a:prstGeom>
          <a:solidFill>
            <a:srgbClr val="FF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52600" y="1828800"/>
            <a:ext cx="9906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>
                <a:solidFill>
                  <a:srgbClr val="CC0000"/>
                </a:solidFill>
              </a:rPr>
              <a:t>A B C …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895600" y="1752600"/>
            <a:ext cx="4648200" cy="1200329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Arial" pitchFamily="34" charset="0"/>
                <a:cs typeface="Arial" pitchFamily="34" charset="0"/>
              </a:rPr>
              <a:t>Index alphabétique</a:t>
            </a:r>
            <a:r>
              <a:rPr lang="fr-FR" dirty="0">
                <a:latin typeface="Arial" pitchFamily="34" charset="0"/>
                <a:cs typeface="Arial" pitchFamily="34" charset="0"/>
              </a:rPr>
              <a:t> : chacune des formes du tableau renvoie à sa description.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895600" y="3352800"/>
            <a:ext cx="4648200" cy="1200329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Arial" pitchFamily="34" charset="0"/>
                <a:cs typeface="Arial" pitchFamily="34" charset="0"/>
              </a:rPr>
              <a:t>Illustrations</a:t>
            </a:r>
            <a:r>
              <a:rPr lang="fr-FR" dirty="0">
                <a:latin typeface="Arial" pitchFamily="34" charset="0"/>
                <a:cs typeface="Arial" pitchFamily="34" charset="0"/>
              </a:rPr>
              <a:t> : chacune des flèches renvoie à la description de la forme concernée.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14282" y="285728"/>
            <a:ext cx="4071966" cy="52322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sng" dirty="0">
                <a:latin typeface="Arial" pitchFamily="34" charset="0"/>
                <a:cs typeface="Arial" pitchFamily="34" charset="0"/>
              </a:rPr>
              <a:t>Aide à </a:t>
            </a:r>
            <a:r>
              <a:rPr lang="fr-FR" sz="2800" b="1" u="sng" dirty="0" smtClean="0">
                <a:latin typeface="Arial" pitchFamily="34" charset="0"/>
                <a:cs typeface="Arial" pitchFamily="34" charset="0"/>
              </a:rPr>
              <a:t>l’utilisation :</a:t>
            </a:r>
            <a:endParaRPr lang="fr-FR" sz="28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51" name="Picture 11" descr="oe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352800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pic>
        <p:nvPicPr>
          <p:cNvPr id="12" name="Picture 61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85918" y="4000504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e 50"/>
          <p:cNvGrpSpPr/>
          <p:nvPr/>
        </p:nvGrpSpPr>
        <p:grpSpPr>
          <a:xfrm>
            <a:off x="8143900" y="214290"/>
            <a:ext cx="1000100" cy="457200"/>
            <a:chOff x="8143900" y="5715016"/>
            <a:chExt cx="1000100" cy="457200"/>
          </a:xfrm>
        </p:grpSpPr>
        <p:sp>
          <p:nvSpPr>
            <p:cNvPr id="31747" name="Rectangle 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143900" y="5715016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8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153400" y="5786454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4786314" y="2428868"/>
            <a:ext cx="4103691" cy="3827469"/>
            <a:chOff x="4267200" y="228600"/>
            <a:chExt cx="3603625" cy="2970213"/>
          </a:xfrm>
        </p:grpSpPr>
        <p:pic>
          <p:nvPicPr>
            <p:cNvPr id="31752" name="Picture 8" descr="p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67200" y="228600"/>
              <a:ext cx="3603625" cy="29702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1765" name="Line 21">
              <a:hlinkClick r:id="rId4" action="ppaction://hlinksldjump"/>
            </p:cNvPr>
            <p:cNvSpPr>
              <a:spLocks noChangeShapeType="1"/>
            </p:cNvSpPr>
            <p:nvPr/>
          </p:nvSpPr>
          <p:spPr bwMode="auto">
            <a:xfrm>
              <a:off x="4419600" y="1447800"/>
              <a:ext cx="30480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66" name="Line 22">
              <a:hlinkClick r:id="rId5" action="ppaction://hlinksldjump"/>
            </p:cNvPr>
            <p:cNvSpPr>
              <a:spLocks noChangeShapeType="1"/>
            </p:cNvSpPr>
            <p:nvPr/>
          </p:nvSpPr>
          <p:spPr bwMode="auto">
            <a:xfrm flipH="1">
              <a:off x="6477000" y="609600"/>
              <a:ext cx="457200" cy="3810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67" name="Line 23">
              <a:hlinkClick r:id="rId6" action="ppaction://hlinksldjump"/>
            </p:cNvPr>
            <p:cNvSpPr>
              <a:spLocks noChangeShapeType="1"/>
            </p:cNvSpPr>
            <p:nvPr/>
          </p:nvSpPr>
          <p:spPr bwMode="auto">
            <a:xfrm flipH="1">
              <a:off x="7010400" y="990600"/>
              <a:ext cx="304800" cy="6096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68" name="Line 24">
              <a:hlinkClick r:id="rId7" action="ppaction://hlinksldjump"/>
            </p:cNvPr>
            <p:cNvSpPr>
              <a:spLocks noChangeShapeType="1"/>
            </p:cNvSpPr>
            <p:nvPr/>
          </p:nvSpPr>
          <p:spPr bwMode="auto">
            <a:xfrm>
              <a:off x="5105400" y="685800"/>
              <a:ext cx="457200" cy="533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69" name="Line 25">
              <a:hlinkClick r:id="rId8" action="ppaction://hlinksldjump"/>
            </p:cNvPr>
            <p:cNvSpPr>
              <a:spLocks noChangeShapeType="1"/>
            </p:cNvSpPr>
            <p:nvPr/>
          </p:nvSpPr>
          <p:spPr bwMode="auto">
            <a:xfrm flipH="1" flipV="1">
              <a:off x="6553200" y="2286000"/>
              <a:ext cx="457200" cy="2286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70" name="Line 26">
              <a:hlinkClick r:id="rId9" action="ppaction://hlinksldjump"/>
            </p:cNvPr>
            <p:cNvSpPr>
              <a:spLocks noChangeShapeType="1"/>
            </p:cNvSpPr>
            <p:nvPr/>
          </p:nvSpPr>
          <p:spPr bwMode="auto">
            <a:xfrm flipH="1">
              <a:off x="6324600" y="914400"/>
              <a:ext cx="53340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71" name="Line 27">
              <a:hlinkClick r:id="rId10" action="ppaction://hlinksldjump"/>
            </p:cNvPr>
            <p:cNvSpPr>
              <a:spLocks noChangeShapeType="1"/>
            </p:cNvSpPr>
            <p:nvPr/>
          </p:nvSpPr>
          <p:spPr bwMode="auto">
            <a:xfrm>
              <a:off x="4724400" y="1752600"/>
              <a:ext cx="533400" cy="3810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72" name="Line 28">
              <a:hlinkClick r:id="rId11" action="ppaction://hlinksldjump"/>
            </p:cNvPr>
            <p:cNvSpPr>
              <a:spLocks noChangeShapeType="1"/>
            </p:cNvSpPr>
            <p:nvPr/>
          </p:nvSpPr>
          <p:spPr bwMode="auto">
            <a:xfrm flipV="1">
              <a:off x="6858000" y="1676400"/>
              <a:ext cx="685800" cy="2286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73" name="Line 29">
              <a:hlinkClick r:id="rId12" action="ppaction://hlinksldjump"/>
            </p:cNvPr>
            <p:cNvSpPr>
              <a:spLocks noChangeShapeType="1"/>
            </p:cNvSpPr>
            <p:nvPr/>
          </p:nvSpPr>
          <p:spPr bwMode="auto">
            <a:xfrm flipV="1">
              <a:off x="5638800" y="1981200"/>
              <a:ext cx="38100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92" name="Line 48">
              <a:hlinkClick r:id="rId13" action="ppaction://hlinksldjump"/>
            </p:cNvPr>
            <p:cNvSpPr>
              <a:spLocks noChangeShapeType="1"/>
            </p:cNvSpPr>
            <p:nvPr/>
          </p:nvSpPr>
          <p:spPr bwMode="auto">
            <a:xfrm flipH="1" flipV="1">
              <a:off x="5410200" y="609600"/>
              <a:ext cx="30480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93" name="Line 49">
              <a:hlinkClick r:id="rId14" action="ppaction://hlinksldjump"/>
            </p:cNvPr>
            <p:cNvSpPr>
              <a:spLocks noChangeShapeType="1"/>
            </p:cNvSpPr>
            <p:nvPr/>
          </p:nvSpPr>
          <p:spPr bwMode="auto">
            <a:xfrm>
              <a:off x="6019800" y="533400"/>
              <a:ext cx="30480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214282" y="214290"/>
            <a:ext cx="4500594" cy="3571900"/>
            <a:chOff x="228600" y="3276600"/>
            <a:chExt cx="3922713" cy="2998788"/>
          </a:xfrm>
        </p:grpSpPr>
        <p:pic>
          <p:nvPicPr>
            <p:cNvPr id="31753" name="Picture 9" descr="p14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28600" y="3276600"/>
              <a:ext cx="3922713" cy="29987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1774" name="Line 30">
              <a:hlinkClick r:id="rId16" action="ppaction://hlinksldjump"/>
            </p:cNvPr>
            <p:cNvSpPr>
              <a:spLocks noChangeShapeType="1"/>
            </p:cNvSpPr>
            <p:nvPr/>
          </p:nvSpPr>
          <p:spPr bwMode="auto">
            <a:xfrm flipH="1">
              <a:off x="1295400" y="5334000"/>
              <a:ext cx="533400" cy="685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75" name="Line 31">
              <a:hlinkClick r:id="rId6" action="ppaction://hlinksldjump"/>
            </p:cNvPr>
            <p:cNvSpPr>
              <a:spLocks noChangeShapeType="1"/>
            </p:cNvSpPr>
            <p:nvPr/>
          </p:nvSpPr>
          <p:spPr bwMode="auto">
            <a:xfrm flipV="1">
              <a:off x="990600" y="5029200"/>
              <a:ext cx="152400" cy="685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76" name="Line 32">
              <a:hlinkClick r:id="rId14" action="ppaction://hlinksldjump"/>
            </p:cNvPr>
            <p:cNvSpPr>
              <a:spLocks noChangeShapeType="1"/>
            </p:cNvSpPr>
            <p:nvPr/>
          </p:nvSpPr>
          <p:spPr bwMode="auto">
            <a:xfrm flipH="1" flipV="1">
              <a:off x="3505200" y="5410200"/>
              <a:ext cx="381000" cy="6096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77" name="Line 33">
              <a:hlinkClick r:id="rId13" action="ppaction://hlinksldjump"/>
            </p:cNvPr>
            <p:cNvSpPr>
              <a:spLocks noChangeShapeType="1"/>
            </p:cNvSpPr>
            <p:nvPr/>
          </p:nvSpPr>
          <p:spPr bwMode="auto">
            <a:xfrm flipH="1" flipV="1">
              <a:off x="2743200" y="5486400"/>
              <a:ext cx="457200" cy="6096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78" name="Line 34">
              <a:hlinkClick r:id="rId8" action="ppaction://hlinksldjump"/>
            </p:cNvPr>
            <p:cNvSpPr>
              <a:spLocks noChangeShapeType="1"/>
            </p:cNvSpPr>
            <p:nvPr/>
          </p:nvSpPr>
          <p:spPr bwMode="auto">
            <a:xfrm flipH="1">
              <a:off x="3048000" y="4419600"/>
              <a:ext cx="609600" cy="30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79" name="Line 35">
              <a:hlinkClick r:id="rId11" action="ppaction://hlinksldjump"/>
            </p:cNvPr>
            <p:cNvSpPr>
              <a:spLocks noChangeShapeType="1"/>
            </p:cNvSpPr>
            <p:nvPr/>
          </p:nvSpPr>
          <p:spPr bwMode="auto">
            <a:xfrm flipH="1">
              <a:off x="1752600" y="3505200"/>
              <a:ext cx="381000" cy="3810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94" name="Line 50">
              <a:hlinkClick r:id="rId14" action="ppaction://hlinksldjump"/>
            </p:cNvPr>
            <p:cNvSpPr>
              <a:spLocks noChangeShapeType="1"/>
            </p:cNvSpPr>
            <p:nvPr/>
          </p:nvSpPr>
          <p:spPr bwMode="auto">
            <a:xfrm flipH="1" flipV="1">
              <a:off x="1752600" y="4495800"/>
              <a:ext cx="304800" cy="6096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95" name="Line 51">
              <a:hlinkClick r:id="rId14" action="ppaction://hlinksldjump"/>
            </p:cNvPr>
            <p:cNvSpPr>
              <a:spLocks noChangeShapeType="1"/>
            </p:cNvSpPr>
            <p:nvPr/>
          </p:nvSpPr>
          <p:spPr bwMode="auto">
            <a:xfrm flipV="1">
              <a:off x="2057400" y="5943600"/>
              <a:ext cx="457200" cy="2286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49" name="Espace réservé du numéro de diapositive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0" name="Espace réservé du pied de page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pic>
        <p:nvPicPr>
          <p:cNvPr id="55" name="Picture 61" descr="oeil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43900" y="785794"/>
            <a:ext cx="762000" cy="411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0"/>
          <p:cNvGrpSpPr/>
          <p:nvPr/>
        </p:nvGrpSpPr>
        <p:grpSpPr>
          <a:xfrm>
            <a:off x="8143900" y="285728"/>
            <a:ext cx="1000100" cy="457200"/>
            <a:chOff x="8143900" y="5715016"/>
            <a:chExt cx="1000100" cy="457200"/>
          </a:xfrm>
        </p:grpSpPr>
        <p:sp>
          <p:nvSpPr>
            <p:cNvPr id="31747" name="Rectangle 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143900" y="5715016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8" name="Text Box 4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153400" y="5786454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4929190" y="2500306"/>
            <a:ext cx="3967170" cy="3779846"/>
            <a:chOff x="4876800" y="3505200"/>
            <a:chExt cx="2895600" cy="2636838"/>
          </a:xfrm>
        </p:grpSpPr>
        <p:pic>
          <p:nvPicPr>
            <p:cNvPr id="31755" name="Picture 11" descr="p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800" y="3505200"/>
              <a:ext cx="2895600" cy="263683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31780" name="Line 36">
              <a:hlinkClick r:id="rId4" action="ppaction://hlinksldjump"/>
            </p:cNvPr>
            <p:cNvSpPr>
              <a:spLocks noChangeShapeType="1"/>
            </p:cNvSpPr>
            <p:nvPr/>
          </p:nvSpPr>
          <p:spPr bwMode="auto">
            <a:xfrm>
              <a:off x="5029200" y="5181600"/>
              <a:ext cx="304800" cy="30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81" name="Line 37">
              <a:hlinkClick r:id="rId5" action="ppaction://hlinksldjump"/>
            </p:cNvPr>
            <p:cNvSpPr>
              <a:spLocks noChangeShapeType="1"/>
            </p:cNvSpPr>
            <p:nvPr/>
          </p:nvSpPr>
          <p:spPr bwMode="auto">
            <a:xfrm>
              <a:off x="5334000" y="4572000"/>
              <a:ext cx="457200" cy="533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82" name="Line 38">
              <a:hlinkClick r:id="rId6" action="ppaction://hlinksldjump"/>
            </p:cNvPr>
            <p:cNvSpPr>
              <a:spLocks noChangeShapeType="1"/>
            </p:cNvSpPr>
            <p:nvPr/>
          </p:nvSpPr>
          <p:spPr bwMode="auto">
            <a:xfrm>
              <a:off x="6477000" y="3657600"/>
              <a:ext cx="457200" cy="457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83" name="Line 39">
              <a:hlinkClick r:id="rId7" action="ppaction://hlinksldjump"/>
            </p:cNvPr>
            <p:cNvSpPr>
              <a:spLocks noChangeShapeType="1"/>
            </p:cNvSpPr>
            <p:nvPr/>
          </p:nvSpPr>
          <p:spPr bwMode="auto">
            <a:xfrm flipH="1" flipV="1">
              <a:off x="6400800" y="5181600"/>
              <a:ext cx="304800" cy="533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84" name="Line 40">
              <a:hlinkClick r:id="rId8" action="ppaction://hlinksldjump"/>
            </p:cNvPr>
            <p:cNvSpPr>
              <a:spLocks noChangeShapeType="1"/>
            </p:cNvSpPr>
            <p:nvPr/>
          </p:nvSpPr>
          <p:spPr bwMode="auto">
            <a:xfrm flipH="1">
              <a:off x="6934200" y="4724400"/>
              <a:ext cx="533400" cy="2286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85" name="Line 41">
              <a:hlinkClick r:id="rId9" action="ppaction://hlinksldjump"/>
            </p:cNvPr>
            <p:cNvSpPr>
              <a:spLocks noChangeShapeType="1"/>
            </p:cNvSpPr>
            <p:nvPr/>
          </p:nvSpPr>
          <p:spPr bwMode="auto">
            <a:xfrm>
              <a:off x="5791200" y="3962400"/>
              <a:ext cx="381000" cy="3810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86" name="Line 42">
              <a:hlinkClick r:id="rId10" action="ppaction://hlinksldjump"/>
            </p:cNvPr>
            <p:cNvSpPr>
              <a:spLocks noChangeShapeType="1"/>
            </p:cNvSpPr>
            <p:nvPr/>
          </p:nvSpPr>
          <p:spPr bwMode="auto">
            <a:xfrm flipH="1">
              <a:off x="7315200" y="3733800"/>
              <a:ext cx="228600" cy="30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87" name="Line 43">
              <a:hlinkClick r:id="rId11" action="ppaction://hlinksldjump"/>
            </p:cNvPr>
            <p:cNvSpPr>
              <a:spLocks noChangeShapeType="1"/>
            </p:cNvSpPr>
            <p:nvPr/>
          </p:nvSpPr>
          <p:spPr bwMode="auto">
            <a:xfrm flipH="1" flipV="1">
              <a:off x="6096000" y="5410200"/>
              <a:ext cx="228600" cy="6096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88" name="Line 44">
              <a:hlinkClick r:id="rId12" action="ppaction://hlinksldjump"/>
            </p:cNvPr>
            <p:cNvSpPr>
              <a:spLocks noChangeShapeType="1"/>
            </p:cNvSpPr>
            <p:nvPr/>
          </p:nvSpPr>
          <p:spPr bwMode="auto">
            <a:xfrm flipH="1" flipV="1">
              <a:off x="5715000" y="5715000"/>
              <a:ext cx="76200" cy="3048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31789" name="Line 45">
              <a:hlinkClick r:id="rId13" action="ppaction://hlinksldjump"/>
            </p:cNvPr>
            <p:cNvSpPr>
              <a:spLocks noChangeShapeType="1"/>
            </p:cNvSpPr>
            <p:nvPr/>
          </p:nvSpPr>
          <p:spPr bwMode="auto">
            <a:xfrm flipV="1">
              <a:off x="4953000" y="5867400"/>
              <a:ext cx="304800" cy="1524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</p:grpSp>
      <p:sp>
        <p:nvSpPr>
          <p:cNvPr id="49" name="Espace réservé du numéro de diapositive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0" name="Espace réservé du pied de page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53" name="Groupe 52"/>
          <p:cNvGrpSpPr/>
          <p:nvPr/>
        </p:nvGrpSpPr>
        <p:grpSpPr>
          <a:xfrm>
            <a:off x="285720" y="214290"/>
            <a:ext cx="4500594" cy="3571900"/>
            <a:chOff x="857224" y="3500438"/>
            <a:chExt cx="3352800" cy="2638425"/>
          </a:xfrm>
        </p:grpSpPr>
        <p:grpSp>
          <p:nvGrpSpPr>
            <p:cNvPr id="3" name="Groupe 51"/>
            <p:cNvGrpSpPr/>
            <p:nvPr/>
          </p:nvGrpSpPr>
          <p:grpSpPr>
            <a:xfrm>
              <a:off x="857224" y="3500438"/>
              <a:ext cx="3352800" cy="2638425"/>
              <a:chOff x="228600" y="228600"/>
              <a:chExt cx="3352800" cy="2638425"/>
            </a:xfrm>
          </p:grpSpPr>
          <p:pic>
            <p:nvPicPr>
              <p:cNvPr id="31754" name="Picture 10" descr="p21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28600" y="228600"/>
                <a:ext cx="3352800" cy="26384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31758" name="Line 14">
                <a:hlinkClick r:id="rId6" action="ppaction://hlinksldjump"/>
              </p:cNvPr>
              <p:cNvSpPr>
                <a:spLocks noChangeShapeType="1"/>
              </p:cNvSpPr>
              <p:nvPr/>
            </p:nvSpPr>
            <p:spPr bwMode="auto">
              <a:xfrm>
                <a:off x="457200" y="1371600"/>
                <a:ext cx="457200" cy="4572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31759" name="Line 15">
                <a:hlinkClick r:id="rId9" action="ppaction://hlinksldjump"/>
              </p:cNvPr>
              <p:cNvSpPr>
                <a:spLocks noChangeShapeType="1"/>
              </p:cNvSpPr>
              <p:nvPr/>
            </p:nvSpPr>
            <p:spPr bwMode="auto">
              <a:xfrm>
                <a:off x="838200" y="762000"/>
                <a:ext cx="533400" cy="4572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31760" name="Line 16">
                <a:hlinkClick r:id="rId15" action="ppaction://hlinksldjump"/>
              </p:cNvPr>
              <p:cNvSpPr>
                <a:spLocks noChangeShapeType="1"/>
              </p:cNvSpPr>
              <p:nvPr/>
            </p:nvSpPr>
            <p:spPr bwMode="auto">
              <a:xfrm>
                <a:off x="838200" y="2209800"/>
                <a:ext cx="457200" cy="5334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31761" name="Line 17">
                <a:hlinkClick r:id="rId5" action="ppaction://hlinksldjump"/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676400" y="609600"/>
                <a:ext cx="533400" cy="4572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31762" name="Line 18">
                <a:hlinkClick r:id="rId7" action="ppaction://hlinksldjump"/>
              </p:cNvPr>
              <p:cNvSpPr>
                <a:spLocks noChangeShapeType="1"/>
              </p:cNvSpPr>
              <p:nvPr/>
            </p:nvSpPr>
            <p:spPr bwMode="auto">
              <a:xfrm>
                <a:off x="2133600" y="1600200"/>
                <a:ext cx="838200" cy="762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31763" name="Line 19">
                <a:hlinkClick r:id="rId8" action="ppaction://hlinksldjump"/>
              </p:cNvPr>
              <p:cNvSpPr>
                <a:spLocks noChangeShapeType="1"/>
              </p:cNvSpPr>
              <p:nvPr/>
            </p:nvSpPr>
            <p:spPr bwMode="auto">
              <a:xfrm>
                <a:off x="1676400" y="2209800"/>
                <a:ext cx="76200" cy="3048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31764" name="Line 20">
                <a:hlinkClick r:id="rId4" action="ppaction://hlinksldjump"/>
              </p:cNvPr>
              <p:cNvSpPr>
                <a:spLocks noChangeShapeType="1"/>
              </p:cNvSpPr>
              <p:nvPr/>
            </p:nvSpPr>
            <p:spPr bwMode="auto">
              <a:xfrm flipV="1">
                <a:off x="2895600" y="381000"/>
                <a:ext cx="381000" cy="4572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31791" name="Line 47">
                <a:hlinkClick r:id="rId13" action="ppaction://hlinksldjump"/>
              </p:cNvPr>
              <p:cNvSpPr>
                <a:spLocks noChangeShapeType="1"/>
              </p:cNvSpPr>
              <p:nvPr/>
            </p:nvSpPr>
            <p:spPr bwMode="auto">
              <a:xfrm flipV="1">
                <a:off x="3124200" y="838200"/>
                <a:ext cx="304800" cy="7620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ffectLst/>
            </p:spPr>
            <p:txBody>
              <a:bodyPr wrap="none"/>
              <a:lstStyle/>
              <a:p>
                <a:endParaRPr lang="fr-FR"/>
              </a:p>
            </p:txBody>
          </p:sp>
        </p:grpSp>
        <p:sp>
          <p:nvSpPr>
            <p:cNvPr id="31790" name="Line 46">
              <a:hlinkClick r:id="rId11" action="ppaction://hlinksldjump"/>
            </p:cNvPr>
            <p:cNvSpPr>
              <a:spLocks noChangeShapeType="1"/>
            </p:cNvSpPr>
            <p:nvPr/>
          </p:nvSpPr>
          <p:spPr bwMode="auto">
            <a:xfrm flipH="1">
              <a:off x="3357554" y="4714884"/>
              <a:ext cx="6096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fr-FR"/>
            </a:p>
          </p:txBody>
        </p:sp>
      </p:grpSp>
      <p:pic>
        <p:nvPicPr>
          <p:cNvPr id="54" name="Picture 61" descr="oeil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143900" y="857232"/>
            <a:ext cx="762000" cy="411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57158" y="285728"/>
            <a:ext cx="4357718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Perçage borgne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28662" y="5214950"/>
            <a:ext cx="7543800" cy="7143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C’est un perçage qui ne traverse pas complètement la pièce. Son extrémité est généralement pointue.</a:t>
            </a:r>
          </a:p>
        </p:txBody>
      </p:sp>
      <p:pic>
        <p:nvPicPr>
          <p:cNvPr id="8206" name="Picture 14" descr="perc-b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3831" y="1447800"/>
            <a:ext cx="3716338" cy="3544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4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6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57158" y="285728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Embase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71538" y="5357826"/>
            <a:ext cx="7543800" cy="40011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Élément d’une pièce servant de base, on dit aussi « semelle 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»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5" name="Picture 9" descr="emb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7406" y="1524000"/>
            <a:ext cx="4929188" cy="3417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57158" y="285728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Nervure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71472" y="5286388"/>
            <a:ext cx="8286808" cy="40011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Partie de faible épaisseur destinée à augmenter la rigidité d’une pièce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9" name="Picture 9" descr="nerv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2700" y="1600200"/>
            <a:ext cx="4038600" cy="3262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1000" y="457200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Alésage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00034" y="5286388"/>
            <a:ext cx="8343928" cy="707886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Désigne généralement une forme creuse précise (un trou) destinée à recevoir un arbre. C’est le contenant d’un assemblage.</a:t>
            </a:r>
          </a:p>
        </p:txBody>
      </p:sp>
      <p:pic>
        <p:nvPicPr>
          <p:cNvPr id="11273" name="Picture 9" descr="ales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4705368" cy="3593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81000" y="285728"/>
            <a:ext cx="37338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fr-FR" sz="4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Chambrage</a:t>
            </a:r>
            <a:endParaRPr lang="fr-FR" sz="4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28596" y="5143512"/>
            <a:ext cx="8415366" cy="714375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C’est un évidemment réalisé à l’intérieur d’un alésage destiné à limiter la portée (surface en contact) de l’arbre contenu dans l’alésage.</a:t>
            </a:r>
          </a:p>
        </p:txBody>
      </p:sp>
      <p:pic>
        <p:nvPicPr>
          <p:cNvPr id="12297" name="Picture 9" descr="chambr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1700" y="1524000"/>
            <a:ext cx="4800600" cy="337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433E-E991-4759-9196-1EFD8BC5BAB0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Bases du vocabulaire technique</a:t>
            </a:r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8001024" y="2747962"/>
            <a:ext cx="990600" cy="457200"/>
            <a:chOff x="8001024" y="2747962"/>
            <a:chExt cx="990600" cy="457200"/>
          </a:xfrm>
        </p:grpSpPr>
        <p:sp>
          <p:nvSpPr>
            <p:cNvPr id="13" name="Rectangle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001024" y="2747962"/>
              <a:ext cx="762000" cy="457200"/>
            </a:xfrm>
            <a:prstGeom prst="rect">
              <a:avLst/>
            </a:prstGeom>
            <a:solidFill>
              <a:srgbClr val="FFFFCC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Text Box 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001024" y="2824162"/>
              <a:ext cx="990600" cy="3048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rgbClr val="CC0000"/>
                  </a:solidFill>
                </a:rPr>
                <a:t>A B C …</a:t>
              </a:r>
            </a:p>
          </p:txBody>
        </p:sp>
      </p:grpSp>
      <p:pic>
        <p:nvPicPr>
          <p:cNvPr id="15" name="Picture 53" descr="oei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3357562"/>
            <a:ext cx="762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61" descr="oeil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24" y="3929066"/>
            <a:ext cx="762000" cy="5000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Clos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ThèmeClos</Template>
  <TotalTime>979</TotalTime>
  <Words>720</Words>
  <Application>Microsoft Office PowerPoint</Application>
  <PresentationFormat>Affichage à l'écran (4:3)</PresentationFormat>
  <Paragraphs>163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ThèmeClos</vt:lpstr>
      <vt:lpstr>-I2D - Représentation des systèmes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 alphabétique</dc:title>
  <dc:creator>AP</dc:creator>
  <cp:lastModifiedBy>Charlotte Antier</cp:lastModifiedBy>
  <cp:revision>53</cp:revision>
  <dcterms:created xsi:type="dcterms:W3CDTF">2002-05-16T03:35:39Z</dcterms:created>
  <dcterms:modified xsi:type="dcterms:W3CDTF">2022-09-03T11:53:57Z</dcterms:modified>
</cp:coreProperties>
</file>