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8" r:id="rId3"/>
    <p:sldId id="260" r:id="rId4"/>
    <p:sldId id="266" r:id="rId5"/>
    <p:sldId id="265" r:id="rId6"/>
    <p:sldId id="264" r:id="rId7"/>
    <p:sldId id="272" r:id="rId8"/>
    <p:sldId id="263" r:id="rId9"/>
    <p:sldId id="279" r:id="rId10"/>
    <p:sldId id="271" r:id="rId11"/>
    <p:sldId id="262" r:id="rId12"/>
    <p:sldId id="280" r:id="rId13"/>
    <p:sldId id="270" r:id="rId14"/>
    <p:sldId id="261" r:id="rId15"/>
    <p:sldId id="276" r:id="rId16"/>
    <p:sldId id="275" r:id="rId17"/>
    <p:sldId id="274" r:id="rId18"/>
    <p:sldId id="277" r:id="rId19"/>
    <p:sldId id="281" r:id="rId20"/>
    <p:sldId id="282" r:id="rId21"/>
    <p:sldId id="278"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5"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5B50CF4-C480-4166-87E2-0718A9B94C3F}" type="datetimeFigureOut">
              <a:rPr lang="fr-FR" smtClean="0"/>
              <a:t>03/09/2019</a:t>
            </a:fld>
            <a:endParaRPr lang="fr-FR"/>
          </a:p>
        </p:txBody>
      </p:sp>
      <p:sp>
        <p:nvSpPr>
          <p:cNvPr id="5" name="Footer Placeholder 4"/>
          <p:cNvSpPr>
            <a:spLocks noGrp="1"/>
          </p:cNvSpPr>
          <p:nvPr>
            <p:ph type="ftr" sz="quarter" idx="11"/>
          </p:nvPr>
        </p:nvSpPr>
        <p:spPr>
          <a:xfrm>
            <a:off x="5332412" y="5883275"/>
            <a:ext cx="4324044" cy="365125"/>
          </a:xfrm>
        </p:spPr>
        <p:txBody>
          <a:bodyPr/>
          <a:lstStyle/>
          <a:p>
            <a:endParaRPr lang="fr-FR"/>
          </a:p>
        </p:txBody>
      </p:sp>
      <p:sp>
        <p:nvSpPr>
          <p:cNvPr id="6" name="Slide Number Placeholder 5"/>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117116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5B50CF4-C480-4166-87E2-0718A9B94C3F}" type="datetimeFigureOut">
              <a:rPr lang="fr-FR" smtClean="0"/>
              <a:t>03/09/2019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324941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5B50CF4-C480-4166-87E2-0718A9B94C3F}" type="datetimeFigureOut">
              <a:rPr lang="fr-FR" smtClean="0"/>
              <a:t>03/09/2019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77559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5B50CF4-C480-4166-87E2-0718A9B94C3F}" type="datetimeFigureOut">
              <a:rPr lang="fr-FR" smtClean="0"/>
              <a:t>03/09/2019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3994210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5B50CF4-C480-4166-87E2-0718A9B94C3F}" type="datetimeFigureOut">
              <a:rPr lang="fr-FR" smtClean="0"/>
              <a:t>03/09/2019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323601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5B50CF4-C480-4166-87E2-0718A9B94C3F}" type="datetimeFigureOut">
              <a:rPr lang="fr-FR" smtClean="0"/>
              <a:t>03/09/2019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3745362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Modifiez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5B50CF4-C480-4166-87E2-0718A9B94C3F}" type="datetimeFigureOut">
              <a:rPr lang="fr-FR" smtClean="0"/>
              <a:t>03/09/2019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2849703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B50CF4-C480-4166-87E2-0718A9B94C3F}" type="datetimeFigureOut">
              <a:rPr lang="fr-FR" smtClean="0"/>
              <a:t>03/09/2019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1252571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B50CF4-C480-4166-87E2-0718A9B94C3F}" type="datetimeFigureOut">
              <a:rPr lang="fr-FR" smtClean="0"/>
              <a:t>03/09/2019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234908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5B50CF4-C480-4166-87E2-0718A9B94C3F}" type="datetimeFigureOut">
              <a:rPr lang="fr-FR" smtClean="0"/>
              <a:t>03/09/2019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0951856" y="5867131"/>
            <a:ext cx="551167" cy="365125"/>
          </a:xfrm>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156127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5B50CF4-C480-4166-87E2-0718A9B94C3F}" type="datetimeFigureOut">
              <a:rPr lang="fr-FR" smtClean="0"/>
              <a:t>03/09/2019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18919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5B50CF4-C480-4166-87E2-0718A9B94C3F}" type="datetimeFigureOut">
              <a:rPr lang="fr-FR" smtClean="0"/>
              <a:t>03/09/2019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2073984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5B50CF4-C480-4166-87E2-0718A9B94C3F}" type="datetimeFigureOut">
              <a:rPr lang="fr-FR" smtClean="0"/>
              <a:t>03/09/2019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416728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5B50CF4-C480-4166-87E2-0718A9B94C3F}" type="datetimeFigureOut">
              <a:rPr lang="fr-FR" smtClean="0"/>
              <a:t>03/09/2019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1462196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50CF4-C480-4166-87E2-0718A9B94C3F}" type="datetimeFigureOut">
              <a:rPr lang="fr-FR" smtClean="0"/>
              <a:t>03/09/2019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1528236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5B50CF4-C480-4166-87E2-0718A9B94C3F}" type="datetimeFigureOut">
              <a:rPr lang="fr-FR" smtClean="0"/>
              <a:t>03/09/2019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335006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5B50CF4-C480-4166-87E2-0718A9B94C3F}" type="datetimeFigureOut">
              <a:rPr lang="fr-FR" smtClean="0"/>
              <a:t>03/09/2019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A75F21-D6D4-4301-BF05-C17B2F526EBE}" type="slidenum">
              <a:rPr lang="fr-FR" smtClean="0"/>
              <a:t>‹N°›</a:t>
            </a:fld>
            <a:endParaRPr lang="fr-FR"/>
          </a:p>
        </p:txBody>
      </p:sp>
    </p:spTree>
    <p:extLst>
      <p:ext uri="{BB962C8B-B14F-4D97-AF65-F5344CB8AC3E}">
        <p14:creationId xmlns:p14="http://schemas.microsoft.com/office/powerpoint/2010/main" val="25955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B50CF4-C480-4166-87E2-0718A9B94C3F}" type="datetimeFigureOut">
              <a:rPr lang="fr-FR" smtClean="0"/>
              <a:t>03/09/2019</a:t>
            </a:fld>
            <a:endParaRPr lang="fr-F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5A75F21-D6D4-4301-BF05-C17B2F526EBE}" type="slidenum">
              <a:rPr lang="fr-FR" smtClean="0"/>
              <a:t>‹N°›</a:t>
            </a:fld>
            <a:endParaRPr lang="fr-FR"/>
          </a:p>
        </p:txBody>
      </p:sp>
    </p:spTree>
    <p:extLst>
      <p:ext uri="{BB962C8B-B14F-4D97-AF65-F5344CB8AC3E}">
        <p14:creationId xmlns:p14="http://schemas.microsoft.com/office/powerpoint/2010/main" val="30493890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853513"/>
            <a:ext cx="12191999" cy="3139321"/>
          </a:xfrm>
          <a:prstGeom prst="rect">
            <a:avLst/>
          </a:prstGeom>
        </p:spPr>
        <p:txBody>
          <a:bodyPr wrap="square">
            <a:spAutoFit/>
            <a:scene3d>
              <a:camera prst="perspectiveLeft"/>
              <a:lightRig rig="threePt" dir="t"/>
            </a:scene3d>
          </a:bodyPr>
          <a:lstStyle/>
          <a:p>
            <a:pPr algn="ctr"/>
            <a:r>
              <a:rPr lang="fr-FR" sz="6600"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TRAITEMENT </a:t>
            </a:r>
          </a:p>
          <a:p>
            <a:pPr algn="ctr"/>
            <a:r>
              <a:rPr lang="fr-FR" sz="6600"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ET </a:t>
            </a:r>
          </a:p>
          <a:p>
            <a:pPr algn="ctr"/>
            <a:r>
              <a:rPr lang="fr-FR" sz="6600"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PROGRAMMATION</a:t>
            </a:r>
            <a:endParaRPr lang="fr-FR" sz="6600" b="1" u="sng" dirty="0">
              <a:solidFill>
                <a:srgbClr val="FF0000"/>
              </a:solidFill>
            </a:endParaRPr>
          </a:p>
        </p:txBody>
      </p:sp>
    </p:spTree>
    <p:extLst>
      <p:ext uri="{BB962C8B-B14F-4D97-AF65-F5344CB8AC3E}">
        <p14:creationId xmlns:p14="http://schemas.microsoft.com/office/powerpoint/2010/main" val="3376075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sers\Laokali\Desktop\Lycée Gustave Eiffel\2015-2016\Cours\S_SI_Traitement_et_programmation\Algo_fonctions.PNG"/>
          <p:cNvPicPr/>
          <p:nvPr/>
        </p:nvPicPr>
        <p:blipFill>
          <a:blip r:embed="rId2">
            <a:extLst>
              <a:ext uri="{28A0092B-C50C-407E-A947-70E740481C1C}">
                <a14:useLocalDpi xmlns:a14="http://schemas.microsoft.com/office/drawing/2010/main" val="0"/>
              </a:ext>
            </a:extLst>
          </a:blip>
          <a:srcRect/>
          <a:stretch>
            <a:fillRect/>
          </a:stretch>
        </p:blipFill>
        <p:spPr bwMode="auto">
          <a:xfrm>
            <a:off x="1592095" y="461667"/>
            <a:ext cx="9007812" cy="6396333"/>
          </a:xfrm>
          <a:prstGeom prst="rect">
            <a:avLst/>
          </a:prstGeom>
          <a:noFill/>
          <a:ln>
            <a:noFill/>
          </a:ln>
        </p:spPr>
      </p:pic>
      <p:sp>
        <p:nvSpPr>
          <p:cNvPr id="3" name="Rectangle 2"/>
          <p:cNvSpPr/>
          <p:nvPr/>
        </p:nvSpPr>
        <p:spPr>
          <a:xfrm>
            <a:off x="1" y="1"/>
            <a:ext cx="12192000" cy="461666"/>
          </a:xfrm>
          <a:prstGeom prst="rect">
            <a:avLst/>
          </a:prstGeom>
        </p:spPr>
        <p:txBody>
          <a:bodyPr wrap="square">
            <a:spAutoFit/>
          </a:bodyPr>
          <a:lstStyle/>
          <a:p>
            <a:pPr marL="171450" lvl="1" algn="ctr">
              <a:spcBef>
                <a:spcPts val="600"/>
              </a:spcBef>
              <a:spcAft>
                <a:spcPts val="600"/>
              </a:spcAft>
              <a:tabLst>
                <a:tab pos="502920" algn="l"/>
              </a:tabLst>
            </a:pPr>
            <a:r>
              <a:rPr lang="fr-FR" sz="2400" b="1" u="sng" dirty="0">
                <a:solidFill>
                  <a:srgbClr val="FF0000"/>
                </a:solidFill>
                <a:latin typeface="Arial" panose="020B0604020202020204" pitchFamily="34" charset="0"/>
                <a:ea typeface="Times New Roman" panose="02020603050405020304" pitchFamily="18" charset="0"/>
              </a:rPr>
              <a:t>2.2. L’</a:t>
            </a:r>
            <a:r>
              <a:rPr lang="fr-FR" sz="2400" b="1" u="sng" dirty="0" err="1">
                <a:solidFill>
                  <a:srgbClr val="FF0000"/>
                </a:solidFill>
                <a:latin typeface="Arial" panose="020B0604020202020204" pitchFamily="34" charset="0"/>
                <a:ea typeface="Times New Roman" panose="02020603050405020304" pitchFamily="18" charset="0"/>
              </a:rPr>
              <a:t>algorigramme</a:t>
            </a:r>
            <a:r>
              <a:rPr lang="fr-FR" sz="2400" b="1" u="sng" dirty="0">
                <a:solidFill>
                  <a:srgbClr val="FF0000"/>
                </a:solidFill>
                <a:latin typeface="Arial" panose="020B0604020202020204" pitchFamily="34" charset="0"/>
                <a:ea typeface="Times New Roman" panose="02020603050405020304" pitchFamily="18" charset="0"/>
              </a:rPr>
              <a:t> :</a:t>
            </a:r>
          </a:p>
        </p:txBody>
      </p:sp>
    </p:spTree>
    <p:extLst>
      <p:ext uri="{BB962C8B-B14F-4D97-AF65-F5344CB8AC3E}">
        <p14:creationId xmlns:p14="http://schemas.microsoft.com/office/powerpoint/2010/main" val="1502301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1999" cy="461666"/>
          </a:xfrm>
          <a:prstGeom prst="rect">
            <a:avLst/>
          </a:prstGeom>
        </p:spPr>
        <p:txBody>
          <a:bodyPr wrap="square">
            <a:spAutoFit/>
          </a:bodyPr>
          <a:lstStyle/>
          <a:p>
            <a:pPr marL="171450" lvl="1" algn="ctr">
              <a:spcBef>
                <a:spcPts val="600"/>
              </a:spcBef>
              <a:spcAft>
                <a:spcPts val="600"/>
              </a:spcAft>
              <a:tabLst>
                <a:tab pos="502920" algn="l"/>
              </a:tabLst>
            </a:pPr>
            <a:r>
              <a:rPr lang="fr-FR" sz="2400" b="1" u="sng" dirty="0">
                <a:solidFill>
                  <a:srgbClr val="FF0000"/>
                </a:solidFill>
                <a:latin typeface="Arial" panose="020B0604020202020204" pitchFamily="34" charset="0"/>
                <a:ea typeface="Times New Roman" panose="02020603050405020304" pitchFamily="18" charset="0"/>
              </a:rPr>
              <a:t>2.3. Le langage </a:t>
            </a:r>
            <a:r>
              <a:rPr lang="fr-FR" sz="2400" b="1" u="sng" dirty="0" err="1">
                <a:solidFill>
                  <a:srgbClr val="FF0000"/>
                </a:solidFill>
                <a:latin typeface="Arial" panose="020B0604020202020204" pitchFamily="34" charset="0"/>
                <a:ea typeface="Times New Roman" panose="02020603050405020304" pitchFamily="18" charset="0"/>
              </a:rPr>
              <a:t>Arduino</a:t>
            </a:r>
            <a:r>
              <a:rPr lang="fr-FR" sz="2400" b="1" u="sng" dirty="0">
                <a:solidFill>
                  <a:srgbClr val="FF0000"/>
                </a:solidFill>
                <a:latin typeface="Arial" panose="020B0604020202020204" pitchFamily="34" charset="0"/>
                <a:ea typeface="Times New Roman" panose="02020603050405020304" pitchFamily="18" charset="0"/>
              </a:rPr>
              <a:t> :</a:t>
            </a:r>
          </a:p>
        </p:txBody>
      </p:sp>
      <p:grpSp>
        <p:nvGrpSpPr>
          <p:cNvPr id="4" name="Groupe 3"/>
          <p:cNvGrpSpPr/>
          <p:nvPr/>
        </p:nvGrpSpPr>
        <p:grpSpPr>
          <a:xfrm>
            <a:off x="1261160" y="461667"/>
            <a:ext cx="9669678" cy="4741153"/>
            <a:chOff x="579374" y="541210"/>
            <a:chExt cx="11092614" cy="5871781"/>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74" y="541210"/>
              <a:ext cx="11092614" cy="587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79374" y="541210"/>
              <a:ext cx="11092614" cy="5871781"/>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Zone de texte 2"/>
          <p:cNvSpPr txBox="1">
            <a:spLocks noChangeArrowheads="1"/>
          </p:cNvSpPr>
          <p:nvPr/>
        </p:nvSpPr>
        <p:spPr bwMode="auto">
          <a:xfrm>
            <a:off x="194554" y="5538025"/>
            <a:ext cx="11809378" cy="1115693"/>
          </a:xfrm>
          <a:prstGeom prst="rect">
            <a:avLst/>
          </a:prstGeom>
          <a:solidFill>
            <a:srgbClr val="FFFFFF"/>
          </a:solidFill>
          <a:ln w="38100">
            <a:solidFill>
              <a:schemeClr val="accent6">
                <a:lumMod val="75000"/>
              </a:schemeClr>
            </a:solidFill>
            <a:miter lim="800000"/>
            <a:headEnd/>
            <a:tailEnd/>
          </a:ln>
        </p:spPr>
        <p:txBody>
          <a:bodyPr rot="0" vert="horz" wrap="square" lIns="91440" tIns="45720" rIns="91440" bIns="45720" anchor="ctr" anchorCtr="0">
            <a:noAutofit/>
          </a:bodyPr>
          <a:lstStyle>
            <a:defPPr>
              <a:defRPr lang="fr-FR"/>
            </a:defPPr>
            <a:lvl1pPr algn="just">
              <a:spcAft>
                <a:spcPts val="0"/>
              </a:spcAft>
              <a:defRPr sz="2600">
                <a:latin typeface="Arial" panose="020B0604020202020204" pitchFamily="34" charset="0"/>
                <a:ea typeface="Times New Roman" panose="02020603050405020304" pitchFamily="18" charset="0"/>
                <a:cs typeface="Times New Roman" panose="02020603050405020304" pitchFamily="18" charset="0"/>
              </a:defRPr>
            </a:lvl1pPr>
          </a:lstStyle>
          <a:p>
            <a:r>
              <a:rPr lang="fr-FR" dirty="0" err="1"/>
              <a:t>Arduino</a:t>
            </a:r>
            <a:r>
              <a:rPr lang="fr-FR" dirty="0"/>
              <a:t> est une plate-forme de prototypage d'objets interactifs à usage créatif constituée d'une carte électronique et d'un environnement de programmation.</a:t>
            </a:r>
          </a:p>
        </p:txBody>
      </p:sp>
    </p:spTree>
    <p:extLst>
      <p:ext uri="{BB962C8B-B14F-4D97-AF65-F5344CB8AC3E}">
        <p14:creationId xmlns:p14="http://schemas.microsoft.com/office/powerpoint/2010/main" val="118415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E5E2DF3-70AE-448E-83CB-A7318A2C679B}"/>
              </a:ext>
            </a:extLst>
          </p:cNvPr>
          <p:cNvPicPr>
            <a:picLocks noChangeAspect="1"/>
          </p:cNvPicPr>
          <p:nvPr/>
        </p:nvPicPr>
        <p:blipFill>
          <a:blip r:embed="rId2"/>
          <a:stretch>
            <a:fillRect/>
          </a:stretch>
        </p:blipFill>
        <p:spPr>
          <a:xfrm>
            <a:off x="3593085" y="192671"/>
            <a:ext cx="5305818" cy="6472658"/>
          </a:xfrm>
          <a:prstGeom prst="rect">
            <a:avLst/>
          </a:prstGeom>
        </p:spPr>
      </p:pic>
    </p:spTree>
    <p:extLst>
      <p:ext uri="{BB962C8B-B14F-4D97-AF65-F5344CB8AC3E}">
        <p14:creationId xmlns:p14="http://schemas.microsoft.com/office/powerpoint/2010/main" val="1587477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54"/>
            <a:ext cx="5308087" cy="6861154"/>
          </a:xfrm>
          <a:prstGeom prst="rect">
            <a:avLst/>
          </a:prstGeom>
        </p:spPr>
      </p:pic>
      <p:sp>
        <p:nvSpPr>
          <p:cNvPr id="3" name="Rectangle 2"/>
          <p:cNvSpPr/>
          <p:nvPr/>
        </p:nvSpPr>
        <p:spPr>
          <a:xfrm>
            <a:off x="5646775" y="4975450"/>
            <a:ext cx="6096000" cy="1200329"/>
          </a:xfrm>
          <a:prstGeom prst="rect">
            <a:avLst/>
          </a:prstGeom>
        </p:spPr>
        <p:txBody>
          <a:bodyPr>
            <a:spAutoFit/>
          </a:bodyPr>
          <a:lstStyle/>
          <a:p>
            <a:pPr marL="342900" lvl="0" indent="-342900" algn="just">
              <a:spcAft>
                <a:spcPts val="0"/>
              </a:spcAft>
              <a:buFont typeface="Arial" panose="020B0604020202020204" pitchFamily="34" charset="0"/>
              <a:buChar char="•"/>
            </a:pPr>
            <a:r>
              <a:rPr lang="fr-FR" sz="2400" dirty="0">
                <a:latin typeface="Arial" panose="020B0604020202020204" pitchFamily="34" charset="0"/>
                <a:ea typeface="Times New Roman" panose="02020603050405020304" pitchFamily="18" charset="0"/>
                <a:cs typeface="Times New Roman" panose="02020603050405020304" pitchFamily="18" charset="0"/>
              </a:rPr>
              <a:t>D’une </a:t>
            </a:r>
            <a:r>
              <a:rPr lang="fr-FR" sz="2400" dirty="0" err="1">
                <a:latin typeface="Arial" panose="020B0604020202020204" pitchFamily="34" charset="0"/>
                <a:ea typeface="Times New Roman" panose="02020603050405020304" pitchFamily="18" charset="0"/>
                <a:cs typeface="Times New Roman" panose="02020603050405020304" pitchFamily="18" charset="0"/>
              </a:rPr>
              <a:t>loop</a:t>
            </a:r>
            <a:r>
              <a:rPr lang="fr-FR" sz="2400" dirty="0">
                <a:latin typeface="Arial" panose="020B0604020202020204" pitchFamily="34" charset="0"/>
                <a:ea typeface="Times New Roman" panose="02020603050405020304" pitchFamily="18" charset="0"/>
                <a:cs typeface="Times New Roman" panose="02020603050405020304" pitchFamily="18" charset="0"/>
              </a:rPr>
              <a:t> (= boucle) : cette partie est lue en boucle. C'est ici que les fonctions sont réalisées.</a:t>
            </a:r>
          </a:p>
        </p:txBody>
      </p:sp>
      <p:sp>
        <p:nvSpPr>
          <p:cNvPr id="4" name="Rectangle 3"/>
          <p:cNvSpPr/>
          <p:nvPr/>
        </p:nvSpPr>
        <p:spPr>
          <a:xfrm>
            <a:off x="5646775" y="348826"/>
            <a:ext cx="6096000" cy="1200329"/>
          </a:xfrm>
          <a:prstGeom prst="rect">
            <a:avLst/>
          </a:prstGeom>
        </p:spPr>
        <p:txBody>
          <a:bodyPr>
            <a:spAutoFit/>
          </a:bodyPr>
          <a:lstStyle/>
          <a:p>
            <a:pPr marL="342900" lvl="0" indent="-342900" algn="just">
              <a:spcAft>
                <a:spcPts val="0"/>
              </a:spcAft>
              <a:buFont typeface="Symbol" panose="05050102010706020507" pitchFamily="18" charset="2"/>
              <a:buChar char=""/>
            </a:pPr>
            <a:r>
              <a:rPr lang="fr-FR" sz="2400" dirty="0">
                <a:latin typeface="Arial" panose="020B0604020202020204" pitchFamily="34" charset="0"/>
                <a:ea typeface="Times New Roman" panose="02020603050405020304" pitchFamily="18" charset="0"/>
                <a:cs typeface="Times New Roman" panose="02020603050405020304" pitchFamily="18" charset="0"/>
              </a:rPr>
              <a:t>D’un en-tête : déclaration des variables, des constantes, indication de l'utilisation de bibliothèques etc.</a:t>
            </a:r>
          </a:p>
        </p:txBody>
      </p:sp>
      <p:sp>
        <p:nvSpPr>
          <p:cNvPr id="5" name="Rectangle 4"/>
          <p:cNvSpPr/>
          <p:nvPr/>
        </p:nvSpPr>
        <p:spPr>
          <a:xfrm>
            <a:off x="5646775" y="1923474"/>
            <a:ext cx="6096000" cy="2677656"/>
          </a:xfrm>
          <a:prstGeom prst="rect">
            <a:avLst/>
          </a:prstGeom>
        </p:spPr>
        <p:txBody>
          <a:bodyPr>
            <a:spAutoFit/>
          </a:bodyPr>
          <a:lstStyle/>
          <a:p>
            <a:pPr marL="342900" lvl="0" indent="-342900" algn="just">
              <a:spcAft>
                <a:spcPts val="0"/>
              </a:spcAft>
              <a:buFont typeface="Symbol" panose="05050102010706020507" pitchFamily="18" charset="2"/>
              <a:buChar char=""/>
            </a:pPr>
            <a:r>
              <a:rPr lang="fr-FR" sz="2400" dirty="0">
                <a:latin typeface="Arial" panose="020B0604020202020204" pitchFamily="34" charset="0"/>
                <a:ea typeface="Times New Roman" panose="02020603050405020304" pitchFamily="18" charset="0"/>
                <a:cs typeface="Times New Roman" panose="02020603050405020304" pitchFamily="18" charset="0"/>
              </a:rPr>
              <a:t>D’un setup (= initialisation) cette partie n'est lue qu'une seule fois, elle comprend les fonctions devant être réalisées au démarrage (utilisation des broches en entrées ou en sortie, mise en marche du midi, du port série de l’I2C, etc.) </a:t>
            </a:r>
          </a:p>
        </p:txBody>
      </p:sp>
    </p:spTree>
    <p:extLst>
      <p:ext uri="{BB962C8B-B14F-4D97-AF65-F5344CB8AC3E}">
        <p14:creationId xmlns:p14="http://schemas.microsoft.com/office/powerpoint/2010/main" val="40133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414" y="0"/>
            <a:ext cx="11004956" cy="6863122"/>
          </a:xfrm>
          <a:prstGeom prst="rect">
            <a:avLst/>
          </a:prstGeom>
        </p:spPr>
      </p:pic>
      <p:sp>
        <p:nvSpPr>
          <p:cNvPr id="3" name="Rectangle 2"/>
          <p:cNvSpPr/>
          <p:nvPr/>
        </p:nvSpPr>
        <p:spPr>
          <a:xfrm>
            <a:off x="8715983" y="603115"/>
            <a:ext cx="2451370" cy="2558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784077" y="3764604"/>
            <a:ext cx="2451370" cy="2558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074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057" y="0"/>
            <a:ext cx="9524922" cy="6896340"/>
          </a:xfrm>
          <a:prstGeom prst="rect">
            <a:avLst/>
          </a:prstGeom>
        </p:spPr>
      </p:pic>
      <p:sp>
        <p:nvSpPr>
          <p:cNvPr id="3" name="Rectangle 2"/>
          <p:cNvSpPr/>
          <p:nvPr/>
        </p:nvSpPr>
        <p:spPr>
          <a:xfrm>
            <a:off x="8443608" y="68094"/>
            <a:ext cx="2120629" cy="2558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443608" y="3015575"/>
            <a:ext cx="2120629" cy="25583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4330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769441"/>
          </a:xfrm>
          <a:prstGeom prst="rect">
            <a:avLst/>
          </a:prstGeom>
        </p:spPr>
        <p:txBody>
          <a:bodyPr wrap="square">
            <a:spAutoFit/>
          </a:bodyPr>
          <a:lstStyle/>
          <a:p>
            <a:pPr algn="ctr"/>
            <a:r>
              <a:rPr lang="fr-FR" sz="4400"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3. Exercices</a:t>
            </a:r>
            <a:endParaRPr lang="fr-FR" sz="4400" b="1" u="sng" dirty="0">
              <a:solidFill>
                <a:srgbClr val="FF0000"/>
              </a:solidFill>
            </a:endParaRPr>
          </a:p>
        </p:txBody>
      </p:sp>
      <p:sp>
        <p:nvSpPr>
          <p:cNvPr id="5" name="Rectangle 4"/>
          <p:cNvSpPr/>
          <p:nvPr/>
        </p:nvSpPr>
        <p:spPr>
          <a:xfrm>
            <a:off x="-1" y="769441"/>
            <a:ext cx="12191999" cy="461666"/>
          </a:xfrm>
          <a:prstGeom prst="rect">
            <a:avLst/>
          </a:prstGeom>
        </p:spPr>
        <p:txBody>
          <a:bodyPr wrap="square">
            <a:spAutoFit/>
          </a:bodyPr>
          <a:lstStyle/>
          <a:p>
            <a:pPr marL="171450" lvl="1" algn="ctr">
              <a:spcBef>
                <a:spcPts val="600"/>
              </a:spcBef>
              <a:spcAft>
                <a:spcPts val="600"/>
              </a:spcAft>
              <a:tabLst>
                <a:tab pos="502920" algn="l"/>
              </a:tabLst>
            </a:pPr>
            <a:r>
              <a:rPr lang="fr-FR" sz="2400" b="1" u="sng" dirty="0">
                <a:solidFill>
                  <a:srgbClr val="FF0000"/>
                </a:solidFill>
                <a:latin typeface="Arial" panose="020B0604020202020204" pitchFamily="34" charset="0"/>
                <a:ea typeface="Times New Roman" panose="02020603050405020304" pitchFamily="18" charset="0"/>
              </a:rPr>
              <a:t>Exercice 1 :</a:t>
            </a:r>
          </a:p>
        </p:txBody>
      </p:sp>
      <p:sp>
        <p:nvSpPr>
          <p:cNvPr id="6" name="Rectangle 5"/>
          <p:cNvSpPr/>
          <p:nvPr/>
        </p:nvSpPr>
        <p:spPr>
          <a:xfrm>
            <a:off x="1575880" y="1558147"/>
            <a:ext cx="9500829" cy="461665"/>
          </a:xfrm>
          <a:prstGeom prst="rect">
            <a:avLst/>
          </a:prstGeom>
        </p:spPr>
        <p:txBody>
          <a:bodyPr wrap="square">
            <a:spAutoFit/>
          </a:bodyPr>
          <a:lstStyle/>
          <a:p>
            <a:pPr algn="just">
              <a:spcAft>
                <a:spcPts val="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Comprendre l’algorithme suivant et écrire son </a:t>
            </a:r>
            <a:r>
              <a:rPr lang="fr-FR" sz="2400" b="1" dirty="0" err="1">
                <a:latin typeface="Arial" panose="020B0604020202020204" pitchFamily="34" charset="0"/>
                <a:ea typeface="Times New Roman" panose="02020603050405020304" pitchFamily="18" charset="0"/>
                <a:cs typeface="Times New Roman" panose="02020603050405020304" pitchFamily="18" charset="0"/>
              </a:rPr>
              <a:t>algorigramme</a:t>
            </a:r>
            <a:r>
              <a:rPr lang="fr-FR" sz="2400" b="1" dirty="0">
                <a:latin typeface="Arial" panose="020B0604020202020204" pitchFamily="34" charset="0"/>
                <a:ea typeface="Times New Roman" panose="02020603050405020304" pitchFamily="18" charset="0"/>
                <a:cs typeface="Times New Roman" panose="02020603050405020304" pitchFamily="18" charset="0"/>
              </a:rPr>
              <a:t>.</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6" y="2346853"/>
            <a:ext cx="12211045" cy="3256279"/>
          </a:xfrm>
          <a:prstGeom prst="rect">
            <a:avLst/>
          </a:prstGeom>
        </p:spPr>
      </p:pic>
    </p:spTree>
    <p:extLst>
      <p:ext uri="{BB962C8B-B14F-4D97-AF65-F5344CB8AC3E}">
        <p14:creationId xmlns:p14="http://schemas.microsoft.com/office/powerpoint/2010/main" val="3375897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191999" cy="461666"/>
          </a:xfrm>
          <a:prstGeom prst="rect">
            <a:avLst/>
          </a:prstGeom>
        </p:spPr>
        <p:txBody>
          <a:bodyPr wrap="square">
            <a:spAutoFit/>
          </a:bodyPr>
          <a:lstStyle/>
          <a:p>
            <a:pPr marL="171450" lvl="1" algn="ctr">
              <a:spcBef>
                <a:spcPts val="600"/>
              </a:spcBef>
              <a:spcAft>
                <a:spcPts val="600"/>
              </a:spcAft>
              <a:tabLst>
                <a:tab pos="502920" algn="l"/>
              </a:tabLst>
            </a:pPr>
            <a:r>
              <a:rPr lang="fr-FR" sz="2400" b="1" u="sng" dirty="0">
                <a:solidFill>
                  <a:srgbClr val="FF0000"/>
                </a:solidFill>
                <a:latin typeface="Arial" panose="020B0604020202020204" pitchFamily="34" charset="0"/>
                <a:ea typeface="Times New Roman" panose="02020603050405020304" pitchFamily="18" charset="0"/>
              </a:rPr>
              <a:t>Exercice 2 :</a:t>
            </a:r>
          </a:p>
        </p:txBody>
      </p:sp>
      <p:sp>
        <p:nvSpPr>
          <p:cNvPr id="3" name="Rectangle 2"/>
          <p:cNvSpPr/>
          <p:nvPr/>
        </p:nvSpPr>
        <p:spPr>
          <a:xfrm>
            <a:off x="1742302" y="617837"/>
            <a:ext cx="10157255" cy="5262979"/>
          </a:xfrm>
          <a:prstGeom prst="rect">
            <a:avLst/>
          </a:prstGeom>
        </p:spPr>
        <p:txBody>
          <a:bodyPr wrap="square">
            <a:spAutoFit/>
          </a:bodyPr>
          <a:lstStyle/>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Le robot a cette fois-ci une sortie moteur pour le piloté en avançant (</a:t>
            </a:r>
            <a:r>
              <a:rPr lang="fr-FR" sz="2400" dirty="0" err="1">
                <a:latin typeface="Arial" panose="020B0604020202020204" pitchFamily="34" charset="0"/>
                <a:ea typeface="Times New Roman" panose="02020603050405020304" pitchFamily="18" charset="0"/>
                <a:cs typeface="Times New Roman" panose="02020603050405020304" pitchFamily="18" charset="0"/>
              </a:rPr>
              <a:t>S_mot_AV</a:t>
            </a:r>
            <a:r>
              <a:rPr lang="fr-FR" sz="2400" dirty="0">
                <a:latin typeface="Arial" panose="020B0604020202020204" pitchFamily="34" charset="0"/>
                <a:ea typeface="Times New Roman" panose="02020603050405020304" pitchFamily="18" charset="0"/>
                <a:cs typeface="Times New Roman" panose="02020603050405020304" pitchFamily="18" charset="0"/>
              </a:rPr>
              <a:t>), une sortie moteur pour le piloté en reculant (</a:t>
            </a:r>
            <a:r>
              <a:rPr lang="fr-FR" sz="2400" dirty="0" err="1">
                <a:latin typeface="Arial" panose="020B0604020202020204" pitchFamily="34" charset="0"/>
                <a:ea typeface="Times New Roman" panose="02020603050405020304" pitchFamily="18" charset="0"/>
                <a:cs typeface="Times New Roman" panose="02020603050405020304" pitchFamily="18" charset="0"/>
              </a:rPr>
              <a:t>S_mot_AR</a:t>
            </a:r>
            <a:r>
              <a:rPr lang="fr-FR" sz="2400" dirty="0">
                <a:latin typeface="Arial" panose="020B0604020202020204" pitchFamily="34" charset="0"/>
                <a:ea typeface="Times New Roman" panose="02020603050405020304" pitchFamily="18" charset="0"/>
                <a:cs typeface="Times New Roman" panose="02020603050405020304" pitchFamily="18" charset="0"/>
              </a:rPr>
              <a:t>), un capteur de détection d’obstacle à l’avant (</a:t>
            </a:r>
            <a:r>
              <a:rPr lang="fr-FR" sz="2400" dirty="0" err="1">
                <a:latin typeface="Arial" panose="020B0604020202020204" pitchFamily="34" charset="0"/>
                <a:ea typeface="Times New Roman" panose="02020603050405020304" pitchFamily="18" charset="0"/>
                <a:cs typeface="Times New Roman" panose="02020603050405020304" pitchFamily="18" charset="0"/>
              </a:rPr>
              <a:t>E_cap_AV</a:t>
            </a:r>
            <a:r>
              <a:rPr lang="fr-FR" sz="2400" dirty="0">
                <a:latin typeface="Arial" panose="020B0604020202020204" pitchFamily="34" charset="0"/>
                <a:ea typeface="Times New Roman" panose="02020603050405020304" pitchFamily="18" charset="0"/>
                <a:cs typeface="Times New Roman" panose="02020603050405020304" pitchFamily="18" charset="0"/>
              </a:rPr>
              <a:t>) et un capteur de détection d’obstacle à l’arrière (</a:t>
            </a:r>
            <a:r>
              <a:rPr lang="fr-FR" sz="2400" dirty="0" err="1">
                <a:latin typeface="Arial" panose="020B0604020202020204" pitchFamily="34" charset="0"/>
                <a:ea typeface="Times New Roman" panose="02020603050405020304" pitchFamily="18" charset="0"/>
                <a:cs typeface="Times New Roman" panose="02020603050405020304" pitchFamily="18" charset="0"/>
              </a:rPr>
              <a:t>E_cap_AR</a:t>
            </a:r>
            <a:r>
              <a:rPr lang="fr-FR" sz="2400" dirty="0">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fr-FR" sz="2400" u="sng" dirty="0">
                <a:latin typeface="Arial" panose="020B0604020202020204" pitchFamily="34" charset="0"/>
                <a:ea typeface="Times New Roman" panose="02020603050405020304" pitchFamily="18" charset="0"/>
                <a:cs typeface="Times New Roman" panose="02020603050405020304" pitchFamily="18" charset="0"/>
              </a:rPr>
              <a:t>Scénario :</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Au début le robot avance. (</a:t>
            </a:r>
            <a:r>
              <a:rPr lang="fr-FR" sz="2400" dirty="0" err="1">
                <a:latin typeface="Arial" panose="020B0604020202020204" pitchFamily="34" charset="0"/>
                <a:ea typeface="Times New Roman" panose="02020603050405020304" pitchFamily="18" charset="0"/>
                <a:cs typeface="Times New Roman" panose="02020603050405020304" pitchFamily="18" charset="0"/>
              </a:rPr>
              <a:t>S_mot_AV</a:t>
            </a:r>
            <a:r>
              <a:rPr lang="fr-FR" sz="2400" dirty="0">
                <a:latin typeface="Arial" panose="020B0604020202020204" pitchFamily="34" charset="0"/>
                <a:ea typeface="Times New Roman" panose="02020603050405020304" pitchFamily="18" charset="0"/>
                <a:cs typeface="Times New Roman" panose="02020603050405020304" pitchFamily="18" charset="0"/>
              </a:rPr>
              <a:t> = 1)</a:t>
            </a:r>
          </a:p>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S’il détecte un obstacle devant lui (</a:t>
            </a:r>
            <a:r>
              <a:rPr lang="fr-FR" sz="2400" dirty="0" err="1">
                <a:latin typeface="Arial" panose="020B0604020202020204" pitchFamily="34" charset="0"/>
                <a:ea typeface="Times New Roman" panose="02020603050405020304" pitchFamily="18" charset="0"/>
                <a:cs typeface="Times New Roman" panose="02020603050405020304" pitchFamily="18" charset="0"/>
              </a:rPr>
              <a:t>E_cap_AV</a:t>
            </a:r>
            <a:r>
              <a:rPr lang="fr-FR" sz="2400" dirty="0">
                <a:latin typeface="Arial" panose="020B0604020202020204" pitchFamily="34" charset="0"/>
                <a:ea typeface="Times New Roman" panose="02020603050405020304" pitchFamily="18" charset="0"/>
                <a:cs typeface="Times New Roman" panose="02020603050405020304" pitchFamily="18" charset="0"/>
              </a:rPr>
              <a:t> = 1), il arrête d’avancer (</a:t>
            </a:r>
            <a:r>
              <a:rPr lang="fr-FR" sz="2400" dirty="0" err="1">
                <a:latin typeface="Arial" panose="020B0604020202020204" pitchFamily="34" charset="0"/>
                <a:ea typeface="Times New Roman" panose="02020603050405020304" pitchFamily="18" charset="0"/>
                <a:cs typeface="Times New Roman" panose="02020603050405020304" pitchFamily="18" charset="0"/>
              </a:rPr>
              <a:t>S_mot_AV</a:t>
            </a:r>
            <a:r>
              <a:rPr lang="fr-FR" sz="2400" dirty="0">
                <a:latin typeface="Arial" panose="020B0604020202020204" pitchFamily="34" charset="0"/>
                <a:ea typeface="Times New Roman" panose="02020603050405020304" pitchFamily="18" charset="0"/>
                <a:cs typeface="Times New Roman" panose="02020603050405020304" pitchFamily="18" charset="0"/>
              </a:rPr>
              <a:t> = 0) et se met à reculer (</a:t>
            </a:r>
            <a:r>
              <a:rPr lang="fr-FR" sz="2400" dirty="0" err="1">
                <a:latin typeface="Arial" panose="020B0604020202020204" pitchFamily="34" charset="0"/>
                <a:ea typeface="Times New Roman" panose="02020603050405020304" pitchFamily="18" charset="0"/>
                <a:cs typeface="Times New Roman" panose="02020603050405020304" pitchFamily="18" charset="0"/>
              </a:rPr>
              <a:t>S_mot_AR</a:t>
            </a:r>
            <a:r>
              <a:rPr lang="fr-FR" sz="2400" dirty="0">
                <a:latin typeface="Arial" panose="020B0604020202020204" pitchFamily="34" charset="0"/>
                <a:ea typeface="Times New Roman" panose="02020603050405020304" pitchFamily="18" charset="0"/>
                <a:cs typeface="Times New Roman" panose="02020603050405020304" pitchFamily="18" charset="0"/>
              </a:rPr>
              <a:t> = 1)</a:t>
            </a:r>
          </a:p>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S’il détecte un obstacle derrière lui (</a:t>
            </a:r>
            <a:r>
              <a:rPr lang="fr-FR" sz="2400" dirty="0" err="1">
                <a:latin typeface="Arial" panose="020B0604020202020204" pitchFamily="34" charset="0"/>
                <a:ea typeface="Times New Roman" panose="02020603050405020304" pitchFamily="18" charset="0"/>
                <a:cs typeface="Times New Roman" panose="02020603050405020304" pitchFamily="18" charset="0"/>
              </a:rPr>
              <a:t>E_cap_AR</a:t>
            </a:r>
            <a:r>
              <a:rPr lang="fr-FR" sz="2400" dirty="0">
                <a:latin typeface="Arial" panose="020B0604020202020204" pitchFamily="34" charset="0"/>
                <a:ea typeface="Times New Roman" panose="02020603050405020304" pitchFamily="18" charset="0"/>
                <a:cs typeface="Times New Roman" panose="02020603050405020304" pitchFamily="18" charset="0"/>
              </a:rPr>
              <a:t> = 1), il arrête de reculer (</a:t>
            </a:r>
            <a:r>
              <a:rPr lang="fr-FR" sz="2400" dirty="0" err="1">
                <a:latin typeface="Arial" panose="020B0604020202020204" pitchFamily="34" charset="0"/>
                <a:ea typeface="Times New Roman" panose="02020603050405020304" pitchFamily="18" charset="0"/>
                <a:cs typeface="Times New Roman" panose="02020603050405020304" pitchFamily="18" charset="0"/>
              </a:rPr>
              <a:t>S_mot_AR</a:t>
            </a:r>
            <a:r>
              <a:rPr lang="fr-FR" sz="2400" dirty="0">
                <a:latin typeface="Arial" panose="020B0604020202020204" pitchFamily="34" charset="0"/>
                <a:ea typeface="Times New Roman" panose="02020603050405020304" pitchFamily="18" charset="0"/>
                <a:cs typeface="Times New Roman" panose="02020603050405020304" pitchFamily="18" charset="0"/>
              </a:rPr>
              <a:t> = 0) et recommence à avancer (on revient au début du programme).</a:t>
            </a:r>
          </a:p>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fr-FR" sz="2400" b="1" dirty="0">
                <a:latin typeface="Arial" panose="020B0604020202020204" pitchFamily="34" charset="0"/>
                <a:ea typeface="Times New Roman" panose="02020603050405020304" pitchFamily="18" charset="0"/>
                <a:cs typeface="Times New Roman" panose="02020603050405020304" pitchFamily="18" charset="0"/>
              </a:rPr>
              <a:t>Ecrire l’</a:t>
            </a:r>
            <a:r>
              <a:rPr lang="fr-FR" sz="2400" b="1" dirty="0" err="1">
                <a:latin typeface="Arial" panose="020B0604020202020204" pitchFamily="34" charset="0"/>
                <a:ea typeface="Times New Roman" panose="02020603050405020304" pitchFamily="18" charset="0"/>
                <a:cs typeface="Times New Roman" panose="02020603050405020304" pitchFamily="18" charset="0"/>
              </a:rPr>
              <a:t>algorigramme</a:t>
            </a:r>
            <a:r>
              <a:rPr lang="fr-FR" sz="2400" b="1" dirty="0">
                <a:latin typeface="Arial" panose="020B0604020202020204" pitchFamily="34" charset="0"/>
                <a:ea typeface="Times New Roman" panose="02020603050405020304" pitchFamily="18" charset="0"/>
                <a:cs typeface="Times New Roman" panose="02020603050405020304" pitchFamily="18" charset="0"/>
              </a:rPr>
              <a:t> de ce programme.</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54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1318" y="818737"/>
            <a:ext cx="10169237" cy="4893647"/>
          </a:xfrm>
          <a:prstGeom prst="rect">
            <a:avLst/>
          </a:prstGeom>
        </p:spPr>
        <p:txBody>
          <a:bodyPr wrap="square">
            <a:spAutoFit/>
          </a:bodyPr>
          <a:lstStyle/>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On cherche à créer un programme qui incrémente (ajoute 1) la variable d’entrée V toute les 100 millisecondes et qui s’arrête au bout de 10 secondes.</a:t>
            </a:r>
          </a:p>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just">
              <a:spcAft>
                <a:spcPts val="0"/>
              </a:spcAft>
              <a:buFont typeface="+mj-lt"/>
              <a:buAutoNum type="alphaLcParenR"/>
            </a:pPr>
            <a:r>
              <a:rPr lang="fr-FR" sz="2400" dirty="0">
                <a:latin typeface="Arial" panose="020B0604020202020204" pitchFamily="34" charset="0"/>
                <a:ea typeface="Times New Roman" panose="02020603050405020304" pitchFamily="18" charset="0"/>
                <a:cs typeface="Times New Roman" panose="02020603050405020304" pitchFamily="18" charset="0"/>
              </a:rPr>
              <a:t>Quelle valeur V aura au bout de 10 secondes ?</a:t>
            </a:r>
          </a:p>
          <a:p>
            <a:pPr marL="342900" lvl="0" indent="-342900" algn="just">
              <a:spcAft>
                <a:spcPts val="0"/>
              </a:spcAft>
              <a:buFont typeface="+mj-lt"/>
              <a:buAutoNum type="alphaLcParenR"/>
            </a:pP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lphaLcParenR"/>
            </a:pPr>
            <a:r>
              <a:rPr lang="fr-FR" sz="2400" dirty="0">
                <a:latin typeface="Arial" panose="020B0604020202020204" pitchFamily="34" charset="0"/>
                <a:ea typeface="Times New Roman" panose="02020603050405020304" pitchFamily="18" charset="0"/>
                <a:cs typeface="Times New Roman" panose="02020603050405020304" pitchFamily="18" charset="0"/>
              </a:rPr>
              <a:t>Quelle sera la condition sur V pour arrêter le programme ?</a:t>
            </a:r>
          </a:p>
          <a:p>
            <a:pPr marL="342900" lvl="0" indent="-342900" algn="just">
              <a:spcAft>
                <a:spcPts val="0"/>
              </a:spcAft>
              <a:buFont typeface="+mj-lt"/>
              <a:buAutoNum type="alphaLcParenR"/>
            </a:pP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lphaLcParenR"/>
            </a:pPr>
            <a:r>
              <a:rPr lang="fr-FR" sz="2400" dirty="0">
                <a:latin typeface="Arial" panose="020B0604020202020204" pitchFamily="34" charset="0"/>
                <a:ea typeface="Times New Roman" panose="02020603050405020304" pitchFamily="18" charset="0"/>
                <a:cs typeface="Times New Roman" panose="02020603050405020304" pitchFamily="18" charset="0"/>
              </a:rPr>
              <a:t>Ecrire l’algorithme de ce programme. </a:t>
            </a:r>
          </a:p>
          <a:p>
            <a:pPr marL="342900" lvl="0" indent="-342900" algn="just">
              <a:spcAft>
                <a:spcPts val="0"/>
              </a:spcAft>
              <a:buFont typeface="+mj-lt"/>
              <a:buAutoNum type="alphaLcParenR"/>
            </a:pP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lphaLcParenR"/>
            </a:pPr>
            <a:r>
              <a:rPr lang="fr-FR" sz="2400" dirty="0">
                <a:latin typeface="Arial" panose="020B0604020202020204" pitchFamily="34" charset="0"/>
                <a:ea typeface="Times New Roman" panose="02020603050405020304" pitchFamily="18" charset="0"/>
                <a:cs typeface="Times New Roman" panose="02020603050405020304" pitchFamily="18" charset="0"/>
              </a:rPr>
              <a:t>Ecrire l’</a:t>
            </a:r>
            <a:r>
              <a:rPr lang="fr-FR" sz="2400" dirty="0" err="1">
                <a:latin typeface="Arial" panose="020B0604020202020204" pitchFamily="34" charset="0"/>
                <a:ea typeface="Times New Roman" panose="02020603050405020304" pitchFamily="18" charset="0"/>
                <a:cs typeface="Times New Roman" panose="02020603050405020304" pitchFamily="18" charset="0"/>
              </a:rPr>
              <a:t>algorigramme</a:t>
            </a:r>
            <a:r>
              <a:rPr lang="fr-FR" sz="2400" dirty="0">
                <a:latin typeface="Arial" panose="020B0604020202020204" pitchFamily="34" charset="0"/>
                <a:ea typeface="Times New Roman" panose="02020603050405020304" pitchFamily="18" charset="0"/>
                <a:cs typeface="Times New Roman" panose="02020603050405020304" pitchFamily="18" charset="0"/>
              </a:rPr>
              <a:t> de ce programme.</a:t>
            </a:r>
          </a:p>
          <a:p>
            <a:pPr marL="342900" lvl="0" indent="-342900" algn="just">
              <a:spcAft>
                <a:spcPts val="0"/>
              </a:spcAft>
              <a:buFont typeface="+mj-lt"/>
              <a:buAutoNum type="alphaLcParenR"/>
            </a:pP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lphaLcParenR"/>
            </a:pPr>
            <a:r>
              <a:rPr lang="fr-FR" sz="2400" dirty="0">
                <a:latin typeface="Arial" panose="020B0604020202020204" pitchFamily="34" charset="0"/>
                <a:ea typeface="Times New Roman" panose="02020603050405020304" pitchFamily="18" charset="0"/>
                <a:cs typeface="Times New Roman" panose="02020603050405020304" pitchFamily="18" charset="0"/>
              </a:rPr>
              <a:t>Ecrire ce programme en </a:t>
            </a:r>
            <a:r>
              <a:rPr lang="fr-FR" sz="2400" dirty="0" err="1">
                <a:latin typeface="Arial" panose="020B0604020202020204" pitchFamily="34" charset="0"/>
                <a:ea typeface="Times New Roman" panose="02020603050405020304" pitchFamily="18" charset="0"/>
                <a:cs typeface="Times New Roman" panose="02020603050405020304" pitchFamily="18" charset="0"/>
              </a:rPr>
              <a:t>Arduino</a:t>
            </a:r>
            <a:r>
              <a:rPr lang="fr-FR" sz="2400" dirty="0">
                <a:latin typeface="Arial" panose="020B0604020202020204" pitchFamily="34" charset="0"/>
                <a:ea typeface="Times New Roman" panose="02020603050405020304" pitchFamily="18" charset="0"/>
                <a:cs typeface="Times New Roman" panose="02020603050405020304" pitchFamily="18" charset="0"/>
              </a:rPr>
              <a:t>.</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 y="0"/>
            <a:ext cx="12191999" cy="461666"/>
          </a:xfrm>
          <a:prstGeom prst="rect">
            <a:avLst/>
          </a:prstGeom>
        </p:spPr>
        <p:txBody>
          <a:bodyPr wrap="square">
            <a:spAutoFit/>
          </a:bodyPr>
          <a:lstStyle/>
          <a:p>
            <a:pPr marL="171450" lvl="1" algn="ctr">
              <a:spcBef>
                <a:spcPts val="600"/>
              </a:spcBef>
              <a:spcAft>
                <a:spcPts val="600"/>
              </a:spcAft>
              <a:tabLst>
                <a:tab pos="502920" algn="l"/>
              </a:tabLst>
            </a:pPr>
            <a:r>
              <a:rPr lang="fr-FR" sz="2400" b="1" u="sng" dirty="0">
                <a:solidFill>
                  <a:srgbClr val="FF0000"/>
                </a:solidFill>
                <a:latin typeface="Arial" panose="020B0604020202020204" pitchFamily="34" charset="0"/>
                <a:ea typeface="Times New Roman" panose="02020603050405020304" pitchFamily="18" charset="0"/>
              </a:rPr>
              <a:t>Exercice 3 :</a:t>
            </a:r>
          </a:p>
        </p:txBody>
      </p:sp>
    </p:spTree>
    <p:extLst>
      <p:ext uri="{BB962C8B-B14F-4D97-AF65-F5344CB8AC3E}">
        <p14:creationId xmlns:p14="http://schemas.microsoft.com/office/powerpoint/2010/main" val="3946067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CDFDCF4-ACBF-43ED-838F-FC6A67CC3CD2}"/>
              </a:ext>
            </a:extLst>
          </p:cNvPr>
          <p:cNvPicPr>
            <a:picLocks noChangeAspect="1"/>
          </p:cNvPicPr>
          <p:nvPr/>
        </p:nvPicPr>
        <p:blipFill>
          <a:blip r:embed="rId2"/>
          <a:stretch>
            <a:fillRect/>
          </a:stretch>
        </p:blipFill>
        <p:spPr>
          <a:xfrm>
            <a:off x="3786187" y="609600"/>
            <a:ext cx="4619625" cy="5638800"/>
          </a:xfrm>
          <a:prstGeom prst="rect">
            <a:avLst/>
          </a:prstGeom>
        </p:spPr>
      </p:pic>
    </p:spTree>
    <p:extLst>
      <p:ext uri="{BB962C8B-B14F-4D97-AF65-F5344CB8AC3E}">
        <p14:creationId xmlns:p14="http://schemas.microsoft.com/office/powerpoint/2010/main" val="259891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1999" cy="769441"/>
          </a:xfrm>
          <a:prstGeom prst="rect">
            <a:avLst/>
          </a:prstGeom>
        </p:spPr>
        <p:txBody>
          <a:bodyPr wrap="square">
            <a:spAutoFit/>
          </a:bodyPr>
          <a:lstStyle/>
          <a:p>
            <a:pPr algn="ctr"/>
            <a:r>
              <a:rPr lang="fr-FR" sz="4400"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 Le traitement de l’information</a:t>
            </a:r>
            <a:endParaRPr lang="fr-FR" sz="4400" b="1" u="sng" dirty="0">
              <a:solidFill>
                <a:srgbClr val="FF0000"/>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0872"/>
            <a:ext cx="12192000" cy="5658929"/>
          </a:xfrm>
          <a:prstGeom prst="rect">
            <a:avLst/>
          </a:prstGeom>
        </p:spPr>
      </p:pic>
      <p:sp>
        <p:nvSpPr>
          <p:cNvPr id="4" name="ZoneTexte 3"/>
          <p:cNvSpPr txBox="1"/>
          <p:nvPr/>
        </p:nvSpPr>
        <p:spPr>
          <a:xfrm>
            <a:off x="945572" y="900872"/>
            <a:ext cx="2275609" cy="646331"/>
          </a:xfrm>
          <a:prstGeom prst="rect">
            <a:avLst/>
          </a:prstGeom>
          <a:noFill/>
        </p:spPr>
        <p:txBody>
          <a:bodyPr wrap="square" rtlCol="0">
            <a:spAutoFit/>
          </a:bodyPr>
          <a:lstStyle/>
          <a:p>
            <a:pPr algn="ctr"/>
            <a:r>
              <a:rPr lang="fr-FR" dirty="0"/>
              <a:t>Informations venant du système</a:t>
            </a:r>
          </a:p>
        </p:txBody>
      </p:sp>
      <p:sp>
        <p:nvSpPr>
          <p:cNvPr id="5" name="ZoneTexte 4"/>
          <p:cNvSpPr txBox="1"/>
          <p:nvPr/>
        </p:nvSpPr>
        <p:spPr>
          <a:xfrm>
            <a:off x="155863" y="3578309"/>
            <a:ext cx="2275609" cy="923330"/>
          </a:xfrm>
          <a:prstGeom prst="rect">
            <a:avLst/>
          </a:prstGeom>
          <a:noFill/>
        </p:spPr>
        <p:txBody>
          <a:bodyPr wrap="square" rtlCol="0">
            <a:spAutoFit/>
          </a:bodyPr>
          <a:lstStyle/>
          <a:p>
            <a:pPr algn="ctr"/>
            <a:r>
              <a:rPr lang="fr-FR" dirty="0"/>
              <a:t>Informations venant de l’utilisateur ou d’un autre système</a:t>
            </a:r>
          </a:p>
        </p:txBody>
      </p:sp>
      <p:sp>
        <p:nvSpPr>
          <p:cNvPr id="6" name="ZoneTexte 5"/>
          <p:cNvSpPr txBox="1"/>
          <p:nvPr/>
        </p:nvSpPr>
        <p:spPr>
          <a:xfrm>
            <a:off x="0" y="5886551"/>
            <a:ext cx="2275609" cy="369332"/>
          </a:xfrm>
          <a:prstGeom prst="rect">
            <a:avLst/>
          </a:prstGeom>
          <a:noFill/>
        </p:spPr>
        <p:txBody>
          <a:bodyPr wrap="square" rtlCol="0">
            <a:spAutoFit/>
          </a:bodyPr>
          <a:lstStyle/>
          <a:p>
            <a:pPr algn="ctr"/>
            <a:r>
              <a:rPr lang="fr-FR" dirty="0"/>
              <a:t>Energies d’entrées</a:t>
            </a:r>
          </a:p>
        </p:txBody>
      </p:sp>
      <p:sp>
        <p:nvSpPr>
          <p:cNvPr id="7" name="ZoneTexte 6"/>
          <p:cNvSpPr txBox="1"/>
          <p:nvPr/>
        </p:nvSpPr>
        <p:spPr>
          <a:xfrm>
            <a:off x="10557164" y="4039974"/>
            <a:ext cx="1402773" cy="646331"/>
          </a:xfrm>
          <a:prstGeom prst="rect">
            <a:avLst/>
          </a:prstGeom>
          <a:noFill/>
        </p:spPr>
        <p:txBody>
          <a:bodyPr wrap="square" rtlCol="0">
            <a:spAutoFit/>
          </a:bodyPr>
          <a:lstStyle/>
          <a:p>
            <a:pPr algn="ctr"/>
            <a:r>
              <a:rPr lang="fr-FR" dirty="0"/>
              <a:t>Pertes et rejets</a:t>
            </a:r>
          </a:p>
        </p:txBody>
      </p:sp>
      <p:sp>
        <p:nvSpPr>
          <p:cNvPr id="8" name="ZoneTexte 7"/>
          <p:cNvSpPr txBox="1"/>
          <p:nvPr/>
        </p:nvSpPr>
        <p:spPr>
          <a:xfrm>
            <a:off x="7065819" y="4039973"/>
            <a:ext cx="1766454" cy="646331"/>
          </a:xfrm>
          <a:prstGeom prst="rect">
            <a:avLst/>
          </a:prstGeom>
          <a:noFill/>
        </p:spPr>
        <p:txBody>
          <a:bodyPr wrap="square" rtlCol="0">
            <a:spAutoFit/>
          </a:bodyPr>
          <a:lstStyle/>
          <a:p>
            <a:pPr algn="ctr"/>
            <a:r>
              <a:rPr lang="fr-FR" dirty="0"/>
              <a:t>Ordres à la chaîne d’énergie</a:t>
            </a:r>
          </a:p>
        </p:txBody>
      </p:sp>
      <p:sp>
        <p:nvSpPr>
          <p:cNvPr id="9" name="ZoneTexte 8"/>
          <p:cNvSpPr txBox="1"/>
          <p:nvPr/>
        </p:nvSpPr>
        <p:spPr>
          <a:xfrm>
            <a:off x="8946572" y="1816317"/>
            <a:ext cx="2639291" cy="923330"/>
          </a:xfrm>
          <a:prstGeom prst="rect">
            <a:avLst/>
          </a:prstGeom>
          <a:noFill/>
        </p:spPr>
        <p:txBody>
          <a:bodyPr wrap="square" rtlCol="0">
            <a:spAutoFit/>
          </a:bodyPr>
          <a:lstStyle/>
          <a:p>
            <a:pPr algn="ctr"/>
            <a:r>
              <a:rPr lang="fr-FR" dirty="0"/>
              <a:t>Informations allant à l’utilisateur ou à un autre système</a:t>
            </a:r>
          </a:p>
        </p:txBody>
      </p:sp>
      <p:sp>
        <p:nvSpPr>
          <p:cNvPr id="10" name="Rectangle 9"/>
          <p:cNvSpPr/>
          <p:nvPr/>
        </p:nvSpPr>
        <p:spPr>
          <a:xfrm>
            <a:off x="3341077" y="2857500"/>
            <a:ext cx="967154" cy="40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037991" y="2857500"/>
            <a:ext cx="624255" cy="40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541476" y="2857500"/>
            <a:ext cx="1371601" cy="40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410198" y="5134708"/>
            <a:ext cx="2063264" cy="40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8858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3A44310-34F8-43B7-98A1-A9932240EC2F}"/>
              </a:ext>
            </a:extLst>
          </p:cNvPr>
          <p:cNvPicPr>
            <a:picLocks noChangeAspect="1"/>
          </p:cNvPicPr>
          <p:nvPr/>
        </p:nvPicPr>
        <p:blipFill>
          <a:blip r:embed="rId2"/>
          <a:stretch>
            <a:fillRect/>
          </a:stretch>
        </p:blipFill>
        <p:spPr>
          <a:xfrm>
            <a:off x="3532857" y="83770"/>
            <a:ext cx="5126285" cy="6690459"/>
          </a:xfrm>
          <a:prstGeom prst="rect">
            <a:avLst/>
          </a:prstGeom>
        </p:spPr>
      </p:pic>
    </p:spTree>
    <p:extLst>
      <p:ext uri="{BB962C8B-B14F-4D97-AF65-F5344CB8AC3E}">
        <p14:creationId xmlns:p14="http://schemas.microsoft.com/office/powerpoint/2010/main" val="380590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1733"/>
            <a:ext cx="2252177" cy="2745398"/>
          </a:xfrm>
          <a:prstGeom prst="rect">
            <a:avLst/>
          </a:prstGeom>
        </p:spPr>
      </p:pic>
      <p:sp>
        <p:nvSpPr>
          <p:cNvPr id="8" name="Rectangle 7"/>
          <p:cNvSpPr/>
          <p:nvPr/>
        </p:nvSpPr>
        <p:spPr>
          <a:xfrm>
            <a:off x="2252176" y="11733"/>
            <a:ext cx="9939823" cy="461665"/>
          </a:xfrm>
          <a:prstGeom prst="rect">
            <a:avLst/>
          </a:prstGeom>
        </p:spPr>
        <p:txBody>
          <a:bodyPr wrap="square">
            <a:spAutoFit/>
          </a:bodyPr>
          <a:lstStyle/>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Tracer est un personnage du jeu </a:t>
            </a:r>
            <a:r>
              <a:rPr lang="fr-FR" sz="2400" dirty="0" err="1">
                <a:latin typeface="Arial" panose="020B0604020202020204" pitchFamily="34" charset="0"/>
                <a:ea typeface="Times New Roman" panose="02020603050405020304" pitchFamily="18" charset="0"/>
                <a:cs typeface="Times New Roman" panose="02020603050405020304" pitchFamily="18" charset="0"/>
              </a:rPr>
              <a:t>Overwatch</a:t>
            </a:r>
            <a:r>
              <a:rPr lang="fr-FR" sz="2400" dirty="0">
                <a:latin typeface="Arial" panose="020B0604020202020204" pitchFamily="34" charset="0"/>
                <a:ea typeface="Times New Roman" panose="02020603050405020304" pitchFamily="18" charset="0"/>
                <a:cs typeface="Times New Roman" panose="02020603050405020304" pitchFamily="18" charset="0"/>
              </a:rPr>
              <a:t>. Voici 2 de ses capacités :</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3565087808"/>
              </p:ext>
            </p:extLst>
          </p:nvPr>
        </p:nvGraphicFramePr>
        <p:xfrm>
          <a:off x="2367266" y="486687"/>
          <a:ext cx="9722157" cy="2897861"/>
        </p:xfrm>
        <a:graphic>
          <a:graphicData uri="http://schemas.openxmlformats.org/drawingml/2006/table">
            <a:tbl>
              <a:tblPr firstRow="1" bandRow="1">
                <a:tableStyleId>{5C22544A-7EE6-4342-B048-85BDC9FD1C3A}</a:tableStyleId>
              </a:tblPr>
              <a:tblGrid>
                <a:gridCol w="1369465">
                  <a:extLst>
                    <a:ext uri="{9D8B030D-6E8A-4147-A177-3AD203B41FA5}">
                      <a16:colId xmlns:a16="http://schemas.microsoft.com/office/drawing/2014/main" val="4086594487"/>
                    </a:ext>
                  </a:extLst>
                </a:gridCol>
                <a:gridCol w="6611815">
                  <a:extLst>
                    <a:ext uri="{9D8B030D-6E8A-4147-A177-3AD203B41FA5}">
                      <a16:colId xmlns:a16="http://schemas.microsoft.com/office/drawing/2014/main" val="1900503548"/>
                    </a:ext>
                  </a:extLst>
                </a:gridCol>
                <a:gridCol w="1740877">
                  <a:extLst>
                    <a:ext uri="{9D8B030D-6E8A-4147-A177-3AD203B41FA5}">
                      <a16:colId xmlns:a16="http://schemas.microsoft.com/office/drawing/2014/main" val="1095740317"/>
                    </a:ext>
                  </a:extLst>
                </a:gridCol>
              </a:tblGrid>
              <a:tr h="621144">
                <a:tc>
                  <a:txBody>
                    <a:bodyPr/>
                    <a:lstStyle/>
                    <a:p>
                      <a:pPr algn="ctr"/>
                      <a:r>
                        <a:rPr lang="fr-FR" dirty="0"/>
                        <a:t>Capacité</a:t>
                      </a:r>
                    </a:p>
                  </a:txBody>
                  <a:tcPr anchor="ctr"/>
                </a:tc>
                <a:tc>
                  <a:txBody>
                    <a:bodyPr/>
                    <a:lstStyle/>
                    <a:p>
                      <a:pPr algn="ctr"/>
                      <a:r>
                        <a:rPr lang="fr-FR" dirty="0"/>
                        <a:t>Description</a:t>
                      </a:r>
                    </a:p>
                  </a:txBody>
                  <a:tcPr anchor="ctr"/>
                </a:tc>
                <a:tc>
                  <a:txBody>
                    <a:bodyPr/>
                    <a:lstStyle/>
                    <a:p>
                      <a:pPr algn="ctr"/>
                      <a:r>
                        <a:rPr lang="fr-FR" dirty="0"/>
                        <a:t>Délais</a:t>
                      </a:r>
                      <a:r>
                        <a:rPr lang="fr-FR" baseline="0" dirty="0"/>
                        <a:t> de récupération</a:t>
                      </a:r>
                      <a:endParaRPr lang="fr-FR" dirty="0"/>
                    </a:p>
                  </a:txBody>
                  <a:tcPr anchor="ctr"/>
                </a:tc>
                <a:extLst>
                  <a:ext uri="{0D108BD9-81ED-4DB2-BD59-A6C34878D82A}">
                    <a16:rowId xmlns:a16="http://schemas.microsoft.com/office/drawing/2014/main" val="727886532"/>
                  </a:ext>
                </a:extLst>
              </a:tr>
              <a:tr h="1100806">
                <a:tc>
                  <a:txBody>
                    <a:bodyPr/>
                    <a:lstStyle/>
                    <a:p>
                      <a:pPr algn="ctr"/>
                      <a:r>
                        <a:rPr lang="fr-FR" dirty="0"/>
                        <a:t>Transfert</a:t>
                      </a:r>
                    </a:p>
                  </a:txBody>
                  <a:tcPr anchor="ctr"/>
                </a:tc>
                <a:tc>
                  <a:txBody>
                    <a:bodyPr/>
                    <a:lstStyle/>
                    <a:p>
                      <a:pPr algn="ctr"/>
                      <a:r>
                        <a:rPr lang="fr-FR" sz="1800" b="0" i="0" kern="1200" dirty="0">
                          <a:solidFill>
                            <a:schemeClr val="dk1"/>
                          </a:solidFill>
                          <a:effectLst/>
                          <a:latin typeface="+mn-lt"/>
                          <a:ea typeface="+mn-ea"/>
                          <a:cs typeface="+mn-cs"/>
                        </a:rPr>
                        <a:t>Tracer fonce droit devant elle et réapparaît quelques mètres plus loin. Elle peut cumuler jusqu’à trois charges de transfert, et en génère régulièrement à quelques secondes d’intervalle.</a:t>
                      </a:r>
                      <a:endParaRPr lang="fr-FR" dirty="0"/>
                    </a:p>
                  </a:txBody>
                  <a:tcPr anchor="ctr"/>
                </a:tc>
                <a:tc>
                  <a:txBody>
                    <a:bodyPr/>
                    <a:lstStyle/>
                    <a:p>
                      <a:pPr algn="ctr"/>
                      <a:r>
                        <a:rPr lang="fr-FR" dirty="0"/>
                        <a:t>3</a:t>
                      </a:r>
                      <a:r>
                        <a:rPr lang="fr-FR" baseline="0" dirty="0"/>
                        <a:t> secondes par charge</a:t>
                      </a:r>
                      <a:endParaRPr lang="fr-FR" dirty="0"/>
                    </a:p>
                  </a:txBody>
                  <a:tcPr anchor="ctr"/>
                </a:tc>
                <a:extLst>
                  <a:ext uri="{0D108BD9-81ED-4DB2-BD59-A6C34878D82A}">
                    <a16:rowId xmlns:a16="http://schemas.microsoft.com/office/drawing/2014/main" val="3958973029"/>
                  </a:ext>
                </a:extLst>
              </a:tr>
              <a:tr h="1156975">
                <a:tc>
                  <a:txBody>
                    <a:bodyPr/>
                    <a:lstStyle/>
                    <a:p>
                      <a:pPr algn="ctr"/>
                      <a:r>
                        <a:rPr lang="fr-FR" dirty="0"/>
                        <a:t>Rappel</a:t>
                      </a:r>
                    </a:p>
                  </a:txBody>
                  <a:tcPr anchor="ctr"/>
                </a:tc>
                <a:tc>
                  <a:txBody>
                    <a:bodyPr/>
                    <a:lstStyle/>
                    <a:p>
                      <a:pPr algn="ctr"/>
                      <a:r>
                        <a:rPr lang="fr-FR" sz="1800" b="0" i="0" kern="1200" dirty="0">
                          <a:solidFill>
                            <a:schemeClr val="dk1"/>
                          </a:solidFill>
                          <a:effectLst/>
                          <a:latin typeface="+mn-lt"/>
                          <a:ea typeface="+mn-ea"/>
                          <a:cs typeface="+mn-cs"/>
                        </a:rPr>
                        <a:t>Tracer bondit en arrière dans le temps et récupère les points de vie et les munitions dont elle disposait, ainsi que sa position précise sur la carte quelques secondes plus tôt.</a:t>
                      </a:r>
                      <a:endParaRPr lang="fr-FR" dirty="0"/>
                    </a:p>
                  </a:txBody>
                  <a:tcPr anchor="ctr"/>
                </a:tc>
                <a:tc>
                  <a:txBody>
                    <a:bodyPr/>
                    <a:lstStyle/>
                    <a:p>
                      <a:pPr algn="ctr"/>
                      <a:r>
                        <a:rPr lang="fr-FR" dirty="0"/>
                        <a:t> 12 secondes</a:t>
                      </a:r>
                    </a:p>
                  </a:txBody>
                  <a:tcPr anchor="ctr"/>
                </a:tc>
                <a:extLst>
                  <a:ext uri="{0D108BD9-81ED-4DB2-BD59-A6C34878D82A}">
                    <a16:rowId xmlns:a16="http://schemas.microsoft.com/office/drawing/2014/main" val="3074455960"/>
                  </a:ext>
                </a:extLst>
              </a:tr>
            </a:tbl>
          </a:graphicData>
        </a:graphic>
      </p:graphicFrame>
      <p:sp>
        <p:nvSpPr>
          <p:cNvPr id="10" name="Rectangle 9"/>
          <p:cNvSpPr/>
          <p:nvPr/>
        </p:nvSpPr>
        <p:spPr>
          <a:xfrm>
            <a:off x="246372" y="3148804"/>
            <a:ext cx="8003933" cy="1200329"/>
          </a:xfrm>
          <a:prstGeom prst="rect">
            <a:avLst/>
          </a:prstGeom>
        </p:spPr>
        <p:txBody>
          <a:bodyPr wrap="square">
            <a:spAutoFit/>
          </a:bodyPr>
          <a:lstStyle/>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Sur PS4 :</a:t>
            </a:r>
          </a:p>
          <a:p>
            <a:pPr marL="342900" indent="-342900" algn="just">
              <a:spcAft>
                <a:spcPts val="0"/>
              </a:spcAft>
              <a:buFont typeface="Arial" panose="020B0604020202020204" pitchFamily="34" charset="0"/>
              <a:buChar char="•"/>
            </a:pPr>
            <a:r>
              <a:rPr lang="fr-FR" sz="2400" dirty="0">
                <a:latin typeface="Arial" panose="020B0604020202020204" pitchFamily="34" charset="0"/>
                <a:ea typeface="Times New Roman" panose="02020603050405020304" pitchFamily="18" charset="0"/>
                <a:cs typeface="Times New Roman" panose="02020603050405020304" pitchFamily="18" charset="0"/>
              </a:rPr>
              <a:t>Le transfert est commandé par la touche L1.</a:t>
            </a:r>
          </a:p>
          <a:p>
            <a:pPr marL="342900" indent="-342900" algn="just">
              <a:spcAft>
                <a:spcPts val="0"/>
              </a:spcAft>
              <a:buFont typeface="Arial" panose="020B0604020202020204" pitchFamily="34" charset="0"/>
              <a:buChar char="•"/>
            </a:pPr>
            <a:r>
              <a:rPr lang="fr-FR" sz="2400" dirty="0">
                <a:latin typeface="Arial" panose="020B0604020202020204" pitchFamily="34" charset="0"/>
                <a:ea typeface="Times New Roman" panose="02020603050405020304" pitchFamily="18" charset="0"/>
                <a:cs typeface="Times New Roman" panose="02020603050405020304" pitchFamily="18" charset="0"/>
              </a:rPr>
              <a:t>Le rappel est commandé par la touche R1.</a:t>
            </a:r>
          </a:p>
        </p:txBody>
      </p:sp>
      <p:sp>
        <p:nvSpPr>
          <p:cNvPr id="11" name="Rectangle 10"/>
          <p:cNvSpPr/>
          <p:nvPr/>
        </p:nvSpPr>
        <p:spPr>
          <a:xfrm>
            <a:off x="2" y="4448418"/>
            <a:ext cx="12191998" cy="584775"/>
          </a:xfrm>
          <a:prstGeom prst="rect">
            <a:avLst/>
          </a:prstGeom>
        </p:spPr>
        <p:txBody>
          <a:bodyPr wrap="square">
            <a:spAutoFit/>
          </a:bodyPr>
          <a:lstStyle/>
          <a:p>
            <a:pPr algn="ctr">
              <a:spcAft>
                <a:spcPts val="0"/>
              </a:spcAft>
            </a:pPr>
            <a:r>
              <a:rPr lang="fr-FR" sz="3200"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Ecrire les </a:t>
            </a:r>
            <a:r>
              <a:rPr lang="fr-FR" sz="3200" dirty="0" err="1">
                <a:solidFill>
                  <a:srgbClr val="7030A0"/>
                </a:solidFill>
                <a:latin typeface="Arial" panose="020B0604020202020204" pitchFamily="34" charset="0"/>
                <a:ea typeface="Times New Roman" panose="02020603050405020304" pitchFamily="18" charset="0"/>
                <a:cs typeface="Times New Roman" panose="02020603050405020304" pitchFamily="18" charset="0"/>
              </a:rPr>
              <a:t>algorigrammes</a:t>
            </a:r>
            <a:r>
              <a:rPr lang="fr-FR" sz="3200"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de ces 2 capacités.</a:t>
            </a:r>
          </a:p>
        </p:txBody>
      </p:sp>
      <p:sp>
        <p:nvSpPr>
          <p:cNvPr id="12" name="Rectangle 11"/>
          <p:cNvSpPr/>
          <p:nvPr/>
        </p:nvSpPr>
        <p:spPr>
          <a:xfrm>
            <a:off x="246371" y="5134868"/>
            <a:ext cx="11843052" cy="1569660"/>
          </a:xfrm>
          <a:prstGeom prst="rect">
            <a:avLst/>
          </a:prstGeom>
        </p:spPr>
        <p:txBody>
          <a:bodyPr wrap="square">
            <a:spAutoFit/>
          </a:bodyPr>
          <a:lstStyle/>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3 </a:t>
            </a:r>
            <a:r>
              <a:rPr lang="fr-FR" sz="2400" dirty="0" err="1">
                <a:latin typeface="Arial" panose="020B0604020202020204" pitchFamily="34" charset="0"/>
                <a:ea typeface="Times New Roman" panose="02020603050405020304" pitchFamily="18" charset="0"/>
                <a:cs typeface="Times New Roman" panose="02020603050405020304" pitchFamily="18" charset="0"/>
              </a:rPr>
              <a:t>algorigrammes</a:t>
            </a:r>
            <a:r>
              <a:rPr lang="fr-FR" sz="2400" dirty="0">
                <a:latin typeface="Arial" panose="020B0604020202020204" pitchFamily="34" charset="0"/>
                <a:ea typeface="Times New Roman" panose="02020603050405020304" pitchFamily="18" charset="0"/>
                <a:cs typeface="Times New Roman" panose="02020603050405020304" pitchFamily="18" charset="0"/>
              </a:rPr>
              <a:t> (exécuter en parallèle) sont nécessaires :</a:t>
            </a:r>
          </a:p>
          <a:p>
            <a:pPr marL="1257300" lvl="2" indent="-342900" algn="just">
              <a:buFont typeface="Arial" panose="020B0604020202020204" pitchFamily="34" charset="0"/>
              <a:buChar char="•"/>
            </a:pPr>
            <a:r>
              <a:rPr lang="fr-FR" sz="2400" dirty="0">
                <a:latin typeface="Arial" panose="020B0604020202020204" pitchFamily="34" charset="0"/>
                <a:ea typeface="Times New Roman" panose="02020603050405020304" pitchFamily="18" charset="0"/>
                <a:cs typeface="Times New Roman" panose="02020603050405020304" pitchFamily="18" charset="0"/>
              </a:rPr>
              <a:t>Un pour exécuter du transfert lorsque L1 est appuyée.</a:t>
            </a:r>
          </a:p>
          <a:p>
            <a:pPr marL="1257300" lvl="2" indent="-342900" algn="just">
              <a:buFont typeface="Arial" panose="020B0604020202020204" pitchFamily="34" charset="0"/>
              <a:buChar char="•"/>
            </a:pPr>
            <a:r>
              <a:rPr lang="fr-FR" sz="2400" dirty="0">
                <a:latin typeface="Arial" panose="020B0604020202020204" pitchFamily="34" charset="0"/>
                <a:ea typeface="Times New Roman" panose="02020603050405020304" pitchFamily="18" charset="0"/>
                <a:cs typeface="Times New Roman" panose="02020603050405020304" pitchFamily="18" charset="0"/>
              </a:rPr>
              <a:t>Un pour compter les charges de transfert.</a:t>
            </a:r>
          </a:p>
          <a:p>
            <a:pPr marL="1257300" lvl="2" indent="-342900" algn="just">
              <a:buFont typeface="Arial" panose="020B0604020202020204" pitchFamily="34" charset="0"/>
              <a:buChar char="•"/>
            </a:pPr>
            <a:r>
              <a:rPr lang="fr-FR" sz="2400" dirty="0">
                <a:latin typeface="Arial" panose="020B0604020202020204" pitchFamily="34" charset="0"/>
                <a:ea typeface="Times New Roman" panose="02020603050405020304" pitchFamily="18" charset="0"/>
                <a:cs typeface="Times New Roman" panose="02020603050405020304" pitchFamily="18" charset="0"/>
              </a:rPr>
              <a:t>Un pour exécuter le rappel </a:t>
            </a:r>
            <a:r>
              <a:rPr lang="fr-FR" sz="2400">
                <a:latin typeface="Arial" panose="020B0604020202020204" pitchFamily="34" charset="0"/>
                <a:ea typeface="Times New Roman" panose="02020603050405020304" pitchFamily="18" charset="0"/>
                <a:cs typeface="Times New Roman" panose="02020603050405020304" pitchFamily="18" charset="0"/>
              </a:rPr>
              <a:t>lorsque R1 </a:t>
            </a:r>
            <a:r>
              <a:rPr lang="fr-FR" sz="2400" dirty="0">
                <a:latin typeface="Arial" panose="020B0604020202020204" pitchFamily="34" charset="0"/>
                <a:ea typeface="Times New Roman" panose="02020603050405020304" pitchFamily="18" charset="0"/>
                <a:cs typeface="Times New Roman" panose="02020603050405020304" pitchFamily="18" charset="0"/>
              </a:rPr>
              <a:t>est appuyée.</a:t>
            </a:r>
          </a:p>
        </p:txBody>
      </p:sp>
      <p:pic>
        <p:nvPicPr>
          <p:cNvPr id="1026" name="Picture 2" descr="Ability-trac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30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a:xfrm>
            <a:off x="0" y="0"/>
            <a:ext cx="12191999" cy="466928"/>
          </a:xfrm>
          <a:prstGeom prst="rect">
            <a:avLst/>
          </a:prstGeom>
        </p:spPr>
        <p:txBody>
          <a:bodyPr wrap="square">
            <a:spAutoFit/>
          </a:bodyPr>
          <a:lstStyle/>
          <a:p>
            <a:pPr lvl="1" algn="ctr">
              <a:spcBef>
                <a:spcPts val="600"/>
              </a:spcBef>
              <a:spcAft>
                <a:spcPts val="600"/>
              </a:spcAft>
              <a:tabLst>
                <a:tab pos="502920" algn="l"/>
              </a:tabLst>
            </a:pPr>
            <a:r>
              <a:rPr lang="fr-FR" sz="2400" b="1" u="sng" dirty="0">
                <a:solidFill>
                  <a:srgbClr val="FF0000"/>
                </a:solidFill>
                <a:latin typeface="Arial" panose="020B0604020202020204" pitchFamily="34" charset="0"/>
                <a:ea typeface="Times New Roman" panose="02020603050405020304" pitchFamily="18" charset="0"/>
              </a:rPr>
              <a:t>1.1. La fonction TRAITER :</a:t>
            </a:r>
            <a:endParaRPr lang="fr-FR" sz="2400" b="1" u="sng" dirty="0">
              <a:solidFill>
                <a:srgbClr val="FF0000"/>
              </a:solidFill>
              <a:effectLst/>
              <a:latin typeface="Arial" panose="020B0604020202020204" pitchFamily="34" charset="0"/>
              <a:ea typeface="Times New Roman" panose="02020603050405020304" pitchFamily="18" charset="0"/>
            </a:endParaRPr>
          </a:p>
        </p:txBody>
      </p:sp>
      <p:sp>
        <p:nvSpPr>
          <p:cNvPr id="86" name="Rectangle 85"/>
          <p:cNvSpPr/>
          <p:nvPr/>
        </p:nvSpPr>
        <p:spPr>
          <a:xfrm>
            <a:off x="1499197" y="2033790"/>
            <a:ext cx="10437430" cy="830997"/>
          </a:xfrm>
          <a:prstGeom prst="rect">
            <a:avLst/>
          </a:prstGeom>
        </p:spPr>
        <p:txBody>
          <a:bodyPr wrap="square">
            <a:spAutoFit/>
          </a:bodyPr>
          <a:lstStyle/>
          <a:p>
            <a:pPr algn="just"/>
            <a:r>
              <a:rPr lang="fr-FR" sz="2400" dirty="0">
                <a:latin typeface="Arial" panose="020B0604020202020204" pitchFamily="34" charset="0"/>
                <a:ea typeface="Times New Roman" panose="02020603050405020304" pitchFamily="18" charset="0"/>
                <a:cs typeface="Times New Roman" panose="02020603050405020304" pitchFamily="18" charset="0"/>
              </a:rPr>
              <a:t>Les informations arrivent en </a:t>
            </a:r>
            <a:r>
              <a:rPr lang="fr-FR" sz="2400" b="1" dirty="0">
                <a:latin typeface="Arial" panose="020B0604020202020204" pitchFamily="34" charset="0"/>
                <a:ea typeface="Times New Roman" panose="02020603050405020304" pitchFamily="18" charset="0"/>
                <a:cs typeface="Times New Roman" panose="02020603050405020304" pitchFamily="18" charset="0"/>
              </a:rPr>
              <a:t>ENTREES</a:t>
            </a:r>
            <a:r>
              <a:rPr lang="fr-FR" sz="2400" dirty="0">
                <a:latin typeface="Arial" panose="020B0604020202020204" pitchFamily="34" charset="0"/>
                <a:ea typeface="Times New Roman" panose="02020603050405020304" pitchFamily="18" charset="0"/>
                <a:cs typeface="Times New Roman" panose="02020603050405020304" pitchFamily="18" charset="0"/>
              </a:rPr>
              <a:t> (fonction </a:t>
            </a:r>
            <a:r>
              <a:rPr lang="fr-FR" sz="2400" b="1" dirty="0">
                <a:latin typeface="Arial" panose="020B0604020202020204" pitchFamily="34" charset="0"/>
                <a:ea typeface="Times New Roman" panose="02020603050405020304" pitchFamily="18" charset="0"/>
                <a:cs typeface="Times New Roman" panose="02020603050405020304" pitchFamily="18" charset="0"/>
              </a:rPr>
              <a:t>ACQUERIR</a:t>
            </a:r>
            <a:r>
              <a:rPr lang="fr-FR" sz="2400" dirty="0">
                <a:latin typeface="Arial" panose="020B0604020202020204" pitchFamily="34" charset="0"/>
                <a:ea typeface="Times New Roman" panose="02020603050405020304" pitchFamily="18" charset="0"/>
                <a:cs typeface="Times New Roman" panose="02020603050405020304" pitchFamily="18" charset="0"/>
              </a:rPr>
              <a:t> de la chaîne d’information) :</a:t>
            </a:r>
          </a:p>
        </p:txBody>
      </p:sp>
      <p:sp>
        <p:nvSpPr>
          <p:cNvPr id="87" name="Rectangle 86"/>
          <p:cNvSpPr/>
          <p:nvPr/>
        </p:nvSpPr>
        <p:spPr>
          <a:xfrm>
            <a:off x="2642583" y="2906575"/>
            <a:ext cx="8898628" cy="830997"/>
          </a:xfrm>
          <a:prstGeom prst="rect">
            <a:avLst/>
          </a:prstGeom>
        </p:spPr>
        <p:txBody>
          <a:bodyPr wrap="square">
            <a:spAutoFit/>
          </a:bodyPr>
          <a:lstStyle/>
          <a:p>
            <a:pPr algn="just">
              <a:spcAft>
                <a:spcPts val="0"/>
              </a:spcAft>
            </a:pPr>
            <a:r>
              <a:rPr lang="fr-FR"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Consignes venant de l'utilisateur ou d’un autre système.</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Etats du système venant des capteurs.</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8" name="Rectangle 87"/>
          <p:cNvSpPr/>
          <p:nvPr/>
        </p:nvSpPr>
        <p:spPr>
          <a:xfrm>
            <a:off x="1499197" y="3974363"/>
            <a:ext cx="10692802" cy="461665"/>
          </a:xfrm>
          <a:prstGeom prst="rect">
            <a:avLst/>
          </a:prstGeom>
        </p:spPr>
        <p:txBody>
          <a:bodyPr wrap="square">
            <a:spAutoFit/>
          </a:bodyPr>
          <a:lstStyle/>
          <a:p>
            <a:pPr algn="just"/>
            <a:r>
              <a:rPr lang="fr-FR" sz="2400" dirty="0">
                <a:latin typeface="Arial" panose="020B0604020202020204" pitchFamily="34" charset="0"/>
                <a:ea typeface="Times New Roman" panose="02020603050405020304" pitchFamily="18" charset="0"/>
                <a:cs typeface="Times New Roman" panose="02020603050405020304" pitchFamily="18" charset="0"/>
              </a:rPr>
              <a:t>Enfin, en </a:t>
            </a:r>
            <a:r>
              <a:rPr lang="fr-FR" sz="2400" b="1" dirty="0">
                <a:latin typeface="Arial" panose="020B0604020202020204" pitchFamily="34" charset="0"/>
                <a:ea typeface="Times New Roman" panose="02020603050405020304" pitchFamily="18" charset="0"/>
                <a:cs typeface="Times New Roman" panose="02020603050405020304" pitchFamily="18" charset="0"/>
              </a:rPr>
              <a:t>SORTIES </a:t>
            </a:r>
            <a:r>
              <a:rPr lang="fr-FR" sz="2400" dirty="0">
                <a:latin typeface="Arial" panose="020B0604020202020204" pitchFamily="34" charset="0"/>
                <a:ea typeface="Times New Roman" panose="02020603050405020304" pitchFamily="18" charset="0"/>
                <a:cs typeface="Times New Roman" panose="02020603050405020304" pitchFamily="18" charset="0"/>
              </a:rPr>
              <a:t>(fonction </a:t>
            </a:r>
            <a:r>
              <a:rPr lang="fr-FR" sz="2400" b="1" dirty="0">
                <a:latin typeface="Arial" panose="020B0604020202020204" pitchFamily="34" charset="0"/>
                <a:ea typeface="Times New Roman" panose="02020603050405020304" pitchFamily="18" charset="0"/>
                <a:cs typeface="Times New Roman" panose="02020603050405020304" pitchFamily="18" charset="0"/>
              </a:rPr>
              <a:t>COMMUNIQUER</a:t>
            </a:r>
            <a:r>
              <a:rPr lang="fr-FR" sz="2400" dirty="0">
                <a:latin typeface="Arial" panose="020B0604020202020204" pitchFamily="34" charset="0"/>
                <a:ea typeface="Times New Roman" panose="02020603050405020304" pitchFamily="18" charset="0"/>
                <a:cs typeface="Times New Roman" panose="02020603050405020304" pitchFamily="18" charset="0"/>
              </a:rPr>
              <a:t> de la chaîne d’information) :</a:t>
            </a:r>
          </a:p>
        </p:txBody>
      </p:sp>
      <p:sp>
        <p:nvSpPr>
          <p:cNvPr id="89" name="Rectangle 88"/>
          <p:cNvSpPr/>
          <p:nvPr/>
        </p:nvSpPr>
        <p:spPr>
          <a:xfrm>
            <a:off x="2642583" y="4545591"/>
            <a:ext cx="9294044" cy="1200329"/>
          </a:xfrm>
          <a:prstGeom prst="rect">
            <a:avLst/>
          </a:prstGeom>
        </p:spPr>
        <p:txBody>
          <a:bodyPr wrap="square">
            <a:spAutoFit/>
          </a:bodyPr>
          <a:lstStyle/>
          <a:p>
            <a:pPr algn="just">
              <a:spcAft>
                <a:spcPts val="0"/>
              </a:spcAft>
            </a:pPr>
            <a:r>
              <a:rPr lang="fr-FR"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Des ordres vont être envoyés à la chaîne d'énergie.</a:t>
            </a:r>
            <a:endParaRPr lang="fr-FR" sz="24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fr-FR"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Des comptes rendus vont être communiqués à l'utilisateur ou à un autre système.</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Zone de texte 2"/>
          <p:cNvSpPr txBox="1">
            <a:spLocks noChangeArrowheads="1"/>
          </p:cNvSpPr>
          <p:nvPr/>
        </p:nvSpPr>
        <p:spPr bwMode="auto">
          <a:xfrm>
            <a:off x="238733" y="675005"/>
            <a:ext cx="11609556" cy="1121993"/>
          </a:xfrm>
          <a:prstGeom prst="rect">
            <a:avLst/>
          </a:prstGeom>
          <a:solidFill>
            <a:srgbClr val="FFFFFF"/>
          </a:solidFill>
          <a:ln w="38100">
            <a:solidFill>
              <a:schemeClr val="accent6">
                <a:lumMod val="75000"/>
              </a:schemeClr>
            </a:solidFill>
            <a:miter lim="800000"/>
            <a:headEnd/>
            <a:tailEnd/>
          </a:ln>
        </p:spPr>
        <p:txBody>
          <a:bodyPr rot="0" vert="horz" wrap="square" lIns="91440" tIns="45720" rIns="91440" bIns="45720" anchor="t" anchorCtr="0">
            <a:noAutofit/>
          </a:bodyPr>
          <a:lstStyle/>
          <a:p>
            <a:pPr algn="just">
              <a:spcAft>
                <a:spcPts val="0"/>
              </a:spcAft>
            </a:pPr>
            <a:r>
              <a:rPr lang="fr-FR" sz="2400" dirty="0">
                <a:effectLst/>
                <a:latin typeface="Arial" panose="020B0604020202020204" pitchFamily="34" charset="0"/>
                <a:ea typeface="Times New Roman" panose="02020603050405020304" pitchFamily="18" charset="0"/>
                <a:cs typeface="Times New Roman" panose="02020603050405020304" pitchFamily="18" charset="0"/>
              </a:rPr>
              <a:t>Dans la chaîne d'information, la fonction </a:t>
            </a: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TRAITER</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permet de GERER LE FONCTIONNEMENT D'UN SYSTEME.</a:t>
            </a:r>
          </a:p>
          <a:p>
            <a:pPr algn="just">
              <a:spcAft>
                <a:spcPts val="0"/>
              </a:spcAft>
            </a:pPr>
            <a:r>
              <a:rPr lang="fr-FR" sz="1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3820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randombar(horizont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randombar(horizontal)">
                                      <p:cBhvr>
                                        <p:cTn id="12" dur="5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randombar(horizontal)">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randombar(horizontal)">
                                      <p:cBhvr>
                                        <p:cTn id="2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84885"/>
          </a:xfrm>
          <a:prstGeom prst="rect">
            <a:avLst/>
          </a:prstGeom>
        </p:spPr>
        <p:txBody>
          <a:bodyPr wrap="square">
            <a:spAutoFit/>
          </a:bodyPr>
          <a:lstStyle/>
          <a:p>
            <a:pPr lvl="1" algn="ctr">
              <a:spcBef>
                <a:spcPts val="600"/>
              </a:spcBef>
              <a:spcAft>
                <a:spcPts val="600"/>
              </a:spcAft>
              <a:tabLst>
                <a:tab pos="502920" algn="l"/>
              </a:tabLst>
            </a:pPr>
            <a:r>
              <a:rPr lang="fr-FR" sz="2400" b="1" u="sng" dirty="0">
                <a:solidFill>
                  <a:srgbClr val="FF0000"/>
                </a:solidFill>
                <a:latin typeface="Arial" panose="020B0604020202020204" pitchFamily="34" charset="0"/>
                <a:ea typeface="Times New Roman" panose="02020603050405020304" pitchFamily="18" charset="0"/>
              </a:rPr>
              <a:t>1.2. Organisation fonctionnelle simplifiée </a:t>
            </a:r>
          </a:p>
          <a:p>
            <a:pPr lvl="1" algn="ctr">
              <a:spcBef>
                <a:spcPts val="600"/>
              </a:spcBef>
              <a:spcAft>
                <a:spcPts val="600"/>
              </a:spcAft>
              <a:tabLst>
                <a:tab pos="502920" algn="l"/>
              </a:tabLst>
            </a:pPr>
            <a:r>
              <a:rPr lang="fr-FR" sz="2400" b="1" u="sng" dirty="0">
                <a:solidFill>
                  <a:srgbClr val="FF0000"/>
                </a:solidFill>
                <a:latin typeface="Arial" panose="020B0604020202020204" pitchFamily="34" charset="0"/>
                <a:ea typeface="Times New Roman" panose="02020603050405020304" pitchFamily="18" charset="0"/>
              </a:rPr>
              <a:t>d'un système micro programmé.</a:t>
            </a:r>
          </a:p>
        </p:txBody>
      </p:sp>
      <p:pic>
        <p:nvPicPr>
          <p:cNvPr id="3" name="Image 2" descr="système microprog"/>
          <p:cNvPicPr/>
          <p:nvPr/>
        </p:nvPicPr>
        <p:blipFill>
          <a:blip r:embed="rId2">
            <a:extLst>
              <a:ext uri="{28A0092B-C50C-407E-A947-70E740481C1C}">
                <a14:useLocalDpi xmlns:a14="http://schemas.microsoft.com/office/drawing/2010/main" val="0"/>
              </a:ext>
            </a:extLst>
          </a:blip>
          <a:srcRect/>
          <a:stretch>
            <a:fillRect/>
          </a:stretch>
        </p:blipFill>
        <p:spPr bwMode="auto">
          <a:xfrm>
            <a:off x="0" y="984886"/>
            <a:ext cx="12019334" cy="5873114"/>
          </a:xfrm>
          <a:prstGeom prst="rect">
            <a:avLst/>
          </a:prstGeom>
          <a:noFill/>
          <a:ln>
            <a:noFill/>
          </a:ln>
        </p:spPr>
      </p:pic>
    </p:spTree>
    <p:extLst>
      <p:ext uri="{BB962C8B-B14F-4D97-AF65-F5344CB8AC3E}">
        <p14:creationId xmlns:p14="http://schemas.microsoft.com/office/powerpoint/2010/main" val="97009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ystème micropro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78230" cy="2898843"/>
          </a:xfrm>
          <a:prstGeom prst="rect">
            <a:avLst/>
          </a:prstGeom>
          <a:noFill/>
          <a:ln>
            <a:noFill/>
          </a:ln>
        </p:spPr>
      </p:pic>
      <p:sp>
        <p:nvSpPr>
          <p:cNvPr id="3" name="Rectangle 2"/>
          <p:cNvSpPr/>
          <p:nvPr/>
        </p:nvSpPr>
        <p:spPr>
          <a:xfrm>
            <a:off x="6096000" y="0"/>
            <a:ext cx="6096000" cy="1384995"/>
          </a:xfrm>
          <a:prstGeom prst="rect">
            <a:avLst/>
          </a:prstGeom>
        </p:spPr>
        <p:txBody>
          <a:bodyPr>
            <a:spAutoFit/>
          </a:bodyPr>
          <a:lstStyle/>
          <a:p>
            <a:pPr algn="just"/>
            <a:r>
              <a:rPr lang="fr-FR" sz="2400" u="sng" spc="75" dirty="0">
                <a:solidFill>
                  <a:srgbClr val="538135"/>
                </a:solidFill>
                <a:latin typeface="Arial" panose="020B0604020202020204" pitchFamily="34" charset="0"/>
                <a:ea typeface="Times New Roman" panose="02020603050405020304" pitchFamily="18" charset="0"/>
                <a:cs typeface="Arial" panose="020B0604020202020204" pitchFamily="34" charset="0"/>
              </a:rPr>
              <a:t>Mémoire de programme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Pour un fonctionnement souhaité, elle contient de manière permanente le programme correspondant. Elle est aussi appelée ROM ou mémoire morte.</a:t>
            </a:r>
            <a:endParaRPr lang="fr-FR" sz="2000" dirty="0"/>
          </a:p>
        </p:txBody>
      </p:sp>
      <p:sp>
        <p:nvSpPr>
          <p:cNvPr id="4" name="Rectangle 3"/>
          <p:cNvSpPr/>
          <p:nvPr/>
        </p:nvSpPr>
        <p:spPr>
          <a:xfrm>
            <a:off x="6096000" y="1676169"/>
            <a:ext cx="6096000" cy="1384995"/>
          </a:xfrm>
          <a:prstGeom prst="rect">
            <a:avLst/>
          </a:prstGeom>
        </p:spPr>
        <p:txBody>
          <a:bodyPr>
            <a:spAutoFit/>
          </a:bodyPr>
          <a:lstStyle/>
          <a:p>
            <a:pPr algn="just">
              <a:spcAft>
                <a:spcPts val="0"/>
              </a:spcAft>
            </a:pPr>
            <a:r>
              <a:rPr lang="fr-FR" sz="2400" u="sng" spc="75" dirty="0">
                <a:solidFill>
                  <a:srgbClr val="538135"/>
                </a:solidFill>
                <a:latin typeface="Arial" panose="020B0604020202020204" pitchFamily="34" charset="0"/>
                <a:ea typeface="Times New Roman" panose="02020603050405020304" pitchFamily="18" charset="0"/>
                <a:cs typeface="Arial" panose="020B0604020202020204" pitchFamily="34" charset="0"/>
              </a:rPr>
              <a:t>Mémoire de données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Elle contient temporairement les informations au cours du fonctionnement. Elle est aussi appelée RAM ou mémoire vive.</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227438" y="3353423"/>
            <a:ext cx="10964562" cy="769441"/>
          </a:xfrm>
          <a:prstGeom prst="rect">
            <a:avLst/>
          </a:prstGeom>
        </p:spPr>
        <p:txBody>
          <a:bodyPr wrap="square">
            <a:spAutoFit/>
          </a:bodyPr>
          <a:lstStyle/>
          <a:p>
            <a:pPr algn="just">
              <a:spcAft>
                <a:spcPts val="0"/>
              </a:spcAft>
            </a:pPr>
            <a:r>
              <a:rPr lang="fr-FR" sz="2400" u="sng" spc="75" dirty="0">
                <a:solidFill>
                  <a:srgbClr val="538135"/>
                </a:solidFill>
                <a:latin typeface="Arial" panose="020B0604020202020204" pitchFamily="34" charset="0"/>
                <a:ea typeface="Times New Roman" panose="02020603050405020304" pitchFamily="18" charset="0"/>
                <a:cs typeface="Arial" panose="020B0604020202020204" pitchFamily="34" charset="0"/>
              </a:rPr>
              <a:t>Horloge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Elément qui donne le rythme de fonctionnement et est pour une grande part responsable de la vitesse d’exécution du système.</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1227438" y="4386144"/>
            <a:ext cx="10824519" cy="769441"/>
          </a:xfrm>
          <a:prstGeom prst="rect">
            <a:avLst/>
          </a:prstGeom>
        </p:spPr>
        <p:txBody>
          <a:bodyPr wrap="square">
            <a:spAutoFit/>
          </a:bodyPr>
          <a:lstStyle/>
          <a:p>
            <a:pPr algn="just">
              <a:spcAft>
                <a:spcPts val="0"/>
              </a:spcAft>
            </a:pPr>
            <a:r>
              <a:rPr lang="fr-FR" sz="2400" u="sng" spc="75" dirty="0">
                <a:solidFill>
                  <a:srgbClr val="538135"/>
                </a:solidFill>
                <a:latin typeface="Arial" panose="020B0604020202020204" pitchFamily="34" charset="0"/>
                <a:ea typeface="Times New Roman" panose="02020603050405020304" pitchFamily="18" charset="0"/>
                <a:cs typeface="Arial" panose="020B0604020202020204" pitchFamily="34" charset="0"/>
              </a:rPr>
              <a:t>Microprocesseur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Cerveau du système, il exécute les opérations et les prises de décision au cours du fonctionnement.</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611394" y="5447844"/>
            <a:ext cx="9580606" cy="1384995"/>
          </a:xfrm>
          <a:prstGeom prst="rect">
            <a:avLst/>
          </a:prstGeom>
        </p:spPr>
        <p:txBody>
          <a:bodyPr wrap="square">
            <a:spAutoFit/>
          </a:bodyPr>
          <a:lstStyle/>
          <a:p>
            <a:pPr algn="just">
              <a:spcAft>
                <a:spcPts val="0"/>
              </a:spcAft>
            </a:pPr>
            <a:r>
              <a:rPr lang="fr-FR" sz="2400" u="sng" spc="75" dirty="0">
                <a:solidFill>
                  <a:srgbClr val="538135"/>
                </a:solidFill>
                <a:latin typeface="Arial" panose="020B0604020202020204" pitchFamily="34" charset="0"/>
                <a:ea typeface="Times New Roman" panose="02020603050405020304" pitchFamily="18" charset="0"/>
                <a:cs typeface="Arial" panose="020B0604020202020204" pitchFamily="34" charset="0"/>
              </a:rPr>
              <a:t>Interface d’entrée / sortie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Appelé également port d'entrée ou de sortie, elle reçoit les informations acquises (venant du système ou de l'utilisateur) ou elle envoie les ordres aux actionneurs et communique les informations (allant à l'utilisateur).</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87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ystème microprog"/>
          <p:cNvPicPr/>
          <p:nvPr/>
        </p:nvPicPr>
        <p:blipFill>
          <a:blip r:embed="rId2">
            <a:extLst>
              <a:ext uri="{28A0092B-C50C-407E-A947-70E740481C1C}">
                <a14:useLocalDpi xmlns:a14="http://schemas.microsoft.com/office/drawing/2010/main" val="0"/>
              </a:ext>
            </a:extLst>
          </a:blip>
          <a:srcRect/>
          <a:stretch>
            <a:fillRect/>
          </a:stretch>
        </p:blipFill>
        <p:spPr bwMode="auto">
          <a:xfrm>
            <a:off x="2493818" y="0"/>
            <a:ext cx="7034646" cy="3521522"/>
          </a:xfrm>
          <a:prstGeom prst="rect">
            <a:avLst/>
          </a:prstGeom>
          <a:noFill/>
          <a:ln>
            <a:noFill/>
          </a:ln>
        </p:spPr>
      </p:pic>
      <p:sp>
        <p:nvSpPr>
          <p:cNvPr id="3" name="Rectangle 2"/>
          <p:cNvSpPr/>
          <p:nvPr/>
        </p:nvSpPr>
        <p:spPr>
          <a:xfrm>
            <a:off x="1289660" y="3738401"/>
            <a:ext cx="10902340" cy="769441"/>
          </a:xfrm>
          <a:prstGeom prst="rect">
            <a:avLst/>
          </a:prstGeom>
        </p:spPr>
        <p:txBody>
          <a:bodyPr wrap="square">
            <a:spAutoFit/>
          </a:bodyPr>
          <a:lstStyle/>
          <a:p>
            <a:pPr algn="just">
              <a:spcAft>
                <a:spcPts val="0"/>
              </a:spcAft>
            </a:pPr>
            <a:r>
              <a:rPr lang="fr-FR" sz="2400" u="sng" spc="75" dirty="0">
                <a:solidFill>
                  <a:srgbClr val="538135"/>
                </a:solidFill>
                <a:latin typeface="Arial" panose="020B0604020202020204" pitchFamily="34" charset="0"/>
                <a:ea typeface="Times New Roman" panose="02020603050405020304" pitchFamily="18" charset="0"/>
                <a:cs typeface="Arial" panose="020B0604020202020204" pitchFamily="34" charset="0"/>
              </a:rPr>
              <a:t>Le bus de donnée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il permet l’échange des informations (les données) entre les éléments (bus bidirectionnel).</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289660" y="4724721"/>
            <a:ext cx="10902340" cy="769441"/>
          </a:xfrm>
          <a:prstGeom prst="rect">
            <a:avLst/>
          </a:prstGeom>
        </p:spPr>
        <p:txBody>
          <a:bodyPr wrap="square">
            <a:spAutoFit/>
          </a:bodyPr>
          <a:lstStyle/>
          <a:p>
            <a:pPr algn="just">
              <a:spcAft>
                <a:spcPts val="0"/>
              </a:spcAft>
            </a:pPr>
            <a:r>
              <a:rPr lang="fr-FR" sz="2400" u="sng" spc="75" dirty="0">
                <a:solidFill>
                  <a:srgbClr val="538135"/>
                </a:solidFill>
                <a:latin typeface="Arial" panose="020B0604020202020204" pitchFamily="34" charset="0"/>
                <a:ea typeface="Times New Roman" panose="02020603050405020304" pitchFamily="18" charset="0"/>
                <a:cs typeface="Arial" panose="020B0604020202020204" pitchFamily="34" charset="0"/>
              </a:rPr>
              <a:t>Le bus d’adresse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il permet d’identifier l’endroit où doit aller l’information contenue dans le bus de données (bus unidirectionnel).</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2080492" y="5711041"/>
            <a:ext cx="10111508" cy="769441"/>
          </a:xfrm>
          <a:prstGeom prst="rect">
            <a:avLst/>
          </a:prstGeom>
        </p:spPr>
        <p:txBody>
          <a:bodyPr wrap="square">
            <a:spAutoFit/>
          </a:bodyPr>
          <a:lstStyle/>
          <a:p>
            <a:pPr algn="just">
              <a:spcAft>
                <a:spcPts val="0"/>
              </a:spcAft>
            </a:pPr>
            <a:r>
              <a:rPr lang="fr-FR" sz="2400" u="sng" spc="75" dirty="0">
                <a:solidFill>
                  <a:srgbClr val="538135"/>
                </a:solidFill>
                <a:latin typeface="Arial" panose="020B0604020202020204" pitchFamily="34" charset="0"/>
                <a:ea typeface="Times New Roman" panose="02020603050405020304" pitchFamily="18" charset="0"/>
                <a:cs typeface="Arial" panose="020B0604020202020204" pitchFamily="34" charset="0"/>
              </a:rPr>
              <a:t>Le bus de contrôle :</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fr-FR"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il est constitué de quelques conducteurs qui assurent la synchronisation du flux d’information sur les 2 autres bus.</a:t>
            </a:r>
            <a:endParaRPr lang="fr-FR"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4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461666"/>
          </a:xfrm>
          <a:prstGeom prst="rect">
            <a:avLst/>
          </a:prstGeom>
        </p:spPr>
        <p:txBody>
          <a:bodyPr wrap="square">
            <a:spAutoFit/>
          </a:bodyPr>
          <a:lstStyle/>
          <a:p>
            <a:pPr lvl="1" algn="ctr">
              <a:spcBef>
                <a:spcPts val="600"/>
              </a:spcBef>
              <a:spcAft>
                <a:spcPts val="600"/>
              </a:spcAft>
              <a:tabLst>
                <a:tab pos="502920" algn="l"/>
              </a:tabLst>
            </a:pPr>
            <a:r>
              <a:rPr lang="fr-FR" sz="2400" b="1" u="sng" dirty="0">
                <a:solidFill>
                  <a:srgbClr val="FF0000"/>
                </a:solidFill>
                <a:latin typeface="Arial" panose="020B0604020202020204" pitchFamily="34" charset="0"/>
                <a:ea typeface="Times New Roman" panose="02020603050405020304" pitchFamily="18" charset="0"/>
              </a:rPr>
              <a:t>1.3. Nature des informations traitées.</a:t>
            </a:r>
          </a:p>
        </p:txBody>
      </p:sp>
      <p:grpSp>
        <p:nvGrpSpPr>
          <p:cNvPr id="35" name="Groupe 34"/>
          <p:cNvGrpSpPr/>
          <p:nvPr/>
        </p:nvGrpSpPr>
        <p:grpSpPr>
          <a:xfrm>
            <a:off x="753626" y="2344130"/>
            <a:ext cx="10684739" cy="1663191"/>
            <a:chOff x="502898" y="1424544"/>
            <a:chExt cx="10684739" cy="1663191"/>
          </a:xfrm>
        </p:grpSpPr>
        <p:pic>
          <p:nvPicPr>
            <p:cNvPr id="32" name="Imag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98" y="1424544"/>
              <a:ext cx="10684739" cy="1663191"/>
            </a:xfrm>
            <a:prstGeom prst="rect">
              <a:avLst/>
            </a:prstGeom>
          </p:spPr>
        </p:pic>
        <p:sp>
          <p:nvSpPr>
            <p:cNvPr id="34" name="Rectangle 33"/>
            <p:cNvSpPr/>
            <p:nvPr/>
          </p:nvSpPr>
          <p:spPr>
            <a:xfrm>
              <a:off x="502898" y="1424544"/>
              <a:ext cx="10684739" cy="166319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7" name="Groupe 36"/>
          <p:cNvGrpSpPr/>
          <p:nvPr/>
        </p:nvGrpSpPr>
        <p:grpSpPr>
          <a:xfrm>
            <a:off x="264112" y="4219820"/>
            <a:ext cx="11663769" cy="2440472"/>
            <a:chOff x="264114" y="4034469"/>
            <a:chExt cx="11663769" cy="2440472"/>
          </a:xfrm>
        </p:grpSpPr>
        <p:pic>
          <p:nvPicPr>
            <p:cNvPr id="33" name="Imag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14" y="4034469"/>
              <a:ext cx="11663769" cy="2440472"/>
            </a:xfrm>
            <a:prstGeom prst="rect">
              <a:avLst/>
            </a:prstGeom>
          </p:spPr>
        </p:pic>
        <p:sp>
          <p:nvSpPr>
            <p:cNvPr id="36" name="Rectangle 35"/>
            <p:cNvSpPr/>
            <p:nvPr/>
          </p:nvSpPr>
          <p:spPr>
            <a:xfrm>
              <a:off x="264114" y="4034469"/>
              <a:ext cx="11663769" cy="2440472"/>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Zone de texte 2"/>
          <p:cNvSpPr txBox="1">
            <a:spLocks noChangeArrowheads="1"/>
          </p:cNvSpPr>
          <p:nvPr/>
        </p:nvSpPr>
        <p:spPr bwMode="auto">
          <a:xfrm>
            <a:off x="264112" y="496969"/>
            <a:ext cx="11609556" cy="1634662"/>
          </a:xfrm>
          <a:prstGeom prst="rect">
            <a:avLst/>
          </a:prstGeom>
          <a:solidFill>
            <a:srgbClr val="FFFFFF"/>
          </a:solidFill>
          <a:ln w="38100">
            <a:solidFill>
              <a:schemeClr val="accent6">
                <a:lumMod val="75000"/>
              </a:schemeClr>
            </a:solidFill>
            <a:miter lim="800000"/>
            <a:headEnd/>
            <a:tailEnd/>
          </a:ln>
        </p:spPr>
        <p:txBody>
          <a:bodyPr rot="0" vert="horz" wrap="square" lIns="91440" tIns="45720" rIns="91440" bIns="45720" anchor="ctr" anchorCtr="0">
            <a:noAutofit/>
          </a:bodyPr>
          <a:lstStyle/>
          <a:p>
            <a:pPr algn="just">
              <a:spcAft>
                <a:spcPts val="0"/>
              </a:spcAft>
            </a:pPr>
            <a:r>
              <a:rPr lang="fr-FR" sz="2600" dirty="0">
                <a:latin typeface="Arial" panose="020B0604020202020204" pitchFamily="34" charset="0"/>
                <a:ea typeface="Times New Roman" panose="02020603050405020304" pitchFamily="18" charset="0"/>
                <a:cs typeface="Times New Roman" panose="02020603050405020304" pitchFamily="18" charset="0"/>
              </a:rPr>
              <a:t>Les informations présentes en entrée et sortie d'un système micro programmé sont le plus souvent de nature logique. Cela veut dire qu'elles n'ont que </a:t>
            </a:r>
            <a:r>
              <a:rPr lang="fr-FR" sz="2600" b="1" dirty="0">
                <a:latin typeface="Arial" panose="020B0604020202020204" pitchFamily="34" charset="0"/>
                <a:ea typeface="Times New Roman" panose="02020603050405020304" pitchFamily="18" charset="0"/>
                <a:cs typeface="Times New Roman" panose="02020603050405020304" pitchFamily="18" charset="0"/>
              </a:rPr>
              <a:t>DEUX ETATS</a:t>
            </a:r>
            <a:r>
              <a:rPr lang="fr-FR" sz="2600" dirty="0">
                <a:latin typeface="Arial" panose="020B0604020202020204" pitchFamily="34" charset="0"/>
                <a:ea typeface="Times New Roman" panose="02020603050405020304" pitchFamily="18" charset="0"/>
                <a:cs typeface="Times New Roman" panose="02020603050405020304" pitchFamily="18" charset="0"/>
              </a:rPr>
              <a:t> (VRAI/FAUX ; PRESENT/ABSENT ; 1/0 ; OUI/NON).</a:t>
            </a:r>
          </a:p>
          <a:p>
            <a:pPr algn="just">
              <a:spcAft>
                <a:spcPts val="0"/>
              </a:spcAft>
            </a:pPr>
            <a:r>
              <a:rPr lang="fr-FR" sz="10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7476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769441"/>
          </a:xfrm>
          <a:prstGeom prst="rect">
            <a:avLst/>
          </a:prstGeom>
        </p:spPr>
        <p:txBody>
          <a:bodyPr wrap="square">
            <a:spAutoFit/>
          </a:bodyPr>
          <a:lstStyle/>
          <a:p>
            <a:pPr algn="ctr"/>
            <a:r>
              <a:rPr lang="fr-FR" sz="4400" b="1"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2. La programmation</a:t>
            </a:r>
            <a:endParaRPr lang="fr-FR" sz="4400" b="1" u="sng" dirty="0">
              <a:solidFill>
                <a:srgbClr val="FF0000"/>
              </a:solidFill>
            </a:endParaRPr>
          </a:p>
        </p:txBody>
      </p:sp>
      <p:sp>
        <p:nvSpPr>
          <p:cNvPr id="3" name="Rectangle 2"/>
          <p:cNvSpPr/>
          <p:nvPr/>
        </p:nvSpPr>
        <p:spPr>
          <a:xfrm>
            <a:off x="1558636" y="1538882"/>
            <a:ext cx="10342418" cy="1569660"/>
          </a:xfrm>
          <a:prstGeom prst="rect">
            <a:avLst/>
          </a:prstGeom>
        </p:spPr>
        <p:txBody>
          <a:bodyPr wrap="square">
            <a:spAutoFit/>
          </a:bodyPr>
          <a:lstStyle/>
          <a:p>
            <a:pPr algn="just">
              <a:spcAft>
                <a:spcPts val="0"/>
              </a:spcAft>
            </a:pPr>
            <a:r>
              <a:rPr lang="fr-FR" sz="2400" dirty="0">
                <a:latin typeface="Arial" panose="020B0604020202020204" pitchFamily="34" charset="0"/>
                <a:ea typeface="Times New Roman" panose="02020603050405020304" pitchFamily="18" charset="0"/>
                <a:cs typeface="Times New Roman" panose="02020603050405020304" pitchFamily="18" charset="0"/>
              </a:rPr>
              <a:t>Pour obtenir le fonctionnement souhaité, il faut exécuter des opérations en fonction </a:t>
            </a:r>
            <a:r>
              <a:rPr lang="fr-FR" sz="2400" b="1" dirty="0">
                <a:latin typeface="Arial" panose="020B0604020202020204" pitchFamily="34" charset="0"/>
                <a:ea typeface="Times New Roman" panose="02020603050405020304" pitchFamily="18" charset="0"/>
                <a:cs typeface="Times New Roman" panose="02020603050405020304" pitchFamily="18" charset="0"/>
              </a:rPr>
              <a:t>des informations acquises </a:t>
            </a:r>
            <a:r>
              <a:rPr lang="fr-FR" sz="2400" dirty="0">
                <a:latin typeface="Arial" panose="020B0604020202020204" pitchFamily="34" charset="0"/>
                <a:ea typeface="Times New Roman" panose="02020603050405020304" pitchFamily="18" charset="0"/>
                <a:cs typeface="Times New Roman" panose="02020603050405020304" pitchFamily="18" charset="0"/>
              </a:rPr>
              <a:t>et envoyer </a:t>
            </a:r>
            <a:r>
              <a:rPr lang="fr-FR" sz="2400" b="1" dirty="0">
                <a:latin typeface="Arial" panose="020B0604020202020204" pitchFamily="34" charset="0"/>
                <a:ea typeface="Times New Roman" panose="02020603050405020304" pitchFamily="18" charset="0"/>
                <a:cs typeface="Times New Roman" panose="02020603050405020304" pitchFamily="18" charset="0"/>
              </a:rPr>
              <a:t>des ordres</a:t>
            </a:r>
            <a:r>
              <a:rPr lang="fr-FR" sz="2400" dirty="0">
                <a:latin typeface="Arial" panose="020B0604020202020204" pitchFamily="34" charset="0"/>
                <a:ea typeface="Times New Roman" panose="02020603050405020304" pitchFamily="18" charset="0"/>
                <a:cs typeface="Times New Roman" panose="02020603050405020304" pitchFamily="18" charset="0"/>
              </a:rPr>
              <a:t>. Ceci est décrit dans un programme préalablement placé dans le système micro programmé.</a:t>
            </a:r>
            <a:endParaRPr lang="fr-FR"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 y="769441"/>
            <a:ext cx="12191999" cy="461666"/>
          </a:xfrm>
          <a:prstGeom prst="rect">
            <a:avLst/>
          </a:prstGeom>
        </p:spPr>
        <p:txBody>
          <a:bodyPr wrap="square">
            <a:spAutoFit/>
          </a:bodyPr>
          <a:lstStyle/>
          <a:p>
            <a:pPr marL="171450" lvl="1" algn="ctr">
              <a:spcBef>
                <a:spcPts val="600"/>
              </a:spcBef>
              <a:spcAft>
                <a:spcPts val="600"/>
              </a:spcAft>
              <a:tabLst>
                <a:tab pos="502920" algn="l"/>
              </a:tabLst>
            </a:pPr>
            <a:r>
              <a:rPr lang="fr-FR" sz="2400" b="1" u="sng" dirty="0">
                <a:solidFill>
                  <a:srgbClr val="FF0000"/>
                </a:solidFill>
                <a:latin typeface="Arial" panose="020B0604020202020204" pitchFamily="34" charset="0"/>
                <a:ea typeface="Times New Roman" panose="02020603050405020304" pitchFamily="18" charset="0"/>
              </a:rPr>
              <a:t>2.1. Présentation :</a:t>
            </a:r>
          </a:p>
        </p:txBody>
      </p:sp>
      <p:sp>
        <p:nvSpPr>
          <p:cNvPr id="5" name="Zone de texte 2"/>
          <p:cNvSpPr txBox="1">
            <a:spLocks noChangeArrowheads="1"/>
          </p:cNvSpPr>
          <p:nvPr/>
        </p:nvSpPr>
        <p:spPr bwMode="auto">
          <a:xfrm>
            <a:off x="258188" y="4064621"/>
            <a:ext cx="11642865" cy="1908162"/>
          </a:xfrm>
          <a:prstGeom prst="rect">
            <a:avLst/>
          </a:prstGeom>
          <a:solidFill>
            <a:srgbClr val="FFFFFF"/>
          </a:solidFill>
          <a:ln w="38100">
            <a:solidFill>
              <a:schemeClr val="accent6">
                <a:lumMod val="75000"/>
              </a:schemeClr>
            </a:solidFill>
            <a:miter lim="800000"/>
            <a:headEnd/>
            <a:tailEnd/>
          </a:ln>
        </p:spPr>
        <p:txBody>
          <a:bodyPr rot="0" vert="horz" wrap="square" lIns="91440" tIns="45720" rIns="91440" bIns="45720" anchor="t" anchorCtr="0">
            <a:noAutofit/>
          </a:bodyPr>
          <a:lstStyle/>
          <a:p>
            <a:pPr algn="just">
              <a:spcAft>
                <a:spcPts val="0"/>
              </a:spcAft>
            </a:pPr>
            <a:r>
              <a:rPr lang="fr-FR" sz="2800">
                <a:effectLst/>
                <a:latin typeface="Arial" panose="020B0604020202020204" pitchFamily="34" charset="0"/>
                <a:ea typeface="Times New Roman" panose="02020603050405020304" pitchFamily="18" charset="0"/>
                <a:cs typeface="Times New Roman" panose="02020603050405020304" pitchFamily="18" charset="0"/>
              </a:rPr>
              <a:t>La description peut se faire de façon graphique (on utilise des dessins) ou littérale (on utilise du texte). Nous utiliserons principalement un langage de programmation (forme littérale) avec Arduino et des algorigrammes (forme graphique).</a:t>
            </a:r>
          </a:p>
          <a:p>
            <a:pPr algn="just">
              <a:spcAft>
                <a:spcPts val="0"/>
              </a:spcAft>
            </a:pPr>
            <a:r>
              <a:rPr lang="fr-FR" sz="2800">
                <a:effectLst/>
                <a:latin typeface="Arial" panose="020B0604020202020204" pitchFamily="34" charset="0"/>
                <a:ea typeface="Times New Roman" panose="02020603050405020304" pitchFamily="18" charset="0"/>
                <a:cs typeface="Times New Roman" panose="02020603050405020304" pitchFamily="18" charset="0"/>
              </a:rPr>
              <a:t> </a:t>
            </a:r>
          </a:p>
          <a:p>
            <a:pPr algn="just">
              <a:spcAft>
                <a:spcPts val="0"/>
              </a:spcAft>
            </a:pPr>
            <a:r>
              <a:rPr lang="fr-FR" sz="2800">
                <a:effectLst/>
                <a:latin typeface="Arial" panose="020B0604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4024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2192000" cy="461666"/>
          </a:xfrm>
          <a:prstGeom prst="rect">
            <a:avLst/>
          </a:prstGeom>
        </p:spPr>
        <p:txBody>
          <a:bodyPr wrap="square">
            <a:spAutoFit/>
          </a:bodyPr>
          <a:lstStyle/>
          <a:p>
            <a:pPr marL="171450" lvl="1" algn="ctr">
              <a:spcBef>
                <a:spcPts val="600"/>
              </a:spcBef>
              <a:spcAft>
                <a:spcPts val="600"/>
              </a:spcAft>
              <a:tabLst>
                <a:tab pos="502920" algn="l"/>
              </a:tabLst>
            </a:pPr>
            <a:r>
              <a:rPr lang="fr-FR" sz="2400" b="1" u="sng" dirty="0">
                <a:solidFill>
                  <a:srgbClr val="FF0000"/>
                </a:solidFill>
                <a:latin typeface="Arial" panose="020B0604020202020204" pitchFamily="34" charset="0"/>
                <a:ea typeface="Times New Roman" panose="02020603050405020304" pitchFamily="18" charset="0"/>
              </a:rPr>
              <a:t>2.2. L’</a:t>
            </a:r>
            <a:r>
              <a:rPr lang="fr-FR" sz="2400" b="1" u="sng" dirty="0" err="1">
                <a:solidFill>
                  <a:srgbClr val="FF0000"/>
                </a:solidFill>
                <a:latin typeface="Arial" panose="020B0604020202020204" pitchFamily="34" charset="0"/>
                <a:ea typeface="Times New Roman" panose="02020603050405020304" pitchFamily="18" charset="0"/>
              </a:rPr>
              <a:t>algorigramme</a:t>
            </a:r>
            <a:r>
              <a:rPr lang="fr-FR" sz="2400" b="1" u="sng" dirty="0">
                <a:solidFill>
                  <a:srgbClr val="FF0000"/>
                </a:solidFill>
                <a:latin typeface="Arial" panose="020B0604020202020204" pitchFamily="34" charset="0"/>
                <a:ea typeface="Times New Roman" panose="02020603050405020304" pitchFamily="18" charset="0"/>
              </a:rPr>
              <a:t> :</a:t>
            </a:r>
          </a:p>
        </p:txBody>
      </p:sp>
      <p:sp>
        <p:nvSpPr>
          <p:cNvPr id="5" name="Zone de texte 2"/>
          <p:cNvSpPr txBox="1">
            <a:spLocks noChangeArrowheads="1"/>
          </p:cNvSpPr>
          <p:nvPr/>
        </p:nvSpPr>
        <p:spPr bwMode="auto">
          <a:xfrm>
            <a:off x="203200" y="1554480"/>
            <a:ext cx="11582400" cy="3169920"/>
          </a:xfrm>
          <a:prstGeom prst="rect">
            <a:avLst/>
          </a:prstGeom>
          <a:solidFill>
            <a:srgbClr val="FFFFFF"/>
          </a:solidFill>
          <a:ln w="38100">
            <a:solidFill>
              <a:schemeClr val="accent6">
                <a:lumMod val="75000"/>
              </a:schemeClr>
            </a:solidFill>
            <a:miter lim="800000"/>
            <a:headEnd/>
            <a:tailEnd/>
          </a:ln>
        </p:spPr>
        <p:txBody>
          <a:bodyPr rot="0" vert="horz" wrap="square" lIns="91440" tIns="45720" rIns="91440" bIns="45720" anchor="ctr" anchorCtr="0">
            <a:noAutofit/>
          </a:bodyPr>
          <a:lstStyle>
            <a:defPPr>
              <a:defRPr lang="fr-FR"/>
            </a:defPPr>
            <a:lvl1pPr algn="just">
              <a:spcAft>
                <a:spcPts val="0"/>
              </a:spcAft>
              <a:defRPr sz="2600">
                <a:latin typeface="Arial" panose="020B0604020202020204" pitchFamily="34" charset="0"/>
                <a:ea typeface="Times New Roman" panose="02020603050405020304" pitchFamily="18" charset="0"/>
                <a:cs typeface="Times New Roman" panose="02020603050405020304" pitchFamily="18" charset="0"/>
              </a:defRPr>
            </a:lvl1pPr>
          </a:lstStyle>
          <a:p>
            <a:r>
              <a:rPr lang="fr-FR" dirty="0"/>
              <a:t>C'est une représentation graphique de l'algorithme utilisant des symboles normalisés.</a:t>
            </a:r>
          </a:p>
          <a:p>
            <a:r>
              <a:rPr lang="fr-FR" dirty="0"/>
              <a:t> </a:t>
            </a:r>
          </a:p>
          <a:p>
            <a:r>
              <a:rPr lang="fr-FR" dirty="0"/>
              <a:t>Le diagramme est une suite de directives composées d'actions et de décisions qui doivent être exécutés selon un enchaînement strict pour réaliser une tâche (ou séquence).</a:t>
            </a:r>
          </a:p>
        </p:txBody>
      </p:sp>
    </p:spTree>
    <p:extLst>
      <p:ext uri="{BB962C8B-B14F-4D97-AF65-F5344CB8AC3E}">
        <p14:creationId xmlns:p14="http://schemas.microsoft.com/office/powerpoint/2010/main" val="4143639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Vert jaun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cé">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TM03457496[[fn=Parallaxe]]</Template>
  <TotalTime>5</TotalTime>
  <Words>687</Words>
  <Application>Microsoft Office PowerPoint</Application>
  <PresentationFormat>Grand écran</PresentationFormat>
  <Paragraphs>90</Paragraphs>
  <Slides>21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Corbel</vt:lpstr>
      <vt:lpstr>Symbol</vt:lpstr>
      <vt:lpstr>Parallaxe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Meunier</dc:creator>
  <cp:lastModifiedBy>François Meunier</cp:lastModifiedBy>
  <cp:revision>27</cp:revision>
  <dcterms:created xsi:type="dcterms:W3CDTF">2015-11-12T10:26:16Z</dcterms:created>
  <dcterms:modified xsi:type="dcterms:W3CDTF">2019-09-03T17:30:55Z</dcterms:modified>
</cp:coreProperties>
</file>