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86" r:id="rId2"/>
    <p:sldId id="287" r:id="rId3"/>
    <p:sldId id="289" r:id="rId4"/>
    <p:sldId id="290" r:id="rId5"/>
    <p:sldId id="291" r:id="rId6"/>
    <p:sldId id="270" r:id="rId7"/>
    <p:sldId id="271" r:id="rId8"/>
    <p:sldId id="272" r:id="rId9"/>
    <p:sldId id="273" r:id="rId10"/>
    <p:sldId id="274" r:id="rId11"/>
    <p:sldId id="292" r:id="rId12"/>
    <p:sldId id="275" r:id="rId13"/>
    <p:sldId id="278" r:id="rId14"/>
    <p:sldId id="279" r:id="rId15"/>
    <p:sldId id="282" r:id="rId16"/>
    <p:sldId id="293" r:id="rId17"/>
    <p:sldId id="276" r:id="rId18"/>
    <p:sldId id="277" r:id="rId19"/>
    <p:sldId id="294" r:id="rId20"/>
    <p:sldId id="288" r:id="rId21"/>
    <p:sldId id="283" r:id="rId22"/>
    <p:sldId id="295" r:id="rId23"/>
    <p:sldId id="284" r:id="rId24"/>
    <p:sldId id="280" r:id="rId25"/>
    <p:sldId id="281" r:id="rId26"/>
    <p:sldId id="296" r:id="rId27"/>
    <p:sldId id="285" r:id="rId28"/>
    <p:sldId id="261" r:id="rId29"/>
    <p:sldId id="262" r:id="rId30"/>
    <p:sldId id="263" r:id="rId31"/>
    <p:sldId id="297" r:id="rId32"/>
    <p:sldId id="298" r:id="rId33"/>
    <p:sldId id="256" r:id="rId34"/>
    <p:sldId id="299" r:id="rId35"/>
    <p:sldId id="268" r:id="rId36"/>
    <p:sldId id="26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70392" autoAdjust="0"/>
  </p:normalViewPr>
  <p:slideViewPr>
    <p:cSldViewPr snapToGrid="0">
      <p:cViewPr varScale="1">
        <p:scale>
          <a:sx n="80" d="100"/>
          <a:sy n="80" d="100"/>
        </p:scale>
        <p:origin x="15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692C0-121D-42A4-976D-9BF3538AC50B}" type="datetimeFigureOut">
              <a:rPr lang="fr-FR" smtClean="0"/>
              <a:t>29/08/2019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552D4E-9F7D-479B-A177-F16F94A23F4E}" type="slidenum">
              <a:rPr lang="fr-FR" smtClean="0"/>
              <a:t>‹N°›</a:t>
            </a:fld>
            <a:endParaRPr lang="fr-FR"/>
          </a:p>
        </p:txBody>
      </p:sp>
    </p:spTree>
    <p:extLst>
      <p:ext uri="{BB962C8B-B14F-4D97-AF65-F5344CB8AC3E}">
        <p14:creationId xmlns:p14="http://schemas.microsoft.com/office/powerpoint/2010/main" val="369582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émissions de gaz à effet de serre dans l’atmosphère influent sur la température moyenne de la planète. En 2015, elle est supérieure d’environ 1°C à son niveau de l’ère </a:t>
            </a:r>
            <a:r>
              <a:rPr lang="fr-FR" dirty="0" err="1"/>
              <a:t>pré-industrielle</a:t>
            </a:r>
            <a:r>
              <a:rPr lang="fr-FR" dirty="0"/>
              <a:t> d’après l’Organisation météorologique mondiale. L’ampleur de cette augmentation présente toutefois de fortes disparités régionales. Ainsi, sur la même période, la température moyenne a augmenté de près de 1,5 °C en France métropolitaine. Au niveau mondial, le XXIe siècle compte quinze des seize années les plus chaudes jamais enregistrées depuis 1900. Une tendance similaire est perceptible en France métropolitaine, même si la température moyenne y fait l’objet de variations interannuelles importantes. L’année 2014, avec un écart de + 1,9 °C par rapport à la moyenne 1961-1990, est la plus chaude enregistrée depuis 1900, suivie par les années 2011, 2015 et 2003.</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6</a:t>
            </a:fld>
            <a:endParaRPr lang="fr-FR"/>
          </a:p>
        </p:txBody>
      </p:sp>
    </p:spTree>
    <p:extLst>
      <p:ext uri="{BB962C8B-B14F-4D97-AF65-F5344CB8AC3E}">
        <p14:creationId xmlns:p14="http://schemas.microsoft.com/office/powerpoint/2010/main" val="49366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avoir atteint un maximum en 2011, la production de déchets municipaux s’infléchit depuis pour s’établir à 34 millions de tonnes (Mt) en 2013, soit 518 kg par habitant. Cette évolution incombe principalement à la réduction des ordures ménagères résiduelles collectées en mélange dont la production par habitant est passée de 326 kg en 2005 à 270 kg en 2013. La conjoncture économique, la limitation du suremballage et les campagnes de prévention expliquent cette tendance. La collecte sélective, en porte à porte, en apport volontaire et en déchèteries, poursuit sa progression : elle concerne près de la moitié des déchets ménagers et assimilés collectés en 2013. Les apports en déchèteries (au nombre de 4 630 en 2013) se stabilisent à 9,4 Mt, dont 3,8 Mt de déchets verts et 3 Mt d’encombrants. Les matériaux secs (verre, emballages, journaux, magazines) collectés hors déchèteries s’élèvent à 5 Mt.</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17</a:t>
            </a:fld>
            <a:endParaRPr lang="fr-FR"/>
          </a:p>
        </p:txBody>
      </p:sp>
    </p:spTree>
    <p:extLst>
      <p:ext uri="{BB962C8B-B14F-4D97-AF65-F5344CB8AC3E}">
        <p14:creationId xmlns:p14="http://schemas.microsoft.com/office/powerpoint/2010/main" val="1923650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mise en décharge (stockage) des déchets municipaux baisse tendanciellement, passant de 43 % des quantités traitées en 2000 à 26 % en 2013. Dans le même temps, la part des déchets recyclés est passée de 12,5 % en 2000 à 21,5 % en 2013 et le taux de valorisation organique (compostage) a augmenté de 6 points pour atteindre 17,1 %. Ainsi, le taux de recyclage matière et organique des déchets municipaux atteint 38,6 % en 2013, l’objectif fixé par la loi du 3 août 2009 étant de 45 % pour 2015. Le taux de recyclage global des emballages est passé de 42 % en 2000 à 65 % en 2012 ; leur taux de valorisation total atteint 74,7 %. Depuis 2005, la part des déchets incinérés avec récupération d’énergie est stable à 34 % de déchets traités.</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18</a:t>
            </a:fld>
            <a:endParaRPr lang="fr-FR"/>
          </a:p>
        </p:txBody>
      </p:sp>
    </p:spTree>
    <p:extLst>
      <p:ext uri="{BB962C8B-B14F-4D97-AF65-F5344CB8AC3E}">
        <p14:creationId xmlns:p14="http://schemas.microsoft.com/office/powerpoint/2010/main" val="639487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Transports : </a:t>
            </a:r>
            <a:r>
              <a:rPr lang="fr-FR" dirty="0" err="1"/>
              <a:t>Vehicule</a:t>
            </a:r>
            <a:r>
              <a:rPr lang="fr-FR" dirty="0"/>
              <a:t> </a:t>
            </a:r>
            <a:r>
              <a:rPr lang="fr-FR" dirty="0" err="1"/>
              <a:t>electrique</a:t>
            </a:r>
            <a:r>
              <a:rPr lang="fr-FR" dirty="0"/>
              <a:t>, hybride, Fluidifier le trafic </a:t>
            </a:r>
            <a:r>
              <a:rPr lang="fr-FR" dirty="0" err="1"/>
              <a:t>grace</a:t>
            </a:r>
            <a:r>
              <a:rPr lang="fr-FR" dirty="0"/>
              <a:t> au feu connecté, </a:t>
            </a:r>
            <a:r>
              <a:rPr lang="fr-FR" dirty="0" err="1"/>
              <a:t>Reduire</a:t>
            </a:r>
            <a:r>
              <a:rPr lang="fr-FR" dirty="0"/>
              <a:t> le temps de transports</a:t>
            </a:r>
          </a:p>
          <a:p>
            <a:r>
              <a:rPr lang="fr-FR" dirty="0"/>
              <a:t>Matériaux : </a:t>
            </a:r>
            <a:r>
              <a:rPr lang="fr-FR"/>
              <a:t>eco-conception</a:t>
            </a:r>
            <a:endParaRPr lang="fr-FR" dirty="0"/>
          </a:p>
          <a:p>
            <a:r>
              <a:rPr lang="fr-FR" dirty="0"/>
              <a:t>Production d’énergie : renouvelable</a:t>
            </a:r>
          </a:p>
          <a:p>
            <a:r>
              <a:rPr lang="fr-FR" dirty="0"/>
              <a:t>Réduction des déchets : Magasin sans emballages, recyclage, consommation raisonnée, </a:t>
            </a:r>
            <a:r>
              <a:rPr lang="fr-FR" dirty="0" err="1"/>
              <a:t>TooGoodToGo</a:t>
            </a:r>
            <a:endParaRPr lang="fr-FR" dirty="0"/>
          </a:p>
          <a:p>
            <a:r>
              <a:rPr lang="fr-FR" dirty="0"/>
              <a:t>Cosmétique : application INCI Beauty (perturbateur endocrinien, test sur animaux, etc…)</a:t>
            </a:r>
          </a:p>
          <a:p>
            <a:r>
              <a:rPr lang="fr-FR" dirty="0"/>
              <a:t>Alimentaire : </a:t>
            </a:r>
            <a:r>
              <a:rPr lang="fr-FR" dirty="0" err="1"/>
              <a:t>Yuka</a:t>
            </a:r>
            <a:r>
              <a:rPr lang="fr-FR" dirty="0"/>
              <a:t>, Bio, Local, </a:t>
            </a:r>
            <a:r>
              <a:rPr lang="fr-FR" dirty="0" err="1"/>
              <a:t>etc</a:t>
            </a:r>
            <a:endParaRPr lang="fr-FR" dirty="0"/>
          </a:p>
          <a:p>
            <a:r>
              <a:rPr lang="fr-FR" dirty="0"/>
              <a:t>Dépollution : </a:t>
            </a:r>
            <a:r>
              <a:rPr lang="fr-FR" dirty="0" err="1"/>
              <a:t>ocean</a:t>
            </a:r>
            <a:r>
              <a:rPr lang="fr-FR" dirty="0"/>
              <a:t> plastique, reforestation</a:t>
            </a:r>
          </a:p>
          <a:p>
            <a:r>
              <a:rPr lang="fr-FR" dirty="0"/>
              <a:t>Domotique : réduire sa consommation </a:t>
            </a:r>
            <a:r>
              <a:rPr lang="fr-FR" dirty="0" err="1"/>
              <a:t>grace</a:t>
            </a:r>
            <a:r>
              <a:rPr lang="fr-FR" dirty="0"/>
              <a:t> a la technologie</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23</a:t>
            </a:fld>
            <a:endParaRPr lang="fr-FR"/>
          </a:p>
        </p:txBody>
      </p:sp>
    </p:spTree>
    <p:extLst>
      <p:ext uri="{BB962C8B-B14F-4D97-AF65-F5344CB8AC3E}">
        <p14:creationId xmlns:p14="http://schemas.microsoft.com/office/powerpoint/2010/main" val="969694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nombreuses actions sont mises en œuvre par les différents acteurs français (administrations, entreprises, ménages) pour réparer les dégradations causées à l’environnement ou pour prévenir les dommages environnementaux potentiels. Ainsi, 47,6 milliards d’euros ont été dépensés en 2014 pour la protection de l’environnement. La gestion des déchets et celle des eaux usées constituent les principaux postes de dépenses de protection de l’environnement. Les autres concernent la préservation des milieux naturels (air, sol, eaux souterraines et de surface…) et le traitement de diverses nuisances (bruit, radiations…). Entre 2000 et 2014, cette dépense a augmenté de 3,5 % en moyenne par an, alors que la croissance annuelle moyenne du PIB se limitait à 2,6 %. L’instauration de mesures incitatives (dispositif bonus/malus pour les automobiles, crédit d’impôt transition énergétique), le renforcement de la réglementation (normes pour les équipements industriels), l’amélioration de la qualité des services collectifs (collecte sélective des déchets) ainsi que l’évolution de la sensibilité environnementale des Français, ont contribué à cette hausse de la dépense en faveur de l’environnement.</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24</a:t>
            </a:fld>
            <a:endParaRPr lang="fr-FR"/>
          </a:p>
        </p:txBody>
      </p:sp>
    </p:spTree>
    <p:extLst>
      <p:ext uri="{BB962C8B-B14F-4D97-AF65-F5344CB8AC3E}">
        <p14:creationId xmlns:p14="http://schemas.microsoft.com/office/powerpoint/2010/main" val="2055278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Fin 2015, 6,4 % des exploitations agricoles françaises, soit 28 884 fermes, sont engagées dans une démarche d’agriculture biologique. Les 1,32 million d'hectares concernés par ce mode de production, dont 23 % sont en conversion, représentent 4,9 % de la surface agricole utilisée (SAU). En dehors des surfaces affectées aux prairies ou aux cultures fourragères (64 %), 22 % des surfaces « bio » concernent les grandes cultures, 5 % la vigne, 4 % les fruits, les légumes frais et les plantes à parfums. Le secteur poursuit sa dynamique de développement, les surfaces en conversion ayant plus que doublé entre 2014 et 2015. Le plan Ambition Bio 2017 vise un objectif de 8 % de la SAU en agriculture bio à l’horizon 2017. </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25</a:t>
            </a:fld>
            <a:endParaRPr lang="fr-FR"/>
          </a:p>
        </p:txBody>
      </p:sp>
    </p:spTree>
    <p:extLst>
      <p:ext uri="{BB962C8B-B14F-4D97-AF65-F5344CB8AC3E}">
        <p14:creationId xmlns:p14="http://schemas.microsoft.com/office/powerpoint/2010/main" val="325474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Non renouvelable </a:t>
            </a:r>
            <a:r>
              <a:rPr lang="fr-FR" sz="1200" b="0" i="0" u="none" strike="noStrike" kern="1200" baseline="0" dirty="0">
                <a:solidFill>
                  <a:schemeClr val="tx1"/>
                </a:solidFill>
                <a:latin typeface="+mn-lt"/>
                <a:ea typeface="+mn-ea"/>
                <a:cs typeface="+mn-cs"/>
                <a:sym typeface="Wingdings" panose="05000000000000000000" pitchFamily="2" charset="2"/>
              </a:rPr>
              <a:t></a:t>
            </a:r>
            <a:r>
              <a:rPr lang="fr-FR" sz="1200" b="0" i="0" u="none" strike="noStrike" kern="1200" baseline="0" dirty="0">
                <a:solidFill>
                  <a:schemeClr val="tx1"/>
                </a:solidFill>
                <a:latin typeface="+mn-lt"/>
                <a:ea typeface="+mn-ea"/>
                <a:cs typeface="+mn-cs"/>
              </a:rPr>
              <a:t> L’énergie nucléaire : fission atome uranium,  L’énergie fossiles : charbon, gaz, pétrole</a:t>
            </a:r>
          </a:p>
          <a:p>
            <a:r>
              <a:rPr lang="fr-FR" sz="1200" b="0" i="0" u="none" strike="noStrike" kern="1200" baseline="0" dirty="0">
                <a:solidFill>
                  <a:schemeClr val="tx1"/>
                </a:solidFill>
                <a:latin typeface="+mn-lt"/>
                <a:ea typeface="+mn-ea"/>
                <a:cs typeface="+mn-cs"/>
              </a:rPr>
              <a:t>Renouvelable </a:t>
            </a:r>
            <a:r>
              <a:rPr lang="fr-FR" sz="1200" b="0" i="0" u="none" strike="noStrike" kern="1200" baseline="0" dirty="0">
                <a:solidFill>
                  <a:schemeClr val="tx1"/>
                </a:solidFill>
                <a:latin typeface="+mn-lt"/>
                <a:ea typeface="+mn-ea"/>
                <a:cs typeface="+mn-cs"/>
                <a:sym typeface="Wingdings" panose="05000000000000000000" pitchFamily="2" charset="2"/>
              </a:rPr>
              <a:t> </a:t>
            </a:r>
            <a:r>
              <a:rPr lang="fr-FR" sz="1200" b="0" i="0" u="none" strike="noStrike" kern="1200" baseline="0" dirty="0" err="1">
                <a:solidFill>
                  <a:schemeClr val="tx1"/>
                </a:solidFill>
                <a:latin typeface="+mn-lt"/>
                <a:ea typeface="+mn-ea"/>
                <a:cs typeface="+mn-cs"/>
              </a:rPr>
              <a:t>Hydrolelectricité</a:t>
            </a:r>
            <a:r>
              <a:rPr lang="fr-FR" sz="1200" b="0" i="0" u="none" strike="noStrike" kern="1200" baseline="0" dirty="0">
                <a:solidFill>
                  <a:schemeClr val="tx1"/>
                </a:solidFill>
                <a:latin typeface="+mn-lt"/>
                <a:ea typeface="+mn-ea"/>
                <a:cs typeface="+mn-cs"/>
              </a:rPr>
              <a:t>, biomasse, géothermale, éolien, solaire</a:t>
            </a:r>
          </a:p>
          <a:p>
            <a:r>
              <a:rPr lang="fr-FR" sz="1200" b="0" i="0" u="none" strike="noStrike" kern="1200" baseline="0" dirty="0">
                <a:solidFill>
                  <a:schemeClr val="tx1"/>
                </a:solidFill>
                <a:latin typeface="+mn-lt"/>
                <a:ea typeface="+mn-ea"/>
                <a:cs typeface="+mn-cs"/>
              </a:rPr>
              <a:t>  </a:t>
            </a:r>
          </a:p>
          <a:p>
            <a:r>
              <a:rPr lang="fr-FR" sz="1200" b="0" i="0" u="none" strike="noStrike" kern="1200" baseline="0" dirty="0">
                <a:solidFill>
                  <a:schemeClr val="tx1"/>
                </a:solidFill>
                <a:latin typeface="+mn-lt"/>
                <a:ea typeface="+mn-ea"/>
                <a:cs typeface="+mn-cs"/>
              </a:rPr>
              <a:t>Hydraulique, pneumatique (unité) 1 bar = 10^5 Pa </a:t>
            </a:r>
            <a:r>
              <a:rPr lang="fr-FR" sz="1200" b="0" i="0" u="none" strike="noStrike" kern="1200" baseline="0" dirty="0">
                <a:solidFill>
                  <a:schemeClr val="tx1"/>
                </a:solidFill>
                <a:latin typeface="+mn-lt"/>
                <a:ea typeface="+mn-ea"/>
                <a:cs typeface="+mn-cs"/>
                <a:sym typeface="Wingdings" panose="05000000000000000000" pitchFamily="2" charset="2"/>
              </a:rPr>
              <a:t></a:t>
            </a:r>
            <a:r>
              <a:rPr lang="fr-FR" sz="1200" b="0" i="0" u="none" strike="noStrike" kern="1200" baseline="0" dirty="0">
                <a:solidFill>
                  <a:schemeClr val="tx1"/>
                </a:solidFill>
                <a:latin typeface="+mn-lt"/>
                <a:ea typeface="+mn-ea"/>
                <a:cs typeface="+mn-cs"/>
              </a:rPr>
              <a:t> P=F/S (N/m²) </a:t>
            </a:r>
            <a:r>
              <a:rPr lang="fr-FR" sz="1200" b="0" i="0" u="none" strike="noStrike" kern="1200" baseline="0" dirty="0" err="1">
                <a:solidFill>
                  <a:schemeClr val="tx1"/>
                </a:solidFill>
                <a:latin typeface="+mn-lt"/>
                <a:ea typeface="+mn-ea"/>
                <a:cs typeface="+mn-cs"/>
              </a:rPr>
              <a:t>patmos</a:t>
            </a:r>
            <a:r>
              <a:rPr lang="fr-FR" sz="1200" b="0" i="0" u="none" strike="noStrike" kern="1200" baseline="0" dirty="0">
                <a:solidFill>
                  <a:schemeClr val="tx1"/>
                </a:solidFill>
                <a:latin typeface="+mn-lt"/>
                <a:ea typeface="+mn-ea"/>
                <a:cs typeface="+mn-cs"/>
              </a:rPr>
              <a:t>=1013hPa (diminue avec l’altitude)(eau boue 88°C 4000metres) , </a:t>
            </a:r>
          </a:p>
          <a:p>
            <a:r>
              <a:rPr lang="fr-FR" sz="1200" b="0" i="0" u="none" strike="noStrike" kern="1200" baseline="0" dirty="0">
                <a:solidFill>
                  <a:schemeClr val="tx1"/>
                </a:solidFill>
                <a:latin typeface="+mn-lt"/>
                <a:ea typeface="+mn-ea"/>
                <a:cs typeface="+mn-cs"/>
              </a:rPr>
              <a:t>électrique (monophasé (phase neutre terre), triphasé (3 phases))</a:t>
            </a:r>
          </a:p>
          <a:p>
            <a:endParaRPr lang="fr-FR" dirty="0"/>
          </a:p>
          <a:p>
            <a:r>
              <a:rPr lang="fr-FR" dirty="0"/>
              <a:t>Stockage : pile</a:t>
            </a:r>
            <a:r>
              <a:rPr lang="fr-FR" baseline="0" dirty="0"/>
              <a:t> ou batterie : caractéristiques : capacité (autonomie), tensions continues, autonomie, poids</a:t>
            </a:r>
          </a:p>
          <a:p>
            <a:endParaRPr lang="fr-FR" baseline="0" dirty="0"/>
          </a:p>
          <a:p>
            <a:r>
              <a:rPr lang="fr-FR" dirty="0"/>
              <a:t>Energie 1 </a:t>
            </a:r>
            <a:r>
              <a:rPr lang="fr-FR" dirty="0" err="1"/>
              <a:t>Ws</a:t>
            </a:r>
            <a:r>
              <a:rPr lang="fr-FR" dirty="0"/>
              <a:t> = 1J </a:t>
            </a:r>
            <a:r>
              <a:rPr lang="fr-FR" dirty="0">
                <a:sym typeface="Wingdings" panose="05000000000000000000" pitchFamily="2" charset="2"/>
              </a:rPr>
              <a:t> </a:t>
            </a:r>
            <a:r>
              <a:rPr lang="fr-FR" dirty="0"/>
              <a:t>1 Wh = 3600 joules </a:t>
            </a:r>
            <a:r>
              <a:rPr lang="fr-FR" dirty="0">
                <a:sym typeface="Wingdings" panose="05000000000000000000" pitchFamily="2" charset="2"/>
              </a:rPr>
              <a:t> </a:t>
            </a:r>
            <a:r>
              <a:rPr lang="fr-FR" sz="1200" b="0" i="0" kern="1200" dirty="0">
                <a:solidFill>
                  <a:schemeClr val="tx1"/>
                </a:solidFill>
                <a:effectLst/>
                <a:latin typeface="+mn-lt"/>
                <a:ea typeface="+mn-ea"/>
                <a:cs typeface="+mn-cs"/>
              </a:rPr>
              <a:t>1 calorie =</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4,18400 joules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28</a:t>
            </a:fld>
            <a:endParaRPr lang="fr-FR"/>
          </a:p>
        </p:txBody>
      </p:sp>
    </p:spTree>
    <p:extLst>
      <p:ext uri="{BB962C8B-B14F-4D97-AF65-F5344CB8AC3E}">
        <p14:creationId xmlns:p14="http://schemas.microsoft.com/office/powerpoint/2010/main" val="351545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Lecture de la partie 1 : </a:t>
            </a:r>
          </a:p>
          <a:p>
            <a:r>
              <a:rPr lang="fr-FR" dirty="0"/>
              <a:t>On utilise le pétrole pour quantité de choses : pour fabriquer de l’essence, du fioul de chauffage, du caoutchouc, des médicaments… </a:t>
            </a:r>
          </a:p>
          <a:p>
            <a:r>
              <a:rPr lang="fr-FR" dirty="0"/>
              <a:t>Mais dans une trentaine d’années les ressources seront épuisées.</a:t>
            </a:r>
          </a:p>
          <a:p>
            <a:r>
              <a:rPr lang="fr-FR" dirty="0"/>
              <a:t>Sources d’énergies non renouvelable</a:t>
            </a:r>
          </a:p>
          <a:p>
            <a:r>
              <a:rPr lang="fr-FR" dirty="0"/>
              <a:t>barrage 3 gorges (chine) -</a:t>
            </a:r>
            <a:r>
              <a:rPr lang="fr-FR" baseline="0" dirty="0"/>
              <a:t> </a:t>
            </a:r>
            <a:r>
              <a:rPr lang="fr-FR" dirty="0"/>
              <a:t>436 km2 de terres ont disparu (10 fois surfaces de </a:t>
            </a:r>
            <a:r>
              <a:rPr lang="fr-FR" dirty="0" err="1"/>
              <a:t>dijon</a:t>
            </a:r>
            <a:r>
              <a:rPr lang="fr-FR" dirty="0"/>
              <a:t>)</a:t>
            </a:r>
            <a:r>
              <a:rPr lang="fr-FR" baseline="0" dirty="0"/>
              <a:t> - </a:t>
            </a:r>
            <a:r>
              <a:rPr lang="fr-FR" dirty="0"/>
              <a:t>1,8 million de personnes ont été déplacées</a:t>
            </a:r>
            <a:r>
              <a:rPr lang="fr-FR" baseline="0" dirty="0"/>
              <a:t> - </a:t>
            </a:r>
            <a:r>
              <a:rPr lang="fr-FR" dirty="0"/>
              <a:t>15 villes et 116 villages ont été engloutis</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33</a:t>
            </a:fld>
            <a:endParaRPr lang="fr-FR"/>
          </a:p>
        </p:txBody>
      </p:sp>
    </p:spTree>
    <p:extLst>
      <p:ext uri="{BB962C8B-B14F-4D97-AF65-F5344CB8AC3E}">
        <p14:creationId xmlns:p14="http://schemas.microsoft.com/office/powerpoint/2010/main" val="92807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Lecture de la partie 1 : </a:t>
            </a:r>
          </a:p>
          <a:p>
            <a:r>
              <a:rPr lang="fr-FR" dirty="0"/>
              <a:t>On utilise le pétrole pour quantité de choses : pour fabriquer de l’essence, du fioul de chauffage, du caoutchouc, des médicaments… </a:t>
            </a:r>
          </a:p>
          <a:p>
            <a:r>
              <a:rPr lang="fr-FR" dirty="0"/>
              <a:t>Mais dans une trentaine d’années les ressources seront épuisées.</a:t>
            </a:r>
          </a:p>
          <a:p>
            <a:r>
              <a:rPr lang="fr-FR" dirty="0"/>
              <a:t>Sources d’énergies non renouvelable</a:t>
            </a:r>
          </a:p>
          <a:p>
            <a:r>
              <a:rPr lang="fr-FR" dirty="0"/>
              <a:t>barrage 3 gorges (chine) -</a:t>
            </a:r>
            <a:r>
              <a:rPr lang="fr-FR" baseline="0" dirty="0"/>
              <a:t> </a:t>
            </a:r>
            <a:r>
              <a:rPr lang="fr-FR" dirty="0"/>
              <a:t>436 km2 de terres ont disparu (10 fois surfaces de </a:t>
            </a:r>
            <a:r>
              <a:rPr lang="fr-FR" dirty="0" err="1"/>
              <a:t>dijon</a:t>
            </a:r>
            <a:r>
              <a:rPr lang="fr-FR" dirty="0"/>
              <a:t>)</a:t>
            </a:r>
            <a:r>
              <a:rPr lang="fr-FR" baseline="0" dirty="0"/>
              <a:t> - </a:t>
            </a:r>
            <a:r>
              <a:rPr lang="fr-FR" dirty="0"/>
              <a:t>1,8 million de personnes ont été déplacées</a:t>
            </a:r>
            <a:r>
              <a:rPr lang="fr-FR" baseline="0" dirty="0"/>
              <a:t> - </a:t>
            </a:r>
            <a:r>
              <a:rPr lang="fr-FR" dirty="0"/>
              <a:t>15 villes et 116 villages ont été engloutis</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35</a:t>
            </a:fld>
            <a:endParaRPr lang="fr-FR"/>
          </a:p>
        </p:txBody>
      </p:sp>
    </p:spTree>
    <p:extLst>
      <p:ext uri="{BB962C8B-B14F-4D97-AF65-F5344CB8AC3E}">
        <p14:creationId xmlns:p14="http://schemas.microsoft.com/office/powerpoint/2010/main" val="319132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Lecture de la partie 1 : </a:t>
            </a:r>
          </a:p>
          <a:p>
            <a:r>
              <a:rPr lang="fr-FR" dirty="0"/>
              <a:t>On utilise le pétrole pour quantité de choses : pour fabriquer de l’essence, du fioul de chauffage, du caoutchouc, des médicaments… </a:t>
            </a:r>
          </a:p>
          <a:p>
            <a:r>
              <a:rPr lang="fr-FR" dirty="0"/>
              <a:t>Mais dans une trentaine d’années les ressources seront épuisées.</a:t>
            </a:r>
          </a:p>
          <a:p>
            <a:r>
              <a:rPr lang="fr-FR" dirty="0"/>
              <a:t>Sources d’énergies non renouvelable</a:t>
            </a:r>
          </a:p>
          <a:p>
            <a:r>
              <a:rPr lang="fr-FR" dirty="0"/>
              <a:t>barrage 3 gorges (chine) -</a:t>
            </a:r>
            <a:r>
              <a:rPr lang="fr-FR" baseline="0" dirty="0"/>
              <a:t> </a:t>
            </a:r>
            <a:r>
              <a:rPr lang="fr-FR" dirty="0"/>
              <a:t>436 km2 de terres ont disparu (10 fois surfaces de </a:t>
            </a:r>
            <a:r>
              <a:rPr lang="fr-FR" dirty="0" err="1"/>
              <a:t>dijon</a:t>
            </a:r>
            <a:r>
              <a:rPr lang="fr-FR" dirty="0"/>
              <a:t>)</a:t>
            </a:r>
            <a:r>
              <a:rPr lang="fr-FR" baseline="0" dirty="0"/>
              <a:t> - </a:t>
            </a:r>
            <a:r>
              <a:rPr lang="fr-FR" dirty="0"/>
              <a:t>1,8 million de personnes ont été déplacées</a:t>
            </a:r>
            <a:r>
              <a:rPr lang="fr-FR" baseline="0" dirty="0"/>
              <a:t> - </a:t>
            </a:r>
            <a:r>
              <a:rPr lang="fr-FR" dirty="0"/>
              <a:t>15 villes et 116 villages ont été engloutis</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36</a:t>
            </a:fld>
            <a:endParaRPr lang="fr-FR"/>
          </a:p>
        </p:txBody>
      </p:sp>
    </p:spTree>
    <p:extLst>
      <p:ext uri="{BB962C8B-B14F-4D97-AF65-F5344CB8AC3E}">
        <p14:creationId xmlns:p14="http://schemas.microsoft.com/office/powerpoint/2010/main" val="177753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la période 1990-2014, les émissions de gaz à effet de serre sur le territoire national ont baissé de 16,2 %, malgré l’augmentation dans le même temps de celles des transports (+ 11 %) et des déchets (+ 12 %). Ces fortes croissances ont en effet été compensées par la réduction des émissions du secteur de l’industrie manufacturière (- 42 %), de celui de l’énergie (- 44 %), du résidentiel/tertiaire (- 5 %) et du secteur agricole (- 3 %). Depuis le milieu des années 2000, la tendance des émissions de gaz à effet de serre est à la baisse pour l’ensemble des secteurs. L’objectif pour l’horizon 2030 est une réduction des émissions de 40 % par rapport à leur niveau de 1990 et pour l’horizon 2050, d’une division par 4 (loi de transition énergétique pour la croissance verte de 2015).</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7</a:t>
            </a:fld>
            <a:endParaRPr lang="fr-FR"/>
          </a:p>
        </p:txBody>
      </p:sp>
    </p:spTree>
    <p:extLst>
      <p:ext uri="{BB962C8B-B14F-4D97-AF65-F5344CB8AC3E}">
        <p14:creationId xmlns:p14="http://schemas.microsoft.com/office/powerpoint/2010/main" val="137834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2014, le CO2 représente 73,2 % des émissions totales de GES en France, suivi par le CH4 (12,9 %) et le N2 O (9,3 %). La contribution des gaz fluorés avoisine 4,5 %. Le secteur des transports (combustion d’énergie fossile) constitue la principale source de GES avec 29,2 %. Il est notamment à l’origine de près de 40 % des émissions de CO2 . Le secteur agricole, principal émetteur de CH4 (élevage) et de N2 O (utilisation d’engrais), est responsable de 20 % des émissions totales de GES. Les parts des secteurs du résidentiel/tertiaire et de l’industrie manufacturière dans les émissions totales de GES sont chacune de 18,5 %. Ces secteurs sont notamment les principaux émetteurs de gaz fluorés (climatisation, sprays, procédés industriels). L’industrie de l’énergie et le secteur du traitement des déchets émettent respectivement 9,5 % et 4,3 % des GES.</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8</a:t>
            </a:fld>
            <a:endParaRPr lang="fr-FR"/>
          </a:p>
        </p:txBody>
      </p:sp>
    </p:spTree>
    <p:extLst>
      <p:ext uri="{BB962C8B-B14F-4D97-AF65-F5344CB8AC3E}">
        <p14:creationId xmlns:p14="http://schemas.microsoft.com/office/powerpoint/2010/main" val="156999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émissions de gaz à effet de serre (GES) des voitures particulières (VP) s’élèvent à 69,5 millions de tonnes équivalent CO2 en 2014, soit 15,2 % des émissions totales de GES. Elles sont légèrement supérieures à leur niveau de 1990 malgré leur hausse de 16 % observée entre 1990 et 2003, concomitante à celle (+ 28 %) de la circulation des VP en France. La baisse des émissions obtenue depuis 2003 découle de la stagnation de la circulation (404,6 milliards de véhicules-kilomètres parcourus en 2014), couplée à la diminution de la consommation unitaire des VP (6,47 litres aux 100 km en 2014, soit près de 1,7 litre de moins qu’en 1990). Ce gain unitaire est d’abord permis par la forte diésélisation du parc (62,4 %), un véhicule diesel consommant moins qu’un véhicule essence (en moyenne 6,16 l contre 7,42 l).</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9</a:t>
            </a:fld>
            <a:endParaRPr lang="fr-FR"/>
          </a:p>
        </p:txBody>
      </p:sp>
    </p:spTree>
    <p:extLst>
      <p:ext uri="{BB962C8B-B14F-4D97-AF65-F5344CB8AC3E}">
        <p14:creationId xmlns:p14="http://schemas.microsoft.com/office/powerpoint/2010/main" val="154055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1990, mises à part les fluctuations au gré des rigueurs météorologiques, le niveau des émissions de CO2 liées à l’habitat est relativement stable, malgré l’augmentation du parc de logements (près de 30 %). Cette relative stabilité masque les forts effets opposés des principaux facteurs de variation : la baisse du contenu en CO2 de l’énergie (substitution du fioul par le gaz ou l’électricité, développement des énergies renouvelables) et de la consommation d’énergie par surface (isolation renforcée par la réglementation thermique) est en partie annulée par la hausse de la surface par personne (plus grand confort, diminution de la taille des ménages) et du nombre de logements (réponse à la croissance de la population). La forte baisse des émissions en 2014 par rapport à 1990 s’explique principalement par des températures exceptionnellement douces durant l’hiver 2014. </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10</a:t>
            </a:fld>
            <a:endParaRPr lang="fr-FR"/>
          </a:p>
        </p:txBody>
      </p:sp>
    </p:spTree>
    <p:extLst>
      <p:ext uri="{BB962C8B-B14F-4D97-AF65-F5344CB8AC3E}">
        <p14:creationId xmlns:p14="http://schemas.microsoft.com/office/powerpoint/2010/main" val="52994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oiseaux communs sont de bons marqueurs des pressions exercées sur les milieux. Certaines espèces, inféodées à un habitat (agricole, forestier, milieux bâtis), sont dites « spécialisées », tandis que les espèces généralistes peuplent une grande variété d’habitats. Les effectifs des différents groupes d’oiseaux spécialistes ont baissé au cours des années 1990. Depuis 1999, ils semblent se stabiliser pour les espèces forestières, mais continuent de diminuer pour celles des milieux agricoles et bâtis. Les espèces généralistes connaissent des fluctuations importantes sans tendance nette de long terme. Cette évolution, si elle se confirme, menace la diversité de la faune aviaire par l’homogénéisation des populations. Des tendances similaires sont observées en Europe. Les causes du déclin sont multiples, la dégradation ou la perte des habitats demeurant la principale menace.</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12</a:t>
            </a:fld>
            <a:endParaRPr lang="fr-FR"/>
          </a:p>
        </p:txBody>
      </p:sp>
    </p:spTree>
    <p:extLst>
      <p:ext uri="{BB962C8B-B14F-4D97-AF65-F5344CB8AC3E}">
        <p14:creationId xmlns:p14="http://schemas.microsoft.com/office/powerpoint/2010/main" val="906971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surfaces brûlées ont diminué de deux tiers depuis les années 1990 et représentent environ 8 200 ha/an en moyenne sur 2010-2014. Les régions méditerranéennes demeurent les plus sensibles aux feux de forêts, mais leur part en nette diminution depuis quelques années ne représente plus que 55 % des surfaces totales incendiées en 2014. Le nombre d’incendies a connu une forte augmentation entre 1990 et 1997, avant de décroître à 3 400 feux par an en moyenne sur 2010-2014, grâce à la détection précoce, à l’amélioration du dispositif de lutte contre les incendies et à la prévention. L’année 2003 fait cependant exception, avec 73 300 ha incendiés en raison de conditions météorologiques exceptionnelles, favorables au départ de 7 000 feux. La sécheresse conjuguée au phénomène de foudre fut à l’origine de nombreux départs de feux simultanés. </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13</a:t>
            </a:fld>
            <a:endParaRPr lang="fr-FR"/>
          </a:p>
        </p:txBody>
      </p:sp>
    </p:spTree>
    <p:extLst>
      <p:ext uri="{BB962C8B-B14F-4D97-AF65-F5344CB8AC3E}">
        <p14:creationId xmlns:p14="http://schemas.microsoft.com/office/powerpoint/2010/main" val="50125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 1950 et 2014, 113 événements naturels très graves à l’origine de plus de 10 morts ou de plus de 30 M€ de dommages matériels sont survenus en France. 62 % de ces événements correspondent à des inondations, dont environ la moitié s’est produite au cours de la dernière décennie. Cette recrudescence des inondations dommageables s’explique principalement par l’accroissement de l’urbanisation dans les zones inondables et donc des enjeux socio-économiques susceptibles d’être affectés. En revanche, les évènements les plus meurtriers correspondent aux deux vagues de chaleur de 2003 et 2006. En effet, avec 17 065 décès, elles totalisent 94 % de l’ensemble des décès provoqués par des événements naturels très graves depuis 1950. </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14</a:t>
            </a:fld>
            <a:endParaRPr lang="fr-FR"/>
          </a:p>
        </p:txBody>
      </p:sp>
    </p:spTree>
    <p:extLst>
      <p:ext uri="{BB962C8B-B14F-4D97-AF65-F5344CB8AC3E}">
        <p14:creationId xmlns:p14="http://schemas.microsoft.com/office/powerpoint/2010/main" val="405801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avoir fortement baissé sur la période 1997-2009, en raison notamment d’un moindre recours aux fongicides, la consommation de pesticides est stable depuis. Cette situation peut s’expliquer par l’évolution du prix des intrants, de la pression parasitaire ou des pratiques culturales (assolement notamment). Elle peut également refléter l’usage de pesticides plus efficaces à faibles doses. Des indicateurs complémentaires ont été mis en place pour traduire l’intensité du recours de l’agriculture aux pesticides : le nombre de doses unité (</a:t>
            </a:r>
            <a:r>
              <a:rPr lang="fr-FR" dirty="0" err="1"/>
              <a:t>Nodu</a:t>
            </a:r>
            <a:r>
              <a:rPr lang="fr-FR" dirty="0"/>
              <a:t>) et l’indice de fréquence de traitement. Ainsi, la moyenne triennale du </a:t>
            </a:r>
            <a:r>
              <a:rPr lang="fr-FR" dirty="0" err="1"/>
              <a:t>Nodu</a:t>
            </a:r>
            <a:r>
              <a:rPr lang="fr-FR" dirty="0"/>
              <a:t> augmente de 5 % entre les périodes 2009-2011 et 2011-2013. De même, entre 2006 et 2011, le nombre total moyen de traitements phytosanitaires a peu évolué pour les régions pour lesquelles cette analyse peut être effectuée.</a:t>
            </a:r>
          </a:p>
        </p:txBody>
      </p:sp>
      <p:sp>
        <p:nvSpPr>
          <p:cNvPr id="4" name="Espace réservé du numéro de diapositive 3"/>
          <p:cNvSpPr>
            <a:spLocks noGrp="1"/>
          </p:cNvSpPr>
          <p:nvPr>
            <p:ph type="sldNum" sz="quarter" idx="10"/>
          </p:nvPr>
        </p:nvSpPr>
        <p:spPr/>
        <p:txBody>
          <a:bodyPr/>
          <a:lstStyle/>
          <a:p>
            <a:fld id="{CF552D4E-9F7D-479B-A177-F16F94A23F4E}" type="slidenum">
              <a:rPr lang="fr-FR" smtClean="0"/>
              <a:t>15</a:t>
            </a:fld>
            <a:endParaRPr lang="fr-FR"/>
          </a:p>
        </p:txBody>
      </p:sp>
    </p:spTree>
    <p:extLst>
      <p:ext uri="{BB962C8B-B14F-4D97-AF65-F5344CB8AC3E}">
        <p14:creationId xmlns:p14="http://schemas.microsoft.com/office/powerpoint/2010/main" val="20093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dirty="0"/>
              <a:t>8/29/2019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8/29/2019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8/29/2019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vivredemain.fr/2016/08/11/plus-gros-scandales-environnementaux/" TargetMode="External"/><Relationship Id="rId2" Type="http://schemas.openxmlformats.org/officeDocument/2006/relationships/hyperlink" Target="https://www.planetoscope.com/developpement-durabl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agenda-2030.f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techmania.fr/CEA/11-AutresSourcesEn.sw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techmania.fr/CEA/03-sources-energie01.swf" TargetMode="External"/><Relationship Id="rId4" Type="http://schemas.openxmlformats.org/officeDocument/2006/relationships/hyperlink" Target="http://techmania.fr/CEA/13-centrale.sw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http://www.larousse.fr/encyclopedie/data/images/1010093-Conversions_de_l%c3%a9nergie.jp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9E03AD-CE6E-48C5-9952-471F76884DA9}"/>
              </a:ext>
            </a:extLst>
          </p:cNvPr>
          <p:cNvSpPr>
            <a:spLocks noGrp="1"/>
          </p:cNvSpPr>
          <p:nvPr>
            <p:ph type="ctrTitle"/>
          </p:nvPr>
        </p:nvSpPr>
        <p:spPr>
          <a:xfrm>
            <a:off x="0" y="351831"/>
            <a:ext cx="12192000" cy="1646302"/>
          </a:xfrm>
        </p:spPr>
        <p:txBody>
          <a:bodyPr/>
          <a:lstStyle/>
          <a:p>
            <a:pPr algn="ctr"/>
            <a:r>
              <a:rPr lang="fr-FR" dirty="0"/>
              <a:t>Le développement</a:t>
            </a:r>
            <a:br>
              <a:rPr lang="fr-FR" dirty="0"/>
            </a:br>
            <a:r>
              <a:rPr lang="fr-FR" dirty="0"/>
              <a:t>durable</a:t>
            </a:r>
          </a:p>
        </p:txBody>
      </p:sp>
      <p:pic>
        <p:nvPicPr>
          <p:cNvPr id="2050" name="Picture 2" descr="RÃ©sultat de recherche d'images pour &quot;dÃ©veloppement durable&quot;">
            <a:extLst>
              <a:ext uri="{FF2B5EF4-FFF2-40B4-BE49-F238E27FC236}">
                <a16:creationId xmlns:a16="http://schemas.microsoft.com/office/drawing/2014/main" id="{866F857A-7499-4A33-9B8C-ACE9FE41A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479" y="1998133"/>
            <a:ext cx="5723042" cy="371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786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3009EA0-D78C-428E-870C-78435BFB72DD}"/>
              </a:ext>
            </a:extLst>
          </p:cNvPr>
          <p:cNvPicPr>
            <a:picLocks noChangeAspect="1"/>
          </p:cNvPicPr>
          <p:nvPr/>
        </p:nvPicPr>
        <p:blipFill>
          <a:blip r:embed="rId3"/>
          <a:stretch>
            <a:fillRect/>
          </a:stretch>
        </p:blipFill>
        <p:spPr>
          <a:xfrm>
            <a:off x="1645819" y="144909"/>
            <a:ext cx="8900361" cy="6568181"/>
          </a:xfrm>
          <a:prstGeom prst="rect">
            <a:avLst/>
          </a:prstGeom>
        </p:spPr>
      </p:pic>
      <p:sp>
        <p:nvSpPr>
          <p:cNvPr id="3" name="Rectangle 2">
            <a:extLst>
              <a:ext uri="{FF2B5EF4-FFF2-40B4-BE49-F238E27FC236}">
                <a16:creationId xmlns:a16="http://schemas.microsoft.com/office/drawing/2014/main" id="{973C521C-55E2-4FCD-BAE8-6AC6F2C5F55D}"/>
              </a:ext>
            </a:extLst>
          </p:cNvPr>
          <p:cNvSpPr/>
          <p:nvPr/>
        </p:nvSpPr>
        <p:spPr>
          <a:xfrm>
            <a:off x="1645820" y="144909"/>
            <a:ext cx="8900360" cy="65681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7565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78E5DD-2578-4890-83EC-5A287CE39F5E}"/>
              </a:ext>
            </a:extLst>
          </p:cNvPr>
          <p:cNvSpPr/>
          <p:nvPr/>
        </p:nvSpPr>
        <p:spPr>
          <a:xfrm>
            <a:off x="379559" y="344723"/>
            <a:ext cx="3591048"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Impact sur la biodiversité</a:t>
            </a:r>
          </a:p>
        </p:txBody>
      </p:sp>
    </p:spTree>
    <p:extLst>
      <p:ext uri="{BB962C8B-B14F-4D97-AF65-F5344CB8AC3E}">
        <p14:creationId xmlns:p14="http://schemas.microsoft.com/office/powerpoint/2010/main" val="282423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B66F0CE-239D-47E7-8F16-26048BB40F9A}"/>
              </a:ext>
            </a:extLst>
          </p:cNvPr>
          <p:cNvPicPr>
            <a:picLocks noChangeAspect="1"/>
          </p:cNvPicPr>
          <p:nvPr/>
        </p:nvPicPr>
        <p:blipFill>
          <a:blip r:embed="rId3"/>
          <a:stretch>
            <a:fillRect/>
          </a:stretch>
        </p:blipFill>
        <p:spPr>
          <a:xfrm>
            <a:off x="1466394" y="237658"/>
            <a:ext cx="9259212" cy="6382684"/>
          </a:xfrm>
          <a:prstGeom prst="rect">
            <a:avLst/>
          </a:prstGeom>
        </p:spPr>
      </p:pic>
      <p:sp>
        <p:nvSpPr>
          <p:cNvPr id="3" name="Rectangle 2">
            <a:extLst>
              <a:ext uri="{FF2B5EF4-FFF2-40B4-BE49-F238E27FC236}">
                <a16:creationId xmlns:a16="http://schemas.microsoft.com/office/drawing/2014/main" id="{26F94C0F-2DEE-43D2-818B-59CA3B969C7A}"/>
              </a:ext>
            </a:extLst>
          </p:cNvPr>
          <p:cNvSpPr/>
          <p:nvPr/>
        </p:nvSpPr>
        <p:spPr>
          <a:xfrm>
            <a:off x="1466394" y="237658"/>
            <a:ext cx="9259212" cy="638268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2378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3781EBC-F024-407D-88B5-3A0BBD13A91D}"/>
              </a:ext>
            </a:extLst>
          </p:cNvPr>
          <p:cNvPicPr>
            <a:picLocks noChangeAspect="1"/>
          </p:cNvPicPr>
          <p:nvPr/>
        </p:nvPicPr>
        <p:blipFill>
          <a:blip r:embed="rId3"/>
          <a:stretch>
            <a:fillRect/>
          </a:stretch>
        </p:blipFill>
        <p:spPr>
          <a:xfrm>
            <a:off x="1942975" y="209988"/>
            <a:ext cx="8306050" cy="6438023"/>
          </a:xfrm>
          <a:prstGeom prst="rect">
            <a:avLst/>
          </a:prstGeom>
        </p:spPr>
      </p:pic>
      <p:sp>
        <p:nvSpPr>
          <p:cNvPr id="3" name="Rectangle 2">
            <a:extLst>
              <a:ext uri="{FF2B5EF4-FFF2-40B4-BE49-F238E27FC236}">
                <a16:creationId xmlns:a16="http://schemas.microsoft.com/office/drawing/2014/main" id="{43717F39-DB67-4CC7-9E83-3FA0B16D83C7}"/>
              </a:ext>
            </a:extLst>
          </p:cNvPr>
          <p:cNvSpPr/>
          <p:nvPr/>
        </p:nvSpPr>
        <p:spPr>
          <a:xfrm>
            <a:off x="1942975" y="209987"/>
            <a:ext cx="8306049" cy="64380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529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1A01A93-BDC8-426D-BABF-BFD28753E938}"/>
              </a:ext>
            </a:extLst>
          </p:cNvPr>
          <p:cNvPicPr>
            <a:picLocks noChangeAspect="1"/>
          </p:cNvPicPr>
          <p:nvPr/>
        </p:nvPicPr>
        <p:blipFill>
          <a:blip r:embed="rId3"/>
          <a:stretch>
            <a:fillRect/>
          </a:stretch>
        </p:blipFill>
        <p:spPr>
          <a:xfrm>
            <a:off x="1756485" y="228099"/>
            <a:ext cx="8679029" cy="6401801"/>
          </a:xfrm>
          <a:prstGeom prst="rect">
            <a:avLst/>
          </a:prstGeom>
        </p:spPr>
      </p:pic>
      <p:sp>
        <p:nvSpPr>
          <p:cNvPr id="3" name="Rectangle 2">
            <a:extLst>
              <a:ext uri="{FF2B5EF4-FFF2-40B4-BE49-F238E27FC236}">
                <a16:creationId xmlns:a16="http://schemas.microsoft.com/office/drawing/2014/main" id="{805A8877-67F5-4F80-93C0-E8C43514485D}"/>
              </a:ext>
            </a:extLst>
          </p:cNvPr>
          <p:cNvSpPr/>
          <p:nvPr/>
        </p:nvSpPr>
        <p:spPr>
          <a:xfrm>
            <a:off x="1756486" y="228099"/>
            <a:ext cx="8679028" cy="64018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67173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EA817FE-8E2B-43C1-B7F5-0CBC3D74F5AE}"/>
              </a:ext>
            </a:extLst>
          </p:cNvPr>
          <p:cNvPicPr>
            <a:picLocks noChangeAspect="1"/>
          </p:cNvPicPr>
          <p:nvPr/>
        </p:nvPicPr>
        <p:blipFill>
          <a:blip r:embed="rId3"/>
          <a:stretch>
            <a:fillRect/>
          </a:stretch>
        </p:blipFill>
        <p:spPr>
          <a:xfrm>
            <a:off x="1946233" y="137996"/>
            <a:ext cx="8299534" cy="6582007"/>
          </a:xfrm>
          <a:prstGeom prst="rect">
            <a:avLst/>
          </a:prstGeom>
        </p:spPr>
      </p:pic>
      <p:sp>
        <p:nvSpPr>
          <p:cNvPr id="3" name="Rectangle 2">
            <a:extLst>
              <a:ext uri="{FF2B5EF4-FFF2-40B4-BE49-F238E27FC236}">
                <a16:creationId xmlns:a16="http://schemas.microsoft.com/office/drawing/2014/main" id="{91DFE917-9F70-4327-A80F-7597DC5C9D0C}"/>
              </a:ext>
            </a:extLst>
          </p:cNvPr>
          <p:cNvSpPr/>
          <p:nvPr/>
        </p:nvSpPr>
        <p:spPr>
          <a:xfrm>
            <a:off x="1946233" y="108440"/>
            <a:ext cx="8299533" cy="6611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6083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562E80-C02D-4FC8-9B06-C10A07C4ADB9}"/>
              </a:ext>
            </a:extLst>
          </p:cNvPr>
          <p:cNvSpPr/>
          <p:nvPr/>
        </p:nvSpPr>
        <p:spPr>
          <a:xfrm>
            <a:off x="366770" y="332692"/>
            <a:ext cx="3780202"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Accumulation des déchets</a:t>
            </a:r>
          </a:p>
        </p:txBody>
      </p:sp>
    </p:spTree>
    <p:extLst>
      <p:ext uri="{BB962C8B-B14F-4D97-AF65-F5344CB8AC3E}">
        <p14:creationId xmlns:p14="http://schemas.microsoft.com/office/powerpoint/2010/main" val="174670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1C38A2E-0E6D-44BF-BC61-74C65B64128F}"/>
              </a:ext>
            </a:extLst>
          </p:cNvPr>
          <p:cNvPicPr>
            <a:picLocks noChangeAspect="1"/>
          </p:cNvPicPr>
          <p:nvPr/>
        </p:nvPicPr>
        <p:blipFill>
          <a:blip r:embed="rId3"/>
          <a:stretch>
            <a:fillRect/>
          </a:stretch>
        </p:blipFill>
        <p:spPr>
          <a:xfrm>
            <a:off x="1669256" y="242223"/>
            <a:ext cx="8853488" cy="6373553"/>
          </a:xfrm>
          <a:prstGeom prst="rect">
            <a:avLst/>
          </a:prstGeom>
        </p:spPr>
      </p:pic>
      <p:sp>
        <p:nvSpPr>
          <p:cNvPr id="3" name="Rectangle 2">
            <a:extLst>
              <a:ext uri="{FF2B5EF4-FFF2-40B4-BE49-F238E27FC236}">
                <a16:creationId xmlns:a16="http://schemas.microsoft.com/office/drawing/2014/main" id="{31BBBAE7-5B2F-4614-A2BA-75304BBD4C67}"/>
              </a:ext>
            </a:extLst>
          </p:cNvPr>
          <p:cNvSpPr/>
          <p:nvPr/>
        </p:nvSpPr>
        <p:spPr>
          <a:xfrm>
            <a:off x="1669256" y="242223"/>
            <a:ext cx="8853488" cy="637355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10683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909511-2937-464D-8E68-E41E71A9B92A}"/>
              </a:ext>
            </a:extLst>
          </p:cNvPr>
          <p:cNvPicPr>
            <a:picLocks noChangeAspect="1"/>
          </p:cNvPicPr>
          <p:nvPr/>
        </p:nvPicPr>
        <p:blipFill>
          <a:blip r:embed="rId3"/>
          <a:stretch>
            <a:fillRect/>
          </a:stretch>
        </p:blipFill>
        <p:spPr>
          <a:xfrm>
            <a:off x="2112043" y="118009"/>
            <a:ext cx="7967913" cy="6621982"/>
          </a:xfrm>
          <a:prstGeom prst="rect">
            <a:avLst/>
          </a:prstGeom>
        </p:spPr>
      </p:pic>
      <p:sp>
        <p:nvSpPr>
          <p:cNvPr id="3" name="Rectangle 2">
            <a:extLst>
              <a:ext uri="{FF2B5EF4-FFF2-40B4-BE49-F238E27FC236}">
                <a16:creationId xmlns:a16="http://schemas.microsoft.com/office/drawing/2014/main" id="{EA159B02-EB4C-4750-8C08-A6D1FC2D4FBC}"/>
              </a:ext>
            </a:extLst>
          </p:cNvPr>
          <p:cNvSpPr/>
          <p:nvPr/>
        </p:nvSpPr>
        <p:spPr>
          <a:xfrm>
            <a:off x="2112043" y="118009"/>
            <a:ext cx="7967913" cy="662198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749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C60026-6997-4AF9-9B09-14806A05FF0D}"/>
              </a:ext>
            </a:extLst>
          </p:cNvPr>
          <p:cNvSpPr/>
          <p:nvPr/>
        </p:nvSpPr>
        <p:spPr>
          <a:xfrm>
            <a:off x="241342" y="140186"/>
            <a:ext cx="5407249"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Epuisement des ressources naturelles</a:t>
            </a:r>
          </a:p>
        </p:txBody>
      </p:sp>
      <p:sp>
        <p:nvSpPr>
          <p:cNvPr id="5" name="Zone de texte 2">
            <a:extLst>
              <a:ext uri="{FF2B5EF4-FFF2-40B4-BE49-F238E27FC236}">
                <a16:creationId xmlns:a16="http://schemas.microsoft.com/office/drawing/2014/main" id="{873A3895-BC21-4ADC-B4CE-BACE7F3AC3A0}"/>
              </a:ext>
            </a:extLst>
          </p:cNvPr>
          <p:cNvSpPr txBox="1">
            <a:spLocks noChangeArrowheads="1"/>
          </p:cNvSpPr>
          <p:nvPr/>
        </p:nvSpPr>
        <p:spPr bwMode="auto">
          <a:xfrm>
            <a:off x="241342" y="1039181"/>
            <a:ext cx="11537574" cy="1491916"/>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Au « jour du dépassement de la Terre », l'humanité a déjà consommé les ressources que la nature peut renouveler en un an. Elle vit donc désormais « à crédit » jusqu'à la fin de l'année.</a:t>
            </a:r>
          </a:p>
        </p:txBody>
      </p:sp>
    </p:spTree>
    <p:extLst>
      <p:ext uri="{BB962C8B-B14F-4D97-AF65-F5344CB8AC3E}">
        <p14:creationId xmlns:p14="http://schemas.microsoft.com/office/powerpoint/2010/main" val="20914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ux-minutes-pour-comprendre-le-developpement-durable">
            <a:hlinkClick r:id="" action="ppaction://media"/>
            <a:extLst>
              <a:ext uri="{FF2B5EF4-FFF2-40B4-BE49-F238E27FC236}">
                <a16:creationId xmlns:a16="http://schemas.microsoft.com/office/drawing/2014/main" id="{16B3B3C2-3074-40E7-8A3A-DDF483A943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422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 de recherche d'images pour &quot;graphique jour du dÃ©passement de la terre&quot;">
            <a:extLst>
              <a:ext uri="{FF2B5EF4-FFF2-40B4-BE49-F238E27FC236}">
                <a16:creationId xmlns:a16="http://schemas.microsoft.com/office/drawing/2014/main" id="{47156293-42B6-40DE-8AA8-E81539C15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16" y="559468"/>
            <a:ext cx="9153895" cy="573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31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4F53D9-B2D7-4394-8F9E-DBA22DAACAC5}"/>
              </a:ext>
            </a:extLst>
          </p:cNvPr>
          <p:cNvSpPr/>
          <p:nvPr/>
        </p:nvSpPr>
        <p:spPr>
          <a:xfrm>
            <a:off x="300790" y="934270"/>
            <a:ext cx="11129211" cy="1754326"/>
          </a:xfrm>
          <a:prstGeom prst="rect">
            <a:avLst/>
          </a:prstGeom>
        </p:spPr>
        <p:txBody>
          <a:bodyPr wrap="square">
            <a:spAutoFit/>
          </a:bodyPr>
          <a:lstStyle/>
          <a:p>
            <a:r>
              <a:rPr lang="fr-FR" dirty="0">
                <a:hlinkClick r:id="rId2"/>
              </a:rPr>
              <a:t>https://www.planetoscope.com/developpement-durable</a:t>
            </a:r>
            <a:endParaRPr lang="fr-FR" dirty="0"/>
          </a:p>
          <a:p>
            <a:endParaRPr lang="fr-FR" dirty="0"/>
          </a:p>
          <a:p>
            <a:r>
              <a:rPr lang="fr-FR" dirty="0">
                <a:hlinkClick r:id="rId3"/>
              </a:rPr>
              <a:t>https://vivredemain.fr/2016/08/11/plus-gros-scandales-environnementaux/</a:t>
            </a:r>
            <a:endParaRPr lang="fr-FR" dirty="0"/>
          </a:p>
          <a:p>
            <a:endParaRPr lang="fr-FR" dirty="0"/>
          </a:p>
          <a:p>
            <a:endParaRPr lang="fr-FR" dirty="0"/>
          </a:p>
          <a:p>
            <a:endParaRPr lang="fr-FR" dirty="0"/>
          </a:p>
        </p:txBody>
      </p:sp>
      <p:sp>
        <p:nvSpPr>
          <p:cNvPr id="6" name="ZoneTexte 5">
            <a:extLst>
              <a:ext uri="{FF2B5EF4-FFF2-40B4-BE49-F238E27FC236}">
                <a16:creationId xmlns:a16="http://schemas.microsoft.com/office/drawing/2014/main" id="{1968FA1A-4D6F-4E18-A362-2099AF2BB579}"/>
              </a:ext>
            </a:extLst>
          </p:cNvPr>
          <p:cNvSpPr txBox="1"/>
          <p:nvPr/>
        </p:nvSpPr>
        <p:spPr>
          <a:xfrm>
            <a:off x="-1" y="0"/>
            <a:ext cx="12192001" cy="584775"/>
          </a:xfrm>
          <a:prstGeom prst="rect">
            <a:avLst/>
          </a:prstGeom>
          <a:noFill/>
        </p:spPr>
        <p:txBody>
          <a:bodyPr wrap="square" rtlCol="0">
            <a:spAutoFit/>
          </a:bodyPr>
          <a:lstStyle/>
          <a:p>
            <a:pPr algn="ctr"/>
            <a:r>
              <a:rPr lang="fr-FR" sz="3200" b="1" u="sng" dirty="0">
                <a:solidFill>
                  <a:srgbClr val="FF0000"/>
                </a:solidFill>
              </a:rPr>
              <a:t>Conséquences</a:t>
            </a:r>
          </a:p>
        </p:txBody>
      </p:sp>
    </p:spTree>
    <p:extLst>
      <p:ext uri="{BB962C8B-B14F-4D97-AF65-F5344CB8AC3E}">
        <p14:creationId xmlns:p14="http://schemas.microsoft.com/office/powerpoint/2010/main" val="208797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4BFF8B-D3C6-4AC9-96FE-857B1C0BEADE}"/>
              </a:ext>
            </a:extLst>
          </p:cNvPr>
          <p:cNvSpPr/>
          <p:nvPr/>
        </p:nvSpPr>
        <p:spPr>
          <a:xfrm>
            <a:off x="698968" y="797510"/>
            <a:ext cx="5731056" cy="5262979"/>
          </a:xfrm>
          <a:prstGeom prst="rect">
            <a:avLst/>
          </a:prstGeom>
        </p:spPr>
        <p:txBody>
          <a:bodyPr wrap="none">
            <a:spAutoFit/>
          </a:bodyPr>
          <a:lstStyle/>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1971 : Le Club de Rome</a:t>
            </a:r>
          </a:p>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1972 : La Conférence de Stockholm</a:t>
            </a:r>
          </a:p>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1987 : Le rapport Brundtland</a:t>
            </a:r>
          </a:p>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1992 : Sommet de la Terre à Rio</a:t>
            </a:r>
          </a:p>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2002 : Le Sommet de Johannesburg</a:t>
            </a:r>
          </a:p>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2005 : Ratification du protocole de Kyoto</a:t>
            </a:r>
          </a:p>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2015 : La COP21 </a:t>
            </a:r>
          </a:p>
          <a:p>
            <a:pPr>
              <a:lnSpc>
                <a:spcPct val="150000"/>
              </a:lnSpc>
            </a:pPr>
            <a:r>
              <a:rPr lang="fr-FR" sz="2400" u="sng" dirty="0">
                <a:solidFill>
                  <a:schemeClr val="accent2">
                    <a:lumMod val="75000"/>
                  </a:schemeClr>
                </a:solidFill>
                <a:latin typeface="Arial" panose="020B0604020202020204" pitchFamily="34" charset="0"/>
                <a:cs typeface="Times New Roman" panose="02020603050405020304" pitchFamily="18" charset="0"/>
              </a:rPr>
              <a:t>2015 : L’agenda 2030</a:t>
            </a:r>
          </a:p>
          <a:p>
            <a:endParaRPr lang="fr-FR" sz="2400" u="sng" dirty="0">
              <a:solidFill>
                <a:schemeClr val="accent2">
                  <a:lumMod val="75000"/>
                </a:schemeClr>
              </a:solidFill>
              <a:latin typeface="Arial" panose="020B0604020202020204" pitchFamily="34" charset="0"/>
              <a:cs typeface="Times New Roman" panose="02020603050405020304" pitchFamily="18" charset="0"/>
            </a:endParaRPr>
          </a:p>
          <a:p>
            <a:r>
              <a:rPr lang="fr-FR" sz="2400" u="sng" dirty="0">
                <a:solidFill>
                  <a:schemeClr val="accent2">
                    <a:lumMod val="75000"/>
                  </a:schemeClr>
                </a:solidFill>
                <a:latin typeface="Arial" panose="020B0604020202020204" pitchFamily="34" charset="0"/>
                <a:cs typeface="Times New Roman" panose="02020603050405020304" pitchFamily="18" charset="0"/>
                <a:hlinkClick r:id="rId2"/>
              </a:rPr>
              <a:t>https://www.agenda-2030.fr/</a:t>
            </a:r>
            <a:endParaRPr lang="fr-FR" sz="2400" u="sng" dirty="0">
              <a:solidFill>
                <a:schemeClr val="accent2">
                  <a:lumMod val="75000"/>
                </a:schemeClr>
              </a:solidFill>
              <a:latin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A4E8C2D-3A71-4A20-863F-597AC753A82F}"/>
              </a:ext>
            </a:extLst>
          </p:cNvPr>
          <p:cNvSpPr/>
          <p:nvPr/>
        </p:nvSpPr>
        <p:spPr>
          <a:xfrm>
            <a:off x="698968" y="174048"/>
            <a:ext cx="5572359" cy="461665"/>
          </a:xfrm>
          <a:prstGeom prst="rect">
            <a:avLst/>
          </a:prstGeom>
        </p:spPr>
        <p:txBody>
          <a:bodyPr wrap="none">
            <a:spAutoFit/>
          </a:bodyPr>
          <a:lstStyle/>
          <a:p>
            <a:pPr algn="just">
              <a:spcBef>
                <a:spcPts val="600"/>
              </a:spcBef>
              <a:spcAft>
                <a:spcPts val="600"/>
              </a:spcAft>
            </a:pPr>
            <a:r>
              <a:rPr lang="fr-FR" sz="2400" b="1" u="sng" dirty="0">
                <a:solidFill>
                  <a:srgbClr val="1F4E79"/>
                </a:solidFill>
                <a:latin typeface="Arial" panose="020B0604020202020204" pitchFamily="34" charset="0"/>
              </a:rPr>
              <a:t>Prise de conscience et engagements</a:t>
            </a:r>
          </a:p>
        </p:txBody>
      </p:sp>
    </p:spTree>
    <p:extLst>
      <p:ext uri="{BB962C8B-B14F-4D97-AF65-F5344CB8AC3E}">
        <p14:creationId xmlns:p14="http://schemas.microsoft.com/office/powerpoint/2010/main" val="34302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2D9A08F-0676-476E-9170-D1F152073E6B}"/>
              </a:ext>
            </a:extLst>
          </p:cNvPr>
          <p:cNvSpPr txBox="1"/>
          <p:nvPr/>
        </p:nvSpPr>
        <p:spPr>
          <a:xfrm>
            <a:off x="-1" y="0"/>
            <a:ext cx="12192001" cy="584775"/>
          </a:xfrm>
          <a:prstGeom prst="rect">
            <a:avLst/>
          </a:prstGeom>
          <a:noFill/>
        </p:spPr>
        <p:txBody>
          <a:bodyPr wrap="square" rtlCol="0">
            <a:spAutoFit/>
          </a:bodyPr>
          <a:lstStyle/>
          <a:p>
            <a:pPr algn="ctr"/>
            <a:r>
              <a:rPr lang="fr-FR" sz="3200" b="1" u="sng" dirty="0">
                <a:solidFill>
                  <a:srgbClr val="FF0000"/>
                </a:solidFill>
              </a:rPr>
              <a:t>Remédiations</a:t>
            </a:r>
          </a:p>
        </p:txBody>
      </p:sp>
      <p:sp>
        <p:nvSpPr>
          <p:cNvPr id="2" name="ZoneTexte 1">
            <a:extLst>
              <a:ext uri="{FF2B5EF4-FFF2-40B4-BE49-F238E27FC236}">
                <a16:creationId xmlns:a16="http://schemas.microsoft.com/office/drawing/2014/main" id="{4ADE0B82-A2BB-47E2-9E4D-5F85A2E00048}"/>
              </a:ext>
            </a:extLst>
          </p:cNvPr>
          <p:cNvSpPr txBox="1"/>
          <p:nvPr/>
        </p:nvSpPr>
        <p:spPr>
          <a:xfrm>
            <a:off x="709863" y="1046747"/>
            <a:ext cx="8277727" cy="5072030"/>
          </a:xfrm>
          <a:prstGeom prst="rect">
            <a:avLst/>
          </a:prstGeom>
          <a:noFill/>
        </p:spPr>
        <p:txBody>
          <a:bodyPr wrap="square" rtlCol="0">
            <a:spAutoFit/>
          </a:bodyPr>
          <a:lstStyle/>
          <a:p>
            <a:r>
              <a:rPr lang="fr-FR" sz="2000" u="sng" dirty="0"/>
              <a:t>Dans plusieurs domaines :</a:t>
            </a:r>
          </a:p>
          <a:p>
            <a:endParaRPr lang="fr-FR" sz="2000" dirty="0"/>
          </a:p>
          <a:p>
            <a:pPr marL="1200150" lvl="2" indent="-285750">
              <a:lnSpc>
                <a:spcPct val="150000"/>
              </a:lnSpc>
              <a:buFont typeface="Arial" panose="020B0604020202020204" pitchFamily="34" charset="0"/>
              <a:buChar char="•"/>
            </a:pPr>
            <a:r>
              <a:rPr lang="fr-FR" sz="2400" dirty="0"/>
              <a:t>Transports</a:t>
            </a:r>
          </a:p>
          <a:p>
            <a:pPr marL="1200150" lvl="2" indent="-285750">
              <a:lnSpc>
                <a:spcPct val="150000"/>
              </a:lnSpc>
              <a:buFont typeface="Arial" panose="020B0604020202020204" pitchFamily="34" charset="0"/>
              <a:buChar char="•"/>
            </a:pPr>
            <a:r>
              <a:rPr lang="fr-FR" sz="2400" dirty="0"/>
              <a:t>Matériaux</a:t>
            </a:r>
          </a:p>
          <a:p>
            <a:pPr marL="1200150" lvl="2" indent="-285750">
              <a:lnSpc>
                <a:spcPct val="150000"/>
              </a:lnSpc>
              <a:buFont typeface="Arial" panose="020B0604020202020204" pitchFamily="34" charset="0"/>
              <a:buChar char="•"/>
            </a:pPr>
            <a:r>
              <a:rPr lang="fr-FR" sz="2400" dirty="0"/>
              <a:t>Production d’énergie</a:t>
            </a:r>
          </a:p>
          <a:p>
            <a:pPr marL="1200150" lvl="2" indent="-285750">
              <a:lnSpc>
                <a:spcPct val="150000"/>
              </a:lnSpc>
              <a:buFont typeface="Arial" panose="020B0604020202020204" pitchFamily="34" charset="0"/>
              <a:buChar char="•"/>
            </a:pPr>
            <a:r>
              <a:rPr lang="fr-FR" sz="2400" dirty="0"/>
              <a:t>Réduction des déchets</a:t>
            </a:r>
          </a:p>
          <a:p>
            <a:pPr marL="1200150" lvl="2" indent="-285750">
              <a:lnSpc>
                <a:spcPct val="150000"/>
              </a:lnSpc>
              <a:buFont typeface="Arial" panose="020B0604020202020204" pitchFamily="34" charset="0"/>
              <a:buChar char="•"/>
            </a:pPr>
            <a:r>
              <a:rPr lang="fr-FR" sz="2400" dirty="0"/>
              <a:t>Cosmétique</a:t>
            </a:r>
          </a:p>
          <a:p>
            <a:pPr marL="1200150" lvl="2" indent="-285750">
              <a:lnSpc>
                <a:spcPct val="150000"/>
              </a:lnSpc>
              <a:buFont typeface="Arial" panose="020B0604020202020204" pitchFamily="34" charset="0"/>
              <a:buChar char="•"/>
            </a:pPr>
            <a:r>
              <a:rPr lang="fr-FR" sz="2400" dirty="0"/>
              <a:t>Alimentaire</a:t>
            </a:r>
          </a:p>
          <a:p>
            <a:pPr marL="1200150" lvl="2" indent="-285750">
              <a:lnSpc>
                <a:spcPct val="150000"/>
              </a:lnSpc>
              <a:buFont typeface="Arial" panose="020B0604020202020204" pitchFamily="34" charset="0"/>
              <a:buChar char="•"/>
            </a:pPr>
            <a:r>
              <a:rPr lang="fr-FR" sz="2400" dirty="0"/>
              <a:t>Dépollution</a:t>
            </a:r>
          </a:p>
          <a:p>
            <a:pPr marL="1200150" lvl="2" indent="-285750">
              <a:lnSpc>
                <a:spcPct val="150000"/>
              </a:lnSpc>
              <a:buFont typeface="Arial" panose="020B0604020202020204" pitchFamily="34" charset="0"/>
              <a:buChar char="•"/>
            </a:pPr>
            <a:r>
              <a:rPr lang="fr-FR" sz="2400" dirty="0"/>
              <a:t>Domotique</a:t>
            </a:r>
            <a:endParaRPr lang="fr-FR" sz="2000" dirty="0"/>
          </a:p>
        </p:txBody>
      </p:sp>
    </p:spTree>
    <p:extLst>
      <p:ext uri="{BB962C8B-B14F-4D97-AF65-F5344CB8AC3E}">
        <p14:creationId xmlns:p14="http://schemas.microsoft.com/office/powerpoint/2010/main" val="19118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61127CB-D7AF-42A2-ADAB-38C91FFFF18E}"/>
              </a:ext>
            </a:extLst>
          </p:cNvPr>
          <p:cNvPicPr>
            <a:picLocks noChangeAspect="1"/>
          </p:cNvPicPr>
          <p:nvPr/>
        </p:nvPicPr>
        <p:blipFill>
          <a:blip r:embed="rId3"/>
          <a:stretch>
            <a:fillRect/>
          </a:stretch>
        </p:blipFill>
        <p:spPr>
          <a:xfrm>
            <a:off x="1182353" y="353083"/>
            <a:ext cx="9827293" cy="6151833"/>
          </a:xfrm>
          <a:prstGeom prst="rect">
            <a:avLst/>
          </a:prstGeom>
        </p:spPr>
      </p:pic>
      <p:sp>
        <p:nvSpPr>
          <p:cNvPr id="3" name="Rectangle 2">
            <a:extLst>
              <a:ext uri="{FF2B5EF4-FFF2-40B4-BE49-F238E27FC236}">
                <a16:creationId xmlns:a16="http://schemas.microsoft.com/office/drawing/2014/main" id="{A77F5775-7246-4C43-9233-9C2605D56E8F}"/>
              </a:ext>
            </a:extLst>
          </p:cNvPr>
          <p:cNvSpPr/>
          <p:nvPr/>
        </p:nvSpPr>
        <p:spPr>
          <a:xfrm>
            <a:off x="1182354" y="353083"/>
            <a:ext cx="9827292" cy="615183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0601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AC40E45-8482-4D11-A559-B90C24691F3F}"/>
              </a:ext>
            </a:extLst>
          </p:cNvPr>
          <p:cNvPicPr>
            <a:picLocks noChangeAspect="1"/>
          </p:cNvPicPr>
          <p:nvPr/>
        </p:nvPicPr>
        <p:blipFill>
          <a:blip r:embed="rId3"/>
          <a:stretch>
            <a:fillRect/>
          </a:stretch>
        </p:blipFill>
        <p:spPr>
          <a:xfrm>
            <a:off x="2295274" y="179328"/>
            <a:ext cx="7601451" cy="6499344"/>
          </a:xfrm>
          <a:prstGeom prst="rect">
            <a:avLst/>
          </a:prstGeom>
        </p:spPr>
      </p:pic>
      <p:sp>
        <p:nvSpPr>
          <p:cNvPr id="3" name="Rectangle 2">
            <a:extLst>
              <a:ext uri="{FF2B5EF4-FFF2-40B4-BE49-F238E27FC236}">
                <a16:creationId xmlns:a16="http://schemas.microsoft.com/office/drawing/2014/main" id="{528A453C-0B37-4A0B-B96D-728EA31FEC5F}"/>
              </a:ext>
            </a:extLst>
          </p:cNvPr>
          <p:cNvSpPr/>
          <p:nvPr/>
        </p:nvSpPr>
        <p:spPr>
          <a:xfrm>
            <a:off x="2295274" y="179328"/>
            <a:ext cx="7601451" cy="649934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7435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425AD7-6143-4D3A-BC84-1B4DF9AD5E15}"/>
              </a:ext>
            </a:extLst>
          </p:cNvPr>
          <p:cNvSpPr/>
          <p:nvPr/>
        </p:nvSpPr>
        <p:spPr>
          <a:xfrm>
            <a:off x="568664" y="224408"/>
            <a:ext cx="3330399" cy="461665"/>
          </a:xfrm>
          <a:prstGeom prst="rect">
            <a:avLst/>
          </a:prstGeom>
        </p:spPr>
        <p:txBody>
          <a:bodyPr wrap="none">
            <a:spAutoFit/>
          </a:bodyPr>
          <a:lstStyle/>
          <a:p>
            <a:pPr algn="just">
              <a:spcBef>
                <a:spcPts val="600"/>
              </a:spcBef>
              <a:spcAft>
                <a:spcPts val="600"/>
              </a:spcAft>
            </a:pPr>
            <a:r>
              <a:rPr lang="fr-FR" sz="2400" b="1" u="sng" dirty="0">
                <a:solidFill>
                  <a:srgbClr val="1F4E79"/>
                </a:solidFill>
                <a:latin typeface="Arial" panose="020B0604020202020204" pitchFamily="34" charset="0"/>
              </a:rPr>
              <a:t>L’économie circulaire</a:t>
            </a:r>
          </a:p>
        </p:txBody>
      </p:sp>
      <p:sp>
        <p:nvSpPr>
          <p:cNvPr id="5" name="Zone de texte 2">
            <a:extLst>
              <a:ext uri="{FF2B5EF4-FFF2-40B4-BE49-F238E27FC236}">
                <a16:creationId xmlns:a16="http://schemas.microsoft.com/office/drawing/2014/main" id="{DAECDECD-C5C3-4E3D-BDB5-2BF021335645}"/>
              </a:ext>
            </a:extLst>
          </p:cNvPr>
          <p:cNvSpPr txBox="1">
            <a:spLocks noChangeArrowheads="1"/>
          </p:cNvSpPr>
          <p:nvPr/>
        </p:nvSpPr>
        <p:spPr bwMode="auto">
          <a:xfrm>
            <a:off x="568663" y="1143000"/>
            <a:ext cx="10957589" cy="2755232"/>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L’économie circulaire désigne un modèle économique dont l’objectif est de produire des biens et des services de manière durable, en limitant la consommation et les gaspillages de ressources (matières premières, eau, énergie) ainsi que la production des déchets. Il s’agit de rompre avec le modèle de l’économie linéaire (extraire, fabriquer, consommer, jeter) pour un modèle économique « circulaire ». </a:t>
            </a:r>
          </a:p>
        </p:txBody>
      </p:sp>
    </p:spTree>
    <p:extLst>
      <p:ext uri="{BB962C8B-B14F-4D97-AF65-F5344CB8AC3E}">
        <p14:creationId xmlns:p14="http://schemas.microsoft.com/office/powerpoint/2010/main" val="225246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8112017_img_1.PNG">
            <a:extLst>
              <a:ext uri="{FF2B5EF4-FFF2-40B4-BE49-F238E27FC236}">
                <a16:creationId xmlns:a16="http://schemas.microsoft.com/office/drawing/2014/main" id="{AF0AF8F7-20B4-4757-A160-72DEB5C01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4" y="64311"/>
            <a:ext cx="8699491" cy="6729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6C81A55-5886-4698-BBAE-FE95320FD8F7}"/>
              </a:ext>
            </a:extLst>
          </p:cNvPr>
          <p:cNvSpPr/>
          <p:nvPr/>
        </p:nvSpPr>
        <p:spPr>
          <a:xfrm>
            <a:off x="1746254" y="64310"/>
            <a:ext cx="8699491" cy="672937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4575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 y="0"/>
            <a:ext cx="12192001" cy="1323439"/>
          </a:xfrm>
          <a:prstGeom prst="rect">
            <a:avLst/>
          </a:prstGeom>
        </p:spPr>
        <p:txBody>
          <a:bodyPr vert="horz" lIns="91440" tIns="45720" rIns="91440" bIns="45720" rtlCol="0" anchor="b">
            <a:noAutofit/>
          </a:bodyPr>
          <a:lstStyle>
            <a:lvl1pPr algn="ctr">
              <a:spcBef>
                <a:spcPct val="0"/>
              </a:spcBef>
              <a:buNone/>
              <a:defRPr sz="5400">
                <a:solidFill>
                  <a:schemeClr val="accent1"/>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dirty="0"/>
              <a:t>Les ressources</a:t>
            </a:r>
          </a:p>
        </p:txBody>
      </p:sp>
      <p:sp>
        <p:nvSpPr>
          <p:cNvPr id="4" name="ZoneTexte 3"/>
          <p:cNvSpPr txBox="1"/>
          <p:nvPr/>
        </p:nvSpPr>
        <p:spPr>
          <a:xfrm>
            <a:off x="-3" y="2138515"/>
            <a:ext cx="12192001" cy="646331"/>
          </a:xfrm>
          <a:prstGeom prst="rect">
            <a:avLst/>
          </a:prstGeom>
          <a:noFill/>
        </p:spPr>
        <p:txBody>
          <a:bodyPr wrap="square" rtlCol="0">
            <a:spAutoFit/>
          </a:bodyPr>
          <a:lstStyle/>
          <a:p>
            <a:pPr algn="ctr"/>
            <a:r>
              <a:rPr lang="fr-FR" sz="3600" b="1" u="sng" dirty="0">
                <a:solidFill>
                  <a:srgbClr val="FF0000"/>
                </a:solidFill>
              </a:rPr>
              <a:t>Qu’est-ce que vous savez sur l’énergie ?</a:t>
            </a:r>
          </a:p>
        </p:txBody>
      </p:sp>
      <p:sp>
        <p:nvSpPr>
          <p:cNvPr id="5" name="ZoneTexte 4"/>
          <p:cNvSpPr txBox="1"/>
          <p:nvPr/>
        </p:nvSpPr>
        <p:spPr>
          <a:xfrm>
            <a:off x="752168" y="3488939"/>
            <a:ext cx="3229897" cy="2677656"/>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rgbClr val="0070C0"/>
                </a:solidFill>
              </a:rPr>
              <a:t>Formes</a:t>
            </a:r>
          </a:p>
          <a:p>
            <a:pPr marL="342900" indent="-342900">
              <a:buFont typeface="Arial" panose="020B0604020202020204" pitchFamily="34" charset="0"/>
              <a:buChar char="•"/>
            </a:pPr>
            <a:r>
              <a:rPr lang="fr-FR" sz="2400" dirty="0">
                <a:solidFill>
                  <a:srgbClr val="0070C0"/>
                </a:solidFill>
              </a:rPr>
              <a:t>Sources</a:t>
            </a:r>
          </a:p>
          <a:p>
            <a:pPr marL="342900" indent="-342900">
              <a:buFont typeface="Arial" panose="020B0604020202020204" pitchFamily="34" charset="0"/>
              <a:buChar char="•"/>
            </a:pPr>
            <a:r>
              <a:rPr lang="fr-FR" sz="2400" dirty="0">
                <a:solidFill>
                  <a:srgbClr val="0070C0"/>
                </a:solidFill>
              </a:rPr>
              <a:t>Caractéristiques</a:t>
            </a:r>
          </a:p>
          <a:p>
            <a:pPr marL="342900" indent="-342900">
              <a:buFont typeface="Arial" panose="020B0604020202020204" pitchFamily="34" charset="0"/>
              <a:buChar char="•"/>
            </a:pPr>
            <a:r>
              <a:rPr lang="fr-FR" sz="2400" dirty="0">
                <a:solidFill>
                  <a:srgbClr val="0070C0"/>
                </a:solidFill>
              </a:rPr>
              <a:t>Mesures</a:t>
            </a:r>
          </a:p>
          <a:p>
            <a:pPr marL="342900" indent="-342900">
              <a:buFont typeface="Arial" panose="020B0604020202020204" pitchFamily="34" charset="0"/>
              <a:buChar char="•"/>
            </a:pPr>
            <a:r>
              <a:rPr lang="fr-FR" sz="2400" dirty="0">
                <a:solidFill>
                  <a:srgbClr val="0070C0"/>
                </a:solidFill>
              </a:rPr>
              <a:t>Unités</a:t>
            </a:r>
          </a:p>
          <a:p>
            <a:pPr marL="342900" indent="-342900">
              <a:buFont typeface="Arial" panose="020B0604020202020204" pitchFamily="34" charset="0"/>
              <a:buChar char="•"/>
            </a:pPr>
            <a:r>
              <a:rPr lang="fr-FR" sz="2400" dirty="0">
                <a:solidFill>
                  <a:srgbClr val="0070C0"/>
                </a:solidFill>
              </a:rPr>
              <a:t>Stockage</a:t>
            </a:r>
          </a:p>
          <a:p>
            <a:pPr marL="342900" indent="-342900">
              <a:buFont typeface="Arial" panose="020B0604020202020204" pitchFamily="34" charset="0"/>
              <a:buChar char="•"/>
            </a:pPr>
            <a:r>
              <a:rPr lang="fr-FR" sz="2400" dirty="0">
                <a:solidFill>
                  <a:srgbClr val="0070C0"/>
                </a:solidFill>
              </a:rPr>
              <a:t>Transport</a:t>
            </a:r>
          </a:p>
        </p:txBody>
      </p:sp>
      <p:pic>
        <p:nvPicPr>
          <p:cNvPr id="1028" name="Picture 4" descr="http://crdes.sn/wp-content/uploads/2015/06/regenerative-energ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066" y="3488939"/>
            <a:ext cx="3971100" cy="26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77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p:cNvGraphicFramePr>
            <a:graphicFrameLocks noGrp="1"/>
          </p:cNvGraphicFramePr>
          <p:nvPr>
            <p:extLst>
              <p:ext uri="{D42A27DB-BD31-4B8C-83A1-F6EECF244321}">
                <p14:modId xmlns:p14="http://schemas.microsoft.com/office/powerpoint/2010/main" val="4278816466"/>
              </p:ext>
            </p:extLst>
          </p:nvPr>
        </p:nvGraphicFramePr>
        <p:xfrm>
          <a:off x="563669" y="3256769"/>
          <a:ext cx="10960276" cy="3146016"/>
        </p:xfrm>
        <a:graphic>
          <a:graphicData uri="http://schemas.openxmlformats.org/drawingml/2006/table">
            <a:tbl>
              <a:tblPr firstRow="1" firstCol="1" lastRow="1" lastCol="1" bandRow="1" bandCol="1">
                <a:tableStyleId>{3C2FFA5D-87B4-456A-9821-1D502468CF0F}</a:tableStyleId>
              </a:tblPr>
              <a:tblGrid>
                <a:gridCol w="2868463">
                  <a:extLst>
                    <a:ext uri="{9D8B030D-6E8A-4147-A177-3AD203B41FA5}">
                      <a16:colId xmlns:a16="http://schemas.microsoft.com/office/drawing/2014/main" val="3603624483"/>
                    </a:ext>
                  </a:extLst>
                </a:gridCol>
                <a:gridCol w="1614751">
                  <a:extLst>
                    <a:ext uri="{9D8B030D-6E8A-4147-A177-3AD203B41FA5}">
                      <a16:colId xmlns:a16="http://schemas.microsoft.com/office/drawing/2014/main" val="2129036726"/>
                    </a:ext>
                  </a:extLst>
                </a:gridCol>
                <a:gridCol w="1620530">
                  <a:extLst>
                    <a:ext uri="{9D8B030D-6E8A-4147-A177-3AD203B41FA5}">
                      <a16:colId xmlns:a16="http://schemas.microsoft.com/office/drawing/2014/main" val="997568227"/>
                    </a:ext>
                  </a:extLst>
                </a:gridCol>
                <a:gridCol w="1618001">
                  <a:extLst>
                    <a:ext uri="{9D8B030D-6E8A-4147-A177-3AD203B41FA5}">
                      <a16:colId xmlns:a16="http://schemas.microsoft.com/office/drawing/2014/main" val="355864338"/>
                    </a:ext>
                  </a:extLst>
                </a:gridCol>
                <a:gridCol w="1619687">
                  <a:extLst>
                    <a:ext uri="{9D8B030D-6E8A-4147-A177-3AD203B41FA5}">
                      <a16:colId xmlns:a16="http://schemas.microsoft.com/office/drawing/2014/main" val="4196873021"/>
                    </a:ext>
                  </a:extLst>
                </a:gridCol>
                <a:gridCol w="1618844">
                  <a:extLst>
                    <a:ext uri="{9D8B030D-6E8A-4147-A177-3AD203B41FA5}">
                      <a16:colId xmlns:a16="http://schemas.microsoft.com/office/drawing/2014/main" val="1666843372"/>
                    </a:ext>
                  </a:extLst>
                </a:gridCol>
              </a:tblGrid>
              <a:tr h="785512">
                <a:tc>
                  <a:txBody>
                    <a:bodyPr/>
                    <a:lstStyle/>
                    <a:p>
                      <a:pPr marL="64770" algn="ctr">
                        <a:spcBef>
                          <a:spcPts val="230"/>
                        </a:spcBef>
                        <a:spcAft>
                          <a:spcPts val="0"/>
                        </a:spcAft>
                      </a:pPr>
                      <a:r>
                        <a:rPr lang="fr-FR" sz="2000" spc="-5" dirty="0">
                          <a:solidFill>
                            <a:schemeClr val="tx1"/>
                          </a:solidFill>
                          <a:effectLst/>
                        </a:rPr>
                        <a:t>Préfixe</a:t>
                      </a:r>
                      <a:endParaRPr lang="fr-FR" sz="14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chemeClr val="bg2"/>
                    </a:solidFill>
                  </a:tcPr>
                </a:tc>
                <a:tc>
                  <a:txBody>
                    <a:bodyPr/>
                    <a:lstStyle/>
                    <a:p>
                      <a:pPr marL="64770">
                        <a:spcBef>
                          <a:spcPts val="230"/>
                        </a:spcBef>
                        <a:spcAft>
                          <a:spcPts val="0"/>
                        </a:spcAft>
                      </a:pPr>
                      <a:endParaRPr lang="fr-FR" sz="1000" dirty="0">
                        <a:effectLst/>
                        <a:latin typeface="Times New Roman" panose="02020603050405020304" pitchFamily="18" charset="0"/>
                        <a:ea typeface="Times New Roman" panose="02020603050405020304" pitchFamily="18" charset="0"/>
                      </a:endParaRPr>
                    </a:p>
                  </a:txBody>
                  <a:tcPr marL="0" marR="0" marT="0" marB="0" anchor="ctr"/>
                </a:tc>
                <a:tc>
                  <a:txBody>
                    <a:bodyPr/>
                    <a:lstStyle/>
                    <a:p>
                      <a:pPr>
                        <a:spcAft>
                          <a:spcPts val="0"/>
                        </a:spcAft>
                      </a:pPr>
                      <a:r>
                        <a:rPr lang="fr-FR" sz="1100" dirty="0">
                          <a:effectLst/>
                        </a:rPr>
                        <a:t> </a:t>
                      </a: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375090023"/>
                  </a:ext>
                </a:extLst>
              </a:tr>
              <a:tr h="785512">
                <a:tc>
                  <a:txBody>
                    <a:bodyPr/>
                    <a:lstStyle/>
                    <a:p>
                      <a:pPr marL="64770" algn="ctr">
                        <a:spcBef>
                          <a:spcPts val="230"/>
                        </a:spcBef>
                        <a:spcAft>
                          <a:spcPts val="0"/>
                        </a:spcAft>
                      </a:pPr>
                      <a:r>
                        <a:rPr lang="fr-FR" sz="2000" spc="-5" dirty="0">
                          <a:solidFill>
                            <a:schemeClr val="tx1"/>
                          </a:solidFill>
                          <a:effectLst/>
                        </a:rPr>
                        <a:t>Symbole</a:t>
                      </a:r>
                      <a:endParaRPr lang="fr-FR" sz="14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chemeClr val="bg2"/>
                    </a:solidFill>
                  </a:tcPr>
                </a:tc>
                <a:tc>
                  <a:txBody>
                    <a:bodyPr/>
                    <a:lstStyle/>
                    <a:p>
                      <a:pPr marL="64770">
                        <a:spcBef>
                          <a:spcPts val="230"/>
                        </a:spcBef>
                        <a:spcAft>
                          <a:spcPts val="0"/>
                        </a:spcAft>
                      </a:pP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dirty="0">
                          <a:effectLst/>
                        </a:rPr>
                        <a:t> </a:t>
                      </a: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dirty="0">
                          <a:effectLst/>
                        </a:rPr>
                        <a:t> </a:t>
                      </a: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4219676752"/>
                  </a:ext>
                </a:extLst>
              </a:tr>
              <a:tr h="787496">
                <a:tc>
                  <a:txBody>
                    <a:bodyPr/>
                    <a:lstStyle/>
                    <a:p>
                      <a:pPr marL="64770" algn="ctr">
                        <a:spcBef>
                          <a:spcPts val="220"/>
                        </a:spcBef>
                        <a:spcAft>
                          <a:spcPts val="0"/>
                        </a:spcAft>
                      </a:pPr>
                      <a:r>
                        <a:rPr lang="fr-FR" sz="2000" dirty="0">
                          <a:solidFill>
                            <a:schemeClr val="tx1"/>
                          </a:solidFill>
                          <a:effectLst/>
                        </a:rPr>
                        <a:t>Facteur</a:t>
                      </a:r>
                      <a:r>
                        <a:rPr lang="fr-FR" sz="2000" spc="-15" dirty="0">
                          <a:solidFill>
                            <a:schemeClr val="tx1"/>
                          </a:solidFill>
                          <a:effectLst/>
                        </a:rPr>
                        <a:t> </a:t>
                      </a:r>
                      <a:r>
                        <a:rPr lang="fr-FR" sz="2000" spc="-5" dirty="0">
                          <a:solidFill>
                            <a:schemeClr val="tx1"/>
                          </a:solidFill>
                          <a:effectLst/>
                        </a:rPr>
                        <a:t>multiplicateur</a:t>
                      </a:r>
                      <a:endParaRPr lang="fr-FR" sz="140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chemeClr val="bg2"/>
                    </a:solidFill>
                  </a:tcPr>
                </a:tc>
                <a:tc>
                  <a:txBody>
                    <a:bodyPr/>
                    <a:lstStyle/>
                    <a:p>
                      <a:pPr marL="64770">
                        <a:spcBef>
                          <a:spcPts val="220"/>
                        </a:spcBef>
                        <a:spcAft>
                          <a:spcPts val="0"/>
                        </a:spcAft>
                      </a:pP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a:effectLst/>
                        </a:rPr>
                        <a:t> </a:t>
                      </a:r>
                      <a:endParaRPr lang="fr-FR" sz="100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dirty="0">
                          <a:effectLst/>
                        </a:rPr>
                        <a:t> </a:t>
                      </a: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dirty="0">
                          <a:effectLst/>
                        </a:rPr>
                        <a:t> </a:t>
                      </a: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r>
                        <a:rPr lang="fr-FR" sz="1100" dirty="0">
                          <a:effectLst/>
                        </a:rPr>
                        <a:t> </a:t>
                      </a:r>
                      <a:endParaRPr lang="fr-FR"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641973804"/>
                  </a:ext>
                </a:extLst>
              </a:tr>
              <a:tr h="787496">
                <a:tc>
                  <a:txBody>
                    <a:bodyPr/>
                    <a:lstStyle/>
                    <a:p>
                      <a:pPr marL="64770" algn="ctr" defTabSz="457200" rtl="0" eaLnBrk="1" latinLnBrk="0" hangingPunct="1">
                        <a:spcBef>
                          <a:spcPts val="220"/>
                        </a:spcBef>
                        <a:spcAft>
                          <a:spcPts val="0"/>
                        </a:spcAft>
                      </a:pPr>
                      <a:r>
                        <a:rPr lang="fr-FR" sz="2000" b="1" kern="1200" dirty="0">
                          <a:solidFill>
                            <a:schemeClr val="tx1"/>
                          </a:solidFill>
                          <a:effectLst/>
                          <a:latin typeface="+mn-lt"/>
                          <a:ea typeface="+mn-ea"/>
                          <a:cs typeface="+mn-cs"/>
                        </a:rPr>
                        <a:t>Nombre</a:t>
                      </a:r>
                    </a:p>
                  </a:txBody>
                  <a:tcPr marL="0" marR="0" marT="0" marB="0" anchor="ctr">
                    <a:solidFill>
                      <a:schemeClr val="bg2"/>
                    </a:solidFill>
                  </a:tcPr>
                </a:tc>
                <a:tc>
                  <a:txBody>
                    <a:bodyPr/>
                    <a:lstStyle/>
                    <a:p>
                      <a:pPr marL="64770">
                        <a:spcBef>
                          <a:spcPts val="220"/>
                        </a:spcBef>
                        <a:spcAft>
                          <a:spcPts val="0"/>
                        </a:spcAft>
                      </a:pP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endParaRPr lang="fr-FR" sz="100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endParaRPr lang="fr-FR"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a:spcAft>
                          <a:spcPts val="0"/>
                        </a:spcAft>
                      </a:pPr>
                      <a:endParaRPr lang="fr-FR"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654245140"/>
                  </a:ext>
                </a:extLst>
              </a:tr>
            </a:tbl>
          </a:graphicData>
        </a:graphic>
      </p:graphicFrame>
      <p:sp>
        <p:nvSpPr>
          <p:cNvPr id="9" name="ZoneTexte 8"/>
          <p:cNvSpPr txBox="1"/>
          <p:nvPr/>
        </p:nvSpPr>
        <p:spPr>
          <a:xfrm>
            <a:off x="3442637" y="3395268"/>
            <a:ext cx="1605352" cy="461665"/>
          </a:xfrm>
          <a:prstGeom prst="rect">
            <a:avLst/>
          </a:prstGeom>
          <a:noFill/>
        </p:spPr>
        <p:txBody>
          <a:bodyPr wrap="square" rtlCol="0">
            <a:spAutoFit/>
          </a:bodyPr>
          <a:lstStyle/>
          <a:p>
            <a:pPr algn="ctr"/>
            <a:r>
              <a:rPr lang="fr-FR" sz="2400" b="1" dirty="0">
                <a:solidFill>
                  <a:schemeClr val="bg1"/>
                </a:solidFill>
              </a:rPr>
              <a:t>Kilo</a:t>
            </a:r>
          </a:p>
        </p:txBody>
      </p:sp>
      <p:sp>
        <p:nvSpPr>
          <p:cNvPr id="10" name="ZoneTexte 9"/>
          <p:cNvSpPr txBox="1"/>
          <p:nvPr/>
        </p:nvSpPr>
        <p:spPr>
          <a:xfrm>
            <a:off x="5047989" y="3395267"/>
            <a:ext cx="1605352" cy="461665"/>
          </a:xfrm>
          <a:prstGeom prst="rect">
            <a:avLst/>
          </a:prstGeom>
          <a:noFill/>
        </p:spPr>
        <p:txBody>
          <a:bodyPr wrap="square" rtlCol="0">
            <a:spAutoFit/>
          </a:bodyPr>
          <a:lstStyle/>
          <a:p>
            <a:pPr algn="ctr"/>
            <a:r>
              <a:rPr lang="fr-FR" sz="2400" b="1" dirty="0">
                <a:solidFill>
                  <a:schemeClr val="bg1"/>
                </a:solidFill>
              </a:rPr>
              <a:t>Méga</a:t>
            </a:r>
          </a:p>
        </p:txBody>
      </p:sp>
      <p:sp>
        <p:nvSpPr>
          <p:cNvPr id="11" name="ZoneTexte 10"/>
          <p:cNvSpPr txBox="1"/>
          <p:nvPr/>
        </p:nvSpPr>
        <p:spPr>
          <a:xfrm>
            <a:off x="6663913" y="3395266"/>
            <a:ext cx="1605352" cy="461665"/>
          </a:xfrm>
          <a:prstGeom prst="rect">
            <a:avLst/>
          </a:prstGeom>
          <a:noFill/>
        </p:spPr>
        <p:txBody>
          <a:bodyPr wrap="square" rtlCol="0">
            <a:spAutoFit/>
          </a:bodyPr>
          <a:lstStyle/>
          <a:p>
            <a:pPr algn="ctr"/>
            <a:r>
              <a:rPr lang="fr-FR" sz="2400" b="1" dirty="0">
                <a:solidFill>
                  <a:schemeClr val="bg1"/>
                </a:solidFill>
              </a:rPr>
              <a:t>Giga</a:t>
            </a:r>
          </a:p>
        </p:txBody>
      </p:sp>
      <p:sp>
        <p:nvSpPr>
          <p:cNvPr id="12" name="ZoneTexte 11"/>
          <p:cNvSpPr txBox="1"/>
          <p:nvPr/>
        </p:nvSpPr>
        <p:spPr>
          <a:xfrm>
            <a:off x="8269265" y="3395266"/>
            <a:ext cx="1605352" cy="461665"/>
          </a:xfrm>
          <a:prstGeom prst="rect">
            <a:avLst/>
          </a:prstGeom>
          <a:noFill/>
        </p:spPr>
        <p:txBody>
          <a:bodyPr wrap="square" rtlCol="0">
            <a:spAutoFit/>
          </a:bodyPr>
          <a:lstStyle/>
          <a:p>
            <a:pPr algn="ctr"/>
            <a:r>
              <a:rPr lang="fr-FR" sz="2400" b="1" dirty="0" err="1">
                <a:solidFill>
                  <a:schemeClr val="bg1"/>
                </a:solidFill>
              </a:rPr>
              <a:t>Tera</a:t>
            </a:r>
            <a:endParaRPr lang="fr-FR" sz="2400" b="1" dirty="0">
              <a:solidFill>
                <a:schemeClr val="bg1"/>
              </a:solidFill>
            </a:endParaRPr>
          </a:p>
        </p:txBody>
      </p:sp>
      <p:sp>
        <p:nvSpPr>
          <p:cNvPr id="13" name="ZoneTexte 12"/>
          <p:cNvSpPr txBox="1"/>
          <p:nvPr/>
        </p:nvSpPr>
        <p:spPr>
          <a:xfrm>
            <a:off x="9874617" y="3395265"/>
            <a:ext cx="1605352" cy="461665"/>
          </a:xfrm>
          <a:prstGeom prst="rect">
            <a:avLst/>
          </a:prstGeom>
          <a:noFill/>
        </p:spPr>
        <p:txBody>
          <a:bodyPr wrap="square" rtlCol="0">
            <a:spAutoFit/>
          </a:bodyPr>
          <a:lstStyle/>
          <a:p>
            <a:pPr algn="ctr"/>
            <a:r>
              <a:rPr lang="fr-FR" sz="2400" b="1" dirty="0">
                <a:solidFill>
                  <a:schemeClr val="bg1"/>
                </a:solidFill>
              </a:rPr>
              <a:t>Péta</a:t>
            </a:r>
          </a:p>
        </p:txBody>
      </p:sp>
      <p:sp>
        <p:nvSpPr>
          <p:cNvPr id="14" name="Zone de texte 2">
            <a:extLst>
              <a:ext uri="{FF2B5EF4-FFF2-40B4-BE49-F238E27FC236}">
                <a16:creationId xmlns:a16="http://schemas.microsoft.com/office/drawing/2014/main" id="{A8D13030-5B9C-4CA0-B083-D0B21F368A61}"/>
              </a:ext>
            </a:extLst>
          </p:cNvPr>
          <p:cNvSpPr txBox="1">
            <a:spLocks noChangeArrowheads="1"/>
          </p:cNvSpPr>
          <p:nvPr/>
        </p:nvSpPr>
        <p:spPr bwMode="auto">
          <a:xfrm>
            <a:off x="437147" y="258862"/>
            <a:ext cx="11365832" cy="956327"/>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Les ressources sont définies par ce qu’offre le milieu naturel et qui est susceptible d’être exploité.</a:t>
            </a:r>
          </a:p>
        </p:txBody>
      </p:sp>
      <p:sp>
        <p:nvSpPr>
          <p:cNvPr id="2" name="Rectangle 1">
            <a:extLst>
              <a:ext uri="{FF2B5EF4-FFF2-40B4-BE49-F238E27FC236}">
                <a16:creationId xmlns:a16="http://schemas.microsoft.com/office/drawing/2014/main" id="{BE6BF14A-4161-44CF-8C5A-EDE31CE7874E}"/>
              </a:ext>
            </a:extLst>
          </p:cNvPr>
          <p:cNvSpPr/>
          <p:nvPr/>
        </p:nvSpPr>
        <p:spPr>
          <a:xfrm>
            <a:off x="563669" y="1591425"/>
            <a:ext cx="2013693" cy="461665"/>
          </a:xfrm>
          <a:prstGeom prst="rect">
            <a:avLst/>
          </a:prstGeom>
        </p:spPr>
        <p:txBody>
          <a:bodyPr wrap="none">
            <a:spAutoFit/>
          </a:bodyPr>
          <a:lstStyle/>
          <a:p>
            <a:pPr algn="just">
              <a:spcBef>
                <a:spcPts val="600"/>
              </a:spcBef>
              <a:spcAft>
                <a:spcPts val="600"/>
              </a:spcAft>
            </a:pPr>
            <a:r>
              <a:rPr lang="fr-FR" sz="2400" b="1" u="sng" dirty="0">
                <a:solidFill>
                  <a:srgbClr val="1F4E79"/>
                </a:solidFill>
                <a:latin typeface="Arial" panose="020B0604020202020204" pitchFamily="34" charset="0"/>
              </a:rPr>
              <a:t>Unités utiles</a:t>
            </a:r>
          </a:p>
        </p:txBody>
      </p:sp>
      <p:sp>
        <p:nvSpPr>
          <p:cNvPr id="3" name="Rectangle 2">
            <a:extLst>
              <a:ext uri="{FF2B5EF4-FFF2-40B4-BE49-F238E27FC236}">
                <a16:creationId xmlns:a16="http://schemas.microsoft.com/office/drawing/2014/main" id="{F6AD874F-7A73-45F9-A451-C49FC4885AC6}"/>
              </a:ext>
            </a:extLst>
          </p:cNvPr>
          <p:cNvSpPr/>
          <p:nvPr/>
        </p:nvSpPr>
        <p:spPr>
          <a:xfrm>
            <a:off x="563669" y="2333438"/>
            <a:ext cx="1143262"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Préfixe</a:t>
            </a:r>
          </a:p>
        </p:txBody>
      </p:sp>
    </p:spTree>
    <p:extLst>
      <p:ext uri="{BB962C8B-B14F-4D97-AF65-F5344CB8AC3E}">
        <p14:creationId xmlns:p14="http://schemas.microsoft.com/office/powerpoint/2010/main" val="1124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 de texte 2">
            <a:extLst>
              <a:ext uri="{FF2B5EF4-FFF2-40B4-BE49-F238E27FC236}">
                <a16:creationId xmlns:a16="http://schemas.microsoft.com/office/drawing/2014/main" id="{DC4E5ABE-E0CF-48D8-A1FD-400305D6B3F8}"/>
              </a:ext>
            </a:extLst>
          </p:cNvPr>
          <p:cNvSpPr txBox="1">
            <a:spLocks noChangeArrowheads="1"/>
          </p:cNvSpPr>
          <p:nvPr/>
        </p:nvSpPr>
        <p:spPr bwMode="auto">
          <a:xfrm>
            <a:off x="444499" y="575203"/>
            <a:ext cx="11303001" cy="1355197"/>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fr-FR"/>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Le développement durable est un mode de développement qui répond aux besoins des générations présentes sans compromettre la capacité des générations futures de répondre aux leurs.</a:t>
            </a:r>
          </a:p>
        </p:txBody>
      </p:sp>
      <p:pic>
        <p:nvPicPr>
          <p:cNvPr id="6" name="Image 5" descr="RÃ©sultat de recherche d'images pour &quot;dÃ©veloppement durable&quot;">
            <a:extLst>
              <a:ext uri="{FF2B5EF4-FFF2-40B4-BE49-F238E27FC236}">
                <a16:creationId xmlns:a16="http://schemas.microsoft.com/office/drawing/2014/main" id="{FC97495E-14BC-45B1-B026-0B04693609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45491" y="1930400"/>
            <a:ext cx="7701016" cy="4700270"/>
          </a:xfrm>
          <a:prstGeom prst="rect">
            <a:avLst/>
          </a:prstGeom>
          <a:noFill/>
          <a:ln>
            <a:noFill/>
          </a:ln>
        </p:spPr>
      </p:pic>
    </p:spTree>
    <p:extLst>
      <p:ext uri="{BB962C8B-B14F-4D97-AF65-F5344CB8AC3E}">
        <p14:creationId xmlns:p14="http://schemas.microsoft.com/office/powerpoint/2010/main" val="39903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 de texte 2">
            <a:extLst>
              <a:ext uri="{FF2B5EF4-FFF2-40B4-BE49-F238E27FC236}">
                <a16:creationId xmlns:a16="http://schemas.microsoft.com/office/drawing/2014/main" id="{432FD7AD-3B37-48B5-8A97-A61F3583EA68}"/>
              </a:ext>
            </a:extLst>
          </p:cNvPr>
          <p:cNvSpPr txBox="1">
            <a:spLocks noChangeArrowheads="1"/>
          </p:cNvSpPr>
          <p:nvPr/>
        </p:nvSpPr>
        <p:spPr bwMode="auto">
          <a:xfrm>
            <a:off x="342489" y="998077"/>
            <a:ext cx="11436427" cy="1011197"/>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L’unité officielle du système internationale (S.I.) de mesure de l’énergie est le Joule (J).</a:t>
            </a:r>
          </a:p>
        </p:txBody>
      </p:sp>
      <p:sp>
        <p:nvSpPr>
          <p:cNvPr id="2" name="Rectangle 1">
            <a:extLst>
              <a:ext uri="{FF2B5EF4-FFF2-40B4-BE49-F238E27FC236}">
                <a16:creationId xmlns:a16="http://schemas.microsoft.com/office/drawing/2014/main" id="{FED1B43B-BBD0-4780-B0BF-7CC81857AD81}"/>
              </a:ext>
            </a:extLst>
          </p:cNvPr>
          <p:cNvSpPr/>
          <p:nvPr/>
        </p:nvSpPr>
        <p:spPr>
          <a:xfrm>
            <a:off x="342489" y="167898"/>
            <a:ext cx="1794081"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Le Joule (J)</a:t>
            </a:r>
          </a:p>
        </p:txBody>
      </p:sp>
      <p:sp>
        <p:nvSpPr>
          <p:cNvPr id="13" name="Rectangle 12">
            <a:extLst>
              <a:ext uri="{FF2B5EF4-FFF2-40B4-BE49-F238E27FC236}">
                <a16:creationId xmlns:a16="http://schemas.microsoft.com/office/drawing/2014/main" id="{C65BC6EF-72CB-4D8D-8FE4-0C10E47497B8}"/>
              </a:ext>
            </a:extLst>
          </p:cNvPr>
          <p:cNvSpPr/>
          <p:nvPr/>
        </p:nvSpPr>
        <p:spPr>
          <a:xfrm>
            <a:off x="342489" y="2377788"/>
            <a:ext cx="1792478"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Exercice 1 :</a:t>
            </a:r>
          </a:p>
        </p:txBody>
      </p:sp>
      <p:sp>
        <p:nvSpPr>
          <p:cNvPr id="14" name="Rectangle 13">
            <a:extLst>
              <a:ext uri="{FF2B5EF4-FFF2-40B4-BE49-F238E27FC236}">
                <a16:creationId xmlns:a16="http://schemas.microsoft.com/office/drawing/2014/main" id="{58CB9EAA-AA27-4F51-978B-42DBAEFC8C4E}"/>
              </a:ext>
            </a:extLst>
          </p:cNvPr>
          <p:cNvSpPr/>
          <p:nvPr/>
        </p:nvSpPr>
        <p:spPr>
          <a:xfrm>
            <a:off x="1124541" y="3207967"/>
            <a:ext cx="9042143" cy="2350965"/>
          </a:xfrm>
          <a:prstGeom prst="rect">
            <a:avLst/>
          </a:prstGeom>
        </p:spPr>
        <p:txBody>
          <a:bodyPr wrap="square">
            <a:spAutoFit/>
          </a:bodyPr>
          <a:lstStyle/>
          <a:p>
            <a:pPr algn="just">
              <a:lnSpc>
                <a:spcPct val="150000"/>
              </a:lnSpc>
              <a:spcAft>
                <a:spcPts val="0"/>
              </a:spcAft>
            </a:pPr>
            <a:r>
              <a:rPr lang="fr-FR" sz="2000" spc="-5" dirty="0">
                <a:latin typeface="Calibri" panose="020F0502020204030204" pitchFamily="34" charset="0"/>
                <a:ea typeface="Calibri" panose="020F0502020204030204" pitchFamily="34" charset="0"/>
                <a:cs typeface="Times New Roman" panose="02020603050405020304" pitchFamily="18" charset="0"/>
              </a:rPr>
              <a:t>2563245 J =    .........................    Wh</a:t>
            </a:r>
            <a:r>
              <a:rPr lang="fr-FR" sz="2000" dirty="0">
                <a:latin typeface="Calibri" panose="020F0502020204030204" pitchFamily="34" charset="0"/>
                <a:ea typeface="Times New Roman" panose="02020603050405020304" pitchFamily="18" charset="0"/>
                <a:cs typeface="Times New Roman" panose="02020603050405020304" pitchFamily="18" charset="0"/>
              </a:rPr>
              <a:t>  			   </a:t>
            </a:r>
            <a:r>
              <a:rPr lang="fr-FR" sz="2000" b="1" dirty="0">
                <a:latin typeface="Calibri" panose="020F0502020204030204" pitchFamily="34" charset="0"/>
                <a:ea typeface="Times New Roman" panose="02020603050405020304" pitchFamily="18" charset="0"/>
                <a:cs typeface="Times New Roman" panose="02020603050405020304" pitchFamily="18" charset="0"/>
              </a:rPr>
              <a:t>Rappel: 	1 Wh = 3600 J</a:t>
            </a:r>
            <a:endParaRPr lang="fr-FR" sz="14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2000" spc="-5" dirty="0">
                <a:latin typeface="Calibri" panose="020F0502020204030204" pitchFamily="34" charset="0"/>
                <a:ea typeface="Calibri" panose="020F0502020204030204" pitchFamily="34" charset="0"/>
                <a:cs typeface="Times New Roman" panose="02020603050405020304" pitchFamily="18" charset="0"/>
              </a:rPr>
              <a:t>123 kWh    </a:t>
            </a:r>
            <a:r>
              <a:rPr lang="en-GB" sz="2000" spc="-5" dirty="0">
                <a:latin typeface="Calibri" panose="020F0502020204030204" pitchFamily="34" charset="0"/>
                <a:ea typeface="Calibri" panose="020F0502020204030204" pitchFamily="34" charset="0"/>
                <a:cs typeface="Times New Roman" panose="02020603050405020304" pitchFamily="18" charset="0"/>
              </a:rPr>
              <a:t>=    .........................    </a:t>
            </a:r>
            <a:r>
              <a:rPr lang="en-GB" sz="2000" spc="-5" dirty="0" err="1">
                <a:latin typeface="Calibri" panose="020F0502020204030204" pitchFamily="34" charset="0"/>
                <a:ea typeface="Calibri" panose="020F0502020204030204" pitchFamily="34" charset="0"/>
                <a:cs typeface="Times New Roman" panose="02020603050405020304" pitchFamily="18" charset="0"/>
              </a:rPr>
              <a:t>Wh</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endParaRPr lang="fr-FR" sz="14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2000" spc="-5" dirty="0">
                <a:latin typeface="Calibri" panose="020F0502020204030204" pitchFamily="34" charset="0"/>
                <a:ea typeface="Calibri" panose="020F0502020204030204" pitchFamily="34" charset="0"/>
                <a:cs typeface="Times New Roman" panose="02020603050405020304" pitchFamily="18" charset="0"/>
              </a:rPr>
              <a:t>887 </a:t>
            </a:r>
            <a:r>
              <a:rPr lang="en-GB" sz="2000" spc="-5" dirty="0" err="1">
                <a:latin typeface="Calibri" panose="020F0502020204030204" pitchFamily="34" charset="0"/>
                <a:ea typeface="Calibri" panose="020F0502020204030204" pitchFamily="34" charset="0"/>
                <a:cs typeface="Times New Roman" panose="02020603050405020304" pitchFamily="18" charset="0"/>
              </a:rPr>
              <a:t>Wh</a:t>
            </a:r>
            <a:r>
              <a:rPr lang="en-GB" sz="2000" spc="-5" dirty="0">
                <a:latin typeface="Calibri" panose="020F0502020204030204" pitchFamily="34" charset="0"/>
                <a:ea typeface="Calibri" panose="020F0502020204030204" pitchFamily="34" charset="0"/>
                <a:cs typeface="Times New Roman" panose="02020603050405020304" pitchFamily="18" charset="0"/>
              </a:rPr>
              <a:t>      =    .........................    kWh</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endParaRPr lang="fr-FR" sz="14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2000" spc="-5" dirty="0">
                <a:latin typeface="Calibri" panose="020F0502020204030204" pitchFamily="34" charset="0"/>
                <a:ea typeface="Calibri" panose="020F0502020204030204" pitchFamily="34" charset="0"/>
                <a:cs typeface="Times New Roman" panose="02020603050405020304" pitchFamily="18" charset="0"/>
              </a:rPr>
              <a:t>2000           =    .........................    kWh</a:t>
            </a:r>
            <a:r>
              <a:rPr lang="en-GB" sz="2000" dirty="0">
                <a:latin typeface="Calibri" panose="020F0502020204030204" pitchFamily="34" charset="0"/>
                <a:ea typeface="Times New Roman" panose="02020603050405020304" pitchFamily="18" charset="0"/>
                <a:cs typeface="Times New Roman" panose="02020603050405020304" pitchFamily="18" charset="0"/>
              </a:rPr>
              <a:t>  	</a:t>
            </a:r>
            <a:endParaRPr lang="fr-FR" sz="14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fr-FR" sz="2000" spc="-5" dirty="0">
                <a:latin typeface="Calibri" panose="020F0502020204030204" pitchFamily="34" charset="0"/>
                <a:ea typeface="Calibri" panose="020F0502020204030204" pitchFamily="34" charset="0"/>
                <a:cs typeface="Times New Roman" panose="02020603050405020304" pitchFamily="18" charset="0"/>
              </a:rPr>
              <a:t>186 kJ         =    .........................    kWh</a:t>
            </a:r>
            <a:r>
              <a:rPr lang="fr-FR" sz="2000" dirty="0">
                <a:latin typeface="Calibri" panose="020F0502020204030204" pitchFamily="34" charset="0"/>
                <a:ea typeface="Times New Roman" panose="02020603050405020304" pitchFamily="18" charset="0"/>
                <a:cs typeface="Times New Roman" panose="02020603050405020304" pitchFamily="18" charset="0"/>
              </a:rPr>
              <a:t>  	</a:t>
            </a:r>
            <a:endParaRPr lang="fr-F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5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0A7FDE-AC6B-45FE-A556-D3FCDEDE695A}"/>
              </a:ext>
            </a:extLst>
          </p:cNvPr>
          <p:cNvSpPr/>
          <p:nvPr/>
        </p:nvSpPr>
        <p:spPr>
          <a:xfrm>
            <a:off x="332733" y="120043"/>
            <a:ext cx="6940105"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La Tonne Equivalent Pétrole (tep) et autres unités</a:t>
            </a:r>
          </a:p>
        </p:txBody>
      </p:sp>
      <p:sp>
        <p:nvSpPr>
          <p:cNvPr id="5" name="Zone de texte 2">
            <a:extLst>
              <a:ext uri="{FF2B5EF4-FFF2-40B4-BE49-F238E27FC236}">
                <a16:creationId xmlns:a16="http://schemas.microsoft.com/office/drawing/2014/main" id="{70A2D200-B5DC-489F-AEE1-1C60E5944815}"/>
              </a:ext>
            </a:extLst>
          </p:cNvPr>
          <p:cNvSpPr txBox="1">
            <a:spLocks noChangeArrowheads="1"/>
          </p:cNvSpPr>
          <p:nvPr/>
        </p:nvSpPr>
        <p:spPr bwMode="auto">
          <a:xfrm>
            <a:off x="332733" y="830178"/>
            <a:ext cx="11301804" cy="1106905"/>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Le pétrole étant la source d’énergie la plus utilisée dans le monde, l’unité de la tep a été mise en place.</a:t>
            </a:r>
          </a:p>
        </p:txBody>
      </p:sp>
      <p:sp>
        <p:nvSpPr>
          <p:cNvPr id="6" name="Rectangle 5">
            <a:extLst>
              <a:ext uri="{FF2B5EF4-FFF2-40B4-BE49-F238E27FC236}">
                <a16:creationId xmlns:a16="http://schemas.microsoft.com/office/drawing/2014/main" id="{EDBAEEA1-A4AC-434C-8570-563B127ACF1B}"/>
              </a:ext>
            </a:extLst>
          </p:cNvPr>
          <p:cNvSpPr/>
          <p:nvPr/>
        </p:nvSpPr>
        <p:spPr>
          <a:xfrm>
            <a:off x="332733" y="2173524"/>
            <a:ext cx="4757584"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Tableau de conversion des unités</a:t>
            </a:r>
          </a:p>
        </p:txBody>
      </p:sp>
      <p:pic>
        <p:nvPicPr>
          <p:cNvPr id="7" name="Image 6">
            <a:extLst>
              <a:ext uri="{FF2B5EF4-FFF2-40B4-BE49-F238E27FC236}">
                <a16:creationId xmlns:a16="http://schemas.microsoft.com/office/drawing/2014/main" id="{E63EE55C-825D-4723-B1CB-1D6C0A074E15}"/>
              </a:ext>
            </a:extLst>
          </p:cNvPr>
          <p:cNvPicPr/>
          <p:nvPr/>
        </p:nvPicPr>
        <p:blipFill>
          <a:blip r:embed="rId2"/>
          <a:stretch>
            <a:fillRect/>
          </a:stretch>
        </p:blipFill>
        <p:spPr>
          <a:xfrm>
            <a:off x="445098" y="2871630"/>
            <a:ext cx="11301804" cy="3551824"/>
          </a:xfrm>
          <a:prstGeom prst="rect">
            <a:avLst/>
          </a:prstGeom>
        </p:spPr>
      </p:pic>
    </p:spTree>
    <p:extLst>
      <p:ext uri="{BB962C8B-B14F-4D97-AF65-F5344CB8AC3E}">
        <p14:creationId xmlns:p14="http://schemas.microsoft.com/office/powerpoint/2010/main" val="412392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31E24D-197C-43CC-8E31-273F5B8F3674}"/>
              </a:ext>
            </a:extLst>
          </p:cNvPr>
          <p:cNvSpPr/>
          <p:nvPr/>
        </p:nvSpPr>
        <p:spPr>
          <a:xfrm>
            <a:off x="290877" y="0"/>
            <a:ext cx="1792478"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Exercice 2 :</a:t>
            </a:r>
          </a:p>
        </p:txBody>
      </p:sp>
      <p:sp>
        <p:nvSpPr>
          <p:cNvPr id="5" name="Rectangle 4">
            <a:extLst>
              <a:ext uri="{FF2B5EF4-FFF2-40B4-BE49-F238E27FC236}">
                <a16:creationId xmlns:a16="http://schemas.microsoft.com/office/drawing/2014/main" id="{8280CF8B-0C21-418E-8B5C-E0FAD84C8164}"/>
              </a:ext>
            </a:extLst>
          </p:cNvPr>
          <p:cNvSpPr/>
          <p:nvPr/>
        </p:nvSpPr>
        <p:spPr>
          <a:xfrm>
            <a:off x="409073" y="461665"/>
            <a:ext cx="10922555" cy="3139321"/>
          </a:xfrm>
          <a:prstGeom prst="rect">
            <a:avLst/>
          </a:prstGeom>
        </p:spPr>
        <p:txBody>
          <a:bodyPr wrap="square">
            <a:spAutoFit/>
          </a:bodyPr>
          <a:lstStyle/>
          <a:p>
            <a:pPr marL="285750" lvl="0" indent="-285750" algn="just">
              <a:spcAft>
                <a:spcPts val="0"/>
              </a:spcAft>
              <a:buFont typeface="Arial" panose="020B0604020202020204" pitchFamily="34" charset="0"/>
              <a:buChar char="•"/>
            </a:pPr>
            <a:r>
              <a:rPr lang="fr-FR" dirty="0">
                <a:latin typeface="Arial" panose="020B0604020202020204" pitchFamily="34" charset="0"/>
                <a:ea typeface="Calibri" panose="020F0502020204030204" pitchFamily="34" charset="0"/>
                <a:cs typeface="Times New Roman" panose="02020603050405020304" pitchFamily="18" charset="0"/>
              </a:rPr>
              <a:t>136900 </a:t>
            </a:r>
            <a:r>
              <a:rPr lang="fr-FR" dirty="0" err="1">
                <a:latin typeface="Arial" panose="020B0604020202020204" pitchFamily="34" charset="0"/>
                <a:ea typeface="Calibri" panose="020F0502020204030204" pitchFamily="34" charset="0"/>
                <a:cs typeface="Times New Roman" panose="02020603050405020304" pitchFamily="18" charset="0"/>
              </a:rPr>
              <a:t>Mbl</a:t>
            </a:r>
            <a:r>
              <a:rPr lang="fr-FR" dirty="0">
                <a:latin typeface="Arial" panose="020B0604020202020204" pitchFamily="34" charset="0"/>
                <a:ea typeface="Calibri" panose="020F0502020204030204" pitchFamily="34" charset="0"/>
                <a:cs typeface="Times New Roman" panose="02020603050405020304" pitchFamily="18" charset="0"/>
              </a:rPr>
              <a:t> de pétrole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a:spcAft>
                <a:spcPts val="0"/>
              </a:spcAft>
              <a:buFont typeface="Arial" panose="020B0604020202020204" pitchFamily="34" charset="0"/>
              <a:buChar char="•"/>
            </a:pPr>
            <a:r>
              <a:rPr lang="fr-FR" dirty="0">
                <a:latin typeface="Arial" panose="020B0604020202020204" pitchFamily="34" charset="0"/>
                <a:ea typeface="Calibri" panose="020F0502020204030204" pitchFamily="34" charset="0"/>
                <a:cs typeface="Times New Roman" panose="02020603050405020304" pitchFamily="18" charset="0"/>
              </a:rPr>
              <a:t>2217 </a:t>
            </a:r>
            <a:r>
              <a:rPr lang="fr-FR" dirty="0" err="1">
                <a:latin typeface="Arial" panose="020B0604020202020204" pitchFamily="34" charset="0"/>
                <a:ea typeface="Calibri" panose="020F0502020204030204" pitchFamily="34" charset="0"/>
                <a:cs typeface="Times New Roman" panose="02020603050405020304" pitchFamily="18" charset="0"/>
              </a:rPr>
              <a:t>PBtu</a:t>
            </a:r>
            <a:r>
              <a:rPr lang="fr-FR" dirty="0">
                <a:latin typeface="Arial" panose="020B0604020202020204" pitchFamily="34" charset="0"/>
                <a:ea typeface="Calibri" panose="020F0502020204030204" pitchFamily="34" charset="0"/>
                <a:cs typeface="Times New Roman" panose="02020603050405020304" pitchFamily="18" charset="0"/>
              </a:rPr>
              <a:t> de gaz naturel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a:spcAft>
                <a:spcPts val="0"/>
              </a:spcAft>
              <a:buFont typeface="Arial" panose="020B0604020202020204" pitchFamily="34" charset="0"/>
              <a:buChar char="•"/>
            </a:pPr>
            <a:r>
              <a:rPr lang="fr-FR" dirty="0">
                <a:latin typeface="Arial" panose="020B0604020202020204" pitchFamily="34" charset="0"/>
                <a:ea typeface="Calibri" panose="020F0502020204030204" pitchFamily="34" charset="0"/>
                <a:cs typeface="Times New Roman" panose="02020603050405020304" pitchFamily="18" charset="0"/>
              </a:rPr>
              <a:t>272246 </a:t>
            </a:r>
            <a:r>
              <a:rPr lang="fr-FR" dirty="0" err="1">
                <a:latin typeface="Arial" panose="020B0604020202020204" pitchFamily="34" charset="0"/>
                <a:ea typeface="Calibri" panose="020F0502020204030204" pitchFamily="34" charset="0"/>
                <a:cs typeface="Times New Roman" panose="02020603050405020304" pitchFamily="18" charset="0"/>
              </a:rPr>
              <a:t>Mtec</a:t>
            </a:r>
            <a:r>
              <a:rPr lang="fr-FR" dirty="0">
                <a:latin typeface="Arial" panose="020B0604020202020204" pitchFamily="34" charset="0"/>
                <a:ea typeface="Calibri" panose="020F0502020204030204" pitchFamily="34" charset="0"/>
                <a:cs typeface="Times New Roman" panose="02020603050405020304" pitchFamily="18" charset="0"/>
              </a:rPr>
              <a:t> de charbon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Pour les comparer, écrivez dans la même unité </a:t>
            </a:r>
            <a:r>
              <a:rPr lang="fr-FR" b="1" dirty="0">
                <a:latin typeface="Arial" panose="020B0604020202020204" pitchFamily="34" charset="0"/>
                <a:ea typeface="Calibri" panose="020F0502020204030204" pitchFamily="34" charset="0"/>
                <a:cs typeface="Times New Roman" panose="02020603050405020304" pitchFamily="18" charset="0"/>
              </a:rPr>
              <a:t>Mtep</a:t>
            </a:r>
            <a:r>
              <a:rPr lang="fr-FR" dirty="0">
                <a:latin typeface="Arial" panose="020B0604020202020204" pitchFamily="34" charset="0"/>
                <a:ea typeface="Calibri" panose="020F0502020204030204" pitchFamily="34" charset="0"/>
                <a:cs typeface="Times New Roman" panose="02020603050405020304" pitchFamily="18" charset="0"/>
              </a:rPr>
              <a:t> la valeur de ces 3 ressources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indent="450215" algn="just">
              <a:spcAft>
                <a:spcPts val="0"/>
              </a:spcAft>
            </a:pPr>
            <a:r>
              <a:rPr lang="fr-FR" b="1" dirty="0">
                <a:latin typeface="Arial" panose="020B0604020202020204" pitchFamily="34" charset="0"/>
                <a:ea typeface="Calibri" panose="020F0502020204030204" pitchFamily="34" charset="0"/>
                <a:cs typeface="Times New Roman" panose="02020603050405020304" pitchFamily="18" charset="0"/>
              </a:rPr>
              <a:t>………………………………….. Mtep </a:t>
            </a:r>
            <a:r>
              <a:rPr lang="fr-FR" dirty="0">
                <a:latin typeface="Arial" panose="020B0604020202020204" pitchFamily="34" charset="0"/>
                <a:ea typeface="Calibri" panose="020F0502020204030204" pitchFamily="34" charset="0"/>
                <a:cs typeface="Times New Roman" panose="02020603050405020304" pitchFamily="18" charset="0"/>
              </a:rPr>
              <a:t>de pétrole</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indent="450215" algn="just">
              <a:spcAft>
                <a:spcPts val="0"/>
              </a:spcAft>
            </a:pPr>
            <a:r>
              <a:rPr lang="fr-FR" b="1" dirty="0">
                <a:latin typeface="Arial" panose="020B0604020202020204" pitchFamily="34" charset="0"/>
                <a:ea typeface="Calibri" panose="020F0502020204030204" pitchFamily="34" charset="0"/>
                <a:cs typeface="Times New Roman" panose="02020603050405020304" pitchFamily="18" charset="0"/>
              </a:rPr>
              <a:t>…………………………………..</a:t>
            </a:r>
            <a:r>
              <a:rPr lang="fr-FR" dirty="0">
                <a:latin typeface="Arial" panose="020B0604020202020204" pitchFamily="34" charset="0"/>
                <a:ea typeface="Calibri" panose="020F0502020204030204" pitchFamily="34" charset="0"/>
                <a:cs typeface="Times New Roman" panose="02020603050405020304" pitchFamily="18" charset="0"/>
              </a:rPr>
              <a:t> </a:t>
            </a:r>
            <a:r>
              <a:rPr lang="fr-FR" b="1" dirty="0">
                <a:latin typeface="Arial" panose="020B0604020202020204" pitchFamily="34" charset="0"/>
                <a:ea typeface="Calibri" panose="020F0502020204030204" pitchFamily="34" charset="0"/>
                <a:cs typeface="Times New Roman" panose="02020603050405020304" pitchFamily="18" charset="0"/>
              </a:rPr>
              <a:t>Mtep</a:t>
            </a:r>
            <a:r>
              <a:rPr lang="fr-FR" dirty="0">
                <a:latin typeface="Arial" panose="020B0604020202020204" pitchFamily="34" charset="0"/>
                <a:ea typeface="Calibri" panose="020F0502020204030204" pitchFamily="34" charset="0"/>
                <a:cs typeface="Times New Roman" panose="02020603050405020304" pitchFamily="18" charset="0"/>
              </a:rPr>
              <a:t> de gaz naturel</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indent="450215" algn="just">
              <a:spcAft>
                <a:spcPts val="0"/>
              </a:spcAft>
            </a:pPr>
            <a:r>
              <a:rPr lang="fr-FR" b="1" dirty="0">
                <a:latin typeface="Arial" panose="020B0604020202020204" pitchFamily="34" charset="0"/>
                <a:ea typeface="Calibri" panose="020F0502020204030204" pitchFamily="34" charset="0"/>
                <a:cs typeface="Times New Roman" panose="02020603050405020304" pitchFamily="18" charset="0"/>
              </a:rPr>
              <a:t>…………………………………..</a:t>
            </a:r>
            <a:r>
              <a:rPr lang="fr-FR" dirty="0">
                <a:latin typeface="Arial" panose="020B0604020202020204" pitchFamily="34" charset="0"/>
                <a:ea typeface="Calibri" panose="020F0502020204030204" pitchFamily="34" charset="0"/>
                <a:cs typeface="Times New Roman" panose="02020603050405020304" pitchFamily="18" charset="0"/>
              </a:rPr>
              <a:t> </a:t>
            </a:r>
            <a:r>
              <a:rPr lang="fr-FR" b="1" dirty="0">
                <a:latin typeface="Arial" panose="020B0604020202020204" pitchFamily="34" charset="0"/>
                <a:ea typeface="Calibri" panose="020F0502020204030204" pitchFamily="34" charset="0"/>
                <a:cs typeface="Times New Roman" panose="02020603050405020304" pitchFamily="18" charset="0"/>
              </a:rPr>
              <a:t>Mtep</a:t>
            </a:r>
            <a:r>
              <a:rPr lang="fr-FR" dirty="0">
                <a:latin typeface="Arial" panose="020B0604020202020204" pitchFamily="34" charset="0"/>
                <a:ea typeface="Calibri" panose="020F0502020204030204" pitchFamily="34" charset="0"/>
                <a:cs typeface="Times New Roman" panose="02020603050405020304" pitchFamily="18" charset="0"/>
              </a:rPr>
              <a:t> de charbon</a:t>
            </a:r>
            <a:endParaRPr lang="fr-FR"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CA058D1-EA3C-45F7-A2D4-AFAFAB02F312}"/>
              </a:ext>
            </a:extLst>
          </p:cNvPr>
          <p:cNvSpPr/>
          <p:nvPr/>
        </p:nvSpPr>
        <p:spPr>
          <a:xfrm>
            <a:off x="290877" y="3693319"/>
            <a:ext cx="1792478"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Exercice 3 :</a:t>
            </a:r>
          </a:p>
        </p:txBody>
      </p:sp>
      <p:sp>
        <p:nvSpPr>
          <p:cNvPr id="7" name="Rectangle 6">
            <a:extLst>
              <a:ext uri="{FF2B5EF4-FFF2-40B4-BE49-F238E27FC236}">
                <a16:creationId xmlns:a16="http://schemas.microsoft.com/office/drawing/2014/main" id="{39A333D5-309E-4CCD-9D51-93DFFEBE39D1}"/>
              </a:ext>
            </a:extLst>
          </p:cNvPr>
          <p:cNvSpPr/>
          <p:nvPr/>
        </p:nvSpPr>
        <p:spPr>
          <a:xfrm>
            <a:off x="409073" y="4154984"/>
            <a:ext cx="11373853" cy="2585323"/>
          </a:xfrm>
          <a:prstGeom prst="rect">
            <a:avLst/>
          </a:prstGeom>
        </p:spPr>
        <p:txBody>
          <a:bodyPr wrap="square">
            <a:spAutoFit/>
          </a:bodyPr>
          <a:lstStyle/>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L’Europe (géographique) et l’Eurasie ont consommés en 2009 les ressources suivantes :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37,8 </a:t>
            </a:r>
            <a:r>
              <a:rPr lang="fr-FR" dirty="0" err="1">
                <a:latin typeface="Arial" panose="020B0604020202020204" pitchFamily="34" charset="0"/>
                <a:ea typeface="Calibri" panose="020F0502020204030204" pitchFamily="34" charset="0"/>
                <a:cs typeface="Times New Roman" panose="02020603050405020304" pitchFamily="18" charset="0"/>
              </a:rPr>
              <a:t>PBtu</a:t>
            </a:r>
            <a:r>
              <a:rPr lang="fr-FR" dirty="0">
                <a:latin typeface="Arial" panose="020B0604020202020204" pitchFamily="34" charset="0"/>
                <a:ea typeface="Calibri" panose="020F0502020204030204" pitchFamily="34" charset="0"/>
                <a:cs typeface="Times New Roman" panose="02020603050405020304" pitchFamily="18" charset="0"/>
              </a:rPr>
              <a:t> de gaz naturel</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652 </a:t>
            </a:r>
            <a:r>
              <a:rPr lang="fr-FR" dirty="0" err="1">
                <a:latin typeface="Arial" panose="020B0604020202020204" pitchFamily="34" charset="0"/>
                <a:ea typeface="Calibri" panose="020F0502020204030204" pitchFamily="34" charset="0"/>
                <a:cs typeface="Times New Roman" panose="02020603050405020304" pitchFamily="18" charset="0"/>
              </a:rPr>
              <a:t>Mtec</a:t>
            </a:r>
            <a:r>
              <a:rPr lang="fr-FR" dirty="0">
                <a:latin typeface="Arial" panose="020B0604020202020204" pitchFamily="34" charset="0"/>
                <a:ea typeface="Calibri" panose="020F0502020204030204" pitchFamily="34" charset="0"/>
                <a:cs typeface="Times New Roman" panose="02020603050405020304" pitchFamily="18" charset="0"/>
              </a:rPr>
              <a:t> de charbon</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6,7Gbl de pétrole</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3,08PWh d’énergie nucléaire</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2,12 </a:t>
            </a:r>
            <a:r>
              <a:rPr lang="fr-FR" dirty="0" err="1">
                <a:latin typeface="Arial" panose="020B0604020202020204" pitchFamily="34" charset="0"/>
                <a:ea typeface="Calibri" panose="020F0502020204030204" pitchFamily="34" charset="0"/>
                <a:cs typeface="Times New Roman" panose="02020603050405020304" pitchFamily="18" charset="0"/>
              </a:rPr>
              <a:t>PWh</a:t>
            </a:r>
            <a:r>
              <a:rPr lang="fr-FR" dirty="0">
                <a:latin typeface="Arial" panose="020B0604020202020204" pitchFamily="34" charset="0"/>
                <a:ea typeface="Calibri" panose="020F0502020204030204" pitchFamily="34" charset="0"/>
                <a:cs typeface="Times New Roman" panose="02020603050405020304" pitchFamily="18" charset="0"/>
              </a:rPr>
              <a:t> d’énergie hydroélectrique</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Déterminer la ressource énergétique la plus utilisée en Europe.</a:t>
            </a:r>
            <a:endParaRPr lang="fr-FR"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6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79" y="3467468"/>
            <a:ext cx="7210628" cy="830997"/>
          </a:xfrm>
          <a:prstGeom prst="rect">
            <a:avLst/>
          </a:prstGeom>
        </p:spPr>
        <p:txBody>
          <a:bodyPr wrap="none">
            <a:spAutoFit/>
          </a:bodyPr>
          <a:lstStyle/>
          <a:p>
            <a:pPr marL="571500" indent="-571500">
              <a:buFont typeface="Arial" panose="020B0604020202020204" pitchFamily="34" charset="0"/>
              <a:buChar char="•"/>
            </a:pPr>
            <a:r>
              <a:rPr lang="fr-FR" sz="4800" b="1" dirty="0">
                <a:solidFill>
                  <a:schemeClr val="accent2"/>
                </a:solidFill>
                <a:hlinkClick r:id="rId3"/>
              </a:rPr>
              <a:t>Sources renouvelables</a:t>
            </a:r>
            <a:endParaRPr lang="fr-FR" sz="4800" b="1" dirty="0">
              <a:solidFill>
                <a:schemeClr val="accent2"/>
              </a:solidFill>
            </a:endParaRPr>
          </a:p>
        </p:txBody>
      </p:sp>
      <p:sp>
        <p:nvSpPr>
          <p:cNvPr id="5" name="Rectangle 4"/>
          <p:cNvSpPr/>
          <p:nvPr/>
        </p:nvSpPr>
        <p:spPr>
          <a:xfrm>
            <a:off x="1088679" y="5470530"/>
            <a:ext cx="7163564" cy="830997"/>
          </a:xfrm>
          <a:prstGeom prst="rect">
            <a:avLst/>
          </a:prstGeom>
        </p:spPr>
        <p:txBody>
          <a:bodyPr wrap="none">
            <a:spAutoFit/>
          </a:bodyPr>
          <a:lstStyle/>
          <a:p>
            <a:pPr marL="571500" indent="-571500">
              <a:buFont typeface="Arial" panose="020B0604020202020204" pitchFamily="34" charset="0"/>
              <a:buChar char="•"/>
            </a:pPr>
            <a:r>
              <a:rPr lang="fr-FR" sz="4800" b="1" dirty="0">
                <a:solidFill>
                  <a:schemeClr val="accent2"/>
                </a:solidFill>
                <a:hlinkClick r:id="rId4"/>
              </a:rPr>
              <a:t>Transport de l’énergie</a:t>
            </a:r>
            <a:endParaRPr lang="fr-FR" sz="4800" b="1" dirty="0">
              <a:solidFill>
                <a:schemeClr val="accent2"/>
              </a:solidFill>
            </a:endParaRPr>
          </a:p>
        </p:txBody>
      </p:sp>
      <p:sp>
        <p:nvSpPr>
          <p:cNvPr id="6" name="Rectangle 5"/>
          <p:cNvSpPr/>
          <p:nvPr/>
        </p:nvSpPr>
        <p:spPr>
          <a:xfrm>
            <a:off x="1088679" y="1464406"/>
            <a:ext cx="7032694" cy="830997"/>
          </a:xfrm>
          <a:prstGeom prst="rect">
            <a:avLst/>
          </a:prstGeom>
        </p:spPr>
        <p:txBody>
          <a:bodyPr wrap="none">
            <a:spAutoFit/>
          </a:bodyPr>
          <a:lstStyle/>
          <a:p>
            <a:pPr marL="571500" indent="-571500">
              <a:buFont typeface="Arial" panose="020B0604020202020204" pitchFamily="34" charset="0"/>
              <a:buChar char="•"/>
            </a:pPr>
            <a:r>
              <a:rPr lang="fr-FR" sz="4800" b="1" dirty="0">
                <a:solidFill>
                  <a:schemeClr val="accent2"/>
                </a:solidFill>
                <a:hlinkClick r:id="rId5"/>
              </a:rPr>
              <a:t>Les sources d’énergie</a:t>
            </a:r>
            <a:endParaRPr lang="fr-FR" sz="4800" b="1" dirty="0">
              <a:solidFill>
                <a:schemeClr val="accent2"/>
              </a:solidFill>
            </a:endParaRPr>
          </a:p>
        </p:txBody>
      </p:sp>
      <p:sp>
        <p:nvSpPr>
          <p:cNvPr id="2" name="Rectangle 1">
            <a:extLst>
              <a:ext uri="{FF2B5EF4-FFF2-40B4-BE49-F238E27FC236}">
                <a16:creationId xmlns:a16="http://schemas.microsoft.com/office/drawing/2014/main" id="{0BD580B9-5185-451F-B71D-E7A2DB7A40D4}"/>
              </a:ext>
            </a:extLst>
          </p:cNvPr>
          <p:cNvSpPr/>
          <p:nvPr/>
        </p:nvSpPr>
        <p:spPr>
          <a:xfrm>
            <a:off x="1088679" y="94808"/>
            <a:ext cx="2852063" cy="461665"/>
          </a:xfrm>
          <a:prstGeom prst="rect">
            <a:avLst/>
          </a:prstGeom>
        </p:spPr>
        <p:txBody>
          <a:bodyPr wrap="none">
            <a:spAutoFit/>
          </a:bodyPr>
          <a:lstStyle/>
          <a:p>
            <a:pPr algn="just">
              <a:spcBef>
                <a:spcPts val="600"/>
              </a:spcBef>
              <a:spcAft>
                <a:spcPts val="600"/>
              </a:spcAft>
            </a:pPr>
            <a:r>
              <a:rPr lang="fr-FR" sz="2400" b="1" u="sng" dirty="0">
                <a:solidFill>
                  <a:srgbClr val="1F4E79"/>
                </a:solidFill>
                <a:latin typeface="Arial" panose="020B0604020202020204" pitchFamily="34" charset="0"/>
              </a:rPr>
              <a:t>Sources d’énergie</a:t>
            </a:r>
          </a:p>
        </p:txBody>
      </p:sp>
    </p:spTree>
    <p:extLst>
      <p:ext uri="{BB962C8B-B14F-4D97-AF65-F5344CB8AC3E}">
        <p14:creationId xmlns:p14="http://schemas.microsoft.com/office/powerpoint/2010/main" val="176755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AF1CD4-F956-4CA9-99C3-8A2743959387}"/>
              </a:ext>
            </a:extLst>
          </p:cNvPr>
          <p:cNvSpPr/>
          <p:nvPr/>
        </p:nvSpPr>
        <p:spPr>
          <a:xfrm>
            <a:off x="549186" y="194912"/>
            <a:ext cx="2446504"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Energie primaire</a:t>
            </a:r>
          </a:p>
        </p:txBody>
      </p:sp>
      <p:sp>
        <p:nvSpPr>
          <p:cNvPr id="8" name="Zone de texte 2">
            <a:extLst>
              <a:ext uri="{FF2B5EF4-FFF2-40B4-BE49-F238E27FC236}">
                <a16:creationId xmlns:a16="http://schemas.microsoft.com/office/drawing/2014/main" id="{5C0B2C09-0C5D-4B9A-ADD9-93AA40F374A8}"/>
              </a:ext>
            </a:extLst>
          </p:cNvPr>
          <p:cNvSpPr txBox="1">
            <a:spLocks noChangeArrowheads="1"/>
          </p:cNvSpPr>
          <p:nvPr/>
        </p:nvSpPr>
        <p:spPr bwMode="auto">
          <a:xfrm>
            <a:off x="549186" y="911520"/>
            <a:ext cx="11085352" cy="823283"/>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L’énergie primaire est l’énergie disponible dans la nature avant toute transformation.</a:t>
            </a:r>
          </a:p>
        </p:txBody>
      </p:sp>
      <p:sp>
        <p:nvSpPr>
          <p:cNvPr id="9" name="Rectangle 8">
            <a:extLst>
              <a:ext uri="{FF2B5EF4-FFF2-40B4-BE49-F238E27FC236}">
                <a16:creationId xmlns:a16="http://schemas.microsoft.com/office/drawing/2014/main" id="{823C403D-E6FB-40B7-BE69-51837C169543}"/>
              </a:ext>
            </a:extLst>
          </p:cNvPr>
          <p:cNvSpPr/>
          <p:nvPr/>
        </p:nvSpPr>
        <p:spPr>
          <a:xfrm>
            <a:off x="689809" y="1862274"/>
            <a:ext cx="9669379" cy="1703030"/>
          </a:xfrm>
          <a:prstGeom prst="rect">
            <a:avLst/>
          </a:prstGeom>
        </p:spPr>
        <p:txBody>
          <a:bodyPr wrap="square">
            <a:spAutoFit/>
          </a:bodyPr>
          <a:lstStyle/>
          <a:p>
            <a:pPr algn="just">
              <a:lnSpc>
                <a:spcPct val="150000"/>
              </a:lnSpc>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Il en existe trois catégories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dirty="0">
                <a:solidFill>
                  <a:srgbClr val="FF0000"/>
                </a:solidFill>
                <a:latin typeface="Arial" panose="020B0604020202020204" pitchFamily="34" charset="0"/>
                <a:ea typeface="Calibri" panose="020F0502020204030204" pitchFamily="34" charset="0"/>
                <a:cs typeface="Times New Roman" panose="02020603050405020304" pitchFamily="18" charset="0"/>
              </a:rPr>
              <a:t>L’énergie fossile (pétrole, gaz naturel, charbon, etc…)</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dirty="0">
                <a:solidFill>
                  <a:srgbClr val="FF0000"/>
                </a:solidFill>
                <a:latin typeface="Arial" panose="020B0604020202020204" pitchFamily="34" charset="0"/>
                <a:ea typeface="Calibri" panose="020F0502020204030204" pitchFamily="34" charset="0"/>
                <a:cs typeface="Times New Roman" panose="02020603050405020304" pitchFamily="18" charset="0"/>
              </a:rPr>
              <a:t>L’énergie nucléaire (énergie fissile)</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fr-FR" dirty="0">
                <a:solidFill>
                  <a:srgbClr val="FF0000"/>
                </a:solidFill>
                <a:latin typeface="Arial" panose="020B0604020202020204" pitchFamily="34" charset="0"/>
                <a:ea typeface="Calibri" panose="020F0502020204030204" pitchFamily="34" charset="0"/>
                <a:cs typeface="Times New Roman" panose="02020603050405020304" pitchFamily="18" charset="0"/>
              </a:rPr>
              <a:t>L’énergie renouvelable (hydraulique, éolienne, solaire, biomasse, etc…)</a:t>
            </a:r>
            <a:endParaRPr lang="fr-FR"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ED61BA9-B466-4BF3-8929-B84AE9C461D5}"/>
              </a:ext>
            </a:extLst>
          </p:cNvPr>
          <p:cNvSpPr/>
          <p:nvPr/>
        </p:nvSpPr>
        <p:spPr>
          <a:xfrm>
            <a:off x="549186" y="3925265"/>
            <a:ext cx="2840842"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Energie secondaire</a:t>
            </a:r>
          </a:p>
        </p:txBody>
      </p:sp>
      <p:sp>
        <p:nvSpPr>
          <p:cNvPr id="11" name="Zone de texte 2">
            <a:extLst>
              <a:ext uri="{FF2B5EF4-FFF2-40B4-BE49-F238E27FC236}">
                <a16:creationId xmlns:a16="http://schemas.microsoft.com/office/drawing/2014/main" id="{8DEE1412-9013-4F9B-94DF-0B950E376849}"/>
              </a:ext>
            </a:extLst>
          </p:cNvPr>
          <p:cNvSpPr txBox="1">
            <a:spLocks noChangeArrowheads="1"/>
          </p:cNvSpPr>
          <p:nvPr/>
        </p:nvSpPr>
        <p:spPr bwMode="auto">
          <a:xfrm>
            <a:off x="549186" y="4584032"/>
            <a:ext cx="11085351" cy="1070810"/>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L’énergie secondaire est l’énergie issue de la transformation de l’énergie primaire. C’est sous cette forme qu’elle est transportée et stockée.</a:t>
            </a:r>
          </a:p>
        </p:txBody>
      </p:sp>
    </p:spTree>
    <p:extLst>
      <p:ext uri="{BB962C8B-B14F-4D97-AF65-F5344CB8AC3E}">
        <p14:creationId xmlns:p14="http://schemas.microsoft.com/office/powerpoint/2010/main" val="5346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versions de l énergie"/>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56612" y="405572"/>
            <a:ext cx="7081626" cy="633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E1E32F5-091C-409B-B86E-35C98DE41D93}"/>
              </a:ext>
            </a:extLst>
          </p:cNvPr>
          <p:cNvSpPr/>
          <p:nvPr/>
        </p:nvSpPr>
        <p:spPr>
          <a:xfrm>
            <a:off x="994554" y="116123"/>
            <a:ext cx="2908168"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Formes de l’énergie</a:t>
            </a:r>
          </a:p>
        </p:txBody>
      </p:sp>
    </p:spTree>
    <p:extLst>
      <p:ext uri="{BB962C8B-B14F-4D97-AF65-F5344CB8AC3E}">
        <p14:creationId xmlns:p14="http://schemas.microsoft.com/office/powerpoint/2010/main" val="4284288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C8DB77-8DEA-4902-9DEE-9A672DA19031}"/>
              </a:ext>
            </a:extLst>
          </p:cNvPr>
          <p:cNvSpPr/>
          <p:nvPr/>
        </p:nvSpPr>
        <p:spPr>
          <a:xfrm>
            <a:off x="564237" y="3119332"/>
            <a:ext cx="9205405" cy="2862322"/>
          </a:xfrm>
          <a:prstGeom prst="rect">
            <a:avLst/>
          </a:prstGeom>
        </p:spPr>
        <p:txBody>
          <a:bodyPr wrap="square">
            <a:spAutoFit/>
          </a:bodyPr>
          <a:lstStyle/>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Pour la construction d’un bâtiment par exemple on peut vérifier l’énergie grise produite en fonction d’un matériau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Matériau bois : 0,1 à 0,6 MWh/m</a:t>
            </a:r>
            <a:r>
              <a:rPr lang="fr-FR" baseline="30000" dirty="0">
                <a:latin typeface="Arial" panose="020B0604020202020204" pitchFamily="34" charset="0"/>
                <a:ea typeface="Calibri" panose="020F0502020204030204" pitchFamily="34" charset="0"/>
                <a:cs typeface="Times New Roman" panose="02020603050405020304" pitchFamily="18" charset="0"/>
              </a:rPr>
              <a:t>3</a:t>
            </a: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Béton cellulaire : 0,54 MWh/m</a:t>
            </a:r>
            <a:r>
              <a:rPr lang="fr-FR" baseline="30000" dirty="0">
                <a:latin typeface="Arial" panose="020B0604020202020204" pitchFamily="34" charset="0"/>
                <a:ea typeface="Calibri" panose="020F0502020204030204" pitchFamily="34" charset="0"/>
                <a:cs typeface="Times New Roman" panose="02020603050405020304" pitchFamily="18" charset="0"/>
              </a:rPr>
              <a:t>3</a:t>
            </a: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Bloc de béton : 0,7 MWh/m</a:t>
            </a:r>
            <a:r>
              <a:rPr lang="fr-FR" baseline="30000" dirty="0">
                <a:latin typeface="Arial" panose="020B0604020202020204" pitchFamily="34" charset="0"/>
                <a:ea typeface="Calibri" panose="020F0502020204030204" pitchFamily="34" charset="0"/>
                <a:cs typeface="Times New Roman" panose="02020603050405020304" pitchFamily="18" charset="0"/>
              </a:rPr>
              <a:t>3</a:t>
            </a: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Polystyrène: 0,3 à 0,85 MWh/m</a:t>
            </a:r>
            <a:r>
              <a:rPr lang="fr-FR" baseline="30000" dirty="0">
                <a:latin typeface="Arial" panose="020B0604020202020204" pitchFamily="34" charset="0"/>
                <a:ea typeface="Calibri" panose="020F0502020204030204" pitchFamily="34" charset="0"/>
                <a:cs typeface="Times New Roman" panose="02020603050405020304" pitchFamily="18" charset="0"/>
              </a:rPr>
              <a:t>3</a:t>
            </a: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Brique pleine : 1,2 MWh/m</a:t>
            </a:r>
            <a:r>
              <a:rPr lang="fr-FR" baseline="30000" dirty="0">
                <a:latin typeface="Arial" panose="020B0604020202020204" pitchFamily="34" charset="0"/>
                <a:ea typeface="Calibri" panose="020F0502020204030204" pitchFamily="34" charset="0"/>
                <a:cs typeface="Times New Roman" panose="02020603050405020304" pitchFamily="18" charset="0"/>
              </a:rPr>
              <a:t>3</a:t>
            </a: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Béton armé : 1,85 MWh/m</a:t>
            </a:r>
            <a:r>
              <a:rPr lang="fr-FR" baseline="30000" dirty="0">
                <a:latin typeface="Arial" panose="020B0604020202020204" pitchFamily="34" charset="0"/>
                <a:ea typeface="Calibri" panose="020F0502020204030204" pitchFamily="34" charset="0"/>
                <a:cs typeface="Times New Roman" panose="02020603050405020304" pitchFamily="18" charset="0"/>
              </a:rPr>
              <a:t>3</a:t>
            </a: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endParaRPr lang="fr-FR"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A0C49FB-81CD-468F-889A-3AA17FB59163}"/>
              </a:ext>
            </a:extLst>
          </p:cNvPr>
          <p:cNvSpPr/>
          <p:nvPr/>
        </p:nvSpPr>
        <p:spPr>
          <a:xfrm>
            <a:off x="4962403" y="4114080"/>
            <a:ext cx="6096000" cy="1477328"/>
          </a:xfrm>
          <a:prstGeom prst="rect">
            <a:avLst/>
          </a:prstGeom>
        </p:spPr>
        <p:txBody>
          <a:bodyPr>
            <a:spAutoFit/>
          </a:bodyPr>
          <a:lstStyle/>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Acier recyclé : 24 MWh/m3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Acier primaire : 52 MWh/m3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Cuivre 140 MWh/m3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Zinc - titane 180 MWh/m3 ;</a:t>
            </a:r>
            <a:endParaRPr lang="fr-FR"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fr-FR" dirty="0">
                <a:latin typeface="Arial" panose="020B0604020202020204" pitchFamily="34" charset="0"/>
                <a:ea typeface="Calibri" panose="020F0502020204030204" pitchFamily="34" charset="0"/>
                <a:cs typeface="Times New Roman" panose="02020603050405020304" pitchFamily="18" charset="0"/>
              </a:rPr>
              <a:t>Aluminium 190 MWh/m</a:t>
            </a:r>
            <a:endParaRPr lang="fr-FR" dirty="0"/>
          </a:p>
        </p:txBody>
      </p:sp>
      <p:sp>
        <p:nvSpPr>
          <p:cNvPr id="8" name="Rectangle 7">
            <a:extLst>
              <a:ext uri="{FF2B5EF4-FFF2-40B4-BE49-F238E27FC236}">
                <a16:creationId xmlns:a16="http://schemas.microsoft.com/office/drawing/2014/main" id="{FFAF5748-AE2D-4615-828D-FACB66992CA4}"/>
              </a:ext>
            </a:extLst>
          </p:cNvPr>
          <p:cNvSpPr/>
          <p:nvPr/>
        </p:nvSpPr>
        <p:spPr>
          <a:xfrm>
            <a:off x="944499" y="95122"/>
            <a:ext cx="2000869"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Energie grise</a:t>
            </a:r>
          </a:p>
        </p:txBody>
      </p:sp>
      <p:sp>
        <p:nvSpPr>
          <p:cNvPr id="9" name="Zone de texte 2">
            <a:extLst>
              <a:ext uri="{FF2B5EF4-FFF2-40B4-BE49-F238E27FC236}">
                <a16:creationId xmlns:a16="http://schemas.microsoft.com/office/drawing/2014/main" id="{6545B95C-3D7E-42C3-BDB1-0DBAA5974076}"/>
              </a:ext>
            </a:extLst>
          </p:cNvPr>
          <p:cNvSpPr txBox="1">
            <a:spLocks noChangeArrowheads="1"/>
          </p:cNvSpPr>
          <p:nvPr/>
        </p:nvSpPr>
        <p:spPr bwMode="auto">
          <a:xfrm>
            <a:off x="467985" y="830180"/>
            <a:ext cx="11214677" cy="1477328"/>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L’énergie grise est la quantité d’énergie nécessaire au cycle de vie d’un matériau ou d’un produit : la production, l’extraction, la transformation, la fabrication, le transport, la mise en œuvre, l’utilisation, l’entretien et à la fin le recyclage.</a:t>
            </a:r>
          </a:p>
        </p:txBody>
      </p:sp>
    </p:spTree>
    <p:extLst>
      <p:ext uri="{BB962C8B-B14F-4D97-AF65-F5344CB8AC3E}">
        <p14:creationId xmlns:p14="http://schemas.microsoft.com/office/powerpoint/2010/main" val="26739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10D644-7C9E-47BD-BB3C-3799C6EC6CD6}"/>
              </a:ext>
            </a:extLst>
          </p:cNvPr>
          <p:cNvSpPr/>
          <p:nvPr/>
        </p:nvSpPr>
        <p:spPr>
          <a:xfrm>
            <a:off x="1134971" y="162468"/>
            <a:ext cx="3192734"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Efficacité économique</a:t>
            </a:r>
            <a:endParaRPr lang="fr-FR" sz="2400" u="sng" dirty="0">
              <a:solidFill>
                <a:schemeClr val="accent2">
                  <a:lumMod val="75000"/>
                </a:schemeClr>
              </a:solidFill>
            </a:endParaRPr>
          </a:p>
        </p:txBody>
      </p:sp>
      <p:sp>
        <p:nvSpPr>
          <p:cNvPr id="5" name="Zone de texte 2">
            <a:extLst>
              <a:ext uri="{FF2B5EF4-FFF2-40B4-BE49-F238E27FC236}">
                <a16:creationId xmlns:a16="http://schemas.microsoft.com/office/drawing/2014/main" id="{4C8139C4-BFF0-4094-B1FB-FECE459AD4E2}"/>
              </a:ext>
            </a:extLst>
          </p:cNvPr>
          <p:cNvSpPr txBox="1">
            <a:spLocks noChangeArrowheads="1"/>
          </p:cNvSpPr>
          <p:nvPr/>
        </p:nvSpPr>
        <p:spPr bwMode="auto">
          <a:xfrm>
            <a:off x="204537" y="745958"/>
            <a:ext cx="11514221" cy="1155031"/>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a:t>Il s’agit d’assurer une gestion saine et durable, sans préjudice pour l’environnement et le social.</a:t>
            </a:r>
          </a:p>
        </p:txBody>
      </p:sp>
      <p:sp>
        <p:nvSpPr>
          <p:cNvPr id="6" name="Rectangle 5">
            <a:extLst>
              <a:ext uri="{FF2B5EF4-FFF2-40B4-BE49-F238E27FC236}">
                <a16:creationId xmlns:a16="http://schemas.microsoft.com/office/drawing/2014/main" id="{DE96B927-4549-4E0A-860E-AFB9BCD1C078}"/>
              </a:ext>
            </a:extLst>
          </p:cNvPr>
          <p:cNvSpPr/>
          <p:nvPr/>
        </p:nvSpPr>
        <p:spPr>
          <a:xfrm>
            <a:off x="1134971" y="2101334"/>
            <a:ext cx="2103461"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Equité sociale</a:t>
            </a:r>
          </a:p>
        </p:txBody>
      </p:sp>
      <p:sp>
        <p:nvSpPr>
          <p:cNvPr id="7" name="Rectangle 6">
            <a:extLst>
              <a:ext uri="{FF2B5EF4-FFF2-40B4-BE49-F238E27FC236}">
                <a16:creationId xmlns:a16="http://schemas.microsoft.com/office/drawing/2014/main" id="{DEF90334-5400-4358-823B-0139E071C722}"/>
              </a:ext>
            </a:extLst>
          </p:cNvPr>
          <p:cNvSpPr/>
          <p:nvPr/>
        </p:nvSpPr>
        <p:spPr>
          <a:xfrm>
            <a:off x="1134971" y="4495349"/>
            <a:ext cx="3696846"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Qualité environnementale</a:t>
            </a:r>
          </a:p>
        </p:txBody>
      </p:sp>
      <p:sp>
        <p:nvSpPr>
          <p:cNvPr id="8" name="Zone de texte 2">
            <a:extLst>
              <a:ext uri="{FF2B5EF4-FFF2-40B4-BE49-F238E27FC236}">
                <a16:creationId xmlns:a16="http://schemas.microsoft.com/office/drawing/2014/main" id="{BEFE9911-72D9-4692-974C-3776553F3A96}"/>
              </a:ext>
            </a:extLst>
          </p:cNvPr>
          <p:cNvSpPr txBox="1">
            <a:spLocks noChangeArrowheads="1"/>
          </p:cNvSpPr>
          <p:nvPr/>
        </p:nvSpPr>
        <p:spPr bwMode="auto">
          <a:xfrm>
            <a:off x="204537" y="2763345"/>
            <a:ext cx="11514221" cy="1531658"/>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Il s’agit de satisfaire les besoins essentiels de l’humanité en logement, alimentation, santé et éducation, en  réduisant les inégalités entre les individus, dans le respect de leurs cultures.</a:t>
            </a:r>
          </a:p>
        </p:txBody>
      </p:sp>
      <p:sp>
        <p:nvSpPr>
          <p:cNvPr id="9" name="Zone de texte 2">
            <a:extLst>
              <a:ext uri="{FF2B5EF4-FFF2-40B4-BE49-F238E27FC236}">
                <a16:creationId xmlns:a16="http://schemas.microsoft.com/office/drawing/2014/main" id="{1ABFEC10-C8E0-4367-B62C-8F8CB92A515A}"/>
              </a:ext>
            </a:extLst>
          </p:cNvPr>
          <p:cNvSpPr txBox="1">
            <a:spLocks noChangeArrowheads="1"/>
          </p:cNvSpPr>
          <p:nvPr/>
        </p:nvSpPr>
        <p:spPr bwMode="auto">
          <a:xfrm>
            <a:off x="204537" y="5157359"/>
            <a:ext cx="11514221" cy="1195315"/>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Il s’agit de préserver les ressources naturelles à long terme, en maintenant les grands équilibres écologiques et en limitant les impacts environnementaux.</a:t>
            </a:r>
          </a:p>
        </p:txBody>
      </p:sp>
    </p:spTree>
    <p:extLst>
      <p:ext uri="{BB962C8B-B14F-4D97-AF65-F5344CB8AC3E}">
        <p14:creationId xmlns:p14="http://schemas.microsoft.com/office/powerpoint/2010/main" val="23041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E9F57-6EAC-4ADA-B4A3-1AF32109706E}"/>
              </a:ext>
            </a:extLst>
          </p:cNvPr>
          <p:cNvSpPr/>
          <p:nvPr/>
        </p:nvSpPr>
        <p:spPr>
          <a:xfrm>
            <a:off x="567699" y="911235"/>
            <a:ext cx="7784567" cy="461665"/>
          </a:xfrm>
          <a:prstGeom prst="rect">
            <a:avLst/>
          </a:prstGeom>
        </p:spPr>
        <p:txBody>
          <a:bodyPr wrap="none">
            <a:spAutoFit/>
          </a:bodyPr>
          <a:lstStyle/>
          <a:p>
            <a:r>
              <a:rPr lang="fr-FR" sz="2400" u="sng" dirty="0">
                <a:solidFill>
                  <a:schemeClr val="accent2">
                    <a:lumMod val="75000"/>
                  </a:schemeClr>
                </a:solidFill>
                <a:latin typeface="Arial" panose="020B0604020202020204" pitchFamily="34" charset="0"/>
                <a:cs typeface="Times New Roman" panose="02020603050405020304" pitchFamily="18" charset="0"/>
              </a:rPr>
              <a:t>GES (Gaz à Effet de Serre) et réchauffement climatique</a:t>
            </a:r>
          </a:p>
        </p:txBody>
      </p:sp>
      <p:sp>
        <p:nvSpPr>
          <p:cNvPr id="5" name="Zone de texte 2">
            <a:extLst>
              <a:ext uri="{FF2B5EF4-FFF2-40B4-BE49-F238E27FC236}">
                <a16:creationId xmlns:a16="http://schemas.microsoft.com/office/drawing/2014/main" id="{1073FA8F-EB5A-4DF6-B4D3-D6EA125F0CD9}"/>
              </a:ext>
            </a:extLst>
          </p:cNvPr>
          <p:cNvSpPr txBox="1">
            <a:spLocks noChangeArrowheads="1"/>
          </p:cNvSpPr>
          <p:nvPr/>
        </p:nvSpPr>
        <p:spPr bwMode="auto">
          <a:xfrm>
            <a:off x="567699" y="1852204"/>
            <a:ext cx="10872537" cy="1949774"/>
          </a:xfrm>
          <a:prstGeom prst="rect">
            <a:avLst/>
          </a:prstGeom>
          <a:solidFill>
            <a:srgbClr val="FFFFFF"/>
          </a:solidFill>
          <a:ln w="57150">
            <a:solidFill>
              <a:srgbClr val="0070C0"/>
            </a:solidFill>
            <a:miter lim="800000"/>
            <a:headEnd/>
            <a:tailEnd/>
          </a:ln>
        </p:spPr>
        <p:txBody>
          <a:bodyPr rot="0" vert="horz" wrap="square" lIns="91440" tIns="45720" rIns="91440" bIns="45720" anchor="ctr" anchorCtr="0">
            <a:noAutofit/>
          </a:bodyPr>
          <a:lstStyle>
            <a:defPPr>
              <a:defRPr lang="en-US"/>
            </a:defPPr>
            <a:lvl1pPr algn="just" defTabSz="914400">
              <a:spcAft>
                <a:spcPts val="0"/>
              </a:spcAft>
              <a:defRPr sz="2400">
                <a:effectLst/>
                <a:latin typeface="Arial" panose="020B0604020202020204" pitchFamily="34" charset="0"/>
                <a:ea typeface="Times New Roman" panose="02020603050405020304" pitchFamily="18" charset="0"/>
                <a:cs typeface="Times New Roman" panose="02020603050405020304" pitchFamily="18" charset="0"/>
              </a:defRPr>
            </a:lvl1pPr>
            <a:lvl2pPr defTabSz="914400"/>
            <a:lvl3pPr defTabSz="914400"/>
            <a:lvl4pPr defTabSz="914400"/>
            <a:lvl5pPr defTabSz="914400"/>
            <a:lvl6pPr defTabSz="914400"/>
            <a:lvl7pPr defTabSz="914400"/>
            <a:lvl8pPr defTabSz="914400"/>
            <a:lvl9pPr defTabSz="914400"/>
          </a:lstStyle>
          <a:p>
            <a:r>
              <a:rPr lang="fr-FR" dirty="0"/>
              <a:t>Les gaz à effet de serre (GES) sont des composants gazeux qui absorbent le rayonnement infrarouge émis par la surface terrestre. L'augmentation de leur concentration dans l'atmosphère terrestre est l'un des facteurs complexes du réchauffement climatique.</a:t>
            </a:r>
          </a:p>
        </p:txBody>
      </p:sp>
      <p:sp>
        <p:nvSpPr>
          <p:cNvPr id="6" name="Rectangle 5">
            <a:extLst>
              <a:ext uri="{FF2B5EF4-FFF2-40B4-BE49-F238E27FC236}">
                <a16:creationId xmlns:a16="http://schemas.microsoft.com/office/drawing/2014/main" id="{F275C9FF-3645-4FF1-8011-A28039301BD9}"/>
              </a:ext>
            </a:extLst>
          </p:cNvPr>
          <p:cNvSpPr/>
          <p:nvPr/>
        </p:nvSpPr>
        <p:spPr>
          <a:xfrm>
            <a:off x="567699" y="174803"/>
            <a:ext cx="2884123" cy="461665"/>
          </a:xfrm>
          <a:prstGeom prst="rect">
            <a:avLst/>
          </a:prstGeom>
        </p:spPr>
        <p:txBody>
          <a:bodyPr wrap="none">
            <a:spAutoFit/>
          </a:bodyPr>
          <a:lstStyle/>
          <a:p>
            <a:pPr algn="just">
              <a:spcBef>
                <a:spcPts val="600"/>
              </a:spcBef>
              <a:spcAft>
                <a:spcPts val="600"/>
              </a:spcAft>
            </a:pPr>
            <a:r>
              <a:rPr lang="fr-FR" sz="2400" b="1" u="sng" dirty="0">
                <a:solidFill>
                  <a:srgbClr val="1F4E79"/>
                </a:solidFill>
                <a:latin typeface="Arial" panose="020B0604020202020204" pitchFamily="34" charset="0"/>
              </a:rPr>
              <a:t>Impact écologique</a:t>
            </a:r>
          </a:p>
        </p:txBody>
      </p:sp>
    </p:spTree>
    <p:extLst>
      <p:ext uri="{BB962C8B-B14F-4D97-AF65-F5344CB8AC3E}">
        <p14:creationId xmlns:p14="http://schemas.microsoft.com/office/powerpoint/2010/main" val="45346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536ECDD-A0A7-429D-A496-2540FBC640F8}"/>
              </a:ext>
            </a:extLst>
          </p:cNvPr>
          <p:cNvPicPr>
            <a:picLocks noChangeAspect="1"/>
          </p:cNvPicPr>
          <p:nvPr/>
        </p:nvPicPr>
        <p:blipFill>
          <a:blip r:embed="rId3"/>
          <a:stretch>
            <a:fillRect/>
          </a:stretch>
        </p:blipFill>
        <p:spPr>
          <a:xfrm>
            <a:off x="2084366" y="167553"/>
            <a:ext cx="8023267" cy="6522894"/>
          </a:xfrm>
          <a:prstGeom prst="rect">
            <a:avLst/>
          </a:prstGeom>
        </p:spPr>
      </p:pic>
      <p:sp>
        <p:nvSpPr>
          <p:cNvPr id="2" name="Rectangle 1">
            <a:extLst>
              <a:ext uri="{FF2B5EF4-FFF2-40B4-BE49-F238E27FC236}">
                <a16:creationId xmlns:a16="http://schemas.microsoft.com/office/drawing/2014/main" id="{F0D80B02-ED30-4EE2-9FFC-8ED2497F15AF}"/>
              </a:ext>
            </a:extLst>
          </p:cNvPr>
          <p:cNvSpPr/>
          <p:nvPr/>
        </p:nvSpPr>
        <p:spPr>
          <a:xfrm>
            <a:off x="2084366" y="167553"/>
            <a:ext cx="8023267" cy="652289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673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162C34E-E1FB-44CB-9407-7B2A4DAACD46}"/>
              </a:ext>
            </a:extLst>
          </p:cNvPr>
          <p:cNvPicPr>
            <a:picLocks noChangeAspect="1"/>
          </p:cNvPicPr>
          <p:nvPr/>
        </p:nvPicPr>
        <p:blipFill>
          <a:blip r:embed="rId3"/>
          <a:stretch>
            <a:fillRect/>
          </a:stretch>
        </p:blipFill>
        <p:spPr>
          <a:xfrm>
            <a:off x="2253163" y="187562"/>
            <a:ext cx="7685673" cy="6482875"/>
          </a:xfrm>
          <a:prstGeom prst="rect">
            <a:avLst/>
          </a:prstGeom>
        </p:spPr>
      </p:pic>
      <p:sp>
        <p:nvSpPr>
          <p:cNvPr id="3" name="Rectangle 2">
            <a:extLst>
              <a:ext uri="{FF2B5EF4-FFF2-40B4-BE49-F238E27FC236}">
                <a16:creationId xmlns:a16="http://schemas.microsoft.com/office/drawing/2014/main" id="{520F97AE-FA30-48F5-B3BE-E2D3D9B9BF11}"/>
              </a:ext>
            </a:extLst>
          </p:cNvPr>
          <p:cNvSpPr/>
          <p:nvPr/>
        </p:nvSpPr>
        <p:spPr>
          <a:xfrm>
            <a:off x="2253163" y="187561"/>
            <a:ext cx="7685673" cy="64828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879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EFB8A6E-59E6-4696-95EA-A0E1307720EE}"/>
              </a:ext>
            </a:extLst>
          </p:cNvPr>
          <p:cNvPicPr>
            <a:picLocks noChangeAspect="1"/>
          </p:cNvPicPr>
          <p:nvPr/>
        </p:nvPicPr>
        <p:blipFill>
          <a:blip r:embed="rId3"/>
          <a:stretch>
            <a:fillRect/>
          </a:stretch>
        </p:blipFill>
        <p:spPr>
          <a:xfrm>
            <a:off x="1986589" y="88412"/>
            <a:ext cx="8218821" cy="6681176"/>
          </a:xfrm>
          <a:prstGeom prst="rect">
            <a:avLst/>
          </a:prstGeom>
        </p:spPr>
      </p:pic>
      <p:sp>
        <p:nvSpPr>
          <p:cNvPr id="3" name="Rectangle 2">
            <a:extLst>
              <a:ext uri="{FF2B5EF4-FFF2-40B4-BE49-F238E27FC236}">
                <a16:creationId xmlns:a16="http://schemas.microsoft.com/office/drawing/2014/main" id="{929CA099-3244-4430-9877-C8F126C43199}"/>
              </a:ext>
            </a:extLst>
          </p:cNvPr>
          <p:cNvSpPr/>
          <p:nvPr/>
        </p:nvSpPr>
        <p:spPr>
          <a:xfrm>
            <a:off x="1986590" y="88412"/>
            <a:ext cx="8218820" cy="668117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5864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9D08C5-03D4-4874-B38D-90231AE7AD25}"/>
              </a:ext>
            </a:extLst>
          </p:cNvPr>
          <p:cNvPicPr>
            <a:picLocks noChangeAspect="1"/>
          </p:cNvPicPr>
          <p:nvPr/>
        </p:nvPicPr>
        <p:blipFill>
          <a:blip r:embed="rId3"/>
          <a:stretch>
            <a:fillRect/>
          </a:stretch>
        </p:blipFill>
        <p:spPr>
          <a:xfrm>
            <a:off x="1867276" y="78679"/>
            <a:ext cx="8457448" cy="6700641"/>
          </a:xfrm>
          <a:prstGeom prst="rect">
            <a:avLst/>
          </a:prstGeom>
        </p:spPr>
      </p:pic>
      <p:sp>
        <p:nvSpPr>
          <p:cNvPr id="3" name="Rectangle 2">
            <a:extLst>
              <a:ext uri="{FF2B5EF4-FFF2-40B4-BE49-F238E27FC236}">
                <a16:creationId xmlns:a16="http://schemas.microsoft.com/office/drawing/2014/main" id="{E7B73183-AAE5-4997-B9CC-B2F247DA833B}"/>
              </a:ext>
            </a:extLst>
          </p:cNvPr>
          <p:cNvSpPr/>
          <p:nvPr/>
        </p:nvSpPr>
        <p:spPr>
          <a:xfrm>
            <a:off x="1867276" y="78679"/>
            <a:ext cx="8457448" cy="67006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35902318"/>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TotalTime>
  <Words>2467</Words>
  <Application>Microsoft Office PowerPoint</Application>
  <PresentationFormat>Grand écran</PresentationFormat>
  <Paragraphs>201</Paragraphs>
  <Slides>36</Slides>
  <Notes>18</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Calibri</vt:lpstr>
      <vt:lpstr>Symbol</vt:lpstr>
      <vt:lpstr>Times New Roman</vt:lpstr>
      <vt:lpstr>Trebuchet MS</vt:lpstr>
      <vt:lpstr>Wingdings 3</vt:lpstr>
      <vt:lpstr>Facette</vt:lpstr>
      <vt:lpstr>Le développement durable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Meunier</dc:creator>
  <cp:lastModifiedBy>François Meunier</cp:lastModifiedBy>
  <cp:revision>75</cp:revision>
  <dcterms:created xsi:type="dcterms:W3CDTF">2015-09-19T12:06:51Z</dcterms:created>
  <dcterms:modified xsi:type="dcterms:W3CDTF">2019-08-29T09:06:35Z</dcterms:modified>
</cp:coreProperties>
</file>