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77" r:id="rId2"/>
    <p:sldId id="256" r:id="rId3"/>
    <p:sldId id="276" r:id="rId4"/>
    <p:sldId id="278" r:id="rId5"/>
    <p:sldId id="263" r:id="rId6"/>
    <p:sldId id="264" r:id="rId7"/>
    <p:sldId id="281" r:id="rId8"/>
    <p:sldId id="279" r:id="rId9"/>
    <p:sldId id="282" r:id="rId10"/>
    <p:sldId id="280" r:id="rId11"/>
    <p:sldId id="28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51" autoAdjust="0"/>
    <p:restoredTop sz="70392" autoAdjust="0"/>
  </p:normalViewPr>
  <p:slideViewPr>
    <p:cSldViewPr snapToGrid="0">
      <p:cViewPr varScale="1">
        <p:scale>
          <a:sx n="61" d="100"/>
          <a:sy n="61" d="100"/>
        </p:scale>
        <p:origin x="1085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692C0-121D-42A4-976D-9BF3538AC50B}" type="datetimeFigureOut">
              <a:rPr lang="fr-FR" smtClean="0"/>
              <a:t>06/09/2016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52D4E-9F7D-479B-A177-F16F94A23F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5825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52D4E-9F7D-479B-A177-F16F94A23F4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07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Analogique :</a:t>
            </a:r>
            <a:r>
              <a:rPr lang="fr-FR" baseline="0" dirty="0"/>
              <a:t> compteur vitesse aiguille</a:t>
            </a:r>
          </a:p>
          <a:p>
            <a:r>
              <a:rPr lang="fr-FR" baseline="0" dirty="0"/>
              <a:t>Numérique : compteur </a:t>
            </a:r>
            <a:r>
              <a:rPr lang="fr-FR" baseline="0"/>
              <a:t>vitesse digital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52D4E-9F7D-479B-A177-F16F94A23F4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3030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r>
              <a:rPr lang="fr-FR" dirty="0"/>
              <a:t>2</a:t>
            </a:r>
            <a:r>
              <a:rPr lang="fr-FR" baseline="0" dirty="0"/>
              <a:t> * 10^3 + 0 * 10^2 + 1 * 10^1 + 5 * 10^0</a:t>
            </a:r>
          </a:p>
          <a:p>
            <a:r>
              <a:rPr lang="fr-FR" baseline="0" dirty="0"/>
              <a:t>2000        +        0      +      10      +     5           = 2015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52D4E-9F7D-479B-A177-F16F94A23F4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1459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1*2^3+0*2^2+1*2^1+1*2^0</a:t>
            </a:r>
          </a:p>
          <a:p>
            <a:r>
              <a:rPr lang="fr-FR" dirty="0"/>
              <a:t>    8     +    0    +    2   +    1          =     11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52D4E-9F7D-479B-A177-F16F94A23F4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0827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0010                 0111                           1001</a:t>
            </a:r>
          </a:p>
          <a:p>
            <a:pPr marL="0" indent="0">
              <a:buNone/>
            </a:pPr>
            <a:r>
              <a:rPr lang="fr-FR" dirty="0"/>
              <a:t>2^1            2^2+2^1+2^0            2^3+2^0</a:t>
            </a:r>
          </a:p>
          <a:p>
            <a:pPr marL="0" indent="0">
              <a:buNone/>
            </a:pPr>
            <a:r>
              <a:rPr lang="fr-FR" dirty="0"/>
              <a:t>2                            7                                9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52D4E-9F7D-479B-A177-F16F94A23F4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5851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           4                                                   F                                                     5                                                            4</a:t>
            </a:r>
          </a:p>
          <a:p>
            <a:r>
              <a:rPr lang="fr-FR" dirty="0"/>
              <a:t>4 * 16^3                                      15 * 16^2                                           5</a:t>
            </a:r>
            <a:r>
              <a:rPr lang="fr-FR" baseline="0" dirty="0"/>
              <a:t> * 16^1                                                  4 * 16^0</a:t>
            </a:r>
          </a:p>
          <a:p>
            <a:r>
              <a:rPr lang="fr-FR" baseline="0" dirty="0"/>
              <a:t>4 * 4096                                        15 * 256                                              5 * 16                                                           4</a:t>
            </a:r>
          </a:p>
          <a:p>
            <a:r>
              <a:rPr lang="fr-FR" baseline="0" dirty="0"/>
              <a:t>16384                                           3840                                                        80                                                            4                         = 20308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52D4E-9F7D-479B-A177-F16F94A23F4E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2775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ASCII</a:t>
            </a:r>
            <a:r>
              <a:rPr lang="fr-FR" baseline="0" dirty="0"/>
              <a:t> – code sur 8 bits : 0 à 255</a:t>
            </a:r>
            <a:endParaRPr lang="fr-FR" dirty="0"/>
          </a:p>
          <a:p>
            <a:endParaRPr lang="fr-FR" dirty="0"/>
          </a:p>
          <a:p>
            <a:r>
              <a:rPr lang="fr-FR" dirty="0"/>
              <a:t>S : 0101 0011 – 83   - 53</a:t>
            </a:r>
          </a:p>
          <a:p>
            <a:r>
              <a:rPr lang="fr-FR" dirty="0"/>
              <a:t>c : 0110 0011 – 99   - 63</a:t>
            </a:r>
          </a:p>
          <a:p>
            <a:r>
              <a:rPr lang="fr-FR" dirty="0"/>
              <a:t>i</a:t>
            </a:r>
            <a:r>
              <a:rPr lang="fr-FR" baseline="0" dirty="0"/>
              <a:t> </a:t>
            </a:r>
            <a:r>
              <a:rPr lang="fr-FR" dirty="0"/>
              <a:t> : 0110 1001 – 105 - 69</a:t>
            </a:r>
          </a:p>
          <a:p>
            <a:r>
              <a:rPr lang="fr-FR" dirty="0"/>
              <a:t>e : 0110 0101 – 101 - 65</a:t>
            </a:r>
          </a:p>
          <a:p>
            <a:r>
              <a:rPr lang="fr-FR" dirty="0"/>
              <a:t>n : 0110 1110 – 110 – 6E</a:t>
            </a:r>
          </a:p>
          <a:p>
            <a:r>
              <a:rPr lang="fr-FR" dirty="0"/>
              <a:t>c : 0110 0011 – 99   - 63</a:t>
            </a:r>
          </a:p>
          <a:p>
            <a:r>
              <a:rPr lang="fr-FR" dirty="0"/>
              <a:t>e : 0110 0101 – 101 - 65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52D4E-9F7D-479B-A177-F16F94A23F4E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9488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fr-FR" dirty="0"/>
              <a:t>151</a:t>
            </a:r>
          </a:p>
          <a:p>
            <a:pPr marL="228600" indent="-228600">
              <a:buAutoNum type="arabicParenR"/>
            </a:pPr>
            <a:r>
              <a:rPr lang="fr-FR" dirty="0"/>
              <a:t>1001 1101 0011 1010</a:t>
            </a:r>
          </a:p>
          <a:p>
            <a:pPr marL="228600" indent="-228600">
              <a:buAutoNum type="arabicParenR"/>
            </a:pPr>
            <a:r>
              <a:rPr lang="fr-FR" dirty="0"/>
              <a:t>11 1011 1010</a:t>
            </a:r>
          </a:p>
          <a:p>
            <a:pPr marL="228600" indent="-228600">
              <a:buAutoNum type="arabicParenR"/>
            </a:pPr>
            <a:r>
              <a:rPr lang="fr-FR" dirty="0"/>
              <a:t>119</a:t>
            </a:r>
          </a:p>
          <a:p>
            <a:pPr marL="228600" indent="-228600">
              <a:buAutoNum type="arabicParenR"/>
            </a:pPr>
            <a:r>
              <a:rPr lang="fr-FR" dirty="0"/>
              <a:t>C5A3</a:t>
            </a:r>
          </a:p>
          <a:p>
            <a:pPr marL="228600" indent="-228600">
              <a:buAutoNum type="arabicParenR"/>
            </a:pPr>
            <a:r>
              <a:rPr lang="fr-FR" dirty="0"/>
              <a:t>3FA</a:t>
            </a:r>
          </a:p>
          <a:p>
            <a:pPr marL="228600" indent="-228600">
              <a:buAutoNum type="arabicParenR"/>
            </a:pPr>
            <a:r>
              <a:rPr lang="fr-FR" dirty="0"/>
              <a:t>1023</a:t>
            </a:r>
          </a:p>
          <a:p>
            <a:pPr marL="228600" indent="-228600">
              <a:buAutoNum type="arabicParenR"/>
            </a:pPr>
            <a:r>
              <a:rPr lang="fr-FR" dirty="0"/>
              <a:t>2</a:t>
            </a:r>
          </a:p>
          <a:p>
            <a:pPr marL="228600" indent="-228600">
              <a:buAutoNum type="arabicParenR"/>
            </a:pPr>
            <a:r>
              <a:rPr lang="fr-FR" dirty="0"/>
              <a:t>1100 0000</a:t>
            </a:r>
            <a:r>
              <a:rPr lang="fr-FR" baseline="0" dirty="0"/>
              <a:t> . 1010 1000 . 0000 0001 . 0001 1001</a:t>
            </a:r>
          </a:p>
          <a:p>
            <a:pPr marL="228600" indent="-228600">
              <a:buAutoNum type="arabicParenR"/>
            </a:pPr>
            <a:r>
              <a:rPr lang="fr-FR" baseline="0" dirty="0"/>
              <a:t>12 / 255 = 0,047 </a:t>
            </a:r>
            <a:r>
              <a:rPr lang="fr-FR" baseline="0" dirty="0">
                <a:sym typeface="Wingdings" panose="05000000000000000000" pitchFamily="2" charset="2"/>
              </a:rPr>
              <a:t>0x0,047=0…</a:t>
            </a:r>
            <a:endParaRPr lang="fr-FR" dirty="0"/>
          </a:p>
          <a:p>
            <a:pPr marL="228600" indent="-228600">
              <a:buAutoNum type="arabicParenR"/>
            </a:pPr>
            <a:endParaRPr lang="fr-FR" dirty="0"/>
          </a:p>
          <a:p>
            <a:pPr marL="228600" indent="-228600">
              <a:buAutoNum type="arabicParenR"/>
            </a:pPr>
            <a:endParaRPr lang="fr-FR" dirty="0"/>
          </a:p>
          <a:p>
            <a:pPr marL="228600" indent="-228600">
              <a:buAutoNum type="arabicParenR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52D4E-9F7D-479B-A177-F16F94A23F4E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2439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-3" y="1717571"/>
            <a:ext cx="12192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</a:rPr>
              <a:t>1. </a:t>
            </a:r>
            <a:r>
              <a:rPr lang="fr-FR" sz="3200" b="1" u="sng" dirty="0">
                <a:solidFill>
                  <a:srgbClr val="FF0000"/>
                </a:solidFill>
              </a:rPr>
              <a:t>La nature de l’information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226501" y="2594734"/>
            <a:ext cx="11738996" cy="3862124"/>
            <a:chOff x="231778" y="1724580"/>
            <a:chExt cx="11738996" cy="3862124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1779" y="1724581"/>
              <a:ext cx="5327211" cy="3862123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88750" y="1724580"/>
              <a:ext cx="7382024" cy="3862123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31778" y="1724580"/>
              <a:ext cx="11738995" cy="3862123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" name="ZoneTexte 8"/>
          <p:cNvSpPr txBox="1"/>
          <p:nvPr/>
        </p:nvSpPr>
        <p:spPr>
          <a:xfrm>
            <a:off x="-2" y="0"/>
            <a:ext cx="12192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b="1" u="sng" dirty="0">
                <a:solidFill>
                  <a:srgbClr val="00B0F0"/>
                </a:solidFill>
              </a:rPr>
              <a:t>L’information</a:t>
            </a:r>
          </a:p>
        </p:txBody>
      </p:sp>
    </p:spTree>
    <p:extLst>
      <p:ext uri="{BB962C8B-B14F-4D97-AF65-F5344CB8AC3E}">
        <p14:creationId xmlns:p14="http://schemas.microsoft.com/office/powerpoint/2010/main" val="3340781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</a:rPr>
              <a:t>	2.4. </a:t>
            </a:r>
            <a:r>
              <a:rPr lang="fr-FR" sz="2800" b="1" u="sng" dirty="0">
                <a:solidFill>
                  <a:srgbClr val="0070C0"/>
                </a:solidFill>
                <a:latin typeface="Arial" panose="020B0604020202020204" pitchFamily="34" charset="0"/>
              </a:rPr>
              <a:t>Le code ASCII</a:t>
            </a:r>
            <a:endParaRPr lang="fr-FR" sz="2800" u="sng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799945"/>
              </p:ext>
            </p:extLst>
          </p:nvPr>
        </p:nvGraphicFramePr>
        <p:xfrm>
          <a:off x="-1" y="523212"/>
          <a:ext cx="12192005" cy="63347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2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25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25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30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30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30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28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169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169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2821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2821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309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5283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5283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5169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552833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52833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55169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55169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550547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301657">
                <a:tc rowSpan="4"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ASCII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B7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fr-FR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fr-FR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fr-FR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fr-FR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fr-FR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fr-FR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fr-FR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657">
                <a:tc gridSpan="4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tx1"/>
                          </a:solidFill>
                          <a:effectLst/>
                        </a:rPr>
                        <a:t>B6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fr-FR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fr-FR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657">
                <a:tc gridSpan="4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tx1"/>
                          </a:solidFill>
                          <a:effectLst/>
                        </a:rPr>
                        <a:t>B5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fr-FR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fr-FR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fr-FR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fr-FR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fr-FR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fr-FR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657">
                <a:tc gridSpan="4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B4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fr-FR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fr-FR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fr-FR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fr-FR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fr-FR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B3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B2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B1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B0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6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fr-FR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fr-FR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fr-FR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NUL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DLE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SP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0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@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P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̀̀̀̀`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p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€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°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À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Ð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à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ð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6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fr-FR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fr-FR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fr-FR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SOH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DC1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!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A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Q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a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q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‘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¡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±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Á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Ñ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á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ñ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16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fr-FR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fr-FR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STX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DC2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"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2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B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R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b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r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‚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’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¢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²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Â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Ò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â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ò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16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fr-FR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fr-FR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ETX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DC3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#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3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C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S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c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s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“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£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³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Ã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Ó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ã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ó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16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fr-FR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fr-FR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EOT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DC4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$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4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D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T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d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t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″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”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¤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´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Ä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Ô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ä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ô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16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fr-FR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fr-FR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ENQ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NAK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%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5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E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U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e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u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…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•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¥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µ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Å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Õ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å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õ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16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fr-FR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fr-FR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ACK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SYN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&amp;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6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F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V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f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v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†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–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¦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¶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Æ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Ö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æ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ö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16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fr-FR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fr-FR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BEL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ETB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'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7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G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W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g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w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‡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―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§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·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Ç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×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ç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÷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16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fr-FR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fr-FR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BS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CAN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(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8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H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X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h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x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^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~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¨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¸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È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Ø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è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ø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16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fr-FR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HT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EM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)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9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I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Y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i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y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‰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©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¹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É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Ù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é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ù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16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fr-FR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fr-FR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LF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SUB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*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: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J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Z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j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z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Š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š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ª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º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Ê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Ú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ê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ú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16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fr-FR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fr-FR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VT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ESC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+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;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K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[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k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{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‹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›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«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»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Ë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Û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ë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û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016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fr-FR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fr-FR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FF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FC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,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&lt; 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L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\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l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|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Œ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œ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¬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¼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Ì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Ü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ì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ü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016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fr-FR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fr-FR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CR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GS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-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=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M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]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m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}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­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½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Í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Ý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í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ý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016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SO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RS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.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&gt; 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N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^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n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~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Ž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ž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®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¾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Î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Þ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î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þ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016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fr-FR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fr-FR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SI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US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/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?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O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_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o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DEL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Ÿ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¯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¿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Ï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ß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ï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ÿ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5766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-1" y="0"/>
            <a:ext cx="12192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u="sng" dirty="0">
                <a:solidFill>
                  <a:srgbClr val="FF0000"/>
                </a:solidFill>
              </a:rPr>
              <a:t>EXERCICE :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-1" y="584775"/>
            <a:ext cx="121920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arenR"/>
            </a:pP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</a:rPr>
              <a:t>Convertir le nombre binaire 1001 0111 en décimal</a:t>
            </a:r>
          </a:p>
          <a:p>
            <a:pPr marL="457200" indent="-457200" algn="just">
              <a:buAutoNum type="arabicParenR"/>
            </a:pP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</a:rPr>
              <a:t>Convertir le nombre hexadécimal 9D3A en binaire</a:t>
            </a:r>
          </a:p>
          <a:p>
            <a:pPr marL="457200" indent="-457200" algn="just">
              <a:buAutoNum type="arabicParenR"/>
            </a:pP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</a:rPr>
              <a:t>Convertir le nombre décimal 954 en binaire </a:t>
            </a:r>
          </a:p>
          <a:p>
            <a:pPr marL="457200" indent="-457200" algn="just">
              <a:buAutoNum type="arabicParenR"/>
            </a:pP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</a:rPr>
              <a:t>Convertir le nombre hexadécimal 77 en décimal</a:t>
            </a:r>
          </a:p>
          <a:p>
            <a:pPr marL="457200" indent="-457200" algn="just">
              <a:buAutoNum type="arabicParenR"/>
            </a:pP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</a:rPr>
              <a:t>Convertir le nombre binaire 1100 0101 1010 0011 en hexadécimal</a:t>
            </a:r>
          </a:p>
          <a:p>
            <a:pPr marL="457200" indent="-457200" algn="just">
              <a:buAutoNum type="arabicParenR"/>
            </a:pP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</a:rPr>
              <a:t>Convertir le nombre décimal 1018 en hexadécimal</a:t>
            </a:r>
          </a:p>
          <a:p>
            <a:pPr marL="457200" indent="-457200" algn="just">
              <a:buAutoNum type="arabicParenR"/>
            </a:pPr>
            <a:endParaRPr lang="fr-F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 algn="just">
              <a:buAutoNum type="arabicParenR"/>
            </a:pP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</a:rPr>
              <a:t>Déterminer la valeur décimale maximale d’un nombre exprimé en binaire avec 10 bits.</a:t>
            </a:r>
          </a:p>
          <a:p>
            <a:pPr marL="457200" indent="-457200" algn="just">
              <a:buAutoNum type="arabicParenR"/>
            </a:pP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</a:rPr>
              <a:t>Déterminer le nombre d’octet réalisé avec un nombre hexadécimaux à 4 bits</a:t>
            </a:r>
          </a:p>
          <a:p>
            <a:pPr marL="457200" indent="-457200" algn="just">
              <a:buAutoNum type="arabicParenR"/>
            </a:pPr>
            <a:endParaRPr lang="fr-F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 algn="just">
              <a:buAutoNum type="arabicParenR"/>
            </a:pP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</a:rPr>
              <a:t>Sur un réseau internet d’un particulier, un ordinateur est connecté à la box avec l’adresse IP suivante : 192.168.1.25. Convertir cette adresse en binaire.</a:t>
            </a:r>
          </a:p>
          <a:p>
            <a:pPr marL="457200" indent="-457200" algn="just">
              <a:buAutoNum type="arabicParenR"/>
            </a:pPr>
            <a:endParaRPr lang="fr-F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</a:rPr>
              <a:t>10)On dispose de 8 bits pour coder la tension qui servira à faire varier la vitesse d’un 	moteur à courant continu. Cette tension va de 0 à 12 Volts. Quelle est la plus petite 	variation de tension que nous allons pouvoir coder ?</a:t>
            </a:r>
          </a:p>
          <a:p>
            <a:pPr marL="457200" indent="-457200" algn="just">
              <a:buAutoNum type="arabicParenR"/>
            </a:pPr>
            <a:endParaRPr lang="fr-F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 algn="just">
              <a:buAutoNum type="arabicParenR"/>
            </a:pPr>
            <a:endParaRPr lang="fr-FR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208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50374" y="853389"/>
            <a:ext cx="110416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</a:rPr>
              <a:t>Les signaux logiques ne peuvent prendre que deux valeurs distinctes (0 ou 1), ils sont donc                et chacune des valeurs correspond à une logique particulière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318008"/>
            <a:ext cx="77281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</a:rPr>
              <a:t>	1.1. </a:t>
            </a:r>
            <a:r>
              <a:rPr lang="fr-FR" sz="2800" b="1" u="sng" dirty="0">
                <a:solidFill>
                  <a:srgbClr val="0070C0"/>
                </a:solidFill>
                <a:latin typeface="Arial" panose="020B0604020202020204" pitchFamily="34" charset="0"/>
              </a:rPr>
              <a:t>L’information de type logique</a:t>
            </a:r>
            <a:endParaRPr lang="fr-FR" sz="2800" u="sng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126658" y="1222720"/>
            <a:ext cx="1961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discontinus</a:t>
            </a:r>
          </a:p>
        </p:txBody>
      </p:sp>
      <p:sp>
        <p:nvSpPr>
          <p:cNvPr id="6" name="Rectangle 5"/>
          <p:cNvSpPr/>
          <p:nvPr/>
        </p:nvSpPr>
        <p:spPr>
          <a:xfrm>
            <a:off x="5088195" y="2718666"/>
            <a:ext cx="710380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</a:rPr>
              <a:t> X1 : Contenance de la cuve</a:t>
            </a:r>
          </a:p>
          <a:p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</a:rPr>
              <a:t>X1 = 1, si la cuve est non vide </a:t>
            </a:r>
          </a:p>
          <a:p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</a:rPr>
              <a:t>X1 = 0, si la cuve est vide </a:t>
            </a:r>
          </a:p>
          <a:p>
            <a:endParaRPr lang="fr-F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r-FR" sz="2400" u="sng" dirty="0">
                <a:solidFill>
                  <a:srgbClr val="000000"/>
                </a:solidFill>
                <a:latin typeface="Arial" panose="020B0604020202020204" pitchFamily="34" charset="0"/>
              </a:rPr>
              <a:t>Remarque :</a:t>
            </a: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</a:rPr>
              <a:t> une cuve non vide ne veut pas dire qu’elle est pleine 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1002890" y="2979174"/>
            <a:ext cx="3465871" cy="3008671"/>
            <a:chOff x="1002890" y="2979174"/>
            <a:chExt cx="3465871" cy="3008671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0374" y="3156009"/>
              <a:ext cx="3197881" cy="26712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002890" y="2979174"/>
              <a:ext cx="3465871" cy="3008671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76755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5458" y="768783"/>
            <a:ext cx="110465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</a:rPr>
              <a:t>Les signaux analogiques varient de façon                    dans le temps, ils ne sont pas représentatifs d’une logique particulière.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45563"/>
            <a:ext cx="77281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</a:rPr>
              <a:t>	1.2. </a:t>
            </a:r>
            <a:r>
              <a:rPr lang="fr-FR" sz="2800" b="1" u="sng" dirty="0">
                <a:solidFill>
                  <a:srgbClr val="0070C0"/>
                </a:solidFill>
                <a:latin typeface="Arial" panose="020B0604020202020204" pitchFamily="34" charset="0"/>
              </a:rPr>
              <a:t>L’information de type analogique</a:t>
            </a:r>
            <a:endParaRPr lang="fr-FR" sz="2800" u="sng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071851" y="768783"/>
            <a:ext cx="1548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continus</a:t>
            </a:r>
          </a:p>
        </p:txBody>
      </p:sp>
      <p:sp>
        <p:nvSpPr>
          <p:cNvPr id="9" name="Rectangle 8"/>
          <p:cNvSpPr/>
          <p:nvPr/>
        </p:nvSpPr>
        <p:spPr>
          <a:xfrm>
            <a:off x="4680154" y="3455330"/>
            <a:ext cx="75118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</a:rPr>
              <a:t>X2 : Niveau dans la cuve en % </a:t>
            </a:r>
          </a:p>
          <a:p>
            <a:endParaRPr lang="fr-F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r-FR" sz="2400" u="sng" dirty="0">
                <a:solidFill>
                  <a:srgbClr val="000000"/>
                </a:solidFill>
                <a:latin typeface="Arial" panose="020B0604020202020204" pitchFamily="34" charset="0"/>
              </a:rPr>
              <a:t>Remarque :</a:t>
            </a: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</a:rPr>
              <a:t> On a une infinité de valeurs pour l’information X2 </a:t>
            </a:r>
          </a:p>
        </p:txBody>
      </p:sp>
      <p:grpSp>
        <p:nvGrpSpPr>
          <p:cNvPr id="11" name="Groupe 10"/>
          <p:cNvGrpSpPr/>
          <p:nvPr/>
        </p:nvGrpSpPr>
        <p:grpSpPr>
          <a:xfrm>
            <a:off x="855406" y="2580968"/>
            <a:ext cx="3613355" cy="3406877"/>
            <a:chOff x="855406" y="2580968"/>
            <a:chExt cx="3613355" cy="3406877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8477" y="2688319"/>
              <a:ext cx="3350161" cy="3103681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855406" y="2580968"/>
              <a:ext cx="3613355" cy="3406877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710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45563"/>
            <a:ext cx="77281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</a:rPr>
              <a:t>	1.3. </a:t>
            </a:r>
            <a:r>
              <a:rPr lang="fr-FR" sz="2800" b="1" u="sng" dirty="0">
                <a:solidFill>
                  <a:srgbClr val="0070C0"/>
                </a:solidFill>
                <a:latin typeface="Arial" panose="020B0604020202020204" pitchFamily="34" charset="0"/>
              </a:rPr>
              <a:t>L’information de type numérique</a:t>
            </a:r>
            <a:endParaRPr lang="fr-FR" sz="2800" u="sng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30710" y="768783"/>
            <a:ext cx="110612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</a:rPr>
              <a:t>Les signaux numériques ressemblent aux signaux logiques mais leur signification est différente, ils représentent un nombre codé en                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9674942" y="1138115"/>
            <a:ext cx="1961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binaire</a:t>
            </a:r>
          </a:p>
        </p:txBody>
      </p:sp>
      <p:sp>
        <p:nvSpPr>
          <p:cNvPr id="9" name="Rectangle 8"/>
          <p:cNvSpPr/>
          <p:nvPr/>
        </p:nvSpPr>
        <p:spPr>
          <a:xfrm>
            <a:off x="1130710" y="5144332"/>
            <a:ext cx="110612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</a:rPr>
              <a:t>La résolution d’un capteur numérique est la plus petite variation de la grandeur physique qu’il est capable de déceler. </a:t>
            </a:r>
          </a:p>
          <a:p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</a:rPr>
              <a:t>Dans notre exemple, la résolution vaut 10 L. </a:t>
            </a:r>
          </a:p>
        </p:txBody>
      </p:sp>
      <p:grpSp>
        <p:nvGrpSpPr>
          <p:cNvPr id="13" name="Groupe 12"/>
          <p:cNvGrpSpPr/>
          <p:nvPr/>
        </p:nvGrpSpPr>
        <p:grpSpPr>
          <a:xfrm>
            <a:off x="1503015" y="1728952"/>
            <a:ext cx="3599927" cy="3123267"/>
            <a:chOff x="1503015" y="1728952"/>
            <a:chExt cx="3599927" cy="3123267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8725" y="1837795"/>
              <a:ext cx="3350161" cy="2887441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503015" y="1728952"/>
              <a:ext cx="3599927" cy="3123267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6340967" y="2232115"/>
            <a:ext cx="4111561" cy="2098801"/>
            <a:chOff x="6340967" y="2232115"/>
            <a:chExt cx="4111561" cy="2098801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40967" y="2232115"/>
              <a:ext cx="4111561" cy="20988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340967" y="2232116"/>
              <a:ext cx="4111561" cy="2098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7734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-1" y="0"/>
            <a:ext cx="12192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</a:rPr>
              <a:t>2. </a:t>
            </a:r>
            <a:r>
              <a:rPr lang="fr-FR" sz="3200" b="1" u="sng" dirty="0">
                <a:solidFill>
                  <a:srgbClr val="FF0000"/>
                </a:solidFill>
              </a:rPr>
              <a:t>Les codages de l’information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-1" y="90924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</a:rPr>
              <a:t>	2.1. </a:t>
            </a:r>
            <a:r>
              <a:rPr lang="fr-FR" sz="2800" b="1" u="sng" dirty="0">
                <a:solidFill>
                  <a:srgbClr val="0070C0"/>
                </a:solidFill>
                <a:latin typeface="Arial" panose="020B0604020202020204" pitchFamily="34" charset="0"/>
              </a:rPr>
              <a:t>Le code décimal</a:t>
            </a:r>
            <a:endParaRPr lang="fr-FR" sz="2800" u="sng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60206" y="1432460"/>
            <a:ext cx="110317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</a:rPr>
              <a:t>Le code décimal utilise la base 10, la plus utilisé pour représenter les nombres. </a:t>
            </a:r>
          </a:p>
          <a:p>
            <a:endParaRPr lang="fr-F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</a:rPr>
              <a:t>Dans cette base on utilise 10 caractères :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962466" y="2171124"/>
            <a:ext cx="4313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0, 1, 2, 3, 4, 5, 6, 7, 8 et 9</a:t>
            </a:r>
          </a:p>
        </p:txBody>
      </p:sp>
    </p:spTree>
    <p:extLst>
      <p:ext uri="{BB962C8B-B14F-4D97-AF65-F5344CB8AC3E}">
        <p14:creationId xmlns:p14="http://schemas.microsoft.com/office/powerpoint/2010/main" val="370274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1606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</a:rPr>
              <a:t>	2.2. </a:t>
            </a:r>
            <a:r>
              <a:rPr lang="fr-FR" sz="2800" b="1" u="sng" dirty="0">
                <a:solidFill>
                  <a:srgbClr val="0070C0"/>
                </a:solidFill>
                <a:latin typeface="Arial" panose="020B0604020202020204" pitchFamily="34" charset="0"/>
              </a:rPr>
              <a:t>Le code binaire</a:t>
            </a:r>
            <a:endParaRPr lang="fr-FR" sz="2800" u="sng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93101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800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Le binaire pur</a:t>
            </a:r>
          </a:p>
        </p:txBody>
      </p:sp>
      <p:sp>
        <p:nvSpPr>
          <p:cNvPr id="2" name="Rectangle 1"/>
          <p:cNvSpPr/>
          <p:nvPr/>
        </p:nvSpPr>
        <p:spPr>
          <a:xfrm>
            <a:off x="1145458" y="1645963"/>
            <a:ext cx="110465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</a:rPr>
              <a:t>Le code binaire utilise la base 2. Dans cette base on utilise 2 caractères :                           			, appelé bit (contraction de </a:t>
            </a:r>
            <a:r>
              <a:rPr lang="fr-F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Binary</a:t>
            </a: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</a:rPr>
              <a:t> Digit)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402324" y="2061461"/>
            <a:ext cx="1149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0 et 1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5458" y="2783473"/>
            <a:ext cx="110465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</a:rPr>
              <a:t>Dans un mot binaire, le bit situé le plus à                  est le bit le plus significatif, le MSB (</a:t>
            </a:r>
            <a:r>
              <a:rPr lang="fr-F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M</a:t>
            </a: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</a:rPr>
              <a:t>ost </a:t>
            </a:r>
            <a:r>
              <a:rPr lang="fr-FR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S</a:t>
            </a:r>
            <a:r>
              <a:rPr lang="fr-F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ignificant</a:t>
            </a: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r-F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</a:rPr>
              <a:t>it), celui situé le plus à                 est le bit le moins significatif, le LSB (</a:t>
            </a:r>
            <a:r>
              <a:rPr lang="fr-FR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L</a:t>
            </a:r>
            <a:r>
              <a:rPr lang="fr-F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ess</a:t>
            </a: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S</a:t>
            </a:r>
            <a:r>
              <a:rPr lang="fr-F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ignificant</a:t>
            </a: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r-F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</a:rPr>
              <a:t>it).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294124" y="3175173"/>
            <a:ext cx="1149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droite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054645" y="2772456"/>
            <a:ext cx="1386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gauche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45458" y="4246508"/>
            <a:ext cx="110465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</a:rPr>
              <a:t>Un mot binaire de 8 bits compose                , c’est l’unité de transfert le plus utilisé pour les échanges de données.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096000" y="4246508"/>
            <a:ext cx="1386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un octet</a:t>
            </a:r>
          </a:p>
        </p:txBody>
      </p:sp>
    </p:spTree>
    <p:extLst>
      <p:ext uri="{BB962C8B-B14F-4D97-AF65-F5344CB8AC3E}">
        <p14:creationId xmlns:p14="http://schemas.microsoft.com/office/powerpoint/2010/main" val="422638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258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800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Le Décimal Codé Binaire (DCB)</a:t>
            </a:r>
          </a:p>
        </p:txBody>
      </p:sp>
      <p:sp>
        <p:nvSpPr>
          <p:cNvPr id="5" name="Rectangle 4"/>
          <p:cNvSpPr/>
          <p:nvPr/>
        </p:nvSpPr>
        <p:spPr>
          <a:xfrm>
            <a:off x="1071716" y="1029533"/>
            <a:ext cx="11120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</a:rPr>
              <a:t>Le décimal codé binaire utilise aussi la base 2. Pour passer d’un nombre décimal en un nombre décimal codé binaire, il suffit de prendre un à un les chiffres du nombre décimal et de le remplacer par son équivalent binaire. </a:t>
            </a:r>
          </a:p>
        </p:txBody>
      </p:sp>
    </p:spTree>
    <p:extLst>
      <p:ext uri="{BB962C8B-B14F-4D97-AF65-F5344CB8AC3E}">
        <p14:creationId xmlns:p14="http://schemas.microsoft.com/office/powerpoint/2010/main" val="4111872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1606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</a:rPr>
              <a:t>	2.3. </a:t>
            </a:r>
            <a:r>
              <a:rPr lang="fr-FR" sz="2800" b="1" u="sng" dirty="0">
                <a:solidFill>
                  <a:srgbClr val="0070C0"/>
                </a:solidFill>
                <a:latin typeface="Arial" panose="020B0604020202020204" pitchFamily="34" charset="0"/>
              </a:rPr>
              <a:t>Le code hexadécimal</a:t>
            </a:r>
            <a:endParaRPr lang="fr-FR" sz="2800" u="sng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60206" y="739285"/>
            <a:ext cx="110317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</a:rPr>
              <a:t>Le code hexadécimal utilise la base 16. </a:t>
            </a:r>
          </a:p>
          <a:p>
            <a:pPr algn="just"/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</a:rPr>
              <a:t>Dans cette base on utilise 16 caractères :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594053" y="1862669"/>
            <a:ext cx="8125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>
                <a:solidFill>
                  <a:srgbClr val="FF0000"/>
                </a:solidFill>
              </a:rPr>
              <a:t>Les chiffres </a:t>
            </a:r>
            <a:r>
              <a:rPr lang="fr-FR" sz="2400" b="1" dirty="0">
                <a:solidFill>
                  <a:srgbClr val="FF0000"/>
                </a:solidFill>
              </a:rPr>
              <a:t>décimaux : 0, 1, 2, 3, 4, 5, 6, 7, 8 et 9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594053" y="2385888"/>
            <a:ext cx="8818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FF0000"/>
                </a:solidFill>
              </a:rPr>
              <a:t>Les 6 premières lettres alphabétiques : A, B, C, D, E et F</a:t>
            </a:r>
          </a:p>
        </p:txBody>
      </p:sp>
    </p:spTree>
    <p:extLst>
      <p:ext uri="{BB962C8B-B14F-4D97-AF65-F5344CB8AC3E}">
        <p14:creationId xmlns:p14="http://schemas.microsoft.com/office/powerpoint/2010/main" val="56915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456572"/>
              </p:ext>
            </p:extLst>
          </p:nvPr>
        </p:nvGraphicFramePr>
        <p:xfrm>
          <a:off x="929895" y="254717"/>
          <a:ext cx="10259880" cy="630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9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9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9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99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99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099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Décimal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Hexadécimal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dirty="0"/>
                        <a:t>Binaire pur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123948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1504</TotalTime>
  <Words>1128</Words>
  <Application>Microsoft Office PowerPoint</Application>
  <PresentationFormat>Grand écran</PresentationFormat>
  <Paragraphs>516</Paragraphs>
  <Slides>11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Arial</vt:lpstr>
      <vt:lpstr>Calibri</vt:lpstr>
      <vt:lpstr>Times New Roman</vt:lpstr>
      <vt:lpstr>Trebuchet MS</vt:lpstr>
      <vt:lpstr>Wingdings</vt:lpstr>
      <vt:lpstr>Wingdings 3</vt:lpstr>
      <vt:lpstr>Facette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François Meunier</dc:creator>
  <cp:lastModifiedBy>François Meunier</cp:lastModifiedBy>
  <cp:revision>61</cp:revision>
  <dcterms:created xsi:type="dcterms:W3CDTF">2015-09-19T12:06:51Z</dcterms:created>
  <dcterms:modified xsi:type="dcterms:W3CDTF">2016-09-06T12:03:25Z</dcterms:modified>
</cp:coreProperties>
</file>