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42"/>
  </p:notesMasterIdLst>
  <p:handoutMasterIdLst>
    <p:handoutMasterId r:id="rId43"/>
  </p:handoutMasterIdLst>
  <p:sldIdLst>
    <p:sldId id="265" r:id="rId5"/>
    <p:sldId id="319" r:id="rId6"/>
    <p:sldId id="343" r:id="rId7"/>
    <p:sldId id="321" r:id="rId8"/>
    <p:sldId id="313" r:id="rId9"/>
    <p:sldId id="322" r:id="rId10"/>
    <p:sldId id="325" r:id="rId11"/>
    <p:sldId id="323" r:id="rId12"/>
    <p:sldId id="326" r:id="rId13"/>
    <p:sldId id="327" r:id="rId14"/>
    <p:sldId id="328" r:id="rId15"/>
    <p:sldId id="324" r:id="rId16"/>
    <p:sldId id="329" r:id="rId17"/>
    <p:sldId id="331" r:id="rId18"/>
    <p:sldId id="333" r:id="rId19"/>
    <p:sldId id="334" r:id="rId20"/>
    <p:sldId id="336" r:id="rId21"/>
    <p:sldId id="337" r:id="rId22"/>
    <p:sldId id="338" r:id="rId23"/>
    <p:sldId id="339" r:id="rId24"/>
    <p:sldId id="340" r:id="rId25"/>
    <p:sldId id="341" r:id="rId26"/>
    <p:sldId id="314" r:id="rId27"/>
    <p:sldId id="317" r:id="rId28"/>
    <p:sldId id="342" r:id="rId29"/>
    <p:sldId id="335" r:id="rId30"/>
    <p:sldId id="344" r:id="rId31"/>
    <p:sldId id="353" r:id="rId32"/>
    <p:sldId id="345" r:id="rId33"/>
    <p:sldId id="346" r:id="rId34"/>
    <p:sldId id="347" r:id="rId35"/>
    <p:sldId id="348" r:id="rId36"/>
    <p:sldId id="318" r:id="rId37"/>
    <p:sldId id="349" r:id="rId38"/>
    <p:sldId id="351" r:id="rId39"/>
    <p:sldId id="352" r:id="rId40"/>
    <p:sldId id="350" r:id="rId41"/>
  </p:sldIdLst>
  <p:sldSz cx="12188825" cy="6858000"/>
  <p:notesSz cx="6858000" cy="9144000"/>
  <p:custDataLst>
    <p:tags r:id="rId44"/>
  </p:custDataLst>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847" autoAdjust="0"/>
  </p:normalViewPr>
  <p:slideViewPr>
    <p:cSldViewPr showGuides="1">
      <p:cViewPr varScale="1">
        <p:scale>
          <a:sx n="67" d="100"/>
          <a:sy n="67" d="100"/>
        </p:scale>
        <p:origin x="1296" y="53"/>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100" d="100"/>
          <a:sy n="100" d="100"/>
        </p:scale>
        <p:origin x="280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4FD0811F-65A0-45DC-A418-D7D88257DA14}" type="datetime1">
              <a:rPr lang="fr-FR" smtClean="0"/>
              <a:t>22/12/2017</a:t>
            </a:fld>
            <a:endParaRPr lang="fr-FR"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fr-FR"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D9F912AB-2776-42F2-A957-313FC7EFEDB9}" type="slidenum">
              <a:rPr lang="fr-FR" smtClean="0"/>
              <a:pPr algn="r" rtl="0"/>
              <a:t>‹N°›</a:t>
            </a:fld>
            <a:endParaRPr lang="fr-F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fr-FR" noProof="0"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869BCCB5-3197-42F0-A23E-FBF35BB6BD6D}" type="datetime1">
              <a:rPr lang="fr-FR" smtClean="0"/>
              <a:pPr/>
              <a:t>22/12/2017</a:t>
            </a:fld>
            <a:endParaRPr lang="fr-FR" dirty="0"/>
          </a:p>
        </p:txBody>
      </p:sp>
      <p:sp>
        <p:nvSpPr>
          <p:cNvPr id="4" name="Espace réservé de l’image des diapositives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fr-FR" noProof="0" dirty="0"/>
          </a:p>
        </p:txBody>
      </p:sp>
      <p:sp>
        <p:nvSpPr>
          <p:cNvPr id="5" name="Espace réservé des not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fr-FR" noProof="0"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F93199CD-3E1B-4AE6-990F-76F925F5EA9F}" type="slidenum">
              <a:rPr lang="fr-FR" smtClean="0"/>
              <a:pPr/>
              <a:t>‹N°›</a:t>
            </a:fld>
            <a:endParaRPr lang="fr-F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Elon Musk en </a:t>
            </a:r>
            <a:r>
              <a:rPr lang="fr-FR" dirty="0" err="1"/>
              <a:t>Australier</a:t>
            </a:r>
            <a:r>
              <a:rPr lang="fr-FR" dirty="0"/>
              <a:t> : Plus grosse batterie Li-Ion. 100 MW</a:t>
            </a:r>
          </a:p>
        </p:txBody>
      </p:sp>
      <p:sp>
        <p:nvSpPr>
          <p:cNvPr id="4" name="Espace réservé du numéro de diapositive 3"/>
          <p:cNvSpPr>
            <a:spLocks noGrp="1"/>
          </p:cNvSpPr>
          <p:nvPr>
            <p:ph type="sldNum" sz="quarter" idx="10"/>
          </p:nvPr>
        </p:nvSpPr>
        <p:spPr/>
        <p:txBody>
          <a:bodyPr/>
          <a:lstStyle/>
          <a:p>
            <a:fld id="{F93199CD-3E1B-4AE6-990F-76F925F5EA9F}" type="slidenum">
              <a:rPr lang="fr-FR" smtClean="0"/>
              <a:pPr/>
              <a:t>13</a:t>
            </a:fld>
            <a:endParaRPr lang="fr-FR" dirty="0"/>
          </a:p>
        </p:txBody>
      </p:sp>
    </p:spTree>
    <p:extLst>
      <p:ext uri="{BB962C8B-B14F-4D97-AF65-F5344CB8AC3E}">
        <p14:creationId xmlns:p14="http://schemas.microsoft.com/office/powerpoint/2010/main" val="3818615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En pratique, la capacité d’une batterie en Ah est indiquée avec la mention C/10 ou C/20…</a:t>
            </a:r>
          </a:p>
          <a:p>
            <a:r>
              <a:rPr lang="fr-FR" sz="1200" kern="1200" dirty="0">
                <a:solidFill>
                  <a:schemeClr val="tx1"/>
                </a:solidFill>
                <a:effectLst/>
                <a:latin typeface="+mn-lt"/>
                <a:ea typeface="+mn-ea"/>
                <a:cs typeface="+mn-cs"/>
              </a:rPr>
              <a:t>Par exemple, pour une batterie portant sur l’étiquette « 15 Ah - C/10 », cela signifie qu’elle a une capacité Q = 15 Ah si le courant fourni est de 1,5 A (15 Ah/10). L’autonomie en fournissant 1,5 A est donc de 10 heures.</a:t>
            </a:r>
            <a:endParaRPr lang="fr-FR" dirty="0"/>
          </a:p>
        </p:txBody>
      </p:sp>
      <p:sp>
        <p:nvSpPr>
          <p:cNvPr id="4" name="Espace réservé du numéro de diapositive 3"/>
          <p:cNvSpPr>
            <a:spLocks noGrp="1"/>
          </p:cNvSpPr>
          <p:nvPr>
            <p:ph type="sldNum" sz="quarter" idx="10"/>
          </p:nvPr>
        </p:nvSpPr>
        <p:spPr/>
        <p:txBody>
          <a:bodyPr/>
          <a:lstStyle/>
          <a:p>
            <a:fld id="{F93199CD-3E1B-4AE6-990F-76F925F5EA9F}" type="slidenum">
              <a:rPr lang="fr-FR" smtClean="0"/>
              <a:pPr/>
              <a:t>31</a:t>
            </a:fld>
            <a:endParaRPr lang="fr-FR" dirty="0"/>
          </a:p>
        </p:txBody>
      </p:sp>
    </p:spTree>
    <p:extLst>
      <p:ext uri="{BB962C8B-B14F-4D97-AF65-F5344CB8AC3E}">
        <p14:creationId xmlns:p14="http://schemas.microsoft.com/office/powerpoint/2010/main" val="3614417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Une batterie fonctionne de façon optimale aux environs de 20/25°C. Autrement les caractéristiques changent, notamment pour les batteries au plomb (taux d'autodécharge, durée de vie se réduit….).</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Les batteries s’autodéchargent naturellement et encore plus quand la température monte, après 10 jours à 40°C, on consta te une perte d’efficacité de 20 à 30%.</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De même si la température diminue, on constate une perte de capacité de la batterie par rapport à la température nominale d’utilisation (voir le graphe ci-contre).</a:t>
            </a:r>
          </a:p>
          <a:p>
            <a:endParaRPr lang="fr-FR" dirty="0"/>
          </a:p>
        </p:txBody>
      </p:sp>
      <p:sp>
        <p:nvSpPr>
          <p:cNvPr id="4" name="Espace réservé du numéro de diapositive 3"/>
          <p:cNvSpPr>
            <a:spLocks noGrp="1"/>
          </p:cNvSpPr>
          <p:nvPr>
            <p:ph type="sldNum" sz="quarter" idx="10"/>
          </p:nvPr>
        </p:nvSpPr>
        <p:spPr/>
        <p:txBody>
          <a:bodyPr/>
          <a:lstStyle/>
          <a:p>
            <a:fld id="{F93199CD-3E1B-4AE6-990F-76F925F5EA9F}" type="slidenum">
              <a:rPr lang="fr-FR" smtClean="0"/>
              <a:pPr/>
              <a:t>32</a:t>
            </a:fld>
            <a:endParaRPr lang="fr-FR" dirty="0"/>
          </a:p>
        </p:txBody>
      </p:sp>
    </p:spTree>
    <p:extLst>
      <p:ext uri="{BB962C8B-B14F-4D97-AF65-F5344CB8AC3E}">
        <p14:creationId xmlns:p14="http://schemas.microsoft.com/office/powerpoint/2010/main" val="1623184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La collecte et le recyclage des batteries est l'activité visant à récupérer les métaux toxiques, rares, précieux ou économiquement valorisables présents dans les batteries, ou d'autres composants des batteries (acides et plastique notamment).</a:t>
            </a:r>
          </a:p>
          <a:p>
            <a:r>
              <a:rPr lang="fr-FR" sz="1200" kern="1200" dirty="0">
                <a:solidFill>
                  <a:schemeClr val="tx1"/>
                </a:solidFill>
                <a:effectLst/>
                <a:latin typeface="+mn-lt"/>
                <a:ea typeface="+mn-ea"/>
                <a:cs typeface="+mn-cs"/>
              </a:rPr>
              <a:t>Les batteries sont en effet l'une des sources d'accumulation dans l'environnement de certains métaux lourds et d'autres produits chimiques pouvant mener à la contamination du sol et la pollution de l'eau.</a:t>
            </a:r>
          </a:p>
          <a:p>
            <a:r>
              <a:rPr lang="fr-FR" sz="1200" kern="1200" dirty="0">
                <a:solidFill>
                  <a:schemeClr val="tx1"/>
                </a:solidFill>
                <a:effectLst/>
                <a:latin typeface="+mn-lt"/>
                <a:ea typeface="+mn-ea"/>
                <a:cs typeface="+mn-cs"/>
              </a:rPr>
              <a:t>Le recyclage des piles et batteries est une activité très polluante, et dangereuse pour la santé et l'environnement si elle n'est pas pratiquée de manière conforme aux bonnes pratiques du recyclage des métaux non ferreux.</a:t>
            </a:r>
          </a:p>
          <a:p>
            <a:r>
              <a:rPr lang="fr-FR" sz="1200" kern="1200" dirty="0">
                <a:solidFill>
                  <a:schemeClr val="tx1"/>
                </a:solidFill>
                <a:effectLst/>
                <a:latin typeface="+mn-lt"/>
                <a:ea typeface="+mn-ea"/>
                <a:cs typeface="+mn-cs"/>
              </a:rPr>
              <a:t>L'essor des véhicules électriques et hybrides augmente le volume de batteries mises sur le marché, renforçant les enjeux environnementaux de gestion en fin de vie de ces batteries.</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La SNAM, société basée en Isère, s’occupe du recyclage d’une bonne partie des batteries d’Europe. Voir leur site pour les détails des différents procédés de recyclage.</a:t>
            </a:r>
          </a:p>
          <a:p>
            <a:endParaRPr lang="fr-FR" dirty="0"/>
          </a:p>
        </p:txBody>
      </p:sp>
      <p:sp>
        <p:nvSpPr>
          <p:cNvPr id="4" name="Espace réservé du numéro de diapositive 3"/>
          <p:cNvSpPr>
            <a:spLocks noGrp="1"/>
          </p:cNvSpPr>
          <p:nvPr>
            <p:ph type="sldNum" sz="quarter" idx="10"/>
          </p:nvPr>
        </p:nvSpPr>
        <p:spPr/>
        <p:txBody>
          <a:bodyPr/>
          <a:lstStyle/>
          <a:p>
            <a:fld id="{F93199CD-3E1B-4AE6-990F-76F925F5EA9F}" type="slidenum">
              <a:rPr lang="fr-FR" smtClean="0"/>
              <a:pPr/>
              <a:t>33</a:t>
            </a:fld>
            <a:endParaRPr lang="fr-FR" dirty="0"/>
          </a:p>
        </p:txBody>
      </p:sp>
    </p:spTree>
    <p:extLst>
      <p:ext uri="{BB962C8B-B14F-4D97-AF65-F5344CB8AC3E}">
        <p14:creationId xmlns:p14="http://schemas.microsoft.com/office/powerpoint/2010/main" val="1011511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Une batterie fonctionne de façon optimale aux environs de 20/25°C. Autrement les caractéristiques changent, notamment pour les batteries au plomb (taux d'autodécharge, durée de vie se réduit….).</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Les batteries s’autodéchargent naturellement et encore plus quand la température monte, après 10 jours à 40°C, on consta te une perte d’efficacité de 20 à 30%.</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De même si la température diminue, on constate une perte de capacité de la batterie par rapport à la température nominale d’utilisation (voir le graphe ci-contre).</a:t>
            </a:r>
          </a:p>
          <a:p>
            <a:endParaRPr lang="fr-FR" dirty="0"/>
          </a:p>
        </p:txBody>
      </p:sp>
      <p:sp>
        <p:nvSpPr>
          <p:cNvPr id="4" name="Espace réservé du numéro de diapositive 3"/>
          <p:cNvSpPr>
            <a:spLocks noGrp="1"/>
          </p:cNvSpPr>
          <p:nvPr>
            <p:ph type="sldNum" sz="quarter" idx="10"/>
          </p:nvPr>
        </p:nvSpPr>
        <p:spPr/>
        <p:txBody>
          <a:bodyPr/>
          <a:lstStyle/>
          <a:p>
            <a:fld id="{F93199CD-3E1B-4AE6-990F-76F925F5EA9F}" type="slidenum">
              <a:rPr lang="fr-FR" smtClean="0"/>
              <a:pPr/>
              <a:t>35</a:t>
            </a:fld>
            <a:endParaRPr lang="fr-FR" dirty="0"/>
          </a:p>
        </p:txBody>
      </p:sp>
    </p:spTree>
    <p:extLst>
      <p:ext uri="{BB962C8B-B14F-4D97-AF65-F5344CB8AC3E}">
        <p14:creationId xmlns:p14="http://schemas.microsoft.com/office/powerpoint/2010/main" val="1968623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Elon Musk en </a:t>
            </a:r>
            <a:r>
              <a:rPr lang="fr-FR" dirty="0" err="1"/>
              <a:t>Australier</a:t>
            </a:r>
            <a:r>
              <a:rPr lang="fr-FR" dirty="0"/>
              <a:t> : Plus grosse batterie Li-Ion. 100 MW</a:t>
            </a:r>
          </a:p>
        </p:txBody>
      </p:sp>
      <p:sp>
        <p:nvSpPr>
          <p:cNvPr id="4" name="Espace réservé du numéro de diapositive 3"/>
          <p:cNvSpPr>
            <a:spLocks noGrp="1"/>
          </p:cNvSpPr>
          <p:nvPr>
            <p:ph type="sldNum" sz="quarter" idx="10"/>
          </p:nvPr>
        </p:nvSpPr>
        <p:spPr/>
        <p:txBody>
          <a:bodyPr/>
          <a:lstStyle/>
          <a:p>
            <a:fld id="{F93199CD-3E1B-4AE6-990F-76F925F5EA9F}" type="slidenum">
              <a:rPr lang="fr-FR" smtClean="0"/>
              <a:pPr/>
              <a:t>14</a:t>
            </a:fld>
            <a:endParaRPr lang="fr-FR" dirty="0"/>
          </a:p>
        </p:txBody>
      </p:sp>
    </p:spTree>
    <p:extLst>
      <p:ext uri="{BB962C8B-B14F-4D97-AF65-F5344CB8AC3E}">
        <p14:creationId xmlns:p14="http://schemas.microsoft.com/office/powerpoint/2010/main" val="3107818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3199CD-3E1B-4AE6-990F-76F925F5EA9F}" type="slidenum">
              <a:rPr lang="fr-FR" smtClean="0"/>
              <a:pPr/>
              <a:t>15</a:t>
            </a:fld>
            <a:endParaRPr lang="fr-FR" dirty="0"/>
          </a:p>
        </p:txBody>
      </p:sp>
    </p:spTree>
    <p:extLst>
      <p:ext uri="{BB962C8B-B14F-4D97-AF65-F5344CB8AC3E}">
        <p14:creationId xmlns:p14="http://schemas.microsoft.com/office/powerpoint/2010/main" val="2752125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3199CD-3E1B-4AE6-990F-76F925F5EA9F}" type="slidenum">
              <a:rPr lang="fr-FR" smtClean="0"/>
              <a:pPr/>
              <a:t>16</a:t>
            </a:fld>
            <a:endParaRPr lang="fr-FR" dirty="0"/>
          </a:p>
        </p:txBody>
      </p:sp>
    </p:spTree>
    <p:extLst>
      <p:ext uri="{BB962C8B-B14F-4D97-AF65-F5344CB8AC3E}">
        <p14:creationId xmlns:p14="http://schemas.microsoft.com/office/powerpoint/2010/main" val="530213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1 Ah = 1 000 </a:t>
            </a:r>
            <a:r>
              <a:rPr lang="en-GB" sz="1200" kern="1200" dirty="0" err="1">
                <a:solidFill>
                  <a:schemeClr val="tx1"/>
                </a:solidFill>
                <a:effectLst/>
                <a:latin typeface="+mn-lt"/>
                <a:ea typeface="+mn-ea"/>
                <a:cs typeface="+mn-cs"/>
              </a:rPr>
              <a:t>mAh</a:t>
            </a:r>
            <a:r>
              <a:rPr lang="en-GB" sz="1200" kern="1200" dirty="0">
                <a:solidFill>
                  <a:schemeClr val="tx1"/>
                </a:solidFill>
                <a:effectLst/>
                <a:latin typeface="+mn-lt"/>
                <a:ea typeface="+mn-ea"/>
                <a:cs typeface="+mn-cs"/>
              </a:rPr>
              <a:t> = 3 600 C ;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1 C = 1 Ah/3 600 = 0,278 </a:t>
            </a:r>
            <a:r>
              <a:rPr lang="en-GB" sz="1200" kern="1200" dirty="0" err="1">
                <a:solidFill>
                  <a:schemeClr val="tx1"/>
                </a:solidFill>
                <a:effectLst/>
                <a:latin typeface="+mn-lt"/>
                <a:ea typeface="+mn-ea"/>
                <a:cs typeface="+mn-cs"/>
              </a:rPr>
              <a:t>mAh</a:t>
            </a:r>
            <a:r>
              <a:rPr lang="en-GB" sz="1200" kern="1200" dirty="0">
                <a:solidFill>
                  <a:schemeClr val="tx1"/>
                </a:solidFill>
                <a:effectLst/>
                <a:latin typeface="+mn-lt"/>
                <a:ea typeface="+mn-ea"/>
                <a:cs typeface="+mn-cs"/>
              </a:rPr>
              <a:t>.</a:t>
            </a: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F93199CD-3E1B-4AE6-990F-76F925F5EA9F}" type="slidenum">
              <a:rPr lang="fr-FR" smtClean="0"/>
              <a:pPr/>
              <a:t>20</a:t>
            </a:fld>
            <a:endParaRPr lang="fr-FR" dirty="0"/>
          </a:p>
        </p:txBody>
      </p:sp>
    </p:spTree>
    <p:extLst>
      <p:ext uri="{BB962C8B-B14F-4D97-AF65-F5344CB8AC3E}">
        <p14:creationId xmlns:p14="http://schemas.microsoft.com/office/powerpoint/2010/main" val="2478210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1 Wh = 3 600 J = 3,6 kJ ; 1 J = 0,279 </a:t>
            </a:r>
            <a:r>
              <a:rPr lang="fr-FR" sz="1200" kern="1200" dirty="0" err="1">
                <a:solidFill>
                  <a:schemeClr val="tx1"/>
                </a:solidFill>
                <a:effectLst/>
                <a:latin typeface="+mn-lt"/>
                <a:ea typeface="+mn-ea"/>
                <a:cs typeface="+mn-cs"/>
              </a:rPr>
              <a:t>mWh</a:t>
            </a:r>
            <a:r>
              <a:rPr lang="fr-FR" sz="1200" kern="1200" dirty="0">
                <a:solidFill>
                  <a:schemeClr val="tx1"/>
                </a:solidFill>
                <a:effectLst/>
                <a:latin typeface="+mn-lt"/>
                <a:ea typeface="+mn-ea"/>
                <a:cs typeface="+mn-cs"/>
              </a:rPr>
              <a:t>.</a:t>
            </a:r>
          </a:p>
          <a:p>
            <a:endParaRPr lang="fr-FR" dirty="0"/>
          </a:p>
        </p:txBody>
      </p:sp>
      <p:sp>
        <p:nvSpPr>
          <p:cNvPr id="4" name="Espace réservé du numéro de diapositive 3"/>
          <p:cNvSpPr>
            <a:spLocks noGrp="1"/>
          </p:cNvSpPr>
          <p:nvPr>
            <p:ph type="sldNum" sz="quarter" idx="10"/>
          </p:nvPr>
        </p:nvSpPr>
        <p:spPr/>
        <p:txBody>
          <a:bodyPr/>
          <a:lstStyle/>
          <a:p>
            <a:fld id="{F93199CD-3E1B-4AE6-990F-76F925F5EA9F}" type="slidenum">
              <a:rPr lang="fr-FR" smtClean="0"/>
              <a:pPr/>
              <a:t>21</a:t>
            </a:fld>
            <a:endParaRPr lang="fr-FR" dirty="0"/>
          </a:p>
        </p:txBody>
      </p:sp>
    </p:spTree>
    <p:extLst>
      <p:ext uri="{BB962C8B-B14F-4D97-AF65-F5344CB8AC3E}">
        <p14:creationId xmlns:p14="http://schemas.microsoft.com/office/powerpoint/2010/main" val="49280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a:solidFill>
                  <a:schemeClr val="tx1"/>
                </a:solidFill>
                <a:effectLst/>
                <a:latin typeface="+mn-lt"/>
                <a:ea typeface="+mn-ea"/>
                <a:cs typeface="+mn-cs"/>
              </a:rPr>
              <a:t>Malgré sa médiatisation récente, l’association batteries/véhicules électriques n’est pas nouvelle et remonte à la fin du </a:t>
            </a:r>
            <a:r>
              <a:rPr lang="fr-FR" sz="1200" b="0" i="0" kern="1200" cap="small" dirty="0" err="1">
                <a:solidFill>
                  <a:schemeClr val="tx1"/>
                </a:solidFill>
                <a:effectLst/>
                <a:latin typeface="+mn-lt"/>
                <a:ea typeface="+mn-ea"/>
                <a:cs typeface="+mn-cs"/>
              </a:rPr>
              <a:t>xix</a:t>
            </a:r>
            <a:r>
              <a:rPr lang="fr-FR" sz="1200" b="0" i="0" kern="1200" baseline="30000" dirty="0" err="1">
                <a:solidFill>
                  <a:schemeClr val="tx1"/>
                </a:solidFill>
                <a:effectLst/>
                <a:latin typeface="+mn-lt"/>
                <a:ea typeface="+mn-ea"/>
                <a:cs typeface="+mn-cs"/>
              </a:rPr>
              <a:t>e</a:t>
            </a:r>
            <a:r>
              <a:rPr lang="fr-FR" sz="1200" b="0" i="0" kern="1200" dirty="0">
                <a:solidFill>
                  <a:schemeClr val="tx1"/>
                </a:solidFill>
                <a:effectLst/>
                <a:latin typeface="+mn-lt"/>
                <a:ea typeface="+mn-ea"/>
                <a:cs typeface="+mn-cs"/>
              </a:rPr>
              <a:t> siècle, où la « Jamais Contente », équipée de batteries plomb-acide avec une autonomie de 89 km, a atteint les 109 km/h. De plus, on soulignera qu’en 1900, aux USA, il y avait 1 500 voitures électriques pour 1 500 voitures thermiques et qu’en 1914, 30 % des voitures y étaient encore électriques. Pourquoi leur quasi disparition ?</a:t>
            </a:r>
          </a:p>
          <a:p>
            <a:r>
              <a:rPr lang="fr-FR" sz="1200" b="0" i="0" kern="1200" dirty="0">
                <a:solidFill>
                  <a:schemeClr val="tx1"/>
                </a:solidFill>
                <a:effectLst/>
                <a:latin typeface="+mn-lt"/>
                <a:ea typeface="+mn-ea"/>
                <a:cs typeface="+mn-cs"/>
              </a:rPr>
              <a:t>22Deux raisons dominent : d’une part, l’abondance des énergies fossiles avec leur facilité d’utilisation et, d’autre part, jusqu’à récemment, la performance limitée des systèmes électrochimiques. Bien que de nombreux progrès aient été réalisés, c’est encore aujourd’hui l’autonomie limitée fournie par les batteries qui freine le déploiement rapide du véhicule électrique</a:t>
            </a:r>
          </a:p>
          <a:p>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Diagramme de </a:t>
            </a:r>
            <a:r>
              <a:rPr lang="fr-FR" sz="1200" b="0" i="0" kern="1200" dirty="0" err="1">
                <a:solidFill>
                  <a:schemeClr val="tx1"/>
                </a:solidFill>
                <a:effectLst/>
                <a:latin typeface="+mn-lt"/>
                <a:ea typeface="+mn-ea"/>
                <a:cs typeface="+mn-cs"/>
              </a:rPr>
              <a:t>Ragone</a:t>
            </a:r>
            <a:r>
              <a:rPr lang="fr-FR" sz="1200" b="0" i="0" kern="1200" dirty="0">
                <a:solidFill>
                  <a:schemeClr val="tx1"/>
                </a:solidFill>
                <a:effectLst/>
                <a:latin typeface="+mn-lt"/>
                <a:ea typeface="+mn-ea"/>
                <a:cs typeface="+mn-cs"/>
              </a:rPr>
              <a:t> permettant de comparer les performances énergétiques de différents systèmes. Dans le cadre de la propulsion des véhicules automobiles, force est de constater que les modèles les plus performants ont des performances encore très inférieures à celles des moteurs à essence (moteurs thermiques).</a:t>
            </a:r>
            <a:endParaRPr lang="fr-FR" dirty="0"/>
          </a:p>
        </p:txBody>
      </p:sp>
      <p:sp>
        <p:nvSpPr>
          <p:cNvPr id="4" name="Espace réservé du numéro de diapositive 3"/>
          <p:cNvSpPr>
            <a:spLocks noGrp="1"/>
          </p:cNvSpPr>
          <p:nvPr>
            <p:ph type="sldNum" sz="quarter" idx="10"/>
          </p:nvPr>
        </p:nvSpPr>
        <p:spPr/>
        <p:txBody>
          <a:bodyPr/>
          <a:lstStyle/>
          <a:p>
            <a:fld id="{F93199CD-3E1B-4AE6-990F-76F925F5EA9F}" type="slidenum">
              <a:rPr lang="fr-FR" smtClean="0"/>
              <a:pPr/>
              <a:t>23</a:t>
            </a:fld>
            <a:endParaRPr lang="fr-FR" dirty="0"/>
          </a:p>
        </p:txBody>
      </p:sp>
    </p:spTree>
    <p:extLst>
      <p:ext uri="{BB962C8B-B14F-4D97-AF65-F5344CB8AC3E}">
        <p14:creationId xmlns:p14="http://schemas.microsoft.com/office/powerpoint/2010/main" val="4255503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a:solidFill>
                  <a:schemeClr val="tx1"/>
                </a:solidFill>
                <a:effectLst/>
                <a:latin typeface="+mn-lt"/>
                <a:ea typeface="+mn-ea"/>
                <a:cs typeface="+mn-cs"/>
              </a:rPr>
              <a:t>La découverte de la génération chimique de l’électricité est due à Alessandro Volta, et la façon dont elle a eu lieu repose, comme souvent en recherche, sur l’esprit critique. En effet, suite à l’observation que le muscle de grenouille se contractait lorsqu’il était en contact avec un couple de deux métaux différents, en l’occurrence du cuivre et du fer, Luigi Galvani conclut, en 1781, que le muscle de grenouille produisait de l’électricité. En 1787, Volta confirma l’observation précédente, mais il en donna une explication différente : c’était la présence des deux métaux différents, plongés dans le liquide musculaire (qui est transporteur d’ions), qui était responsable de l’électricité produite. Pour le démontrer, il assembla, en 1789, un empilement de rondelles métalliques de zinc et de cuivre, séparées une fois sur deux par des rondelles de feutre imprégnées d’une solution saline : ce fut la première « pile », dite « pile Volta », capable de fournir du courant.</a:t>
            </a:r>
          </a:p>
        </p:txBody>
      </p:sp>
      <p:sp>
        <p:nvSpPr>
          <p:cNvPr id="4" name="Espace réservé du numéro de diapositive 3"/>
          <p:cNvSpPr>
            <a:spLocks noGrp="1"/>
          </p:cNvSpPr>
          <p:nvPr>
            <p:ph type="sldNum" sz="quarter" idx="10"/>
          </p:nvPr>
        </p:nvSpPr>
        <p:spPr/>
        <p:txBody>
          <a:bodyPr/>
          <a:lstStyle/>
          <a:p>
            <a:fld id="{F93199CD-3E1B-4AE6-990F-76F925F5EA9F}" type="slidenum">
              <a:rPr lang="fr-FR" smtClean="0"/>
              <a:pPr/>
              <a:t>24</a:t>
            </a:fld>
            <a:endParaRPr lang="fr-FR" dirty="0"/>
          </a:p>
        </p:txBody>
      </p:sp>
    </p:spTree>
    <p:extLst>
      <p:ext uri="{BB962C8B-B14F-4D97-AF65-F5344CB8AC3E}">
        <p14:creationId xmlns:p14="http://schemas.microsoft.com/office/powerpoint/2010/main" val="2406535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Il est établi que la capacité disponible d'une batterie varie en fonction de la rapidité avec laquelle elle se décharge.</a:t>
            </a:r>
          </a:p>
          <a:p>
            <a:r>
              <a:rPr lang="fr-FR" sz="1200" kern="1200" dirty="0">
                <a:solidFill>
                  <a:schemeClr val="tx1"/>
                </a:solidFill>
                <a:effectLst/>
                <a:latin typeface="+mn-lt"/>
                <a:ea typeface="+mn-ea"/>
                <a:cs typeface="+mn-cs"/>
              </a:rPr>
              <a:t>Une batterie fournit l'énergie qu'elle a stockée avec une certaine efficacité. Cette efficacité est altérée lorsque le courant débité augmente. C’est ce qu’on appelle l’effet « </a:t>
            </a:r>
            <a:r>
              <a:rPr lang="fr-FR" sz="1200" kern="1200" dirty="0" err="1">
                <a:solidFill>
                  <a:schemeClr val="tx1"/>
                </a:solidFill>
                <a:effectLst/>
                <a:latin typeface="+mn-lt"/>
                <a:ea typeface="+mn-ea"/>
                <a:cs typeface="+mn-cs"/>
              </a:rPr>
              <a:t>Peukert</a:t>
            </a:r>
            <a:r>
              <a:rPr lang="fr-FR" sz="1200" kern="1200" dirty="0">
                <a:solidFill>
                  <a:schemeClr val="tx1"/>
                </a:solidFill>
                <a:effectLst/>
                <a:latin typeface="+mn-lt"/>
                <a:ea typeface="+mn-ea"/>
                <a:cs typeface="+mn-cs"/>
              </a:rPr>
              <a:t> », qui montre que la capacité Q d’une batterie dépend du courant débité.</a:t>
            </a:r>
          </a:p>
          <a:p>
            <a:r>
              <a:rPr lang="fr-FR" sz="1200" kern="1200" dirty="0">
                <a:solidFill>
                  <a:schemeClr val="tx1"/>
                </a:solidFill>
                <a:effectLst/>
                <a:latin typeface="+mn-lt"/>
                <a:ea typeface="+mn-ea"/>
                <a:cs typeface="+mn-cs"/>
              </a:rPr>
              <a:t>Formule de </a:t>
            </a:r>
            <a:r>
              <a:rPr lang="fr-FR" sz="1200" kern="1200" dirty="0" err="1">
                <a:solidFill>
                  <a:schemeClr val="tx1"/>
                </a:solidFill>
                <a:effectLst/>
                <a:latin typeface="+mn-lt"/>
                <a:ea typeface="+mn-ea"/>
                <a:cs typeface="+mn-cs"/>
              </a:rPr>
              <a:t>Peukert</a:t>
            </a:r>
            <a:r>
              <a:rPr lang="fr-FR" sz="1200" kern="1200" dirty="0">
                <a:solidFill>
                  <a:schemeClr val="tx1"/>
                </a:solidFill>
                <a:effectLst/>
                <a:latin typeface="+mn-lt"/>
                <a:ea typeface="+mn-ea"/>
                <a:cs typeface="+mn-cs"/>
              </a:rPr>
              <a:t> : </a:t>
            </a:r>
            <a:r>
              <a:rPr lang="fr-FR" sz="1200" b="1" kern="1200" dirty="0">
                <a:solidFill>
                  <a:schemeClr val="tx1"/>
                </a:solidFill>
                <a:effectLst/>
                <a:latin typeface="+mn-lt"/>
                <a:ea typeface="+mn-ea"/>
                <a:cs typeface="+mn-cs"/>
              </a:rPr>
              <a:t>Q = I</a:t>
            </a:r>
            <a:r>
              <a:rPr lang="fr-FR" sz="1200" b="1" kern="1200" baseline="30000" dirty="0">
                <a:solidFill>
                  <a:schemeClr val="tx1"/>
                </a:solidFill>
                <a:effectLst/>
                <a:latin typeface="+mn-lt"/>
                <a:ea typeface="+mn-ea"/>
                <a:cs typeface="+mn-cs"/>
              </a:rPr>
              <a:t>n</a:t>
            </a:r>
            <a:r>
              <a:rPr lang="fr-FR" sz="1200" b="1" kern="1200" dirty="0">
                <a:solidFill>
                  <a:schemeClr val="tx1"/>
                </a:solidFill>
                <a:effectLst/>
                <a:latin typeface="+mn-lt"/>
                <a:ea typeface="+mn-ea"/>
                <a:cs typeface="+mn-cs"/>
              </a:rPr>
              <a:t> . t </a:t>
            </a:r>
            <a:r>
              <a:rPr lang="fr-FR" sz="1200" kern="1200" dirty="0">
                <a:solidFill>
                  <a:schemeClr val="tx1"/>
                </a:solidFill>
                <a:effectLst/>
                <a:latin typeface="+mn-lt"/>
                <a:ea typeface="+mn-ea"/>
                <a:cs typeface="+mn-cs"/>
              </a:rPr>
              <a:t>(avec n constante propre à la batterie et égale à 1,2 ou 2 ou 3… en fonction de</a:t>
            </a:r>
          </a:p>
          <a:p>
            <a:r>
              <a:rPr lang="fr-FR" sz="1200" kern="1200" dirty="0">
                <a:solidFill>
                  <a:schemeClr val="tx1"/>
                </a:solidFill>
                <a:effectLst/>
                <a:latin typeface="+mn-lt"/>
                <a:ea typeface="+mn-ea"/>
                <a:cs typeface="+mn-cs"/>
              </a:rPr>
              <a:t>l’intensité du courant I</a:t>
            </a:r>
            <a:endParaRPr lang="fr-FR" dirty="0"/>
          </a:p>
        </p:txBody>
      </p:sp>
      <p:sp>
        <p:nvSpPr>
          <p:cNvPr id="4" name="Espace réservé du numéro de diapositive 3"/>
          <p:cNvSpPr>
            <a:spLocks noGrp="1"/>
          </p:cNvSpPr>
          <p:nvPr>
            <p:ph type="sldNum" sz="quarter" idx="10"/>
          </p:nvPr>
        </p:nvSpPr>
        <p:spPr/>
        <p:txBody>
          <a:bodyPr/>
          <a:lstStyle/>
          <a:p>
            <a:fld id="{F93199CD-3E1B-4AE6-990F-76F925F5EA9F}" type="slidenum">
              <a:rPr lang="fr-FR" smtClean="0"/>
              <a:pPr/>
              <a:t>30</a:t>
            </a:fld>
            <a:endParaRPr lang="fr-FR" dirty="0"/>
          </a:p>
        </p:txBody>
      </p:sp>
    </p:spTree>
    <p:extLst>
      <p:ext uri="{BB962C8B-B14F-4D97-AF65-F5344CB8AC3E}">
        <p14:creationId xmlns:p14="http://schemas.microsoft.com/office/powerpoint/2010/main" val="29155771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065214" y="1828800"/>
            <a:ext cx="8229600" cy="2895600"/>
          </a:xfrm>
        </p:spPr>
        <p:txBody>
          <a:bodyPr rtlCol="0" anchor="b">
            <a:normAutofit/>
          </a:bodyPr>
          <a:lstStyle>
            <a:lvl1pPr algn="l" rtl="0">
              <a:lnSpc>
                <a:spcPct val="80000"/>
              </a:lnSpc>
              <a:defRPr sz="6600">
                <a:solidFill>
                  <a:schemeClr val="tx1"/>
                </a:solidFill>
              </a:defRPr>
            </a:lvl1pPr>
          </a:lstStyle>
          <a:p>
            <a:pPr rtl="0"/>
            <a:r>
              <a:rPr lang="fr-FR" noProof="0"/>
              <a:t>Modifiez le style du titre</a:t>
            </a:r>
            <a:endParaRPr lang="fr-FR" noProof="0" dirty="0"/>
          </a:p>
        </p:txBody>
      </p:sp>
      <p:sp>
        <p:nvSpPr>
          <p:cNvPr id="3" name="Sous-titre 2"/>
          <p:cNvSpPr>
            <a:spLocks noGrp="1"/>
          </p:cNvSpPr>
          <p:nvPr>
            <p:ph type="subTitle" idx="1"/>
          </p:nvPr>
        </p:nvSpPr>
        <p:spPr>
          <a:xfrm>
            <a:off x="1065213" y="4800600"/>
            <a:ext cx="8229600" cy="1219200"/>
          </a:xfrm>
        </p:spPr>
        <p:txBody>
          <a:bodyPr rtlCol="0">
            <a:normAutofit/>
          </a:bodyPr>
          <a:lstStyle>
            <a:lvl1pPr marL="0" indent="0" algn="l" rtl="0">
              <a:spcBef>
                <a:spcPts val="0"/>
              </a:spcBef>
              <a:buNone/>
              <a:defRPr sz="2000" cap="all" spc="200" baseline="0">
                <a:solidFill>
                  <a:schemeClr val="accent1"/>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fr-FR" noProof="0"/>
              <a:t>Modifiez le style des sous-titres du masque</a:t>
            </a:r>
            <a:endParaRPr lang="fr-FR" noProof="0" dirty="0"/>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texte vertical 2"/>
          <p:cNvSpPr>
            <a:spLocks noGrp="1"/>
          </p:cNvSpPr>
          <p:nvPr>
            <p:ph type="body" orient="vert" idx="1"/>
          </p:nvPr>
        </p:nvSpPr>
        <p:spPr/>
        <p:txBody>
          <a:bodyPr vert="eaVert" rtlCol="0"/>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e la date 3"/>
          <p:cNvSpPr>
            <a:spLocks noGrp="1"/>
          </p:cNvSpPr>
          <p:nvPr>
            <p:ph type="dt" sz="half" idx="10"/>
          </p:nvPr>
        </p:nvSpPr>
        <p:spPr/>
        <p:txBody>
          <a:bodyPr rtlCol="0"/>
          <a:lstStyle>
            <a:lvl1pPr>
              <a:defRPr/>
            </a:lvl1pPr>
          </a:lstStyle>
          <a:p>
            <a:fld id="{C169FE22-A35D-4AA5-9ED0-CA5AA0D08EE7}" type="datetime1">
              <a:rPr lang="fr-FR" smtClean="0"/>
              <a:pPr/>
              <a:t>22/12/2017</a:t>
            </a:fld>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p>
            <a:pPr rtl="0"/>
            <a:fld id="{2A013F82-EE5E-44EE-A61D-E31C6657F26F}" type="slidenum">
              <a:rPr lang="fr-FR" noProof="0" smtClean="0"/>
              <a:t>‹N°›</a:t>
            </a:fld>
            <a:endParaRPr lang="fr-FR" noProof="0"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142412" y="381001"/>
            <a:ext cx="1524001" cy="5638800"/>
          </a:xfrm>
        </p:spPr>
        <p:txBody>
          <a:bodyPr vert="eaVert" rtlCol="0"/>
          <a:lstStyle/>
          <a:p>
            <a:pPr rtl="0"/>
            <a:r>
              <a:rPr lang="fr-FR" noProof="0"/>
              <a:t>Modifiez le style du titre</a:t>
            </a:r>
            <a:endParaRPr lang="fr-FR" noProof="0" dirty="0"/>
          </a:p>
        </p:txBody>
      </p:sp>
      <p:sp>
        <p:nvSpPr>
          <p:cNvPr id="3" name="Espace réservé du texte vertical 2"/>
          <p:cNvSpPr>
            <a:spLocks noGrp="1"/>
          </p:cNvSpPr>
          <p:nvPr>
            <p:ph type="body" orient="vert" idx="1"/>
          </p:nvPr>
        </p:nvSpPr>
        <p:spPr>
          <a:xfrm>
            <a:off x="1522412" y="381001"/>
            <a:ext cx="7391399" cy="5638800"/>
          </a:xfrm>
        </p:spPr>
        <p:txBody>
          <a:bodyPr vert="eaVert" rtlCol="0"/>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e la date 3"/>
          <p:cNvSpPr>
            <a:spLocks noGrp="1"/>
          </p:cNvSpPr>
          <p:nvPr>
            <p:ph type="dt" sz="half" idx="10"/>
          </p:nvPr>
        </p:nvSpPr>
        <p:spPr/>
        <p:txBody>
          <a:bodyPr rtlCol="0"/>
          <a:lstStyle>
            <a:lvl1pPr>
              <a:defRPr/>
            </a:lvl1pPr>
          </a:lstStyle>
          <a:p>
            <a:fld id="{4B2D50EC-F18A-4356-A82F-ED015F56C2C6}" type="datetime1">
              <a:rPr lang="fr-FR" smtClean="0"/>
              <a:pPr/>
              <a:t>22/12/2017</a:t>
            </a:fld>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p>
            <a:pPr rtl="0"/>
            <a:fld id="{2A013F82-EE5E-44EE-A61D-E31C6657F26F}" type="slidenum">
              <a:rPr lang="fr-FR" noProof="0" smtClean="0"/>
              <a:t>‹N°›</a:t>
            </a:fld>
            <a:endParaRPr lang="fr-FR" noProof="0"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contenu 2"/>
          <p:cNvSpPr>
            <a:spLocks noGrp="1"/>
          </p:cNvSpPr>
          <p:nvPr>
            <p:ph idx="1"/>
          </p:nvPr>
        </p:nvSpPr>
        <p:spPr/>
        <p:txBody>
          <a:bodyPr rtlCol="0"/>
          <a:lstStyle>
            <a:lvl5pPr algn="l" rtl="0">
              <a:defRPr/>
            </a:lvl5pPr>
            <a:lvl6pPr algn="l" rtl="0">
              <a:defRPr/>
            </a:lvl6pPr>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e la date 3"/>
          <p:cNvSpPr>
            <a:spLocks noGrp="1"/>
          </p:cNvSpPr>
          <p:nvPr>
            <p:ph type="dt" sz="half" idx="10"/>
          </p:nvPr>
        </p:nvSpPr>
        <p:spPr/>
        <p:txBody>
          <a:bodyPr rtlCol="0"/>
          <a:lstStyle>
            <a:lvl1pPr>
              <a:defRPr/>
            </a:lvl1pPr>
          </a:lstStyle>
          <a:p>
            <a:fld id="{D8AB5196-52B1-4918-B153-34A0C9A4A7AD}" type="datetime1">
              <a:rPr lang="fr-FR" smtClean="0"/>
              <a:pPr/>
              <a:t>22/12/2017</a:t>
            </a:fld>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p>
            <a:pPr rtl="0"/>
            <a:fld id="{2A013F82-EE5E-44EE-A61D-E31C6657F26F}" type="slidenum">
              <a:rPr lang="fr-FR" noProof="0" smtClean="0"/>
              <a:t>‹N°›</a:t>
            </a:fld>
            <a:endParaRPr lang="fr-FR" noProof="0"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59614" y="2514600"/>
            <a:ext cx="8692399" cy="2819400"/>
          </a:xfrm>
        </p:spPr>
        <p:txBody>
          <a:bodyPr rtlCol="0" anchor="b">
            <a:normAutofit/>
          </a:bodyPr>
          <a:lstStyle>
            <a:lvl1pPr algn="l" rtl="0">
              <a:lnSpc>
                <a:spcPct val="80000"/>
              </a:lnSpc>
              <a:defRPr sz="4800" b="0" cap="none" baseline="0"/>
            </a:lvl1pPr>
          </a:lstStyle>
          <a:p>
            <a:pPr rtl="0"/>
            <a:r>
              <a:rPr lang="fr-FR" noProof="0"/>
              <a:t>Modifiez le style du titre</a:t>
            </a:r>
            <a:endParaRPr lang="fr-FR" noProof="0" dirty="0"/>
          </a:p>
        </p:txBody>
      </p:sp>
      <p:sp>
        <p:nvSpPr>
          <p:cNvPr id="3" name="Espace réservé du texte 2"/>
          <p:cNvSpPr>
            <a:spLocks noGrp="1"/>
          </p:cNvSpPr>
          <p:nvPr>
            <p:ph type="body" idx="1"/>
          </p:nvPr>
        </p:nvSpPr>
        <p:spPr>
          <a:xfrm>
            <a:off x="1065213" y="5410200"/>
            <a:ext cx="8687333" cy="609601"/>
          </a:xfrm>
        </p:spPr>
        <p:txBody>
          <a:bodyPr rtlCol="0" anchor="t">
            <a:normAutofit/>
          </a:bodyPr>
          <a:lstStyle>
            <a:lvl1pPr marL="0" indent="0" algn="l" rtl="0">
              <a:spcBef>
                <a:spcPts val="0"/>
              </a:spcBef>
              <a:buNone/>
              <a:defRPr sz="2000" cap="all" spc="200" baseline="0">
                <a:solidFill>
                  <a:schemeClr val="accent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fr-FR" noProof="0"/>
              <a:t>Modifier les styles du texte du masque</a:t>
            </a:r>
          </a:p>
        </p:txBody>
      </p:sp>
      <p:sp>
        <p:nvSpPr>
          <p:cNvPr id="4" name="Espace réservé de la date 3"/>
          <p:cNvSpPr>
            <a:spLocks noGrp="1"/>
          </p:cNvSpPr>
          <p:nvPr>
            <p:ph type="dt" sz="half" idx="10"/>
          </p:nvPr>
        </p:nvSpPr>
        <p:spPr/>
        <p:txBody>
          <a:bodyPr rtlCol="0"/>
          <a:lstStyle>
            <a:lvl1pPr>
              <a:defRPr/>
            </a:lvl1pPr>
          </a:lstStyle>
          <a:p>
            <a:fld id="{7399499F-CA45-4A76-BC24-F973E24AC3FB}" type="datetime1">
              <a:rPr lang="fr-FR" smtClean="0"/>
              <a:pPr/>
              <a:t>22/12/2017</a:t>
            </a:fld>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p>
            <a:pPr rtl="0"/>
            <a:fld id="{2A013F82-EE5E-44EE-A61D-E31C6657F26F}" type="slidenum">
              <a:rPr lang="fr-FR" noProof="0" smtClean="0"/>
              <a:t>‹N°›</a:t>
            </a:fld>
            <a:endParaRPr lang="fr-FR" noProof="0"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contenu 2"/>
          <p:cNvSpPr>
            <a:spLocks noGrp="1"/>
          </p:cNvSpPr>
          <p:nvPr>
            <p:ph sz="half" idx="1"/>
          </p:nvPr>
        </p:nvSpPr>
        <p:spPr>
          <a:xfrm>
            <a:off x="1504781" y="1905001"/>
            <a:ext cx="4419599" cy="4114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contenu 3"/>
          <p:cNvSpPr>
            <a:spLocks noGrp="1"/>
          </p:cNvSpPr>
          <p:nvPr>
            <p:ph sz="half" idx="2"/>
          </p:nvPr>
        </p:nvSpPr>
        <p:spPr>
          <a:xfrm>
            <a:off x="6229183" y="1905001"/>
            <a:ext cx="4419600" cy="4114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e la date 4"/>
          <p:cNvSpPr>
            <a:spLocks noGrp="1"/>
          </p:cNvSpPr>
          <p:nvPr>
            <p:ph type="dt" sz="half" idx="10"/>
          </p:nvPr>
        </p:nvSpPr>
        <p:spPr/>
        <p:txBody>
          <a:bodyPr rtlCol="0"/>
          <a:lstStyle>
            <a:lvl1pPr>
              <a:defRPr/>
            </a:lvl1pPr>
          </a:lstStyle>
          <a:p>
            <a:fld id="{3817870C-A0A5-4D92-B86D-C2791EFA3A23}" type="datetime1">
              <a:rPr lang="fr-FR" smtClean="0"/>
              <a:pPr/>
              <a:t>22/12/2017</a:t>
            </a:fld>
            <a:endParaRPr lang="fr-FR" dirty="0"/>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7" name="Espace réservé du numéro de diapositive 6"/>
          <p:cNvSpPr>
            <a:spLocks noGrp="1"/>
          </p:cNvSpPr>
          <p:nvPr>
            <p:ph type="sldNum" sz="quarter" idx="12"/>
          </p:nvPr>
        </p:nvSpPr>
        <p:spPr/>
        <p:txBody>
          <a:bodyPr rtlCol="0"/>
          <a:lstStyle>
            <a:lvl1pPr rtl="0">
              <a:defRPr/>
            </a:lvl1pPr>
          </a:lstStyle>
          <a:p>
            <a:fld id="{2A013F82-EE5E-44EE-A61D-E31C6657F26F}" type="slidenum">
              <a:rPr lang="fr-FR" noProof="0" smtClean="0"/>
              <a:pPr/>
              <a:t>‹N°›</a:t>
            </a:fld>
            <a:endParaRPr lang="fr-FR" noProof="0"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algn="l" rtl="0">
              <a:defRPr/>
            </a:lvl1pPr>
          </a:lstStyle>
          <a:p>
            <a:pPr rtl="0"/>
            <a:r>
              <a:rPr lang="fr-FR" noProof="0"/>
              <a:t>Modifiez le style du titre</a:t>
            </a:r>
            <a:endParaRPr lang="fr-FR" noProof="0" dirty="0"/>
          </a:p>
        </p:txBody>
      </p:sp>
      <p:sp>
        <p:nvSpPr>
          <p:cNvPr id="3" name="Espace réservé du texte 2"/>
          <p:cNvSpPr>
            <a:spLocks noGrp="1"/>
          </p:cNvSpPr>
          <p:nvPr>
            <p:ph type="body" idx="1"/>
          </p:nvPr>
        </p:nvSpPr>
        <p:spPr>
          <a:xfrm>
            <a:off x="1522411" y="1905000"/>
            <a:ext cx="4416552" cy="762000"/>
          </a:xfrm>
        </p:spPr>
        <p:txBody>
          <a:bodyPr rtlCol="0" anchor="ctr">
            <a:noAutofit/>
          </a:bodyPr>
          <a:lstStyle>
            <a:lvl1pPr marL="0" indent="0" algn="l" rtl="0">
              <a:spcBef>
                <a:spcPts val="0"/>
              </a:spcBef>
              <a:buNone/>
              <a:defRPr sz="2000" b="0" cap="all" spc="200" baseline="0">
                <a:solidFill>
                  <a:schemeClr val="accent1"/>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fr-FR" noProof="0"/>
              <a:t>Modifier les styles du texte du masque</a:t>
            </a:r>
          </a:p>
        </p:txBody>
      </p:sp>
      <p:sp>
        <p:nvSpPr>
          <p:cNvPr id="4" name="Espace réservé du contenu 3"/>
          <p:cNvSpPr>
            <a:spLocks noGrp="1"/>
          </p:cNvSpPr>
          <p:nvPr>
            <p:ph sz="half" idx="2"/>
          </p:nvPr>
        </p:nvSpPr>
        <p:spPr>
          <a:xfrm>
            <a:off x="1522411" y="2743201"/>
            <a:ext cx="4416552" cy="32766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u texte 4"/>
          <p:cNvSpPr>
            <a:spLocks noGrp="1"/>
          </p:cNvSpPr>
          <p:nvPr>
            <p:ph type="body" sz="quarter" idx="3"/>
          </p:nvPr>
        </p:nvSpPr>
        <p:spPr>
          <a:xfrm>
            <a:off x="6249861" y="1905000"/>
            <a:ext cx="4416552" cy="762000"/>
          </a:xfrm>
        </p:spPr>
        <p:txBody>
          <a:bodyPr rtlCol="0" anchor="ctr">
            <a:noAutofit/>
          </a:bodyPr>
          <a:lstStyle>
            <a:lvl1pPr marL="0" indent="0" algn="l" rtl="0">
              <a:spcBef>
                <a:spcPts val="0"/>
              </a:spcBef>
              <a:buNone/>
              <a:defRPr sz="2000" b="0" cap="all" spc="200" baseline="0">
                <a:solidFill>
                  <a:schemeClr val="accent1"/>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fr-FR" noProof="0"/>
              <a:t>Modifier les styles du texte du masque</a:t>
            </a:r>
          </a:p>
        </p:txBody>
      </p:sp>
      <p:sp>
        <p:nvSpPr>
          <p:cNvPr id="6" name="Espace réservé du contenu 5"/>
          <p:cNvSpPr>
            <a:spLocks noGrp="1"/>
          </p:cNvSpPr>
          <p:nvPr>
            <p:ph sz="quarter" idx="4"/>
          </p:nvPr>
        </p:nvSpPr>
        <p:spPr>
          <a:xfrm>
            <a:off x="6249861" y="2743201"/>
            <a:ext cx="4416552" cy="32766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7" name="Espace réservé de la date 6"/>
          <p:cNvSpPr>
            <a:spLocks noGrp="1"/>
          </p:cNvSpPr>
          <p:nvPr>
            <p:ph type="dt" sz="half" idx="10"/>
          </p:nvPr>
        </p:nvSpPr>
        <p:spPr/>
        <p:txBody>
          <a:bodyPr rtlCol="0"/>
          <a:lstStyle>
            <a:lvl1pPr>
              <a:defRPr/>
            </a:lvl1pPr>
          </a:lstStyle>
          <a:p>
            <a:fld id="{812A7B89-83CE-4355-8D19-9AD5D8179E27}" type="datetime1">
              <a:rPr lang="fr-FR" smtClean="0"/>
              <a:pPr/>
              <a:t>22/12/2017</a:t>
            </a:fld>
            <a:endParaRPr lang="fr-FR" dirty="0"/>
          </a:p>
        </p:txBody>
      </p:sp>
      <p:sp>
        <p:nvSpPr>
          <p:cNvPr id="8" name="Espace réservé du pied de page 7"/>
          <p:cNvSpPr>
            <a:spLocks noGrp="1"/>
          </p:cNvSpPr>
          <p:nvPr>
            <p:ph type="ftr" sz="quarter" idx="11"/>
          </p:nvPr>
        </p:nvSpPr>
        <p:spPr/>
        <p:txBody>
          <a:bodyPr rtlCol="0"/>
          <a:lstStyle/>
          <a:p>
            <a:pPr rtl="0"/>
            <a:endParaRPr lang="fr-FR" noProof="0" dirty="0"/>
          </a:p>
        </p:txBody>
      </p:sp>
      <p:sp>
        <p:nvSpPr>
          <p:cNvPr id="9" name="Espace réservé du numéro de diapositive 8"/>
          <p:cNvSpPr>
            <a:spLocks noGrp="1"/>
          </p:cNvSpPr>
          <p:nvPr>
            <p:ph type="sldNum" sz="quarter" idx="12"/>
          </p:nvPr>
        </p:nvSpPr>
        <p:spPr/>
        <p:txBody>
          <a:bodyPr rtlCol="0"/>
          <a:lstStyle>
            <a:lvl1pPr rtl="0">
              <a:defRPr/>
            </a:lvl1pPr>
          </a:lstStyle>
          <a:p>
            <a:fld id="{2A013F82-EE5E-44EE-A61D-E31C6657F26F}" type="slidenum">
              <a:rPr lang="fr-FR" noProof="0" smtClean="0"/>
              <a:pPr/>
              <a:t>‹N°›</a:t>
            </a:fld>
            <a:endParaRPr lang="fr-FR" noProof="0"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e la date 2"/>
          <p:cNvSpPr>
            <a:spLocks noGrp="1"/>
          </p:cNvSpPr>
          <p:nvPr>
            <p:ph type="dt" sz="half" idx="10"/>
          </p:nvPr>
        </p:nvSpPr>
        <p:spPr/>
        <p:txBody>
          <a:bodyPr rtlCol="0"/>
          <a:lstStyle>
            <a:lvl1pPr>
              <a:defRPr/>
            </a:lvl1pPr>
          </a:lstStyle>
          <a:p>
            <a:fld id="{EA4593A4-CD22-4D89-9631-B432485C88BE}" type="datetime1">
              <a:rPr lang="fr-FR" smtClean="0"/>
              <a:pPr/>
              <a:t>22/12/2017</a:t>
            </a:fld>
            <a:endParaRPr lang="fr-FR" dirty="0"/>
          </a:p>
        </p:txBody>
      </p:sp>
      <p:sp>
        <p:nvSpPr>
          <p:cNvPr id="4" name="Espace réservé du pied de page 3"/>
          <p:cNvSpPr>
            <a:spLocks noGrp="1"/>
          </p:cNvSpPr>
          <p:nvPr>
            <p:ph type="ftr" sz="quarter" idx="11"/>
          </p:nvPr>
        </p:nvSpPr>
        <p:spPr/>
        <p:txBody>
          <a:bodyPr rtlCol="0"/>
          <a:lstStyle/>
          <a:p>
            <a:pPr rtl="0"/>
            <a:endParaRPr lang="fr-FR" noProof="0" dirty="0"/>
          </a:p>
        </p:txBody>
      </p:sp>
      <p:sp>
        <p:nvSpPr>
          <p:cNvPr id="5" name="Espace réservé du numéro de diapositive 4"/>
          <p:cNvSpPr>
            <a:spLocks noGrp="1"/>
          </p:cNvSpPr>
          <p:nvPr>
            <p:ph type="sldNum" sz="quarter" idx="12"/>
          </p:nvPr>
        </p:nvSpPr>
        <p:spPr/>
        <p:txBody>
          <a:bodyPr rtlCol="0"/>
          <a:lstStyle/>
          <a:p>
            <a:pPr rtl="0"/>
            <a:fld id="{2A013F82-EE5E-44EE-A61D-E31C6657F26F}" type="slidenum">
              <a:rPr lang="fr-FR" noProof="0" smtClean="0"/>
              <a:t>‹N°›</a:t>
            </a:fld>
            <a:endParaRPr lang="fr-FR" noProof="0" dirty="0"/>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bg>
      <p:bgPr>
        <a:solidFill>
          <a:schemeClr val="bg2"/>
        </a:solidFill>
        <a:effectLst/>
      </p:bgPr>
    </p:bg>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lvl1pPr>
              <a:defRPr/>
            </a:lvl1pPr>
          </a:lstStyle>
          <a:p>
            <a:fld id="{88F3045D-8AE6-4E47-932F-47FA387FEA34}" type="datetime1">
              <a:rPr lang="fr-FR" smtClean="0"/>
              <a:pPr/>
              <a:t>22/12/2017</a:t>
            </a:fld>
            <a:endParaRPr lang="fr-FR" dirty="0"/>
          </a:p>
        </p:txBody>
      </p:sp>
      <p:sp>
        <p:nvSpPr>
          <p:cNvPr id="3" name="Espace réservé du pied de page 2"/>
          <p:cNvSpPr>
            <a:spLocks noGrp="1"/>
          </p:cNvSpPr>
          <p:nvPr>
            <p:ph type="ftr" sz="quarter" idx="11"/>
          </p:nvPr>
        </p:nvSpPr>
        <p:spPr/>
        <p:txBody>
          <a:bodyPr rtlCol="0"/>
          <a:lstStyle/>
          <a:p>
            <a:pPr rtl="0"/>
            <a:endParaRPr lang="fr-FR" noProof="0" dirty="0"/>
          </a:p>
        </p:txBody>
      </p:sp>
      <p:sp>
        <p:nvSpPr>
          <p:cNvPr id="4" name="Espace réservé du numéro de diapositive 3"/>
          <p:cNvSpPr>
            <a:spLocks noGrp="1"/>
          </p:cNvSpPr>
          <p:nvPr>
            <p:ph type="sldNum" sz="quarter" idx="12"/>
          </p:nvPr>
        </p:nvSpPr>
        <p:spPr/>
        <p:txBody>
          <a:bodyPr rtlCol="0"/>
          <a:lstStyle/>
          <a:p>
            <a:pPr rtl="0"/>
            <a:fld id="{2A013F82-EE5E-44EE-A61D-E31C6657F26F}" type="slidenum">
              <a:rPr lang="fr-FR" noProof="0" smtClean="0"/>
              <a:t>‹N°›</a:t>
            </a:fld>
            <a:endParaRPr lang="fr-FR" noProof="0"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55604" y="1905000"/>
            <a:ext cx="3596607" cy="2667000"/>
          </a:xfrm>
        </p:spPr>
        <p:txBody>
          <a:bodyPr rtlCol="0" anchor="b">
            <a:noAutofit/>
          </a:bodyPr>
          <a:lstStyle>
            <a:lvl1pPr algn="l" rtl="0">
              <a:lnSpc>
                <a:spcPct val="90000"/>
              </a:lnSpc>
              <a:defRPr sz="3600" b="0" baseline="0">
                <a:solidFill>
                  <a:schemeClr val="tx1"/>
                </a:solidFill>
              </a:defRPr>
            </a:lvl1pPr>
          </a:lstStyle>
          <a:p>
            <a:pPr rtl="0"/>
            <a:r>
              <a:rPr lang="fr-FR" noProof="0"/>
              <a:t>Modifiez le style du titre</a:t>
            </a:r>
            <a:endParaRPr lang="fr-FR" noProof="0" dirty="0"/>
          </a:p>
        </p:txBody>
      </p:sp>
      <p:sp>
        <p:nvSpPr>
          <p:cNvPr id="3" name="Espace réservé du contenu 2"/>
          <p:cNvSpPr>
            <a:spLocks noGrp="1"/>
          </p:cNvSpPr>
          <p:nvPr>
            <p:ph idx="1"/>
          </p:nvPr>
        </p:nvSpPr>
        <p:spPr>
          <a:xfrm>
            <a:off x="4951414" y="685800"/>
            <a:ext cx="6400800" cy="53340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texte 3"/>
          <p:cNvSpPr>
            <a:spLocks noGrp="1"/>
          </p:cNvSpPr>
          <p:nvPr>
            <p:ph type="body" sz="half" idx="2"/>
          </p:nvPr>
        </p:nvSpPr>
        <p:spPr>
          <a:xfrm>
            <a:off x="1065213" y="4648200"/>
            <a:ext cx="3581399" cy="1371600"/>
          </a:xfrm>
        </p:spPr>
        <p:txBody>
          <a:bodyPr rtlCol="0">
            <a:normAutofit/>
          </a:bodyPr>
          <a:lstStyle>
            <a:lvl1pPr marL="0" indent="0" algn="l" rtl="0">
              <a:lnSpc>
                <a:spcPct val="90000"/>
              </a:lnSpc>
              <a:spcBef>
                <a:spcPts val="1200"/>
              </a:spcBef>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fr-FR" noProof="0"/>
              <a:t>Modifier les styles du texte du masque</a:t>
            </a:r>
          </a:p>
        </p:txBody>
      </p:sp>
      <p:sp>
        <p:nvSpPr>
          <p:cNvPr id="5" name="Espace réservé de la date 4"/>
          <p:cNvSpPr>
            <a:spLocks noGrp="1"/>
          </p:cNvSpPr>
          <p:nvPr>
            <p:ph type="dt" sz="half" idx="10"/>
          </p:nvPr>
        </p:nvSpPr>
        <p:spPr/>
        <p:txBody>
          <a:bodyPr rtlCol="0"/>
          <a:lstStyle>
            <a:lvl1pPr>
              <a:defRPr/>
            </a:lvl1pPr>
          </a:lstStyle>
          <a:p>
            <a:fld id="{2282C9DA-93FE-4DDE-8920-2C8AB1F5E18A}" type="datetime1">
              <a:rPr lang="fr-FR" smtClean="0"/>
              <a:pPr/>
              <a:t>22/12/2017</a:t>
            </a:fld>
            <a:endParaRPr lang="fr-FR" dirty="0"/>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7" name="Espace réservé du numéro de diapositive 6"/>
          <p:cNvSpPr>
            <a:spLocks noGrp="1"/>
          </p:cNvSpPr>
          <p:nvPr>
            <p:ph type="sldNum" sz="quarter" idx="12"/>
          </p:nvPr>
        </p:nvSpPr>
        <p:spPr/>
        <p:txBody>
          <a:bodyPr rtlCol="0"/>
          <a:lstStyle/>
          <a:p>
            <a:pPr rtl="0"/>
            <a:fld id="{2A013F82-EE5E-44EE-A61D-E31C6657F26F}" type="slidenum">
              <a:rPr lang="fr-FR" noProof="0" smtClean="0"/>
              <a:t>‹N°›</a:t>
            </a:fld>
            <a:endParaRPr lang="fr-FR" noProof="0"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image 2"/>
          <p:cNvSpPr>
            <a:spLocks noGrp="1"/>
          </p:cNvSpPr>
          <p:nvPr>
            <p:ph type="pic" idx="1"/>
          </p:nvPr>
        </p:nvSpPr>
        <p:spPr>
          <a:xfrm>
            <a:off x="4951414" y="685800"/>
            <a:ext cx="6400799" cy="5334000"/>
          </a:xfrm>
          <a:solidFill>
            <a:schemeClr val="bg2"/>
          </a:solidFill>
          <a:ln w="76200">
            <a:solidFill>
              <a:schemeClr val="tx1"/>
            </a:solidFill>
            <a:miter lim="800000"/>
          </a:ln>
        </p:spPr>
        <p:txBody>
          <a:bodyPr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fr-FR" noProof="0" dirty="0"/>
              <a:t>Cliquez sur l'icône pour ajouter une image</a:t>
            </a:r>
          </a:p>
        </p:txBody>
      </p:sp>
      <p:sp>
        <p:nvSpPr>
          <p:cNvPr id="2" name="Titre 1"/>
          <p:cNvSpPr>
            <a:spLocks noGrp="1"/>
          </p:cNvSpPr>
          <p:nvPr>
            <p:ph type="title"/>
          </p:nvPr>
        </p:nvSpPr>
        <p:spPr>
          <a:xfrm>
            <a:off x="1055604" y="1905000"/>
            <a:ext cx="3596607" cy="2667000"/>
          </a:xfrm>
        </p:spPr>
        <p:txBody>
          <a:bodyPr rtlCol="0" anchor="b">
            <a:normAutofit/>
          </a:bodyPr>
          <a:lstStyle>
            <a:lvl1pPr algn="l" rtl="0">
              <a:lnSpc>
                <a:spcPct val="90000"/>
              </a:lnSpc>
              <a:defRPr sz="3600" b="0" i="0" baseline="0">
                <a:solidFill>
                  <a:schemeClr val="tx1"/>
                </a:solidFill>
              </a:defRPr>
            </a:lvl1pPr>
          </a:lstStyle>
          <a:p>
            <a:pPr rtl="0"/>
            <a:r>
              <a:rPr lang="fr-FR" noProof="0"/>
              <a:t>Modifiez le style du titre</a:t>
            </a:r>
            <a:endParaRPr lang="fr-FR" noProof="0" dirty="0"/>
          </a:p>
        </p:txBody>
      </p:sp>
      <p:sp>
        <p:nvSpPr>
          <p:cNvPr id="4" name="Espace réservé du texte 3"/>
          <p:cNvSpPr>
            <a:spLocks noGrp="1"/>
          </p:cNvSpPr>
          <p:nvPr>
            <p:ph type="body" sz="half" idx="2"/>
          </p:nvPr>
        </p:nvSpPr>
        <p:spPr>
          <a:xfrm>
            <a:off x="1065213" y="4648200"/>
            <a:ext cx="3581399" cy="1371600"/>
          </a:xfrm>
        </p:spPr>
        <p:txBody>
          <a:bodyPr rtlCol="0">
            <a:normAutofit/>
          </a:bodyPr>
          <a:lstStyle>
            <a:lvl1pPr marL="0" indent="0" algn="l" rtl="0">
              <a:lnSpc>
                <a:spcPct val="90000"/>
              </a:lnSpc>
              <a:spcBef>
                <a:spcPts val="1200"/>
              </a:spcBef>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fr-FR" noProof="0"/>
              <a:t>Modifier les styles du texte du masque</a:t>
            </a:r>
          </a:p>
        </p:txBody>
      </p:sp>
      <p:sp>
        <p:nvSpPr>
          <p:cNvPr id="5" name="Espace réservé de la date 4"/>
          <p:cNvSpPr>
            <a:spLocks noGrp="1"/>
          </p:cNvSpPr>
          <p:nvPr>
            <p:ph type="dt" sz="half" idx="10"/>
          </p:nvPr>
        </p:nvSpPr>
        <p:spPr/>
        <p:txBody>
          <a:bodyPr rtlCol="0"/>
          <a:lstStyle>
            <a:lvl1pPr>
              <a:defRPr/>
            </a:lvl1pPr>
          </a:lstStyle>
          <a:p>
            <a:fld id="{EB002A6A-F78C-474F-BA6B-17AE42EC613D}" type="datetime1">
              <a:rPr lang="fr-FR" smtClean="0"/>
              <a:pPr/>
              <a:t>22/12/2017</a:t>
            </a:fld>
            <a:endParaRPr lang="fr-FR" dirty="0"/>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7" name="Espace réservé du numéro de diapositive 6"/>
          <p:cNvSpPr>
            <a:spLocks noGrp="1"/>
          </p:cNvSpPr>
          <p:nvPr>
            <p:ph type="sldNum" sz="quarter" idx="12"/>
          </p:nvPr>
        </p:nvSpPr>
        <p:spPr/>
        <p:txBody>
          <a:bodyPr rtlCol="0"/>
          <a:lstStyle/>
          <a:p>
            <a:pPr rtl="0"/>
            <a:fld id="{2A013F82-EE5E-44EE-A61D-E31C6657F26F}" type="slidenum">
              <a:rPr lang="fr-FR" noProof="0" smtClean="0"/>
              <a:pPr rtl="0"/>
              <a:t>‹N°›</a:t>
            </a:fld>
            <a:endParaRPr lang="fr-FR" noProof="0"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pPr rtl="0"/>
            <a:r>
              <a:rPr lang="fr-FR" noProof="0" dirty="0"/>
              <a:t>Modifiez le style du titre</a:t>
            </a:r>
          </a:p>
        </p:txBody>
      </p:sp>
      <p:sp>
        <p:nvSpPr>
          <p:cNvPr id="3" name="Espace réservé du texte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4" name="Espace réservé de la date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B1406553-4B01-4903-B663-70E503E45D52}" type="datetime1">
              <a:rPr lang="fr-FR" smtClean="0"/>
              <a:pPr/>
              <a:t>22/12/2017</a:t>
            </a:fld>
            <a:endParaRPr lang="fr-FR" dirty="0"/>
          </a:p>
        </p:txBody>
      </p:sp>
      <p:sp>
        <p:nvSpPr>
          <p:cNvPr id="5" name="Espace réservé du pied de page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rtl="0">
              <a:defRPr sz="1000">
                <a:solidFill>
                  <a:schemeClr val="tx1">
                    <a:tint val="75000"/>
                  </a:schemeClr>
                </a:solidFill>
              </a:defRPr>
            </a:lvl1pPr>
          </a:lstStyle>
          <a:p>
            <a:pPr rtl="0"/>
            <a:endParaRPr lang="fr-FR" noProof="0" dirty="0"/>
          </a:p>
        </p:txBody>
      </p:sp>
      <p:sp>
        <p:nvSpPr>
          <p:cNvPr id="6" name="Espace réservé du numéro de diapositive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2A013F82-EE5E-44EE-A61D-E31C6657F26F}" type="slidenum">
              <a:rPr lang="fr-FR" smtClean="0"/>
              <a:pPr/>
              <a:t>‹N°›</a:t>
            </a:fld>
            <a:endParaRPr lang="fr-FR"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snam.com/index.php"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1065214" y="1828800"/>
            <a:ext cx="9421686" cy="2895600"/>
          </a:xfrm>
        </p:spPr>
        <p:txBody>
          <a:bodyPr rtlCol="0"/>
          <a:lstStyle/>
          <a:p>
            <a:pPr rtl="0"/>
            <a:r>
              <a:rPr lang="fr-FR" u="sng" dirty="0"/>
              <a:t>Le stockage de l’énergie</a:t>
            </a:r>
            <a:br>
              <a:rPr lang="fr-FR" u="sng" dirty="0"/>
            </a:br>
            <a:endParaRPr lang="fr-FR" u="sng" dirty="0"/>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7748" y="94455"/>
            <a:ext cx="9144001" cy="743744"/>
          </a:xfrm>
        </p:spPr>
        <p:txBody>
          <a:bodyPr rtlCol="0"/>
          <a:lstStyle/>
          <a:p>
            <a:pPr rtl="0"/>
            <a:r>
              <a:rPr lang="fr-FR" dirty="0"/>
              <a:t>Stockage thermique</a:t>
            </a:r>
          </a:p>
        </p:txBody>
      </p:sp>
      <p:pic>
        <p:nvPicPr>
          <p:cNvPr id="3" name="Image 2">
            <a:extLst>
              <a:ext uri="{FF2B5EF4-FFF2-40B4-BE49-F238E27FC236}">
                <a16:creationId xmlns:a16="http://schemas.microsoft.com/office/drawing/2014/main" id="{0F49301F-BB35-492E-9439-5E6E34D7B850}"/>
              </a:ext>
            </a:extLst>
          </p:cNvPr>
          <p:cNvPicPr>
            <a:picLocks noChangeAspect="1"/>
          </p:cNvPicPr>
          <p:nvPr/>
        </p:nvPicPr>
        <p:blipFill>
          <a:blip r:embed="rId2"/>
          <a:stretch>
            <a:fillRect/>
          </a:stretch>
        </p:blipFill>
        <p:spPr>
          <a:xfrm>
            <a:off x="2390758" y="1021161"/>
            <a:ext cx="7407307" cy="5733256"/>
          </a:xfrm>
          <a:prstGeom prst="rect">
            <a:avLst/>
          </a:prstGeom>
        </p:spPr>
      </p:pic>
      <p:sp>
        <p:nvSpPr>
          <p:cNvPr id="5" name="Rectangle 4">
            <a:extLst>
              <a:ext uri="{FF2B5EF4-FFF2-40B4-BE49-F238E27FC236}">
                <a16:creationId xmlns:a16="http://schemas.microsoft.com/office/drawing/2014/main" id="{2A768FCF-AAAB-4DEC-9F4D-61F144038439}"/>
              </a:ext>
            </a:extLst>
          </p:cNvPr>
          <p:cNvSpPr/>
          <p:nvPr/>
        </p:nvSpPr>
        <p:spPr>
          <a:xfrm>
            <a:off x="2390758" y="1021160"/>
            <a:ext cx="7407307" cy="573325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70040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7748" y="94455"/>
            <a:ext cx="9144001" cy="743744"/>
          </a:xfrm>
        </p:spPr>
        <p:txBody>
          <a:bodyPr rtlCol="0"/>
          <a:lstStyle/>
          <a:p>
            <a:pPr rtl="0"/>
            <a:r>
              <a:rPr lang="fr-FR" dirty="0"/>
              <a:t>Stockage thermique</a:t>
            </a:r>
          </a:p>
        </p:txBody>
      </p:sp>
      <p:pic>
        <p:nvPicPr>
          <p:cNvPr id="6146" name="Picture 2" descr="http://www.cea.fr/comprendre/PublishingImages/Pages/energies/renouvelables/essentiel-sur-stockage-stationnaire-energie/le-stockage-de-chaleur-par-reaction-chimique.jpg">
            <a:extLst>
              <a:ext uri="{FF2B5EF4-FFF2-40B4-BE49-F238E27FC236}">
                <a16:creationId xmlns:a16="http://schemas.microsoft.com/office/drawing/2014/main" id="{842C566B-35C2-4000-87C2-B53066348F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1020" y="1001719"/>
            <a:ext cx="7406783" cy="573325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D532F96-9E1E-45C0-84FB-3EF544D52F74}"/>
              </a:ext>
            </a:extLst>
          </p:cNvPr>
          <p:cNvSpPr/>
          <p:nvPr/>
        </p:nvSpPr>
        <p:spPr>
          <a:xfrm>
            <a:off x="2391020" y="1001718"/>
            <a:ext cx="7406783" cy="573325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89432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7748" y="94455"/>
            <a:ext cx="9144001" cy="743744"/>
          </a:xfrm>
        </p:spPr>
        <p:txBody>
          <a:bodyPr rtlCol="0"/>
          <a:lstStyle/>
          <a:p>
            <a:pPr rtl="0"/>
            <a:r>
              <a:rPr lang="fr-FR" dirty="0"/>
              <a:t>Stockage par batterie</a:t>
            </a:r>
          </a:p>
        </p:txBody>
      </p:sp>
      <p:pic>
        <p:nvPicPr>
          <p:cNvPr id="3" name="Image 2">
            <a:extLst>
              <a:ext uri="{FF2B5EF4-FFF2-40B4-BE49-F238E27FC236}">
                <a16:creationId xmlns:a16="http://schemas.microsoft.com/office/drawing/2014/main" id="{5984075D-6FF0-4E1A-BCCB-9C8A008EFEB7}"/>
              </a:ext>
            </a:extLst>
          </p:cNvPr>
          <p:cNvPicPr>
            <a:picLocks noChangeAspect="1"/>
          </p:cNvPicPr>
          <p:nvPr/>
        </p:nvPicPr>
        <p:blipFill>
          <a:blip r:embed="rId2"/>
          <a:stretch>
            <a:fillRect/>
          </a:stretch>
        </p:blipFill>
        <p:spPr>
          <a:xfrm>
            <a:off x="2344241" y="958281"/>
            <a:ext cx="7500341" cy="5805264"/>
          </a:xfrm>
          <a:prstGeom prst="rect">
            <a:avLst/>
          </a:prstGeom>
        </p:spPr>
      </p:pic>
      <p:sp>
        <p:nvSpPr>
          <p:cNvPr id="4" name="Rectangle 3">
            <a:extLst>
              <a:ext uri="{FF2B5EF4-FFF2-40B4-BE49-F238E27FC236}">
                <a16:creationId xmlns:a16="http://schemas.microsoft.com/office/drawing/2014/main" id="{A29E694B-4C9A-4113-A8E4-4409DBB73013}"/>
              </a:ext>
            </a:extLst>
          </p:cNvPr>
          <p:cNvSpPr/>
          <p:nvPr/>
        </p:nvSpPr>
        <p:spPr>
          <a:xfrm>
            <a:off x="2344240" y="958280"/>
            <a:ext cx="7500341" cy="580526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255291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7748" y="94455"/>
            <a:ext cx="9144001" cy="743744"/>
          </a:xfrm>
        </p:spPr>
        <p:txBody>
          <a:bodyPr rtlCol="0"/>
          <a:lstStyle/>
          <a:p>
            <a:pPr rtl="0"/>
            <a:r>
              <a:rPr lang="fr-FR" dirty="0"/>
              <a:t>Stockage par batterie</a:t>
            </a:r>
          </a:p>
        </p:txBody>
      </p:sp>
      <p:pic>
        <p:nvPicPr>
          <p:cNvPr id="8194" name="Picture 2" descr="http://www.cea.fr/comprendre/PublishingImages/Pages/energies/renouvelables/essentiel-sur-stockage-stationnaire-energie/batteries-li-ion.jpg">
            <a:extLst>
              <a:ext uri="{FF2B5EF4-FFF2-40B4-BE49-F238E27FC236}">
                <a16:creationId xmlns:a16="http://schemas.microsoft.com/office/drawing/2014/main" id="{DF0D1404-7DFA-4718-8D5D-82F03113F6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0033" y="935874"/>
            <a:ext cx="7528757" cy="582767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7FB9969-1B98-47F3-A7D4-40ABDD0438C5}"/>
              </a:ext>
            </a:extLst>
          </p:cNvPr>
          <p:cNvSpPr/>
          <p:nvPr/>
        </p:nvSpPr>
        <p:spPr>
          <a:xfrm>
            <a:off x="2330033" y="935873"/>
            <a:ext cx="7528758" cy="582767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49717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7748" y="94455"/>
            <a:ext cx="9144001" cy="743744"/>
          </a:xfrm>
        </p:spPr>
        <p:txBody>
          <a:bodyPr rtlCol="0"/>
          <a:lstStyle/>
          <a:p>
            <a:pPr rtl="0"/>
            <a:r>
              <a:rPr lang="fr-FR" dirty="0"/>
              <a:t>Stockage par batterie</a:t>
            </a:r>
          </a:p>
        </p:txBody>
      </p:sp>
      <p:pic>
        <p:nvPicPr>
          <p:cNvPr id="8194" name="Picture 2" descr="http://www.cea.fr/comprendre/PublishingImages/Pages/energies/renouvelables/essentiel-sur-stockage-stationnaire-energie/batteries-li-ion.jpg">
            <a:extLst>
              <a:ext uri="{FF2B5EF4-FFF2-40B4-BE49-F238E27FC236}">
                <a16:creationId xmlns:a16="http://schemas.microsoft.com/office/drawing/2014/main" id="{DF0D1404-7DFA-4718-8D5D-82F03113F6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34893"/>
            <a:ext cx="7528757" cy="58276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0DF89B7-156A-483D-8CAF-999B74CF7A69}"/>
              </a:ext>
            </a:extLst>
          </p:cNvPr>
          <p:cNvSpPr/>
          <p:nvPr/>
        </p:nvSpPr>
        <p:spPr>
          <a:xfrm>
            <a:off x="0" y="1034893"/>
            <a:ext cx="7528757" cy="582767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2" descr="tesla batterie australie">
            <a:extLst>
              <a:ext uri="{FF2B5EF4-FFF2-40B4-BE49-F238E27FC236}">
                <a16:creationId xmlns:a16="http://schemas.microsoft.com/office/drawing/2014/main" id="{5D1875E8-106A-4949-AD62-E476FA94E9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2483" y="3449"/>
            <a:ext cx="5446341" cy="363089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F57B7E2-BACE-4982-86F9-C2A11734830D}"/>
              </a:ext>
            </a:extLst>
          </p:cNvPr>
          <p:cNvSpPr/>
          <p:nvPr/>
        </p:nvSpPr>
        <p:spPr>
          <a:xfrm>
            <a:off x="6742482" y="1"/>
            <a:ext cx="5446341" cy="363089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4836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7748" y="94455"/>
            <a:ext cx="9144001" cy="743744"/>
          </a:xfrm>
        </p:spPr>
        <p:txBody>
          <a:bodyPr rtlCol="0"/>
          <a:lstStyle/>
          <a:p>
            <a:pPr rtl="0"/>
            <a:r>
              <a:rPr lang="fr-FR" dirty="0"/>
              <a:t>Stockage par condensateur</a:t>
            </a:r>
          </a:p>
        </p:txBody>
      </p:sp>
      <p:grpSp>
        <p:nvGrpSpPr>
          <p:cNvPr id="5" name="Groupe 4">
            <a:extLst>
              <a:ext uri="{FF2B5EF4-FFF2-40B4-BE49-F238E27FC236}">
                <a16:creationId xmlns:a16="http://schemas.microsoft.com/office/drawing/2014/main" id="{D76B565B-DFEC-412D-B5E1-9C9741500859}"/>
              </a:ext>
            </a:extLst>
          </p:cNvPr>
          <p:cNvGrpSpPr/>
          <p:nvPr/>
        </p:nvGrpSpPr>
        <p:grpSpPr>
          <a:xfrm>
            <a:off x="549796" y="1340768"/>
            <a:ext cx="5112568" cy="2592288"/>
            <a:chOff x="2330033" y="935873"/>
            <a:chExt cx="4957813" cy="2340843"/>
          </a:xfrm>
        </p:grpSpPr>
        <p:pic>
          <p:nvPicPr>
            <p:cNvPr id="3" name="Image 2">
              <a:extLst>
                <a:ext uri="{FF2B5EF4-FFF2-40B4-BE49-F238E27FC236}">
                  <a16:creationId xmlns:a16="http://schemas.microsoft.com/office/drawing/2014/main" id="{941F8131-C770-44E4-9C27-6EAD2D6444CA}"/>
                </a:ext>
              </a:extLst>
            </p:cNvPr>
            <p:cNvPicPr>
              <a:picLocks noChangeAspect="1"/>
            </p:cNvPicPr>
            <p:nvPr/>
          </p:nvPicPr>
          <p:blipFill>
            <a:blip r:embed="rId3"/>
            <a:stretch>
              <a:fillRect/>
            </a:stretch>
          </p:blipFill>
          <p:spPr>
            <a:xfrm>
              <a:off x="2350551" y="935873"/>
              <a:ext cx="4937295" cy="2340843"/>
            </a:xfrm>
            <a:prstGeom prst="rect">
              <a:avLst/>
            </a:prstGeom>
          </p:spPr>
        </p:pic>
        <p:sp>
          <p:nvSpPr>
            <p:cNvPr id="7" name="Rectangle 6">
              <a:extLst>
                <a:ext uri="{FF2B5EF4-FFF2-40B4-BE49-F238E27FC236}">
                  <a16:creationId xmlns:a16="http://schemas.microsoft.com/office/drawing/2014/main" id="{C7FB9969-1B98-47F3-A7D4-40ABDD0438C5}"/>
                </a:ext>
              </a:extLst>
            </p:cNvPr>
            <p:cNvSpPr/>
            <p:nvPr/>
          </p:nvSpPr>
          <p:spPr>
            <a:xfrm>
              <a:off x="2330033" y="935873"/>
              <a:ext cx="4957813" cy="234084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6" name="Groupe 5">
            <a:extLst>
              <a:ext uri="{FF2B5EF4-FFF2-40B4-BE49-F238E27FC236}">
                <a16:creationId xmlns:a16="http://schemas.microsoft.com/office/drawing/2014/main" id="{13BD0DC7-AED5-4FF8-9E62-CD60428E6089}"/>
              </a:ext>
            </a:extLst>
          </p:cNvPr>
          <p:cNvGrpSpPr/>
          <p:nvPr/>
        </p:nvGrpSpPr>
        <p:grpSpPr>
          <a:xfrm>
            <a:off x="6382444" y="3068960"/>
            <a:ext cx="5400600" cy="3434705"/>
            <a:chOff x="5446340" y="2655205"/>
            <a:chExt cx="4543425" cy="2714625"/>
          </a:xfrm>
        </p:grpSpPr>
        <p:pic>
          <p:nvPicPr>
            <p:cNvPr id="4" name="Image 3">
              <a:extLst>
                <a:ext uri="{FF2B5EF4-FFF2-40B4-BE49-F238E27FC236}">
                  <a16:creationId xmlns:a16="http://schemas.microsoft.com/office/drawing/2014/main" id="{4A0E5378-0F66-4CFA-BA01-9C9F64D371BD}"/>
                </a:ext>
              </a:extLst>
            </p:cNvPr>
            <p:cNvPicPr>
              <a:picLocks noChangeAspect="1"/>
            </p:cNvPicPr>
            <p:nvPr/>
          </p:nvPicPr>
          <p:blipFill>
            <a:blip r:embed="rId4"/>
            <a:stretch>
              <a:fillRect/>
            </a:stretch>
          </p:blipFill>
          <p:spPr>
            <a:xfrm>
              <a:off x="5446340" y="2655205"/>
              <a:ext cx="4543425" cy="2714625"/>
            </a:xfrm>
            <a:prstGeom prst="rect">
              <a:avLst/>
            </a:prstGeom>
          </p:spPr>
        </p:pic>
        <p:sp>
          <p:nvSpPr>
            <p:cNvPr id="9" name="Rectangle 8">
              <a:extLst>
                <a:ext uri="{FF2B5EF4-FFF2-40B4-BE49-F238E27FC236}">
                  <a16:creationId xmlns:a16="http://schemas.microsoft.com/office/drawing/2014/main" id="{02EE317F-E9D0-4641-A471-8324CD7E175D}"/>
                </a:ext>
              </a:extLst>
            </p:cNvPr>
            <p:cNvSpPr/>
            <p:nvPr/>
          </p:nvSpPr>
          <p:spPr>
            <a:xfrm>
              <a:off x="5446340" y="2655205"/>
              <a:ext cx="4543425" cy="271462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22908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7748" y="94455"/>
            <a:ext cx="9144001" cy="743744"/>
          </a:xfrm>
        </p:spPr>
        <p:txBody>
          <a:bodyPr rtlCol="0"/>
          <a:lstStyle/>
          <a:p>
            <a:pPr rtl="0"/>
            <a:r>
              <a:rPr lang="fr-FR" dirty="0"/>
              <a:t>Stockage par super condensateur</a:t>
            </a:r>
          </a:p>
        </p:txBody>
      </p:sp>
      <p:pic>
        <p:nvPicPr>
          <p:cNvPr id="3" name="Image 2">
            <a:extLst>
              <a:ext uri="{FF2B5EF4-FFF2-40B4-BE49-F238E27FC236}">
                <a16:creationId xmlns:a16="http://schemas.microsoft.com/office/drawing/2014/main" id="{5158A8A0-2DB2-4DE7-B30F-79F74DA104E6}"/>
              </a:ext>
            </a:extLst>
          </p:cNvPr>
          <p:cNvPicPr>
            <a:picLocks noChangeAspect="1"/>
          </p:cNvPicPr>
          <p:nvPr/>
        </p:nvPicPr>
        <p:blipFill>
          <a:blip r:embed="rId3"/>
          <a:stretch>
            <a:fillRect/>
          </a:stretch>
        </p:blipFill>
        <p:spPr>
          <a:xfrm>
            <a:off x="2349996" y="967189"/>
            <a:ext cx="7488832" cy="5796356"/>
          </a:xfrm>
          <a:prstGeom prst="rect">
            <a:avLst/>
          </a:prstGeom>
        </p:spPr>
      </p:pic>
      <p:sp>
        <p:nvSpPr>
          <p:cNvPr id="7" name="Rectangle 6">
            <a:extLst>
              <a:ext uri="{FF2B5EF4-FFF2-40B4-BE49-F238E27FC236}">
                <a16:creationId xmlns:a16="http://schemas.microsoft.com/office/drawing/2014/main" id="{C7FB9969-1B98-47F3-A7D4-40ABDD0438C5}"/>
              </a:ext>
            </a:extLst>
          </p:cNvPr>
          <p:cNvSpPr/>
          <p:nvPr/>
        </p:nvSpPr>
        <p:spPr>
          <a:xfrm>
            <a:off x="2349996" y="967188"/>
            <a:ext cx="7488832" cy="579635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674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1065214" y="1828800"/>
            <a:ext cx="9421686" cy="2895600"/>
          </a:xfrm>
        </p:spPr>
        <p:txBody>
          <a:bodyPr rtlCol="0"/>
          <a:lstStyle/>
          <a:p>
            <a:pPr rtl="0"/>
            <a:r>
              <a:rPr lang="fr-FR" u="sng" dirty="0"/>
              <a:t>Le stockage de l’énergie</a:t>
            </a:r>
            <a:br>
              <a:rPr lang="fr-FR" u="sng" dirty="0"/>
            </a:br>
            <a:endParaRPr lang="fr-FR" u="sng" dirty="0"/>
          </a:p>
        </p:txBody>
      </p:sp>
      <p:sp>
        <p:nvSpPr>
          <p:cNvPr id="4" name="Sous-titre 2">
            <a:extLst>
              <a:ext uri="{FF2B5EF4-FFF2-40B4-BE49-F238E27FC236}">
                <a16:creationId xmlns:a16="http://schemas.microsoft.com/office/drawing/2014/main" id="{5AC942A1-D545-427A-A72A-869256A0D117}"/>
              </a:ext>
            </a:extLst>
          </p:cNvPr>
          <p:cNvSpPr>
            <a:spLocks noGrp="1"/>
          </p:cNvSpPr>
          <p:nvPr>
            <p:ph type="subTitle" idx="1"/>
          </p:nvPr>
        </p:nvSpPr>
        <p:spPr>
          <a:xfrm>
            <a:off x="1065213" y="4800600"/>
            <a:ext cx="8229600" cy="1219200"/>
          </a:xfrm>
        </p:spPr>
        <p:txBody>
          <a:bodyPr/>
          <a:lstStyle/>
          <a:p>
            <a:r>
              <a:rPr lang="fr-FR" dirty="0"/>
              <a:t>Les condensateurs</a:t>
            </a:r>
          </a:p>
        </p:txBody>
      </p:sp>
    </p:spTree>
    <p:extLst>
      <p:ext uri="{BB962C8B-B14F-4D97-AF65-F5344CB8AC3E}">
        <p14:creationId xmlns:p14="http://schemas.microsoft.com/office/powerpoint/2010/main" val="1849456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D8A82AD-7E36-4DF7-B4CB-B5274E2D82CF}"/>
              </a:ext>
            </a:extLst>
          </p:cNvPr>
          <p:cNvPicPr>
            <a:picLocks noChangeAspect="1"/>
          </p:cNvPicPr>
          <p:nvPr/>
        </p:nvPicPr>
        <p:blipFill>
          <a:blip r:embed="rId2"/>
          <a:stretch>
            <a:fillRect/>
          </a:stretch>
        </p:blipFill>
        <p:spPr>
          <a:xfrm>
            <a:off x="90207" y="5085184"/>
            <a:ext cx="11983065" cy="1203950"/>
          </a:xfrm>
          <a:prstGeom prst="rect">
            <a:avLst/>
          </a:prstGeom>
        </p:spPr>
      </p:pic>
      <p:sp>
        <p:nvSpPr>
          <p:cNvPr id="5" name="Rectangle 4">
            <a:extLst>
              <a:ext uri="{FF2B5EF4-FFF2-40B4-BE49-F238E27FC236}">
                <a16:creationId xmlns:a16="http://schemas.microsoft.com/office/drawing/2014/main" id="{FBCFF41A-936E-45A3-95B9-808D0AA718C3}"/>
              </a:ext>
            </a:extLst>
          </p:cNvPr>
          <p:cNvSpPr/>
          <p:nvPr/>
        </p:nvSpPr>
        <p:spPr>
          <a:xfrm>
            <a:off x="90207" y="5095498"/>
            <a:ext cx="11983065" cy="120395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1CBBFC00-575F-4D5D-B375-9BACF1EFADA6}"/>
                  </a:ext>
                </a:extLst>
              </p:cNvPr>
              <p:cNvSpPr/>
              <p:nvPr/>
            </p:nvSpPr>
            <p:spPr>
              <a:xfrm>
                <a:off x="102877" y="116632"/>
                <a:ext cx="11896191" cy="5329536"/>
              </a:xfrm>
              <a:prstGeom prst="rect">
                <a:avLst/>
              </a:prstGeom>
            </p:spPr>
            <p:txBody>
              <a:bodyPr wrap="square">
                <a:spAutoFit/>
              </a:bodyPr>
              <a:lstStyle/>
              <a:p>
                <a:pPr algn="just">
                  <a:spcBef>
                    <a:spcPts val="600"/>
                  </a:spcBef>
                  <a:spcAft>
                    <a:spcPts val="600"/>
                  </a:spcAft>
                </a:pPr>
                <a:r>
                  <a:rPr lang="fr-FR" sz="2400" b="1" u="sng" spc="75" dirty="0">
                    <a:solidFill>
                      <a:srgbClr val="00B050"/>
                    </a:solidFill>
                    <a:latin typeface="Arial" panose="020B0604020202020204" pitchFamily="34" charset="0"/>
                    <a:ea typeface="Times New Roman" panose="02020603050405020304" pitchFamily="18" charset="0"/>
                  </a:rPr>
                  <a:t>Paramètres</a:t>
                </a:r>
              </a:p>
              <a:p>
                <a:pPr algn="just">
                  <a:spcAft>
                    <a:spcPts val="0"/>
                  </a:spcAft>
                </a:pPr>
                <a:r>
                  <a:rPr lang="fr-FR" dirty="0">
                    <a:latin typeface="Arial" panose="020B0604020202020204" pitchFamily="34" charset="0"/>
                    <a:ea typeface="Times New Roman" panose="02020603050405020304" pitchFamily="18" charset="0"/>
                    <a:cs typeface="Times New Roman" panose="02020603050405020304" pitchFamily="18" charset="0"/>
                  </a:rPr>
                  <a:t>L’énergie stockée (en Joule) :</a:t>
                </a:r>
              </a:p>
              <a:p>
                <a:pPr algn="just">
                  <a:spcAft>
                    <a:spcPts val="0"/>
                  </a:spcAft>
                </a:pPr>
                <a14:m>
                  <m:oMathPara xmlns:m="http://schemas.openxmlformats.org/officeDocument/2006/math">
                    <m:oMathParaPr>
                      <m:jc m:val="centerGroup"/>
                    </m:oMathParaPr>
                    <m:oMath xmlns:m="http://schemas.openxmlformats.org/officeDocument/2006/math">
                      <m:r>
                        <a:rPr lang="fr-FR" sz="2800" i="1" smtClean="0">
                          <a:solidFill>
                            <a:srgbClr val="FFFF00"/>
                          </a:solidFill>
                          <a:effectLst/>
                          <a:latin typeface="Cambria Math" panose="02040503050406030204" pitchFamily="18" charset="0"/>
                          <a:ea typeface="Times New Roman" panose="02020603050405020304" pitchFamily="18" charset="0"/>
                          <a:cs typeface="Times New Roman" panose="02020603050405020304" pitchFamily="18" charset="0"/>
                        </a:rPr>
                        <m:t>𝐸</m:t>
                      </m:r>
                      <m:r>
                        <a:rPr lang="fr-FR" sz="2800" i="1" smtClean="0">
                          <a:solidFill>
                            <a:srgbClr val="FFFF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fr-FR" sz="2800" i="1">
                              <a:solidFill>
                                <a:srgbClr val="FFFF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800" i="1">
                              <a:solidFill>
                                <a:srgbClr val="FFFF00"/>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2800" i="1">
                              <a:solidFill>
                                <a:srgbClr val="FFFF00"/>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fr-FR" sz="2800" i="1">
                          <a:solidFill>
                            <a:srgbClr val="FFFF00"/>
                          </a:solidFill>
                          <a:effectLst/>
                          <a:latin typeface="Cambria Math" panose="02040503050406030204" pitchFamily="18" charset="0"/>
                          <a:ea typeface="Times New Roman" panose="02020603050405020304" pitchFamily="18" charset="0"/>
                          <a:cs typeface="Times New Roman" panose="02020603050405020304" pitchFamily="18" charset="0"/>
                        </a:rPr>
                        <m:t>𝐶</m:t>
                      </m:r>
                      <m:sSup>
                        <m:sSupPr>
                          <m:ctrlPr>
                            <a:rPr lang="fr-FR" sz="2800" i="1">
                              <a:solidFill>
                                <a:srgbClr val="FFFF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800" i="1">
                              <a:solidFill>
                                <a:srgbClr val="FFFF00"/>
                              </a:solidFill>
                              <a:effectLst/>
                              <a:latin typeface="Cambria Math" panose="02040503050406030204" pitchFamily="18" charset="0"/>
                              <a:ea typeface="Times New Roman" panose="02020603050405020304" pitchFamily="18" charset="0"/>
                              <a:cs typeface="Times New Roman" panose="02020603050405020304" pitchFamily="18" charset="0"/>
                            </a:rPr>
                            <m:t>𝑉</m:t>
                          </m:r>
                        </m:e>
                        <m:sup>
                          <m:r>
                            <a:rPr lang="fr-FR" sz="2800" i="1">
                              <a:solidFill>
                                <a:srgbClr val="FFFF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oMath>
                  </m:oMathPara>
                </a14:m>
                <a:endParaRPr lang="fr-FR" dirty="0">
                  <a:solidFill>
                    <a:srgbClr val="FFFF00"/>
                  </a:solidFill>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fr-FR" dirty="0">
                    <a:latin typeface="Arial" panose="020B0604020202020204" pitchFamily="34" charset="0"/>
                    <a:ea typeface="Times New Roman" panose="02020603050405020304" pitchFamily="18" charset="0"/>
                    <a:cs typeface="Times New Roman" panose="02020603050405020304" pitchFamily="18" charset="0"/>
                  </a:rPr>
                  <a:t> </a:t>
                </a:r>
              </a:p>
              <a:p>
                <a:pPr algn="just">
                  <a:spcAft>
                    <a:spcPts val="0"/>
                  </a:spcAft>
                </a:pPr>
                <a:r>
                  <a:rPr lang="fr-FR" dirty="0">
                    <a:latin typeface="Arial" panose="020B0604020202020204" pitchFamily="34" charset="0"/>
                    <a:ea typeface="Times New Roman" panose="02020603050405020304" pitchFamily="18" charset="0"/>
                    <a:cs typeface="Times New Roman" panose="02020603050405020304" pitchFamily="18" charset="0"/>
                  </a:rPr>
                  <a:t>La charge électrique (en Coulomb) :</a:t>
                </a:r>
              </a:p>
              <a:p>
                <a:pPr algn="just">
                  <a:spcAft>
                    <a:spcPts val="0"/>
                  </a:spcAft>
                </a:pPr>
                <a14:m>
                  <m:oMathPara xmlns:m="http://schemas.openxmlformats.org/officeDocument/2006/math">
                    <m:oMathParaPr>
                      <m:jc m:val="centerGroup"/>
                    </m:oMathParaPr>
                    <m:oMath xmlns:m="http://schemas.openxmlformats.org/officeDocument/2006/math">
                      <m:r>
                        <a:rPr lang="fr-FR" sz="2800" i="1" smtClean="0">
                          <a:solidFill>
                            <a:srgbClr val="FFFF00"/>
                          </a:solidFill>
                          <a:effectLst/>
                          <a:latin typeface="Cambria Math" panose="02040503050406030204" pitchFamily="18" charset="0"/>
                          <a:ea typeface="Times New Roman" panose="02020603050405020304" pitchFamily="18" charset="0"/>
                          <a:cs typeface="Times New Roman" panose="02020603050405020304" pitchFamily="18" charset="0"/>
                        </a:rPr>
                        <m:t>𝑄</m:t>
                      </m:r>
                      <m:r>
                        <a:rPr lang="fr-FR" sz="2800" i="1" smtClean="0">
                          <a:solidFill>
                            <a:srgbClr val="FFFF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2800" i="1" smtClean="0">
                          <a:solidFill>
                            <a:srgbClr val="FFFF00"/>
                          </a:solidFill>
                          <a:effectLst/>
                          <a:latin typeface="Cambria Math" panose="02040503050406030204" pitchFamily="18" charset="0"/>
                          <a:ea typeface="Times New Roman" panose="02020603050405020304" pitchFamily="18" charset="0"/>
                          <a:cs typeface="Times New Roman" panose="02020603050405020304" pitchFamily="18" charset="0"/>
                        </a:rPr>
                        <m:t>𝐶𝑉</m:t>
                      </m:r>
                    </m:oMath>
                  </m:oMathPara>
                </a14:m>
                <a:endParaRPr lang="fr-FR" dirty="0">
                  <a:solidFill>
                    <a:srgbClr val="FFFF00"/>
                  </a:solidFill>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fr-FR" sz="2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fr-FR" dirty="0">
                    <a:latin typeface="Arial" panose="020B0604020202020204" pitchFamily="34" charset="0"/>
                    <a:ea typeface="Times New Roman" panose="02020603050405020304" pitchFamily="18" charset="0"/>
                    <a:cs typeface="Times New Roman" panose="02020603050405020304" pitchFamily="18" charset="0"/>
                  </a:rPr>
                  <a:t>C est la capacité du condensateur en Farad (F) </a:t>
                </a:r>
              </a:p>
              <a:p>
                <a:pPr algn="just">
                  <a:spcAft>
                    <a:spcPts val="0"/>
                  </a:spcAft>
                </a:pPr>
                <a:r>
                  <a:rPr lang="fr-FR" dirty="0">
                    <a:latin typeface="Arial" panose="020B0604020202020204" pitchFamily="34" charset="0"/>
                    <a:ea typeface="Times New Roman" panose="02020603050405020304" pitchFamily="18" charset="0"/>
                    <a:cs typeface="Times New Roman" panose="02020603050405020304" pitchFamily="18" charset="0"/>
                  </a:rPr>
                  <a:t>V la tension à ses bornes en Volt (V).</a:t>
                </a:r>
              </a:p>
              <a:p>
                <a:pPr algn="just">
                  <a:spcBef>
                    <a:spcPts val="600"/>
                  </a:spcBef>
                  <a:spcAft>
                    <a:spcPts val="600"/>
                  </a:spcAft>
                </a:pPr>
                <a:r>
                  <a:rPr lang="fr-FR" sz="2400" b="1" u="sng" spc="75" dirty="0">
                    <a:solidFill>
                      <a:srgbClr val="00B050"/>
                    </a:solidFill>
                    <a:effectLst/>
                    <a:latin typeface="Arial" panose="020B0604020202020204" pitchFamily="34" charset="0"/>
                    <a:ea typeface="Times New Roman" panose="02020603050405020304" pitchFamily="18" charset="0"/>
                  </a:rPr>
                  <a:t>Relations d’unités</a:t>
                </a:r>
              </a:p>
              <a:p>
                <a:pPr algn="just">
                  <a:spcBef>
                    <a:spcPts val="600"/>
                  </a:spcBef>
                  <a:spcAft>
                    <a:spcPts val="600"/>
                  </a:spcAft>
                </a:pPr>
                <a:r>
                  <a:rPr lang="fr-FR" sz="2400" spc="7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fr-FR" sz="2800" i="1" smtClean="0">
                        <a:solidFill>
                          <a:srgbClr val="FFFF00"/>
                        </a:solidFill>
                        <a:effectLst/>
                        <a:latin typeface="Cambria Math" panose="02040503050406030204" pitchFamily="18" charset="0"/>
                        <a:ea typeface="Times New Roman" panose="02020603050405020304" pitchFamily="18" charset="0"/>
                        <a:cs typeface="Times New Roman" panose="02020603050405020304" pitchFamily="18" charset="0"/>
                      </a:rPr>
                      <m:t>1 </m:t>
                    </m:r>
                    <m:r>
                      <a:rPr lang="fr-FR" sz="2800" i="1" smtClean="0">
                        <a:solidFill>
                          <a:srgbClr val="FFFF00"/>
                        </a:solidFill>
                        <a:effectLst/>
                        <a:latin typeface="Cambria Math" panose="02040503050406030204" pitchFamily="18" charset="0"/>
                        <a:ea typeface="Times New Roman" panose="02020603050405020304" pitchFamily="18" charset="0"/>
                        <a:cs typeface="Times New Roman" panose="02020603050405020304" pitchFamily="18" charset="0"/>
                      </a:rPr>
                      <m:t>𝐶</m:t>
                    </m:r>
                    <m:r>
                      <a:rPr lang="fr-FR" sz="2800" i="1" smtClean="0">
                        <a:solidFill>
                          <a:srgbClr val="FFFF00"/>
                        </a:solidFill>
                        <a:effectLst/>
                        <a:latin typeface="Cambria Math" panose="02040503050406030204" pitchFamily="18" charset="0"/>
                        <a:ea typeface="Times New Roman" panose="02020603050405020304" pitchFamily="18" charset="0"/>
                        <a:cs typeface="Times New Roman" panose="02020603050405020304" pitchFamily="18" charset="0"/>
                      </a:rPr>
                      <m:t>=1 </m:t>
                    </m:r>
                    <m:r>
                      <a:rPr lang="fr-FR" sz="2800" i="1" smtClean="0">
                        <a:solidFill>
                          <a:srgbClr val="FFFF00"/>
                        </a:solidFill>
                        <a:effectLst/>
                        <a:latin typeface="Cambria Math" panose="02040503050406030204" pitchFamily="18" charset="0"/>
                        <a:ea typeface="Times New Roman" panose="02020603050405020304" pitchFamily="18" charset="0"/>
                        <a:cs typeface="Times New Roman" panose="02020603050405020304" pitchFamily="18" charset="0"/>
                      </a:rPr>
                      <m:t>𝐴𝑠</m:t>
                    </m:r>
                    <m:r>
                      <a:rPr lang="fr-FR" sz="2800" b="0" i="1" smtClean="0">
                        <a:solidFill>
                          <a:srgbClr val="FFFF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fr-FR" sz="2800" i="1">
                        <a:solidFill>
                          <a:srgbClr val="FFFF00"/>
                        </a:solidFill>
                        <a:effectLst/>
                        <a:latin typeface="Cambria Math" panose="02040503050406030204" pitchFamily="18" charset="0"/>
                        <a:ea typeface="Times New Roman" panose="02020603050405020304" pitchFamily="18" charset="0"/>
                        <a:cs typeface="Times New Roman" panose="02020603050405020304" pitchFamily="18" charset="0"/>
                      </a:rPr>
                      <m:t>1 </m:t>
                    </m:r>
                    <m:r>
                      <a:rPr lang="fr-FR" sz="2800" i="1">
                        <a:solidFill>
                          <a:srgbClr val="FFFF00"/>
                        </a:solidFill>
                        <a:effectLst/>
                        <a:latin typeface="Cambria Math" panose="02040503050406030204" pitchFamily="18" charset="0"/>
                        <a:ea typeface="Times New Roman" panose="02020603050405020304" pitchFamily="18" charset="0"/>
                        <a:cs typeface="Times New Roman" panose="02020603050405020304" pitchFamily="18" charset="0"/>
                      </a:rPr>
                      <m:t>𝐹</m:t>
                    </m:r>
                    <m:r>
                      <a:rPr lang="fr-FR" sz="2800" i="1">
                        <a:solidFill>
                          <a:srgbClr val="FFFF00"/>
                        </a:solidFill>
                        <a:effectLst/>
                        <a:latin typeface="Cambria Math" panose="02040503050406030204" pitchFamily="18" charset="0"/>
                        <a:ea typeface="Times New Roman" panose="02020603050405020304" pitchFamily="18" charset="0"/>
                        <a:cs typeface="Times New Roman" panose="02020603050405020304" pitchFamily="18" charset="0"/>
                      </a:rPr>
                      <m:t>=1 </m:t>
                    </m:r>
                    <m:f>
                      <m:fPr>
                        <m:ctrlPr>
                          <a:rPr lang="fr-FR" sz="2800" i="1">
                            <a:solidFill>
                              <a:srgbClr val="FFFF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800" i="1">
                            <a:solidFill>
                              <a:srgbClr val="FFFF00"/>
                            </a:solidFill>
                            <a:effectLst/>
                            <a:latin typeface="Cambria Math" panose="02040503050406030204" pitchFamily="18" charset="0"/>
                            <a:ea typeface="Times New Roman" panose="02020603050405020304" pitchFamily="18" charset="0"/>
                            <a:cs typeface="Times New Roman" panose="02020603050405020304" pitchFamily="18" charset="0"/>
                          </a:rPr>
                          <m:t>𝐴𝑠</m:t>
                        </m:r>
                      </m:num>
                      <m:den>
                        <m:r>
                          <a:rPr lang="fr-FR" sz="2800" i="1">
                            <a:solidFill>
                              <a:srgbClr val="FFFF00"/>
                            </a:solidFill>
                            <a:effectLst/>
                            <a:latin typeface="Cambria Math" panose="02040503050406030204" pitchFamily="18" charset="0"/>
                            <a:ea typeface="Times New Roman" panose="02020603050405020304" pitchFamily="18" charset="0"/>
                            <a:cs typeface="Times New Roman" panose="02020603050405020304" pitchFamily="18" charset="0"/>
                          </a:rPr>
                          <m:t>𝑉</m:t>
                        </m:r>
                      </m:den>
                    </m:f>
                  </m:oMath>
                </a14:m>
                <a:endParaRPr lang="fr-FR" dirty="0">
                  <a:latin typeface="Arial" panose="020B0604020202020204" pitchFamily="34" charset="0"/>
                  <a:ea typeface="Times New Roman" panose="02020603050405020304" pitchFamily="18" charset="0"/>
                  <a:cs typeface="Times New Roman" panose="02020603050405020304" pitchFamily="18" charset="0"/>
                </a:endParaRPr>
              </a:p>
              <a:p>
                <a:pPr algn="just">
                  <a:spcBef>
                    <a:spcPts val="600"/>
                  </a:spcBef>
                  <a:spcAft>
                    <a:spcPts val="600"/>
                  </a:spcAft>
                </a:pPr>
                <a:r>
                  <a:rPr lang="fr-FR" sz="2400" u="none" strike="noStrike" spc="75" dirty="0">
                    <a:solidFill>
                      <a:srgbClr val="538135"/>
                    </a:solidFill>
                    <a:effectLst/>
                    <a:latin typeface="Arial" panose="020B0604020202020204" pitchFamily="34" charset="0"/>
                    <a:ea typeface="Times New Roman" panose="02020603050405020304" pitchFamily="18" charset="0"/>
                  </a:rPr>
                  <a:t> </a:t>
                </a:r>
                <a:endParaRPr lang="fr-FR" sz="2400" u="sng" spc="75" dirty="0">
                  <a:solidFill>
                    <a:srgbClr val="538135"/>
                  </a:solidFill>
                  <a:effectLst/>
                  <a:latin typeface="Arial" panose="020B0604020202020204" pitchFamily="34" charset="0"/>
                  <a:ea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1CBBFC00-575F-4D5D-B375-9BACF1EFADA6}"/>
                  </a:ext>
                </a:extLst>
              </p:cNvPr>
              <p:cNvSpPr>
                <a:spLocks noRot="1" noChangeAspect="1" noMove="1" noResize="1" noEditPoints="1" noAdjustHandles="1" noChangeArrowheads="1" noChangeShapeType="1" noTextEdit="1"/>
              </p:cNvSpPr>
              <p:nvPr/>
            </p:nvSpPr>
            <p:spPr>
              <a:xfrm>
                <a:off x="102877" y="116632"/>
                <a:ext cx="11896191" cy="5329536"/>
              </a:xfrm>
              <a:prstGeom prst="rect">
                <a:avLst/>
              </a:prstGeom>
              <a:blipFill>
                <a:blip r:embed="rId3"/>
                <a:stretch>
                  <a:fillRect l="-820" t="-801"/>
                </a:stretch>
              </a:blipFill>
            </p:spPr>
            <p:txBody>
              <a:bodyPr/>
              <a:lstStyle/>
              <a:p>
                <a:r>
                  <a:rPr lang="fr-FR">
                    <a:noFill/>
                  </a:rPr>
                  <a:t> </a:t>
                </a:r>
              </a:p>
            </p:txBody>
          </p:sp>
        </mc:Fallback>
      </mc:AlternateContent>
    </p:spTree>
    <p:extLst>
      <p:ext uri="{BB962C8B-B14F-4D97-AF65-F5344CB8AC3E}">
        <p14:creationId xmlns:p14="http://schemas.microsoft.com/office/powerpoint/2010/main" val="4011736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fade">
                                      <p:cBhvr>
                                        <p:cTn id="17" dur="500"/>
                                        <p:tgtEl>
                                          <p:spTgt spid="6">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xEl>
                                              <p:pRg st="6" end="6"/>
                                            </p:txEl>
                                          </p:spTgt>
                                        </p:tgtEl>
                                        <p:attrNameLst>
                                          <p:attrName>style.visibility</p:attrName>
                                        </p:attrNameLst>
                                      </p:cBhvr>
                                      <p:to>
                                        <p:strVal val="visible"/>
                                      </p:to>
                                    </p:set>
                                    <p:animEffect transition="in" filter="fade">
                                      <p:cBhvr>
                                        <p:cTn id="20" dur="500"/>
                                        <p:tgtEl>
                                          <p:spTgt spid="6">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animEffect transition="in" filter="fade">
                                      <p:cBhvr>
                                        <p:cTn id="23" dur="500"/>
                                        <p:tgtEl>
                                          <p:spTgt spid="6">
                                            <p:txEl>
                                              <p:pRg st="7" end="7"/>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xEl>
                                              <p:pRg st="8" end="8"/>
                                            </p:txEl>
                                          </p:spTgt>
                                        </p:tgtEl>
                                        <p:attrNameLst>
                                          <p:attrName>style.visibility</p:attrName>
                                        </p:attrNameLst>
                                      </p:cBhvr>
                                      <p:to>
                                        <p:strVal val="visible"/>
                                      </p:to>
                                    </p:set>
                                    <p:animEffect transition="in" filter="fade">
                                      <p:cBhvr>
                                        <p:cTn id="26" dur="500"/>
                                        <p:tgtEl>
                                          <p:spTgt spid="6">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animEffect transition="in" filter="fade">
                                      <p:cBhvr>
                                        <p:cTn id="31" dur="500"/>
                                        <p:tgtEl>
                                          <p:spTgt spid="6">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
                                            <p:txEl>
                                              <p:pRg st="10" end="10"/>
                                            </p:txEl>
                                          </p:spTgt>
                                        </p:tgtEl>
                                        <p:attrNameLst>
                                          <p:attrName>style.visibility</p:attrName>
                                        </p:attrNameLst>
                                      </p:cBhvr>
                                      <p:to>
                                        <p:strVal val="visible"/>
                                      </p:to>
                                    </p:set>
                                    <p:animEffect transition="in" filter="fade">
                                      <p:cBhvr>
                                        <p:cTn id="34" dur="500"/>
                                        <p:tgtEl>
                                          <p:spTgt spid="6">
                                            <p:txEl>
                                              <p:pRg st="10" end="1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6">
                                            <p:txEl>
                                              <p:pRg st="11" end="11"/>
                                            </p:txEl>
                                          </p:spTgt>
                                        </p:tgtEl>
                                        <p:attrNameLst>
                                          <p:attrName>style.visibility</p:attrName>
                                        </p:attrNameLst>
                                      </p:cBhvr>
                                      <p:to>
                                        <p:strVal val="visible"/>
                                      </p:to>
                                    </p:set>
                                    <p:animEffect transition="in" filter="fade">
                                      <p:cBhvr>
                                        <p:cTn id="37" dur="500"/>
                                        <p:tgtEl>
                                          <p:spTgt spid="6">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1065214" y="1828800"/>
            <a:ext cx="9421686" cy="2895600"/>
          </a:xfrm>
        </p:spPr>
        <p:txBody>
          <a:bodyPr rtlCol="0"/>
          <a:lstStyle/>
          <a:p>
            <a:pPr rtl="0"/>
            <a:r>
              <a:rPr lang="fr-FR" u="sng" dirty="0"/>
              <a:t>Le stockage de l’énergie</a:t>
            </a:r>
            <a:br>
              <a:rPr lang="fr-FR" u="sng" dirty="0"/>
            </a:br>
            <a:endParaRPr lang="fr-FR" u="sng" dirty="0"/>
          </a:p>
        </p:txBody>
      </p:sp>
      <p:sp>
        <p:nvSpPr>
          <p:cNvPr id="4" name="Sous-titre 2">
            <a:extLst>
              <a:ext uri="{FF2B5EF4-FFF2-40B4-BE49-F238E27FC236}">
                <a16:creationId xmlns:a16="http://schemas.microsoft.com/office/drawing/2014/main" id="{5AC942A1-D545-427A-A72A-869256A0D117}"/>
              </a:ext>
            </a:extLst>
          </p:cNvPr>
          <p:cNvSpPr>
            <a:spLocks noGrp="1"/>
          </p:cNvSpPr>
          <p:nvPr>
            <p:ph type="subTitle" idx="1"/>
          </p:nvPr>
        </p:nvSpPr>
        <p:spPr>
          <a:xfrm>
            <a:off x="1065213" y="4800600"/>
            <a:ext cx="8229600" cy="1219200"/>
          </a:xfrm>
        </p:spPr>
        <p:txBody>
          <a:bodyPr/>
          <a:lstStyle/>
          <a:p>
            <a:r>
              <a:rPr lang="fr-FR" dirty="0"/>
              <a:t>Les accumulateurs</a:t>
            </a:r>
          </a:p>
        </p:txBody>
      </p:sp>
    </p:spTree>
    <p:extLst>
      <p:ext uri="{BB962C8B-B14F-4D97-AF65-F5344CB8AC3E}">
        <p14:creationId xmlns:p14="http://schemas.microsoft.com/office/powerpoint/2010/main" val="3147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1065214" y="1828800"/>
            <a:ext cx="9421686" cy="2895600"/>
          </a:xfrm>
        </p:spPr>
        <p:txBody>
          <a:bodyPr rtlCol="0"/>
          <a:lstStyle/>
          <a:p>
            <a:pPr rtl="0"/>
            <a:r>
              <a:rPr lang="fr-FR" u="sng" dirty="0"/>
              <a:t>Le stockage de l’énergie</a:t>
            </a:r>
            <a:br>
              <a:rPr lang="fr-FR" u="sng" dirty="0"/>
            </a:br>
            <a:endParaRPr lang="fr-FR" u="sng" dirty="0"/>
          </a:p>
        </p:txBody>
      </p:sp>
      <p:sp>
        <p:nvSpPr>
          <p:cNvPr id="4" name="Sous-titre 2">
            <a:extLst>
              <a:ext uri="{FF2B5EF4-FFF2-40B4-BE49-F238E27FC236}">
                <a16:creationId xmlns:a16="http://schemas.microsoft.com/office/drawing/2014/main" id="{5AC942A1-D545-427A-A72A-869256A0D117}"/>
              </a:ext>
            </a:extLst>
          </p:cNvPr>
          <p:cNvSpPr>
            <a:spLocks noGrp="1"/>
          </p:cNvSpPr>
          <p:nvPr>
            <p:ph type="subTitle" idx="1"/>
          </p:nvPr>
        </p:nvSpPr>
        <p:spPr>
          <a:xfrm>
            <a:off x="1065213" y="4800600"/>
            <a:ext cx="8229600" cy="1219200"/>
          </a:xfrm>
        </p:spPr>
        <p:txBody>
          <a:bodyPr/>
          <a:lstStyle/>
          <a:p>
            <a:r>
              <a:rPr lang="fr-FR" dirty="0"/>
              <a:t>Rappel sur les sources d’énergie</a:t>
            </a:r>
          </a:p>
        </p:txBody>
      </p:sp>
    </p:spTree>
    <p:extLst>
      <p:ext uri="{BB962C8B-B14F-4D97-AF65-F5344CB8AC3E}">
        <p14:creationId xmlns:p14="http://schemas.microsoft.com/office/powerpoint/2010/main" val="36121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7748" y="94455"/>
            <a:ext cx="9144001" cy="743744"/>
          </a:xfrm>
        </p:spPr>
        <p:txBody>
          <a:bodyPr rtlCol="0"/>
          <a:lstStyle/>
          <a:p>
            <a:pPr rtl="0"/>
            <a:r>
              <a:rPr lang="fr-FR" dirty="0"/>
              <a:t>Caractéristiques</a:t>
            </a:r>
          </a:p>
        </p:txBody>
      </p:sp>
      <p:sp>
        <p:nvSpPr>
          <p:cNvPr id="7" name="Rectangle 6">
            <a:extLst>
              <a:ext uri="{FF2B5EF4-FFF2-40B4-BE49-F238E27FC236}">
                <a16:creationId xmlns:a16="http://schemas.microsoft.com/office/drawing/2014/main" id="{01CCB147-1E44-4585-BB43-AF0377882893}"/>
              </a:ext>
            </a:extLst>
          </p:cNvPr>
          <p:cNvSpPr/>
          <p:nvPr/>
        </p:nvSpPr>
        <p:spPr>
          <a:xfrm>
            <a:off x="117748" y="855359"/>
            <a:ext cx="11809312" cy="1369606"/>
          </a:xfrm>
          <a:prstGeom prst="rect">
            <a:avLst/>
          </a:prstGeom>
        </p:spPr>
        <p:txBody>
          <a:bodyPr wrap="square">
            <a:spAutoFit/>
          </a:bodyPr>
          <a:lstStyle/>
          <a:p>
            <a:pPr algn="just">
              <a:spcBef>
                <a:spcPts val="600"/>
              </a:spcBef>
              <a:spcAft>
                <a:spcPts val="600"/>
              </a:spcAft>
            </a:pPr>
            <a:r>
              <a:rPr lang="fr-FR" sz="2400" b="1" u="sng" spc="75" dirty="0">
                <a:solidFill>
                  <a:srgbClr val="00B050"/>
                </a:solidFill>
                <a:latin typeface="Arial" panose="020B0604020202020204" pitchFamily="34" charset="0"/>
              </a:rPr>
              <a:t>Tension</a:t>
            </a:r>
          </a:p>
          <a:p>
            <a:pPr algn="just">
              <a:spcAft>
                <a:spcPts val="0"/>
              </a:spcAft>
            </a:pPr>
            <a:r>
              <a:rPr lang="fr-FR" dirty="0">
                <a:latin typeface="Arial" panose="020B0604020202020204" pitchFamily="34" charset="0"/>
                <a:ea typeface="Times New Roman" panose="02020603050405020304" pitchFamily="18" charset="0"/>
                <a:cs typeface="Times New Roman" panose="02020603050405020304" pitchFamily="18" charset="0"/>
              </a:rPr>
              <a:t>La tension est un paramètre important. Elle est de l'ordre de un à quelques volts pour un élément. En pratique des tensions plus élevées, typiquement 12, 24 voire 48 V et plus sont requises, il suffit pour augmenter la tension de raccorder des éléments du même type en série au sein d'une batterie d'accumulateurs. </a:t>
            </a:r>
          </a:p>
        </p:txBody>
      </p:sp>
      <p:sp>
        <p:nvSpPr>
          <p:cNvPr id="9" name="Zone de texte 7">
            <a:extLst>
              <a:ext uri="{FF2B5EF4-FFF2-40B4-BE49-F238E27FC236}">
                <a16:creationId xmlns:a16="http://schemas.microsoft.com/office/drawing/2014/main" id="{9DE13EDE-96C4-444F-9711-59F64CAEA78C}"/>
              </a:ext>
            </a:extLst>
          </p:cNvPr>
          <p:cNvSpPr txBox="1">
            <a:spLocks noChangeArrowheads="1"/>
          </p:cNvSpPr>
          <p:nvPr/>
        </p:nvSpPr>
        <p:spPr bwMode="auto">
          <a:xfrm>
            <a:off x="261764" y="2795280"/>
            <a:ext cx="11665296" cy="990962"/>
          </a:xfrm>
          <a:prstGeom prst="rect">
            <a:avLst/>
          </a:prstGeom>
          <a:noFill/>
          <a:ln w="38100">
            <a:solidFill>
              <a:srgbClr val="00B050"/>
            </a:solidFill>
            <a:miter lim="800000"/>
            <a:headEnd/>
            <a:tailEnd/>
          </a:ln>
        </p:spPr>
        <p:txBody>
          <a:bodyPr rot="0" vert="horz" wrap="square" lIns="91440" tIns="45720" rIns="91440" bIns="45720" anchor="ctr" anchorCtr="0">
            <a:noAutofit/>
          </a:bodyPr>
          <a:lstStyle/>
          <a:p>
            <a:pPr>
              <a:spcAft>
                <a:spcPts val="0"/>
              </a:spcAft>
            </a:pPr>
            <a:r>
              <a:rPr lang="fr-FR" sz="240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La capacité définit la charge électrique que peut fournir l'accumulateur complètement chargé pendant un cycle complet de décharge.			C = I x t</a:t>
            </a:r>
          </a:p>
        </p:txBody>
      </p:sp>
      <p:sp>
        <p:nvSpPr>
          <p:cNvPr id="8" name="Rectangle 7">
            <a:extLst>
              <a:ext uri="{FF2B5EF4-FFF2-40B4-BE49-F238E27FC236}">
                <a16:creationId xmlns:a16="http://schemas.microsoft.com/office/drawing/2014/main" id="{BFC27D5B-3EBD-4268-803A-512C9F5C3DC5}"/>
              </a:ext>
            </a:extLst>
          </p:cNvPr>
          <p:cNvSpPr/>
          <p:nvPr/>
        </p:nvSpPr>
        <p:spPr>
          <a:xfrm>
            <a:off x="117748" y="2262713"/>
            <a:ext cx="1545616" cy="461665"/>
          </a:xfrm>
          <a:prstGeom prst="rect">
            <a:avLst/>
          </a:prstGeom>
        </p:spPr>
        <p:txBody>
          <a:bodyPr wrap="none">
            <a:spAutoFit/>
          </a:bodyPr>
          <a:lstStyle/>
          <a:p>
            <a:pPr algn="just">
              <a:spcBef>
                <a:spcPts val="600"/>
              </a:spcBef>
              <a:spcAft>
                <a:spcPts val="600"/>
              </a:spcAft>
            </a:pPr>
            <a:r>
              <a:rPr lang="fr-FR" sz="2400" b="1" u="sng" spc="75" dirty="0">
                <a:solidFill>
                  <a:srgbClr val="00B050"/>
                </a:solidFill>
                <a:latin typeface="Arial" panose="020B0604020202020204" pitchFamily="34" charset="0"/>
              </a:rPr>
              <a:t>Capacité</a:t>
            </a:r>
          </a:p>
        </p:txBody>
      </p:sp>
      <p:sp>
        <p:nvSpPr>
          <p:cNvPr id="10" name="Rectangle 9">
            <a:extLst>
              <a:ext uri="{FF2B5EF4-FFF2-40B4-BE49-F238E27FC236}">
                <a16:creationId xmlns:a16="http://schemas.microsoft.com/office/drawing/2014/main" id="{FE6A1909-FFA0-4677-9BD0-19B601D9AEC6}"/>
              </a:ext>
            </a:extLst>
          </p:cNvPr>
          <p:cNvSpPr/>
          <p:nvPr/>
        </p:nvSpPr>
        <p:spPr>
          <a:xfrm>
            <a:off x="261764" y="4005064"/>
            <a:ext cx="11665296" cy="923330"/>
          </a:xfrm>
          <a:prstGeom prst="rect">
            <a:avLst/>
          </a:prstGeom>
        </p:spPr>
        <p:txBody>
          <a:bodyPr wrap="square">
            <a:spAutoFit/>
          </a:bodyPr>
          <a:lstStyle/>
          <a:p>
            <a:pPr algn="just">
              <a:spcAft>
                <a:spcPts val="0"/>
              </a:spcAft>
            </a:pPr>
            <a:r>
              <a:rPr lang="fr-FR" dirty="0">
                <a:latin typeface="Arial" panose="020B0604020202020204" pitchFamily="34" charset="0"/>
                <a:ea typeface="Times New Roman" panose="02020603050405020304" pitchFamily="18" charset="0"/>
                <a:cs typeface="Times New Roman" panose="02020603050405020304" pitchFamily="18" charset="0"/>
              </a:rPr>
              <a:t>Elle se mesure en </a:t>
            </a:r>
            <a:r>
              <a:rPr lang="fr-FR" b="1" dirty="0">
                <a:latin typeface="Arial" panose="020B0604020202020204" pitchFamily="34" charset="0"/>
                <a:ea typeface="Times New Roman" panose="02020603050405020304" pitchFamily="18" charset="0"/>
                <a:cs typeface="Times New Roman" panose="02020603050405020304" pitchFamily="18" charset="0"/>
              </a:rPr>
              <a:t>Ah</a:t>
            </a:r>
            <a:r>
              <a:rPr lang="fr-FR" dirty="0">
                <a:latin typeface="Arial" panose="020B0604020202020204" pitchFamily="34" charset="0"/>
                <a:ea typeface="Times New Roman" panose="02020603050405020304" pitchFamily="18" charset="0"/>
                <a:cs typeface="Times New Roman" panose="02020603050405020304" pitchFamily="18" charset="0"/>
              </a:rPr>
              <a:t> ou </a:t>
            </a:r>
            <a:r>
              <a:rPr lang="fr-FR" b="1" dirty="0">
                <a:latin typeface="Arial" panose="020B0604020202020204" pitchFamily="34" charset="0"/>
                <a:ea typeface="Times New Roman" panose="02020603050405020304" pitchFamily="18" charset="0"/>
                <a:cs typeface="Times New Roman" panose="02020603050405020304" pitchFamily="18" charset="0"/>
              </a:rPr>
              <a:t>mAh</a:t>
            </a:r>
            <a:r>
              <a:rPr lang="fr-FR" dirty="0">
                <a:latin typeface="Arial" panose="020B0604020202020204" pitchFamily="34" charset="0"/>
                <a:ea typeface="Times New Roman" panose="02020603050405020304" pitchFamily="18" charset="0"/>
                <a:cs typeface="Times New Roman" panose="02020603050405020304" pitchFamily="18" charset="0"/>
              </a:rPr>
              <a:t> en multipliant un courant constant par le temps de charge/décharge.</a:t>
            </a:r>
          </a:p>
          <a:p>
            <a:pPr algn="just">
              <a:spcAft>
                <a:spcPts val="0"/>
              </a:spcAft>
            </a:pPr>
            <a:r>
              <a:rPr lang="fr-FR" dirty="0">
                <a:latin typeface="Arial" panose="020B0604020202020204" pitchFamily="34" charset="0"/>
                <a:ea typeface="Times New Roman" panose="02020603050405020304" pitchFamily="18" charset="0"/>
                <a:cs typeface="Times New Roman" panose="02020603050405020304" pitchFamily="18" charset="0"/>
              </a:rPr>
              <a:t> </a:t>
            </a:r>
          </a:p>
          <a:p>
            <a:pPr algn="just">
              <a:spcAft>
                <a:spcPts val="0"/>
              </a:spcAft>
            </a:pPr>
            <a:r>
              <a:rPr lang="fr-FR" dirty="0">
                <a:latin typeface="Arial" panose="020B0604020202020204" pitchFamily="34" charset="0"/>
                <a:ea typeface="Times New Roman" panose="02020603050405020304" pitchFamily="18" charset="0"/>
                <a:cs typeface="Times New Roman" panose="02020603050405020304" pitchFamily="18" charset="0"/>
              </a:rPr>
              <a:t>L'unité officielle de charge (SI) est le coulomb, équivalent à un As (ampère pendant une seconde)</a:t>
            </a:r>
          </a:p>
        </p:txBody>
      </p:sp>
      <p:sp>
        <p:nvSpPr>
          <p:cNvPr id="11" name="Rectangle 10">
            <a:extLst>
              <a:ext uri="{FF2B5EF4-FFF2-40B4-BE49-F238E27FC236}">
                <a16:creationId xmlns:a16="http://schemas.microsoft.com/office/drawing/2014/main" id="{15661857-A53E-421C-B360-A620A59F9529}"/>
              </a:ext>
            </a:extLst>
          </p:cNvPr>
          <p:cNvSpPr/>
          <p:nvPr/>
        </p:nvSpPr>
        <p:spPr>
          <a:xfrm>
            <a:off x="1521904" y="5156334"/>
            <a:ext cx="9145016" cy="1261884"/>
          </a:xfrm>
          <a:prstGeom prst="rect">
            <a:avLst/>
          </a:prstGeom>
        </p:spPr>
        <p:txBody>
          <a:bodyPr wrap="square">
            <a:spAutoFit/>
          </a:bodyPr>
          <a:lstStyle/>
          <a:p>
            <a:pPr algn="ctr">
              <a:spcAft>
                <a:spcPts val="0"/>
              </a:spcAft>
            </a:pPr>
            <a:r>
              <a:rPr lang="en-GB" sz="2400"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1 Ah = </a:t>
            </a:r>
            <a:r>
              <a:rPr lang="en-GB" sz="2800"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GB" sz="2800" dirty="0" err="1">
                <a:solidFill>
                  <a:srgbClr val="FFFF00"/>
                </a:solidFill>
                <a:latin typeface="Arial" panose="020B0604020202020204" pitchFamily="34" charset="0"/>
                <a:ea typeface="Times New Roman" panose="02020603050405020304" pitchFamily="18" charset="0"/>
                <a:cs typeface="Arial" panose="020B0604020202020204" pitchFamily="34" charset="0"/>
              </a:rPr>
              <a:t>mAh</a:t>
            </a:r>
            <a:r>
              <a:rPr lang="en-GB" sz="2400"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 = </a:t>
            </a:r>
            <a:r>
              <a:rPr lang="en-GB" sz="2800" dirty="0">
                <a:solidFill>
                  <a:srgbClr val="FFFF00"/>
                </a:solidFill>
                <a:latin typeface="Arial" panose="020B0604020202020204" pitchFamily="34" charset="0"/>
                <a:ea typeface="Times New Roman" panose="02020603050405020304" pitchFamily="18" charset="0"/>
                <a:cs typeface="Arial" panose="020B0604020202020204" pitchFamily="34" charset="0"/>
              </a:rPr>
              <a:t>…………… C</a:t>
            </a:r>
          </a:p>
          <a:p>
            <a:pPr algn="ctr">
              <a:spcAft>
                <a:spcPts val="0"/>
              </a:spcAft>
            </a:pPr>
            <a:r>
              <a:rPr lang="en-GB" sz="2400"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  </a:t>
            </a:r>
          </a:p>
          <a:p>
            <a:pPr algn="ctr">
              <a:spcAft>
                <a:spcPts val="0"/>
              </a:spcAft>
            </a:pPr>
            <a:r>
              <a:rPr lang="en-GB" sz="2400"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1 C = ……………….. Ah = ……………. </a:t>
            </a:r>
            <a:r>
              <a:rPr lang="en-GB" sz="2400" dirty="0" err="1">
                <a:solidFill>
                  <a:srgbClr val="FFFF00"/>
                </a:solidFill>
                <a:latin typeface="Arial" panose="020B0604020202020204" pitchFamily="34" charset="0"/>
                <a:ea typeface="Times New Roman" panose="02020603050405020304" pitchFamily="18" charset="0"/>
                <a:cs typeface="Times New Roman" panose="02020603050405020304" pitchFamily="18" charset="0"/>
              </a:rPr>
              <a:t>mAh</a:t>
            </a:r>
            <a:r>
              <a:rPr lang="en-GB" sz="2400"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a:t>
            </a:r>
            <a:endParaRPr lang="fr-FR" sz="2400" dirty="0">
              <a:solidFill>
                <a:srgbClr val="FFFF00"/>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093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8"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819E8D-9FD5-4F79-A2F2-0B62C559E04E}"/>
              </a:ext>
            </a:extLst>
          </p:cNvPr>
          <p:cNvSpPr/>
          <p:nvPr/>
        </p:nvSpPr>
        <p:spPr>
          <a:xfrm>
            <a:off x="117748" y="188640"/>
            <a:ext cx="11881320" cy="1400383"/>
          </a:xfrm>
          <a:prstGeom prst="rect">
            <a:avLst/>
          </a:prstGeom>
        </p:spPr>
        <p:txBody>
          <a:bodyPr wrap="square">
            <a:spAutoFit/>
          </a:bodyPr>
          <a:lstStyle/>
          <a:p>
            <a:pPr algn="just">
              <a:spcBef>
                <a:spcPts val="600"/>
              </a:spcBef>
              <a:spcAft>
                <a:spcPts val="600"/>
              </a:spcAft>
            </a:pPr>
            <a:r>
              <a:rPr lang="fr-FR" sz="2400" b="1" u="sng" spc="75" dirty="0">
                <a:solidFill>
                  <a:srgbClr val="00B050"/>
                </a:solidFill>
                <a:latin typeface="Arial" panose="020B0604020202020204" pitchFamily="34" charset="0"/>
                <a:ea typeface="Times New Roman" panose="02020603050405020304" pitchFamily="18" charset="0"/>
              </a:rPr>
              <a:t>Energie</a:t>
            </a:r>
          </a:p>
          <a:p>
            <a:pPr algn="just">
              <a:spcAft>
                <a:spcPts val="0"/>
              </a:spcAft>
            </a:pPr>
            <a:r>
              <a:rPr lang="fr-FR" dirty="0">
                <a:latin typeface="Arial" panose="020B0604020202020204" pitchFamily="34" charset="0"/>
                <a:ea typeface="Times New Roman" panose="02020603050405020304" pitchFamily="18" charset="0"/>
                <a:cs typeface="Times New Roman" panose="02020603050405020304" pitchFamily="18" charset="0"/>
              </a:rPr>
              <a:t>L’énergie stockée dans la batterie est égale à sa charge électrique multipliée par la tension moyenne sous laquelle cette charge est déchargée. L'énergie stockée se mesure habituellement en </a:t>
            </a:r>
            <a:r>
              <a:rPr lang="fr-FR" dirty="0" err="1">
                <a:latin typeface="Arial" panose="020B0604020202020204" pitchFamily="34" charset="0"/>
                <a:ea typeface="Times New Roman" panose="02020603050405020304" pitchFamily="18" charset="0"/>
                <a:cs typeface="Times New Roman" panose="02020603050405020304" pitchFamily="18" charset="0"/>
              </a:rPr>
              <a:t>watt-heure</a:t>
            </a:r>
            <a:r>
              <a:rPr lang="fr-FR" dirty="0">
                <a:latin typeface="Arial" panose="020B0604020202020204" pitchFamily="34" charset="0"/>
                <a:ea typeface="Times New Roman" panose="02020603050405020304" pitchFamily="18" charset="0"/>
                <a:cs typeface="Times New Roman" panose="02020603050405020304" pitchFamily="18" charset="0"/>
              </a:rPr>
              <a:t>(Wh) mais l'unité officielle (SI) est le </a:t>
            </a:r>
            <a:r>
              <a:rPr lang="fr-FR" sz="2000" dirty="0">
                <a:latin typeface="Arial" panose="020B0604020202020204" pitchFamily="34" charset="0"/>
                <a:ea typeface="Times New Roman" panose="02020603050405020304" pitchFamily="18" charset="0"/>
                <a:cs typeface="Times New Roman" panose="02020603050405020304" pitchFamily="18" charset="0"/>
              </a:rPr>
              <a:t>joule</a:t>
            </a:r>
            <a:r>
              <a:rPr lang="fr-FR" dirty="0">
                <a:latin typeface="Arial" panose="020B0604020202020204" pitchFamily="34" charset="0"/>
                <a:ea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E7DD3D6E-6D65-4BF5-BE66-6A354B612F0D}"/>
              </a:ext>
            </a:extLst>
          </p:cNvPr>
          <p:cNvSpPr/>
          <p:nvPr/>
        </p:nvSpPr>
        <p:spPr>
          <a:xfrm>
            <a:off x="3027770" y="1484784"/>
            <a:ext cx="6061276" cy="1261884"/>
          </a:xfrm>
          <a:prstGeom prst="rect">
            <a:avLst/>
          </a:prstGeom>
        </p:spPr>
        <p:txBody>
          <a:bodyPr wrap="none">
            <a:spAutoFit/>
          </a:bodyPr>
          <a:lstStyle/>
          <a:p>
            <a:pPr algn="ctr">
              <a:spcAft>
                <a:spcPts val="0"/>
              </a:spcAft>
            </a:pPr>
            <a:r>
              <a:rPr lang="fr-FR" sz="2400"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1 Wh = </a:t>
            </a:r>
            <a:r>
              <a:rPr lang="fr-FR" sz="2800"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 J</a:t>
            </a:r>
            <a:r>
              <a:rPr lang="fr-FR" sz="2400"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 = ……………. kJ  </a:t>
            </a:r>
          </a:p>
          <a:p>
            <a:pPr algn="ctr">
              <a:spcAft>
                <a:spcPts val="0"/>
              </a:spcAft>
            </a:pPr>
            <a:endParaRPr lang="fr-FR" sz="2400" dirty="0">
              <a:solidFill>
                <a:srgbClr val="FFFF00"/>
              </a:solidFill>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r>
              <a:rPr lang="fr-FR" sz="2400"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1 J = …………….. </a:t>
            </a:r>
            <a:r>
              <a:rPr lang="fr-FR" sz="2400" dirty="0" err="1">
                <a:solidFill>
                  <a:srgbClr val="FFFF00"/>
                </a:solidFill>
                <a:latin typeface="Arial" panose="020B0604020202020204" pitchFamily="34" charset="0"/>
                <a:ea typeface="Times New Roman" panose="02020603050405020304" pitchFamily="18" charset="0"/>
                <a:cs typeface="Times New Roman" panose="02020603050405020304" pitchFamily="18" charset="0"/>
              </a:rPr>
              <a:t>mWh</a:t>
            </a:r>
            <a:r>
              <a:rPr lang="fr-FR" sz="2400"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id="{76C8D0F4-D4EA-4C09-B8F0-A85C84C9F576}"/>
              </a:ext>
            </a:extLst>
          </p:cNvPr>
          <p:cNvSpPr/>
          <p:nvPr/>
        </p:nvSpPr>
        <p:spPr>
          <a:xfrm>
            <a:off x="117748" y="2589147"/>
            <a:ext cx="11881320" cy="1092607"/>
          </a:xfrm>
          <a:prstGeom prst="rect">
            <a:avLst/>
          </a:prstGeom>
        </p:spPr>
        <p:txBody>
          <a:bodyPr wrap="square">
            <a:spAutoFit/>
          </a:bodyPr>
          <a:lstStyle/>
          <a:p>
            <a:pPr algn="just">
              <a:spcBef>
                <a:spcPts val="600"/>
              </a:spcBef>
              <a:spcAft>
                <a:spcPts val="600"/>
              </a:spcAft>
            </a:pPr>
            <a:r>
              <a:rPr lang="fr-FR" sz="2400" b="1" u="sng" spc="75" dirty="0">
                <a:solidFill>
                  <a:srgbClr val="00B050"/>
                </a:solidFill>
                <a:latin typeface="Arial" panose="020B0604020202020204" pitchFamily="34" charset="0"/>
                <a:ea typeface="Times New Roman" panose="02020603050405020304" pitchFamily="18" charset="0"/>
              </a:rPr>
              <a:t>Débit maximum</a:t>
            </a:r>
          </a:p>
          <a:p>
            <a:pPr algn="just">
              <a:spcAft>
                <a:spcPts val="0"/>
              </a:spcAft>
            </a:pPr>
            <a:r>
              <a:rPr lang="fr-FR" dirty="0">
                <a:latin typeface="Arial" panose="020B0604020202020204" pitchFamily="34" charset="0"/>
                <a:ea typeface="Times New Roman" panose="02020603050405020304" pitchFamily="18" charset="0"/>
                <a:cs typeface="Times New Roman" panose="02020603050405020304" pitchFamily="18" charset="0"/>
              </a:rPr>
              <a:t>Le débit maximum, ou courant de pointe, d'un accumulateur se mesure en ampère. Il est généralement spécifié en amplitude et en durée et est généralement largement supérieur au débit permanent autorisé.</a:t>
            </a:r>
          </a:p>
        </p:txBody>
      </p:sp>
      <p:sp>
        <p:nvSpPr>
          <p:cNvPr id="11" name="Rectangle 10">
            <a:extLst>
              <a:ext uri="{FF2B5EF4-FFF2-40B4-BE49-F238E27FC236}">
                <a16:creationId xmlns:a16="http://schemas.microsoft.com/office/drawing/2014/main" id="{72A2F38D-13A6-4AAE-8A77-4E0553FE814C}"/>
              </a:ext>
            </a:extLst>
          </p:cNvPr>
          <p:cNvSpPr/>
          <p:nvPr/>
        </p:nvSpPr>
        <p:spPr>
          <a:xfrm>
            <a:off x="117748" y="3746792"/>
            <a:ext cx="4666662" cy="461665"/>
          </a:xfrm>
          <a:prstGeom prst="rect">
            <a:avLst/>
          </a:prstGeom>
        </p:spPr>
        <p:txBody>
          <a:bodyPr wrap="none">
            <a:spAutoFit/>
          </a:bodyPr>
          <a:lstStyle/>
          <a:p>
            <a:pPr algn="just">
              <a:spcBef>
                <a:spcPts val="600"/>
              </a:spcBef>
              <a:spcAft>
                <a:spcPts val="600"/>
              </a:spcAft>
            </a:pPr>
            <a:r>
              <a:rPr lang="fr-FR" sz="2400" b="1" u="sng" spc="75" dirty="0">
                <a:solidFill>
                  <a:srgbClr val="00B050"/>
                </a:solidFill>
                <a:latin typeface="Arial" panose="020B0604020202020204" pitchFamily="34" charset="0"/>
              </a:rPr>
              <a:t>Courant de charge maximum</a:t>
            </a:r>
          </a:p>
        </p:txBody>
      </p:sp>
      <p:sp>
        <p:nvSpPr>
          <p:cNvPr id="12" name="Rectangle 11">
            <a:extLst>
              <a:ext uri="{FF2B5EF4-FFF2-40B4-BE49-F238E27FC236}">
                <a16:creationId xmlns:a16="http://schemas.microsoft.com/office/drawing/2014/main" id="{8CFF4C19-DAA1-449E-A0BE-7534ED4E6ADC}"/>
              </a:ext>
            </a:extLst>
          </p:cNvPr>
          <p:cNvSpPr/>
          <p:nvPr/>
        </p:nvSpPr>
        <p:spPr>
          <a:xfrm>
            <a:off x="121146" y="4273495"/>
            <a:ext cx="11881320" cy="646331"/>
          </a:xfrm>
          <a:prstGeom prst="rect">
            <a:avLst/>
          </a:prstGeom>
        </p:spPr>
        <p:txBody>
          <a:bodyPr wrap="square">
            <a:spAutoFit/>
          </a:bodyPr>
          <a:lstStyle/>
          <a:p>
            <a:r>
              <a:rPr lang="fr-FR" dirty="0">
                <a:latin typeface="Arial" panose="020B0604020202020204" pitchFamily="34" charset="0"/>
                <a:ea typeface="Times New Roman" panose="02020603050405020304" pitchFamily="18" charset="0"/>
                <a:cs typeface="Times New Roman" panose="02020603050405020304" pitchFamily="18" charset="0"/>
              </a:rPr>
              <a:t>Le courant maximum supportable pendant la recharge est indiqué en ampère, mais est souvent exprimé en unité de charge, c'est-à-dire rapporté à la capacité.</a:t>
            </a:r>
            <a:endParaRPr lang="fr-FR" dirty="0"/>
          </a:p>
        </p:txBody>
      </p:sp>
      <p:sp>
        <p:nvSpPr>
          <p:cNvPr id="13" name="Zone de texte 8">
            <a:extLst>
              <a:ext uri="{FF2B5EF4-FFF2-40B4-BE49-F238E27FC236}">
                <a16:creationId xmlns:a16="http://schemas.microsoft.com/office/drawing/2014/main" id="{ECD11ACB-58F9-4688-9EDD-B220F30D523E}"/>
              </a:ext>
            </a:extLst>
          </p:cNvPr>
          <p:cNvSpPr txBox="1">
            <a:spLocks noChangeArrowheads="1"/>
          </p:cNvSpPr>
          <p:nvPr/>
        </p:nvSpPr>
        <p:spPr bwMode="auto">
          <a:xfrm>
            <a:off x="261764" y="5085843"/>
            <a:ext cx="11593288" cy="1439501"/>
          </a:xfrm>
          <a:prstGeom prst="rect">
            <a:avLst/>
          </a:prstGeom>
          <a:noFill/>
          <a:ln w="38100">
            <a:solidFill>
              <a:srgbClr val="00B050"/>
            </a:solidFill>
            <a:miter lim="800000"/>
            <a:headEnd/>
            <a:tailEnd/>
          </a:ln>
        </p:spPr>
        <p:txBody>
          <a:bodyPr rot="0" vert="horz" wrap="square" lIns="91440" tIns="45720" rIns="91440" bIns="45720" anchor="ctr" anchorCtr="0">
            <a:noAutofit/>
          </a:bodyPr>
          <a:lstStyle>
            <a:defPPr rtl="0">
              <a:defRPr lang="fr-fr"/>
            </a:defPPr>
            <a:lvl1pPr>
              <a:spcAft>
                <a:spcPts val="0"/>
              </a:spcAft>
              <a:defRPr sz="240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defRPr>
            </a:lvl1pPr>
          </a:lstStyle>
          <a:p>
            <a:r>
              <a:rPr lang="fr-FR" dirty="0"/>
              <a:t>L'unité de charge est le rapport entre le courant de charge en A et la capacité C en Ah. Une valeur de 0,5 C correspondant à 0,5 A pour une capacité de 1 Ah ou à 1 A pour une capacité de 2 Ah, et dans les deux cas à une charge de 2 heures.</a:t>
            </a:r>
          </a:p>
        </p:txBody>
      </p:sp>
    </p:spTree>
    <p:extLst>
      <p:ext uri="{BB962C8B-B14F-4D97-AF65-F5344CB8AC3E}">
        <p14:creationId xmlns:p14="http://schemas.microsoft.com/office/powerpoint/2010/main" val="350194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2" grpId="0"/>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2EAE143-B0BE-47BF-9590-2638E67777E7}"/>
              </a:ext>
            </a:extLst>
          </p:cNvPr>
          <p:cNvSpPr/>
          <p:nvPr/>
        </p:nvSpPr>
        <p:spPr>
          <a:xfrm>
            <a:off x="117748" y="188640"/>
            <a:ext cx="1364476" cy="461665"/>
          </a:xfrm>
          <a:prstGeom prst="rect">
            <a:avLst/>
          </a:prstGeom>
        </p:spPr>
        <p:txBody>
          <a:bodyPr wrap="none">
            <a:spAutoFit/>
          </a:bodyPr>
          <a:lstStyle/>
          <a:p>
            <a:pPr algn="just">
              <a:spcBef>
                <a:spcPts val="600"/>
              </a:spcBef>
              <a:spcAft>
                <a:spcPts val="600"/>
              </a:spcAft>
            </a:pPr>
            <a:r>
              <a:rPr lang="fr-FR" sz="2400" b="1" u="sng" spc="75" dirty="0">
                <a:solidFill>
                  <a:srgbClr val="00B050"/>
                </a:solidFill>
                <a:latin typeface="Arial" panose="020B0604020202020204" pitchFamily="34" charset="0"/>
              </a:rPr>
              <a:t>Densité</a:t>
            </a:r>
          </a:p>
        </p:txBody>
      </p:sp>
      <p:sp>
        <p:nvSpPr>
          <p:cNvPr id="6" name="Zone de texte 9">
            <a:extLst>
              <a:ext uri="{FF2B5EF4-FFF2-40B4-BE49-F238E27FC236}">
                <a16:creationId xmlns:a16="http://schemas.microsoft.com/office/drawing/2014/main" id="{37CF1B04-8CFC-474E-98AC-CD848CBBD956}"/>
              </a:ext>
            </a:extLst>
          </p:cNvPr>
          <p:cNvSpPr txBox="1">
            <a:spLocks noChangeArrowheads="1"/>
          </p:cNvSpPr>
          <p:nvPr/>
        </p:nvSpPr>
        <p:spPr bwMode="auto">
          <a:xfrm>
            <a:off x="261764" y="764704"/>
            <a:ext cx="11665296" cy="1080120"/>
          </a:xfrm>
          <a:prstGeom prst="rect">
            <a:avLst/>
          </a:prstGeom>
          <a:noFill/>
          <a:ln w="38100">
            <a:solidFill>
              <a:srgbClr val="00B050"/>
            </a:solidFill>
            <a:miter lim="800000"/>
            <a:headEnd/>
            <a:tailEnd/>
          </a:ln>
        </p:spPr>
        <p:txBody>
          <a:bodyPr rot="0" vert="horz" wrap="square" lIns="91440" tIns="45720" rIns="91440" bIns="45720" anchor="ctr" anchorCtr="0">
            <a:noAutofit/>
          </a:bodyPr>
          <a:lstStyle>
            <a:defPPr rtl="0">
              <a:defRPr lang="fr-fr"/>
            </a:defPPr>
            <a:lvl1pPr>
              <a:spcAft>
                <a:spcPts val="0"/>
              </a:spcAft>
              <a:defRPr sz="240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defRPr>
            </a:lvl1pPr>
          </a:lstStyle>
          <a:p>
            <a:r>
              <a:rPr lang="fr-FR" dirty="0"/>
              <a:t>La densité massique, ou énergie spécifique, correspond à la quantité d'énergie (Wh/kg) qu'il peut restituer par rapport à sa masse.</a:t>
            </a:r>
          </a:p>
        </p:txBody>
      </p:sp>
      <p:sp>
        <p:nvSpPr>
          <p:cNvPr id="7" name="Zone de texte 11">
            <a:extLst>
              <a:ext uri="{FF2B5EF4-FFF2-40B4-BE49-F238E27FC236}">
                <a16:creationId xmlns:a16="http://schemas.microsoft.com/office/drawing/2014/main" id="{D02F7078-4EB5-45DB-AE5F-94E24B706233}"/>
              </a:ext>
            </a:extLst>
          </p:cNvPr>
          <p:cNvSpPr txBox="1">
            <a:spLocks noChangeArrowheads="1"/>
          </p:cNvSpPr>
          <p:nvPr/>
        </p:nvSpPr>
        <p:spPr bwMode="auto">
          <a:xfrm>
            <a:off x="261764" y="2132856"/>
            <a:ext cx="11665296" cy="1512168"/>
          </a:xfrm>
          <a:prstGeom prst="rect">
            <a:avLst/>
          </a:prstGeom>
          <a:noFill/>
          <a:ln w="38100">
            <a:solidFill>
              <a:srgbClr val="00B050"/>
            </a:solidFill>
            <a:miter lim="800000"/>
            <a:headEnd/>
            <a:tailEnd/>
          </a:ln>
        </p:spPr>
        <p:txBody>
          <a:bodyPr rot="0" vert="horz" wrap="square" lIns="91440" tIns="45720" rIns="91440" bIns="45720" anchor="ctr" anchorCtr="0">
            <a:noAutofit/>
          </a:bodyPr>
          <a:lstStyle>
            <a:defPPr rtl="0">
              <a:defRPr lang="fr-fr"/>
            </a:defPPr>
            <a:lvl1pPr>
              <a:spcAft>
                <a:spcPts val="0"/>
              </a:spcAft>
              <a:defRPr sz="240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defRPr>
            </a:lvl1pPr>
          </a:lstStyle>
          <a:p>
            <a:r>
              <a:rPr lang="fr-FR" dirty="0"/>
              <a:t>La densité volumique, ou densité d'énergie, correspond à la quantité d'énergie (Wh/m³) qu'il peut restituer par rapport à son volume. On utilise plus couramment les Wh/dm³ soit Wh/L.</a:t>
            </a:r>
          </a:p>
        </p:txBody>
      </p:sp>
    </p:spTree>
    <p:extLst>
      <p:ext uri="{BB962C8B-B14F-4D97-AF65-F5344CB8AC3E}">
        <p14:creationId xmlns:p14="http://schemas.microsoft.com/office/powerpoint/2010/main" val="321269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FDDDD0A0-BA7A-447E-ACF9-8EEF07D7E3F0}"/>
              </a:ext>
            </a:extLst>
          </p:cNvPr>
          <p:cNvGrpSpPr/>
          <p:nvPr/>
        </p:nvGrpSpPr>
        <p:grpSpPr>
          <a:xfrm>
            <a:off x="1413892" y="411609"/>
            <a:ext cx="9361040" cy="6034782"/>
            <a:chOff x="1413892" y="411609"/>
            <a:chExt cx="9361040" cy="6034782"/>
          </a:xfrm>
        </p:grpSpPr>
        <p:pic>
          <p:nvPicPr>
            <p:cNvPr id="4" name="Image 3">
              <a:extLst>
                <a:ext uri="{FF2B5EF4-FFF2-40B4-BE49-F238E27FC236}">
                  <a16:creationId xmlns:a16="http://schemas.microsoft.com/office/drawing/2014/main" id="{D16AB6D3-AC28-4AA7-91DE-DB818D10C268}"/>
                </a:ext>
              </a:extLst>
            </p:cNvPr>
            <p:cNvPicPr>
              <a:picLocks noChangeAspect="1"/>
            </p:cNvPicPr>
            <p:nvPr/>
          </p:nvPicPr>
          <p:blipFill>
            <a:blip r:embed="rId3"/>
            <a:stretch>
              <a:fillRect/>
            </a:stretch>
          </p:blipFill>
          <p:spPr>
            <a:xfrm>
              <a:off x="1413892" y="411609"/>
              <a:ext cx="9361040" cy="6034782"/>
            </a:xfrm>
            <a:prstGeom prst="rect">
              <a:avLst/>
            </a:prstGeom>
          </p:spPr>
        </p:pic>
        <p:sp>
          <p:nvSpPr>
            <p:cNvPr id="5" name="Rectangle 4">
              <a:extLst>
                <a:ext uri="{FF2B5EF4-FFF2-40B4-BE49-F238E27FC236}">
                  <a16:creationId xmlns:a16="http://schemas.microsoft.com/office/drawing/2014/main" id="{E11FD352-8FB1-40C7-ADDD-92C7FDC42805}"/>
                </a:ext>
              </a:extLst>
            </p:cNvPr>
            <p:cNvSpPr/>
            <p:nvPr/>
          </p:nvSpPr>
          <p:spPr>
            <a:xfrm>
              <a:off x="1413892" y="411609"/>
              <a:ext cx="9361040" cy="603478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47816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2E2F71B4-E5CC-4262-AA9F-26982928E65E}"/>
              </a:ext>
            </a:extLst>
          </p:cNvPr>
          <p:cNvGrpSpPr/>
          <p:nvPr/>
        </p:nvGrpSpPr>
        <p:grpSpPr>
          <a:xfrm>
            <a:off x="1197868" y="368660"/>
            <a:ext cx="9793088" cy="6120680"/>
            <a:chOff x="3279775" y="1514475"/>
            <a:chExt cx="5629275" cy="3829051"/>
          </a:xfrm>
        </p:grpSpPr>
        <p:pic>
          <p:nvPicPr>
            <p:cNvPr id="1026" name="Picture 2" descr="Figure 7">
              <a:extLst>
                <a:ext uri="{FF2B5EF4-FFF2-40B4-BE49-F238E27FC236}">
                  <a16:creationId xmlns:a16="http://schemas.microsoft.com/office/drawing/2014/main" id="{DB256A58-A673-40E3-A408-410585814F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9775" y="1514475"/>
              <a:ext cx="5629275" cy="38290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136B7FB-09B8-4367-A464-70AD6ED7BFEA}"/>
                </a:ext>
              </a:extLst>
            </p:cNvPr>
            <p:cNvSpPr/>
            <p:nvPr/>
          </p:nvSpPr>
          <p:spPr>
            <a:xfrm>
              <a:off x="3279775" y="1514476"/>
              <a:ext cx="5629275" cy="382905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73572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15045E03-A959-4D20-B276-443A73285DD6}"/>
              </a:ext>
            </a:extLst>
          </p:cNvPr>
          <p:cNvSpPr>
            <a:spLocks noGrp="1"/>
          </p:cNvSpPr>
          <p:nvPr>
            <p:ph type="title"/>
          </p:nvPr>
        </p:nvSpPr>
        <p:spPr>
          <a:xfrm>
            <a:off x="117748" y="94455"/>
            <a:ext cx="9144001" cy="743744"/>
          </a:xfrm>
        </p:spPr>
        <p:txBody>
          <a:bodyPr rtlCol="0"/>
          <a:lstStyle/>
          <a:p>
            <a:pPr rtl="0"/>
            <a:r>
              <a:rPr lang="fr-FR" dirty="0" err="1"/>
              <a:t>Cablâges</a:t>
            </a:r>
            <a:endParaRPr lang="fr-FR" dirty="0"/>
          </a:p>
        </p:txBody>
      </p:sp>
      <p:pic>
        <p:nvPicPr>
          <p:cNvPr id="6" name="Image 5">
            <a:extLst>
              <a:ext uri="{FF2B5EF4-FFF2-40B4-BE49-F238E27FC236}">
                <a16:creationId xmlns:a16="http://schemas.microsoft.com/office/drawing/2014/main" id="{738C5F7E-44BF-4146-B2C3-E1E24225BB14}"/>
              </a:ext>
            </a:extLst>
          </p:cNvPr>
          <p:cNvPicPr/>
          <p:nvPr/>
        </p:nvPicPr>
        <p:blipFill>
          <a:blip r:embed="rId2"/>
          <a:stretch>
            <a:fillRect/>
          </a:stretch>
        </p:blipFill>
        <p:spPr>
          <a:xfrm>
            <a:off x="270582" y="1412776"/>
            <a:ext cx="11647659" cy="4536504"/>
          </a:xfrm>
          <a:prstGeom prst="rect">
            <a:avLst/>
          </a:prstGeom>
        </p:spPr>
      </p:pic>
      <p:sp>
        <p:nvSpPr>
          <p:cNvPr id="7" name="Rectangle 6">
            <a:extLst>
              <a:ext uri="{FF2B5EF4-FFF2-40B4-BE49-F238E27FC236}">
                <a16:creationId xmlns:a16="http://schemas.microsoft.com/office/drawing/2014/main" id="{3A18CD3B-B16E-4CAF-894E-6F8D676F3124}"/>
              </a:ext>
            </a:extLst>
          </p:cNvPr>
          <p:cNvSpPr/>
          <p:nvPr/>
        </p:nvSpPr>
        <p:spPr>
          <a:xfrm>
            <a:off x="270581" y="1412776"/>
            <a:ext cx="11647659" cy="453650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CAF372AA-B785-4C53-9FA1-66713750110E}"/>
              </a:ext>
            </a:extLst>
          </p:cNvPr>
          <p:cNvSpPr/>
          <p:nvPr/>
        </p:nvSpPr>
        <p:spPr>
          <a:xfrm>
            <a:off x="8686700" y="4901168"/>
            <a:ext cx="3024337" cy="8000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4A2F1813-078A-4526-B498-B4A23A00904A}"/>
              </a:ext>
            </a:extLst>
          </p:cNvPr>
          <p:cNvSpPr/>
          <p:nvPr/>
        </p:nvSpPr>
        <p:spPr>
          <a:xfrm>
            <a:off x="4366220" y="4671412"/>
            <a:ext cx="3024337" cy="8000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F421C90A-3B00-49FB-8F75-7E3AF3D2C066}"/>
              </a:ext>
            </a:extLst>
          </p:cNvPr>
          <p:cNvSpPr/>
          <p:nvPr/>
        </p:nvSpPr>
        <p:spPr>
          <a:xfrm>
            <a:off x="405779" y="4271372"/>
            <a:ext cx="3024337" cy="8000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674609BD-F324-48C0-9F70-F66706F275D9}"/>
              </a:ext>
            </a:extLst>
          </p:cNvPr>
          <p:cNvSpPr/>
          <p:nvPr/>
        </p:nvSpPr>
        <p:spPr>
          <a:xfrm>
            <a:off x="477788" y="4365104"/>
            <a:ext cx="2880320" cy="5360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44E08133-0B21-41DB-BEEE-CFE00EC96FA8}"/>
              </a:ext>
            </a:extLst>
          </p:cNvPr>
          <p:cNvSpPr/>
          <p:nvPr/>
        </p:nvSpPr>
        <p:spPr>
          <a:xfrm>
            <a:off x="4385642" y="4803420"/>
            <a:ext cx="2880320" cy="5360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C7ACB9A6-C8C0-41F8-8371-E3AEB3BA86F9}"/>
              </a:ext>
            </a:extLst>
          </p:cNvPr>
          <p:cNvSpPr/>
          <p:nvPr/>
        </p:nvSpPr>
        <p:spPr>
          <a:xfrm>
            <a:off x="8758708" y="4986524"/>
            <a:ext cx="2880320" cy="686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99335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AEB920-C268-487A-9E5E-F9D364BC2D0E}"/>
              </a:ext>
            </a:extLst>
          </p:cNvPr>
          <p:cNvSpPr txBox="1">
            <a:spLocks/>
          </p:cNvSpPr>
          <p:nvPr/>
        </p:nvSpPr>
        <p:spPr>
          <a:xfrm>
            <a:off x="117748" y="94455"/>
            <a:ext cx="9144001" cy="743744"/>
          </a:xfrm>
          <a:prstGeom prst="rect">
            <a:avLst/>
          </a:prstGeom>
        </p:spPr>
        <p:txBody>
          <a:bodyPr rtlCol="0"/>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fr-FR" dirty="0"/>
              <a:t>Types de batteries</a:t>
            </a:r>
          </a:p>
        </p:txBody>
      </p:sp>
      <p:sp>
        <p:nvSpPr>
          <p:cNvPr id="3" name="Rectangle 2">
            <a:extLst>
              <a:ext uri="{FF2B5EF4-FFF2-40B4-BE49-F238E27FC236}">
                <a16:creationId xmlns:a16="http://schemas.microsoft.com/office/drawing/2014/main" id="{4EE3E198-2EF8-48EC-A6CC-8B300B4CCB24}"/>
              </a:ext>
            </a:extLst>
          </p:cNvPr>
          <p:cNvSpPr/>
          <p:nvPr/>
        </p:nvSpPr>
        <p:spPr>
          <a:xfrm>
            <a:off x="429953" y="692696"/>
            <a:ext cx="1172116" cy="461665"/>
          </a:xfrm>
          <a:prstGeom prst="rect">
            <a:avLst/>
          </a:prstGeom>
        </p:spPr>
        <p:txBody>
          <a:bodyPr wrap="none">
            <a:spAutoFit/>
          </a:bodyPr>
          <a:lstStyle/>
          <a:p>
            <a:pPr algn="just">
              <a:spcBef>
                <a:spcPts val="600"/>
              </a:spcBef>
              <a:spcAft>
                <a:spcPts val="600"/>
              </a:spcAft>
            </a:pPr>
            <a:r>
              <a:rPr lang="fr-FR" sz="2400" b="1" u="sng" spc="75" dirty="0">
                <a:solidFill>
                  <a:srgbClr val="00B050"/>
                </a:solidFill>
                <a:latin typeface="Arial" panose="020B0604020202020204" pitchFamily="34" charset="0"/>
              </a:rPr>
              <a:t>Plomb</a:t>
            </a:r>
          </a:p>
        </p:txBody>
      </p:sp>
      <p:pic>
        <p:nvPicPr>
          <p:cNvPr id="1026" name="Picture 2" descr="Acumulator auto 12V 60Ah 600A TITANIUM PRO L2B 60P - Caranda">
            <a:extLst>
              <a:ext uri="{FF2B5EF4-FFF2-40B4-BE49-F238E27FC236}">
                <a16:creationId xmlns:a16="http://schemas.microsoft.com/office/drawing/2014/main" id="{2EC78CB5-0C3E-4131-8C91-8AB1B4FE14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6300" y="404664"/>
            <a:ext cx="6165305" cy="616530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5B23459-7C06-4AAB-9A5C-871B8E4565B2}"/>
              </a:ext>
            </a:extLst>
          </p:cNvPr>
          <p:cNvSpPr/>
          <p:nvPr/>
        </p:nvSpPr>
        <p:spPr>
          <a:xfrm>
            <a:off x="5086300" y="404663"/>
            <a:ext cx="6165305" cy="616530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504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F687F4-B5FE-44D5-B12B-17431CFCF9E5}"/>
              </a:ext>
            </a:extLst>
          </p:cNvPr>
          <p:cNvSpPr/>
          <p:nvPr/>
        </p:nvSpPr>
        <p:spPr>
          <a:xfrm>
            <a:off x="465092" y="116632"/>
            <a:ext cx="1053494" cy="461665"/>
          </a:xfrm>
          <a:prstGeom prst="rect">
            <a:avLst/>
          </a:prstGeom>
        </p:spPr>
        <p:txBody>
          <a:bodyPr wrap="none">
            <a:spAutoFit/>
          </a:bodyPr>
          <a:lstStyle/>
          <a:p>
            <a:pPr algn="just">
              <a:spcBef>
                <a:spcPts val="600"/>
              </a:spcBef>
              <a:spcAft>
                <a:spcPts val="600"/>
              </a:spcAft>
            </a:pPr>
            <a:r>
              <a:rPr lang="fr-FR" sz="2400" b="1" u="sng" spc="75" dirty="0">
                <a:solidFill>
                  <a:srgbClr val="00B050"/>
                </a:solidFill>
                <a:latin typeface="Arial" panose="020B0604020202020204" pitchFamily="34" charset="0"/>
              </a:rPr>
              <a:t>Ni-Cd</a:t>
            </a:r>
          </a:p>
        </p:txBody>
      </p:sp>
      <p:sp>
        <p:nvSpPr>
          <p:cNvPr id="3" name="Rectangle 2">
            <a:extLst>
              <a:ext uri="{FF2B5EF4-FFF2-40B4-BE49-F238E27FC236}">
                <a16:creationId xmlns:a16="http://schemas.microsoft.com/office/drawing/2014/main" id="{6278115F-8F59-418E-BBE7-4F6CC8CAB332}"/>
              </a:ext>
            </a:extLst>
          </p:cNvPr>
          <p:cNvSpPr/>
          <p:nvPr/>
        </p:nvSpPr>
        <p:spPr>
          <a:xfrm>
            <a:off x="5753532" y="157885"/>
            <a:ext cx="1087157" cy="461665"/>
          </a:xfrm>
          <a:prstGeom prst="rect">
            <a:avLst/>
          </a:prstGeom>
        </p:spPr>
        <p:txBody>
          <a:bodyPr wrap="none">
            <a:spAutoFit/>
          </a:bodyPr>
          <a:lstStyle/>
          <a:p>
            <a:pPr algn="just">
              <a:spcBef>
                <a:spcPts val="600"/>
              </a:spcBef>
              <a:spcAft>
                <a:spcPts val="600"/>
              </a:spcAft>
            </a:pPr>
            <a:r>
              <a:rPr lang="fr-FR" sz="2400" b="1" u="sng" spc="75" dirty="0">
                <a:solidFill>
                  <a:srgbClr val="00B050"/>
                </a:solidFill>
                <a:latin typeface="Arial" panose="020B0604020202020204" pitchFamily="34" charset="0"/>
              </a:rPr>
              <a:t>Ni-</a:t>
            </a:r>
            <a:r>
              <a:rPr lang="fr-FR" sz="2400" b="1" u="sng" spc="75" dirty="0" err="1">
                <a:solidFill>
                  <a:srgbClr val="00B050"/>
                </a:solidFill>
                <a:latin typeface="Arial" panose="020B0604020202020204" pitchFamily="34" charset="0"/>
              </a:rPr>
              <a:t>Mh</a:t>
            </a:r>
            <a:endParaRPr lang="fr-FR" sz="2400" b="1" u="sng" spc="75" dirty="0">
              <a:solidFill>
                <a:srgbClr val="00B050"/>
              </a:solidFill>
              <a:latin typeface="Arial" panose="020B0604020202020204" pitchFamily="34" charset="0"/>
            </a:endParaRPr>
          </a:p>
        </p:txBody>
      </p:sp>
      <p:pic>
        <p:nvPicPr>
          <p:cNvPr id="2050" name="Picture 2" descr="Pile Rechargeable Ni-Cd Ni-Mh Ni-Zn - Piles44.com">
            <a:extLst>
              <a:ext uri="{FF2B5EF4-FFF2-40B4-BE49-F238E27FC236}">
                <a16:creationId xmlns:a16="http://schemas.microsoft.com/office/drawing/2014/main" id="{61D9A99F-041C-4E11-B3E0-080FEFAFF7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860" y="388718"/>
            <a:ext cx="3962400" cy="3962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B701E7D0-9604-4A18-81BC-6E3044A86DCB}"/>
              </a:ext>
            </a:extLst>
          </p:cNvPr>
          <p:cNvSpPr/>
          <p:nvPr/>
        </p:nvSpPr>
        <p:spPr>
          <a:xfrm>
            <a:off x="1125861" y="850383"/>
            <a:ext cx="3962400" cy="301066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e 6">
            <a:extLst>
              <a:ext uri="{FF2B5EF4-FFF2-40B4-BE49-F238E27FC236}">
                <a16:creationId xmlns:a16="http://schemas.microsoft.com/office/drawing/2014/main" id="{5BE0ED2F-3BF4-41FF-84D3-601E18920DF8}"/>
              </a:ext>
            </a:extLst>
          </p:cNvPr>
          <p:cNvGrpSpPr/>
          <p:nvPr/>
        </p:nvGrpSpPr>
        <p:grpSpPr>
          <a:xfrm>
            <a:off x="7156399" y="864585"/>
            <a:ext cx="3661138" cy="3662830"/>
            <a:chOff x="7156399" y="864585"/>
            <a:chExt cx="3661138" cy="3662830"/>
          </a:xfrm>
        </p:grpSpPr>
        <p:pic>
          <p:nvPicPr>
            <p:cNvPr id="2052" name="Picture 4" descr="Batería Ni-MH 4/5SC (1.2V, 2500 mAh) 437661 2017 – €3.95">
              <a:extLst>
                <a:ext uri="{FF2B5EF4-FFF2-40B4-BE49-F238E27FC236}">
                  <a16:creationId xmlns:a16="http://schemas.microsoft.com/office/drawing/2014/main" id="{7C39C5C1-AFF9-4241-834A-7591C75A5F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9937" y="869815"/>
              <a:ext cx="3657600" cy="36576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B7BEAC02-0028-4F7C-8317-5CB02D2FD628}"/>
                </a:ext>
              </a:extLst>
            </p:cNvPr>
            <p:cNvSpPr/>
            <p:nvPr/>
          </p:nvSpPr>
          <p:spPr>
            <a:xfrm>
              <a:off x="7156399" y="864585"/>
              <a:ext cx="3657600" cy="36576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20866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3EC360-3352-4203-9E34-501D2EDEB44C}"/>
              </a:ext>
            </a:extLst>
          </p:cNvPr>
          <p:cNvSpPr/>
          <p:nvPr/>
        </p:nvSpPr>
        <p:spPr>
          <a:xfrm>
            <a:off x="261764" y="188640"/>
            <a:ext cx="1077539" cy="461665"/>
          </a:xfrm>
          <a:prstGeom prst="rect">
            <a:avLst/>
          </a:prstGeom>
        </p:spPr>
        <p:txBody>
          <a:bodyPr wrap="none">
            <a:spAutoFit/>
          </a:bodyPr>
          <a:lstStyle/>
          <a:p>
            <a:pPr algn="just">
              <a:spcBef>
                <a:spcPts val="600"/>
              </a:spcBef>
              <a:spcAft>
                <a:spcPts val="600"/>
              </a:spcAft>
            </a:pPr>
            <a:r>
              <a:rPr lang="fr-FR" sz="2400" b="1" u="sng" spc="75" dirty="0">
                <a:solidFill>
                  <a:srgbClr val="00B050"/>
                </a:solidFill>
                <a:latin typeface="Arial" panose="020B0604020202020204" pitchFamily="34" charset="0"/>
              </a:rPr>
              <a:t>Li-Ion</a:t>
            </a:r>
          </a:p>
        </p:txBody>
      </p:sp>
      <p:sp>
        <p:nvSpPr>
          <p:cNvPr id="3" name="Rectangle 2">
            <a:extLst>
              <a:ext uri="{FF2B5EF4-FFF2-40B4-BE49-F238E27FC236}">
                <a16:creationId xmlns:a16="http://schemas.microsoft.com/office/drawing/2014/main" id="{9F68E637-F669-4140-93D5-20FB5BF103CB}"/>
              </a:ext>
            </a:extLst>
          </p:cNvPr>
          <p:cNvSpPr/>
          <p:nvPr/>
        </p:nvSpPr>
        <p:spPr>
          <a:xfrm>
            <a:off x="5734372" y="188640"/>
            <a:ext cx="1000595" cy="461665"/>
          </a:xfrm>
          <a:prstGeom prst="rect">
            <a:avLst/>
          </a:prstGeom>
        </p:spPr>
        <p:txBody>
          <a:bodyPr wrap="none">
            <a:spAutoFit/>
          </a:bodyPr>
          <a:lstStyle/>
          <a:p>
            <a:pPr algn="just">
              <a:spcBef>
                <a:spcPts val="600"/>
              </a:spcBef>
              <a:spcAft>
                <a:spcPts val="600"/>
              </a:spcAft>
            </a:pPr>
            <a:r>
              <a:rPr lang="fr-FR" sz="2400" b="1" u="sng" spc="75" dirty="0">
                <a:solidFill>
                  <a:srgbClr val="00B050"/>
                </a:solidFill>
                <a:latin typeface="Arial" panose="020B0604020202020204" pitchFamily="34" charset="0"/>
              </a:rPr>
              <a:t>Li-Po</a:t>
            </a:r>
          </a:p>
        </p:txBody>
      </p:sp>
      <p:pic>
        <p:nvPicPr>
          <p:cNvPr id="3074" name="Picture 2" descr="Accu Li-Ion 3,7 V 1000 mAh">
            <a:extLst>
              <a:ext uri="{FF2B5EF4-FFF2-40B4-BE49-F238E27FC236}">
                <a16:creationId xmlns:a16="http://schemas.microsoft.com/office/drawing/2014/main" id="{9CB5B857-7EE5-4CA3-AB76-ADA198B175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20" y="1268760"/>
            <a:ext cx="4562872" cy="456287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ccu Li-Po 3S 11.1v 2800mAh - T1328003 sur Breizh Modelisme">
            <a:extLst>
              <a:ext uri="{FF2B5EF4-FFF2-40B4-BE49-F238E27FC236}">
                <a16:creationId xmlns:a16="http://schemas.microsoft.com/office/drawing/2014/main" id="{DD794A36-515C-40D4-9024-C796B36037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6454" y="1260768"/>
            <a:ext cx="4779615" cy="477961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B0DCFD4-6485-4696-B5F2-C846C413B3DE}"/>
              </a:ext>
            </a:extLst>
          </p:cNvPr>
          <p:cNvSpPr/>
          <p:nvPr/>
        </p:nvSpPr>
        <p:spPr>
          <a:xfrm>
            <a:off x="732757" y="1268760"/>
            <a:ext cx="4595936" cy="456287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DD1185FC-ACB5-408C-B670-341813857E5A}"/>
              </a:ext>
            </a:extLst>
          </p:cNvPr>
          <p:cNvSpPr/>
          <p:nvPr/>
        </p:nvSpPr>
        <p:spPr>
          <a:xfrm>
            <a:off x="6662690" y="1260768"/>
            <a:ext cx="4793377" cy="477961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41718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fade">
                                      <p:cBhvr>
                                        <p:cTn id="10" dur="500"/>
                                        <p:tgtEl>
                                          <p:spTgt spid="307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6E6237-2B86-404A-B9FD-1F15F276F6B9}"/>
              </a:ext>
            </a:extLst>
          </p:cNvPr>
          <p:cNvSpPr/>
          <p:nvPr/>
        </p:nvSpPr>
        <p:spPr>
          <a:xfrm>
            <a:off x="333772" y="116632"/>
            <a:ext cx="2257349" cy="461665"/>
          </a:xfrm>
          <a:prstGeom prst="rect">
            <a:avLst/>
          </a:prstGeom>
        </p:spPr>
        <p:txBody>
          <a:bodyPr wrap="none">
            <a:spAutoFit/>
          </a:bodyPr>
          <a:lstStyle/>
          <a:p>
            <a:pPr algn="just">
              <a:spcBef>
                <a:spcPts val="600"/>
              </a:spcBef>
              <a:spcAft>
                <a:spcPts val="600"/>
              </a:spcAft>
            </a:pPr>
            <a:r>
              <a:rPr lang="fr-FR" sz="2400" b="1" u="sng" spc="75" dirty="0">
                <a:solidFill>
                  <a:srgbClr val="00B050"/>
                </a:solidFill>
                <a:latin typeface="Arial" panose="020B0604020202020204" pitchFamily="34" charset="0"/>
              </a:rPr>
              <a:t>Comparaison</a:t>
            </a:r>
          </a:p>
        </p:txBody>
      </p:sp>
      <p:pic>
        <p:nvPicPr>
          <p:cNvPr id="3" name="Image 2">
            <a:extLst>
              <a:ext uri="{FF2B5EF4-FFF2-40B4-BE49-F238E27FC236}">
                <a16:creationId xmlns:a16="http://schemas.microsoft.com/office/drawing/2014/main" id="{7AFBC595-49F4-4968-9C75-F6736D36ACF3}"/>
              </a:ext>
            </a:extLst>
          </p:cNvPr>
          <p:cNvPicPr/>
          <p:nvPr/>
        </p:nvPicPr>
        <p:blipFill>
          <a:blip r:embed="rId2"/>
          <a:stretch>
            <a:fillRect/>
          </a:stretch>
        </p:blipFill>
        <p:spPr>
          <a:xfrm>
            <a:off x="333772" y="908720"/>
            <a:ext cx="11513298" cy="5544616"/>
          </a:xfrm>
          <a:prstGeom prst="rect">
            <a:avLst/>
          </a:prstGeom>
        </p:spPr>
      </p:pic>
      <p:sp>
        <p:nvSpPr>
          <p:cNvPr id="4" name="Rectangle 3">
            <a:extLst>
              <a:ext uri="{FF2B5EF4-FFF2-40B4-BE49-F238E27FC236}">
                <a16:creationId xmlns:a16="http://schemas.microsoft.com/office/drawing/2014/main" id="{F14E9C3B-E927-479E-A853-C8BF276E04A9}"/>
              </a:ext>
            </a:extLst>
          </p:cNvPr>
          <p:cNvSpPr/>
          <p:nvPr/>
        </p:nvSpPr>
        <p:spPr>
          <a:xfrm>
            <a:off x="333772" y="908720"/>
            <a:ext cx="11513298" cy="554461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3947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 de texte 10">
            <a:extLst>
              <a:ext uri="{FF2B5EF4-FFF2-40B4-BE49-F238E27FC236}">
                <a16:creationId xmlns:a16="http://schemas.microsoft.com/office/drawing/2014/main" id="{A3C9614F-F138-4FB7-93CD-49E3E784F964}"/>
              </a:ext>
            </a:extLst>
          </p:cNvPr>
          <p:cNvSpPr txBox="1">
            <a:spLocks noChangeArrowheads="1"/>
          </p:cNvSpPr>
          <p:nvPr/>
        </p:nvSpPr>
        <p:spPr bwMode="auto">
          <a:xfrm>
            <a:off x="369776" y="1089483"/>
            <a:ext cx="11449272" cy="1596803"/>
          </a:xfrm>
          <a:prstGeom prst="rect">
            <a:avLst/>
          </a:prstGeom>
          <a:noFill/>
          <a:ln w="38100">
            <a:solidFill>
              <a:srgbClr val="00B050"/>
            </a:solidFill>
            <a:miter lim="800000"/>
            <a:headEnd/>
            <a:tailEnd/>
          </a:ln>
        </p:spPr>
        <p:txBody>
          <a:bodyPr rot="0" vert="horz" wrap="square" lIns="91440" tIns="45720" rIns="91440" bIns="45720" anchor="ctr" anchorCtr="0">
            <a:noAutofit/>
          </a:bodyPr>
          <a:lstStyle>
            <a:defPPr rtl="0">
              <a:defRPr lang="fr-fr"/>
            </a:defPPr>
            <a:lvl1pPr>
              <a:spcAft>
                <a:spcPts val="0"/>
              </a:spcAft>
              <a:defRPr sz="240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defRPr>
            </a:lvl1pPr>
          </a:lstStyle>
          <a:p>
            <a:r>
              <a:rPr lang="fr-FR" dirty="0"/>
              <a:t>Les énergies non renouvelables sont les énergies qui disparaissent quand on les utilise. Elles sont constituées de substances qui mettent des millions d’années à se reconstituer. </a:t>
            </a:r>
          </a:p>
        </p:txBody>
      </p:sp>
      <p:sp>
        <p:nvSpPr>
          <p:cNvPr id="5" name="Zone de texte 14">
            <a:extLst>
              <a:ext uri="{FF2B5EF4-FFF2-40B4-BE49-F238E27FC236}">
                <a16:creationId xmlns:a16="http://schemas.microsoft.com/office/drawing/2014/main" id="{FC01BBA8-28A4-4F78-9338-9028EAE2840C}"/>
              </a:ext>
            </a:extLst>
          </p:cNvPr>
          <p:cNvSpPr txBox="1">
            <a:spLocks noChangeArrowheads="1"/>
          </p:cNvSpPr>
          <p:nvPr/>
        </p:nvSpPr>
        <p:spPr bwMode="auto">
          <a:xfrm>
            <a:off x="369776" y="4171714"/>
            <a:ext cx="11449272" cy="1164754"/>
          </a:xfrm>
          <a:prstGeom prst="rect">
            <a:avLst/>
          </a:prstGeom>
          <a:noFill/>
          <a:ln w="38100">
            <a:solidFill>
              <a:srgbClr val="00B050"/>
            </a:solidFill>
            <a:miter lim="800000"/>
            <a:headEnd/>
            <a:tailEnd/>
          </a:ln>
        </p:spPr>
        <p:txBody>
          <a:bodyPr rot="0" vert="horz" wrap="square" lIns="91440" tIns="45720" rIns="91440" bIns="45720" anchor="ctr" anchorCtr="0">
            <a:noAutofit/>
          </a:bodyPr>
          <a:lstStyle>
            <a:defPPr rtl="0">
              <a:defRPr lang="fr-fr"/>
            </a:defPPr>
            <a:lvl1pPr>
              <a:spcAft>
                <a:spcPts val="0"/>
              </a:spcAft>
              <a:defRPr sz="240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defRPr>
            </a:lvl1pPr>
          </a:lstStyle>
          <a:p>
            <a:r>
              <a:rPr lang="fr-FR" dirty="0"/>
              <a:t>Les énergies renouvelables sont celles qui sont presque inépuisables. Mais certaines peuvent disparaître aussi si on ne les protège pas.</a:t>
            </a:r>
          </a:p>
        </p:txBody>
      </p:sp>
      <p:sp>
        <p:nvSpPr>
          <p:cNvPr id="6" name="Titre 1">
            <a:extLst>
              <a:ext uri="{FF2B5EF4-FFF2-40B4-BE49-F238E27FC236}">
                <a16:creationId xmlns:a16="http://schemas.microsoft.com/office/drawing/2014/main" id="{704E03DC-8187-46AB-A488-FAB5D2413398}"/>
              </a:ext>
            </a:extLst>
          </p:cNvPr>
          <p:cNvSpPr>
            <a:spLocks noGrp="1"/>
          </p:cNvSpPr>
          <p:nvPr>
            <p:ph type="title"/>
          </p:nvPr>
        </p:nvSpPr>
        <p:spPr>
          <a:xfrm>
            <a:off x="117748" y="94455"/>
            <a:ext cx="9144001" cy="743744"/>
          </a:xfrm>
        </p:spPr>
        <p:txBody>
          <a:bodyPr rtlCol="0"/>
          <a:lstStyle/>
          <a:p>
            <a:pPr rtl="0"/>
            <a:r>
              <a:rPr lang="fr-FR" dirty="0"/>
              <a:t>Les énergies non renouvelables</a:t>
            </a:r>
          </a:p>
        </p:txBody>
      </p:sp>
      <p:sp>
        <p:nvSpPr>
          <p:cNvPr id="7" name="Titre 1">
            <a:extLst>
              <a:ext uri="{FF2B5EF4-FFF2-40B4-BE49-F238E27FC236}">
                <a16:creationId xmlns:a16="http://schemas.microsoft.com/office/drawing/2014/main" id="{E1D7B152-AF0C-4F60-9B6E-0A380E81BF66}"/>
              </a:ext>
            </a:extLst>
          </p:cNvPr>
          <p:cNvSpPr txBox="1">
            <a:spLocks/>
          </p:cNvSpPr>
          <p:nvPr/>
        </p:nvSpPr>
        <p:spPr>
          <a:xfrm>
            <a:off x="117747" y="3212976"/>
            <a:ext cx="9144001" cy="74374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fr-FR" dirty="0"/>
              <a:t>Les énergies renouvelables</a:t>
            </a:r>
          </a:p>
        </p:txBody>
      </p:sp>
    </p:spTree>
    <p:extLst>
      <p:ext uri="{BB962C8B-B14F-4D97-AF65-F5344CB8AC3E}">
        <p14:creationId xmlns:p14="http://schemas.microsoft.com/office/powerpoint/2010/main" val="316545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AEB920-C268-487A-9E5E-F9D364BC2D0E}"/>
              </a:ext>
            </a:extLst>
          </p:cNvPr>
          <p:cNvSpPr txBox="1">
            <a:spLocks/>
          </p:cNvSpPr>
          <p:nvPr/>
        </p:nvSpPr>
        <p:spPr>
          <a:xfrm>
            <a:off x="117748" y="94455"/>
            <a:ext cx="9144001" cy="743744"/>
          </a:xfrm>
          <a:prstGeom prst="rect">
            <a:avLst/>
          </a:prstGeom>
        </p:spPr>
        <p:txBody>
          <a:bodyPr rtlCol="0"/>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fr-FR" dirty="0"/>
              <a:t>Influence sur la capacité de la batterie</a:t>
            </a:r>
          </a:p>
        </p:txBody>
      </p:sp>
      <p:sp>
        <p:nvSpPr>
          <p:cNvPr id="3" name="Rectangle 2">
            <a:extLst>
              <a:ext uri="{FF2B5EF4-FFF2-40B4-BE49-F238E27FC236}">
                <a16:creationId xmlns:a16="http://schemas.microsoft.com/office/drawing/2014/main" id="{4EE3E198-2EF8-48EC-A6CC-8B300B4CCB24}"/>
              </a:ext>
            </a:extLst>
          </p:cNvPr>
          <p:cNvSpPr/>
          <p:nvPr/>
        </p:nvSpPr>
        <p:spPr>
          <a:xfrm>
            <a:off x="549796" y="692696"/>
            <a:ext cx="2209259" cy="461665"/>
          </a:xfrm>
          <a:prstGeom prst="rect">
            <a:avLst/>
          </a:prstGeom>
        </p:spPr>
        <p:txBody>
          <a:bodyPr wrap="none">
            <a:spAutoFit/>
          </a:bodyPr>
          <a:lstStyle/>
          <a:p>
            <a:pPr algn="just">
              <a:spcBef>
                <a:spcPts val="600"/>
              </a:spcBef>
              <a:spcAft>
                <a:spcPts val="600"/>
              </a:spcAft>
            </a:pPr>
            <a:r>
              <a:rPr lang="fr-FR" sz="2400" b="1" u="sng" spc="75" dirty="0">
                <a:solidFill>
                  <a:srgbClr val="00B050"/>
                </a:solidFill>
                <a:latin typeface="Arial" panose="020B0604020202020204" pitchFamily="34" charset="0"/>
              </a:rPr>
              <a:t>Effet </a:t>
            </a:r>
            <a:r>
              <a:rPr lang="fr-FR" sz="2400" b="1" u="sng" spc="75" dirty="0" err="1">
                <a:solidFill>
                  <a:srgbClr val="00B050"/>
                </a:solidFill>
                <a:latin typeface="Arial" panose="020B0604020202020204" pitchFamily="34" charset="0"/>
              </a:rPr>
              <a:t>Peukert</a:t>
            </a:r>
            <a:endParaRPr lang="fr-FR" sz="2400" b="1" u="sng" spc="75" dirty="0">
              <a:solidFill>
                <a:srgbClr val="00B050"/>
              </a:solidFill>
              <a:latin typeface="Arial" panose="020B0604020202020204" pitchFamily="34" charset="0"/>
            </a:endParaRPr>
          </a:p>
        </p:txBody>
      </p:sp>
      <p:grpSp>
        <p:nvGrpSpPr>
          <p:cNvPr id="6" name="Groupe 5">
            <a:extLst>
              <a:ext uri="{FF2B5EF4-FFF2-40B4-BE49-F238E27FC236}">
                <a16:creationId xmlns:a16="http://schemas.microsoft.com/office/drawing/2014/main" id="{0EC86BB9-260B-41BB-BA0F-ABB105702DEF}"/>
              </a:ext>
            </a:extLst>
          </p:cNvPr>
          <p:cNvGrpSpPr/>
          <p:nvPr/>
        </p:nvGrpSpPr>
        <p:grpSpPr>
          <a:xfrm>
            <a:off x="2026467" y="1436440"/>
            <a:ext cx="8135889" cy="5031613"/>
            <a:chOff x="4614545" y="2510790"/>
            <a:chExt cx="2959736" cy="1836420"/>
          </a:xfrm>
        </p:grpSpPr>
        <p:pic>
          <p:nvPicPr>
            <p:cNvPr id="4" name="Image 3" descr="Résultat de recherche d'images pour &quot;effet peukert&quot;">
              <a:extLst>
                <a:ext uri="{FF2B5EF4-FFF2-40B4-BE49-F238E27FC236}">
                  <a16:creationId xmlns:a16="http://schemas.microsoft.com/office/drawing/2014/main" id="{3BCCF497-CC49-4E63-B8E6-A2076D9A95C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14545" y="2510790"/>
              <a:ext cx="2959735" cy="1836420"/>
            </a:xfrm>
            <a:prstGeom prst="rect">
              <a:avLst/>
            </a:prstGeom>
            <a:noFill/>
            <a:ln>
              <a:noFill/>
            </a:ln>
          </p:spPr>
        </p:pic>
        <p:sp>
          <p:nvSpPr>
            <p:cNvPr id="5" name="Rectangle 4">
              <a:extLst>
                <a:ext uri="{FF2B5EF4-FFF2-40B4-BE49-F238E27FC236}">
                  <a16:creationId xmlns:a16="http://schemas.microsoft.com/office/drawing/2014/main" id="{FABF94FE-AB3E-41F5-ADA0-507354A4295C}"/>
                </a:ext>
              </a:extLst>
            </p:cNvPr>
            <p:cNvSpPr/>
            <p:nvPr/>
          </p:nvSpPr>
          <p:spPr>
            <a:xfrm>
              <a:off x="4614545" y="2510790"/>
              <a:ext cx="2959736" cy="183642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527587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EFC420-8539-4625-8D42-53530CA754C3}"/>
              </a:ext>
            </a:extLst>
          </p:cNvPr>
          <p:cNvSpPr/>
          <p:nvPr/>
        </p:nvSpPr>
        <p:spPr>
          <a:xfrm>
            <a:off x="333772" y="764704"/>
            <a:ext cx="11449272" cy="5262979"/>
          </a:xfrm>
          <a:prstGeom prst="rect">
            <a:avLst/>
          </a:prstGeom>
        </p:spPr>
        <p:txBody>
          <a:bodyPr wrap="square">
            <a:spAutoFit/>
          </a:bodyPr>
          <a:lstStyle/>
          <a:p>
            <a:pPr algn="just">
              <a:spcAft>
                <a:spcPts val="0"/>
              </a:spcAft>
            </a:pPr>
            <a:r>
              <a:rPr lang="fr-FR" sz="2800" u="sng" dirty="0">
                <a:latin typeface="Arial" panose="020B0604020202020204" pitchFamily="34" charset="0"/>
                <a:ea typeface="Times New Roman" panose="02020603050405020304" pitchFamily="18" charset="0"/>
                <a:cs typeface="Times New Roman" panose="02020603050405020304" pitchFamily="18" charset="0"/>
              </a:rPr>
              <a:t>Exemple:</a:t>
            </a:r>
            <a:r>
              <a:rPr lang="fr-FR" sz="2800" dirty="0">
                <a:latin typeface="Arial" panose="020B0604020202020204" pitchFamily="34" charset="0"/>
                <a:ea typeface="Times New Roman" panose="02020603050405020304" pitchFamily="18" charset="0"/>
                <a:cs typeface="Times New Roman" panose="02020603050405020304" pitchFamily="18" charset="0"/>
              </a:rPr>
              <a:t> Nous disposons de deux batteries de 12V identiques A et B entièrement chargées et d'une capacité estimée de 100 Ah.</a:t>
            </a:r>
          </a:p>
          <a:p>
            <a:pPr algn="just">
              <a:spcAft>
                <a:spcPts val="0"/>
              </a:spcAft>
            </a:pPr>
            <a:endParaRPr lang="fr-FR" sz="28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endParaRPr lang="fr-FR" sz="28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fr-FR" sz="2800" dirty="0">
                <a:latin typeface="Symbol" panose="05050102010706020507" pitchFamily="18" charset="2"/>
                <a:ea typeface="Times New Roman" panose="02020603050405020304" pitchFamily="18" charset="0"/>
                <a:cs typeface="Symbol" panose="05050102010706020507" pitchFamily="18" charset="2"/>
              </a:rPr>
              <a:t>·  </a:t>
            </a:r>
            <a:r>
              <a:rPr lang="fr-FR" sz="2800" i="1" dirty="0">
                <a:latin typeface="Arial" panose="020B0604020202020204" pitchFamily="34" charset="0"/>
                <a:ea typeface="Times New Roman" panose="02020603050405020304" pitchFamily="18" charset="0"/>
                <a:cs typeface="Times New Roman" panose="02020603050405020304" pitchFamily="18" charset="0"/>
              </a:rPr>
              <a:t>La batterie A est déchargée avec un courant de 2 A. La durée de décharge correspond ici à 50 heures (100Ah / 2 A).</a:t>
            </a:r>
          </a:p>
          <a:p>
            <a:pPr algn="just">
              <a:spcAft>
                <a:spcPts val="0"/>
              </a:spcAft>
            </a:pPr>
            <a:endParaRPr lang="fr-FR" sz="28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endParaRPr lang="fr-FR" sz="28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fr-FR" sz="2800" dirty="0">
                <a:latin typeface="Symbol" panose="05050102010706020507" pitchFamily="18" charset="2"/>
                <a:ea typeface="Times New Roman" panose="02020603050405020304" pitchFamily="18" charset="0"/>
                <a:cs typeface="Symbol" panose="05050102010706020507" pitchFamily="18" charset="2"/>
              </a:rPr>
              <a:t>·  </a:t>
            </a:r>
            <a:r>
              <a:rPr lang="fr-FR" sz="2800" i="1" dirty="0">
                <a:latin typeface="Arial" panose="020B0604020202020204" pitchFamily="34" charset="0"/>
                <a:ea typeface="Times New Roman" panose="02020603050405020304" pitchFamily="18" charset="0"/>
                <a:cs typeface="Times New Roman" panose="02020603050405020304" pitchFamily="18" charset="0"/>
              </a:rPr>
              <a:t>La batterie B identique est déchargée avec un courant de 20 A. La durée de décharge maximale</a:t>
            </a:r>
            <a:r>
              <a:rPr lang="fr-FR" sz="2800" dirty="0">
                <a:latin typeface="Arial" panose="020B0604020202020204" pitchFamily="34" charset="0"/>
                <a:ea typeface="Times New Roman" panose="02020603050405020304" pitchFamily="18" charset="0"/>
                <a:cs typeface="Times New Roman" panose="02020603050405020304" pitchFamily="18" charset="0"/>
              </a:rPr>
              <a:t> </a:t>
            </a:r>
            <a:r>
              <a:rPr lang="fr-FR" sz="2800" i="1" dirty="0">
                <a:latin typeface="Arial" panose="020B0604020202020204" pitchFamily="34" charset="0"/>
                <a:ea typeface="Times New Roman" panose="02020603050405020304" pitchFamily="18" charset="0"/>
                <a:cs typeface="Times New Roman" panose="02020603050405020304" pitchFamily="18" charset="0"/>
              </a:rPr>
              <a:t>correspondrait dans ce cas à 100 Ah divisés par 20 A, soit 5 heures. Or si on fait le test réel on mesure 3,5</a:t>
            </a:r>
            <a:endParaRPr lang="fr-FR" sz="28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fr-FR" sz="2800" i="1" dirty="0">
                <a:latin typeface="Arial" panose="020B0604020202020204" pitchFamily="34" charset="0"/>
                <a:ea typeface="Times New Roman" panose="02020603050405020304" pitchFamily="18" charset="0"/>
                <a:cs typeface="Times New Roman" panose="02020603050405020304" pitchFamily="18" charset="0"/>
              </a:rPr>
              <a:t>heures.</a:t>
            </a:r>
            <a:endParaRPr lang="fr-FR" sz="280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3427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85BBE5-6131-4E78-8E5C-61A10473A72B}"/>
              </a:ext>
            </a:extLst>
          </p:cNvPr>
          <p:cNvSpPr/>
          <p:nvPr/>
        </p:nvSpPr>
        <p:spPr>
          <a:xfrm>
            <a:off x="405780" y="116632"/>
            <a:ext cx="3741730" cy="461665"/>
          </a:xfrm>
          <a:prstGeom prst="rect">
            <a:avLst/>
          </a:prstGeom>
        </p:spPr>
        <p:txBody>
          <a:bodyPr wrap="none">
            <a:spAutoFit/>
          </a:bodyPr>
          <a:lstStyle/>
          <a:p>
            <a:pPr algn="just">
              <a:spcBef>
                <a:spcPts val="600"/>
              </a:spcBef>
              <a:spcAft>
                <a:spcPts val="600"/>
              </a:spcAft>
            </a:pPr>
            <a:r>
              <a:rPr lang="fr-FR" sz="2400" b="1" u="sng" spc="75" dirty="0">
                <a:solidFill>
                  <a:srgbClr val="00B050"/>
                </a:solidFill>
                <a:latin typeface="Arial" panose="020B0604020202020204" pitchFamily="34" charset="0"/>
              </a:rPr>
              <a:t>Effet de la température</a:t>
            </a:r>
          </a:p>
        </p:txBody>
      </p:sp>
      <p:pic>
        <p:nvPicPr>
          <p:cNvPr id="3" name="Image 2">
            <a:extLst>
              <a:ext uri="{FF2B5EF4-FFF2-40B4-BE49-F238E27FC236}">
                <a16:creationId xmlns:a16="http://schemas.microsoft.com/office/drawing/2014/main" id="{0C7CBB6E-762E-4CAC-88AD-55FE3B3335F1}"/>
              </a:ext>
            </a:extLst>
          </p:cNvPr>
          <p:cNvPicPr/>
          <p:nvPr/>
        </p:nvPicPr>
        <p:blipFill>
          <a:blip r:embed="rId3">
            <a:extLst>
              <a:ext uri="{28A0092B-C50C-407E-A947-70E740481C1C}">
                <a14:useLocalDpi xmlns:a14="http://schemas.microsoft.com/office/drawing/2010/main" val="0"/>
              </a:ext>
            </a:extLst>
          </a:blip>
          <a:stretch>
            <a:fillRect/>
          </a:stretch>
        </p:blipFill>
        <p:spPr>
          <a:xfrm>
            <a:off x="2782044" y="764704"/>
            <a:ext cx="6624736" cy="5760640"/>
          </a:xfrm>
          <a:prstGeom prst="rect">
            <a:avLst/>
          </a:prstGeom>
        </p:spPr>
      </p:pic>
      <p:sp>
        <p:nvSpPr>
          <p:cNvPr id="5" name="Rectangle 4">
            <a:extLst>
              <a:ext uri="{FF2B5EF4-FFF2-40B4-BE49-F238E27FC236}">
                <a16:creationId xmlns:a16="http://schemas.microsoft.com/office/drawing/2014/main" id="{1649EC30-77FD-4E32-9028-96779BF1920A}"/>
              </a:ext>
            </a:extLst>
          </p:cNvPr>
          <p:cNvSpPr/>
          <p:nvPr/>
        </p:nvSpPr>
        <p:spPr>
          <a:xfrm>
            <a:off x="2782044" y="764704"/>
            <a:ext cx="6624736" cy="576064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3886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71E2FC1C-3522-45B8-90A6-6B220367BB3B}"/>
              </a:ext>
            </a:extLst>
          </p:cNvPr>
          <p:cNvSpPr>
            <a:spLocks noGrp="1"/>
          </p:cNvSpPr>
          <p:nvPr>
            <p:ph type="title"/>
          </p:nvPr>
        </p:nvSpPr>
        <p:spPr>
          <a:xfrm>
            <a:off x="117748" y="94455"/>
            <a:ext cx="9144001" cy="743744"/>
          </a:xfrm>
        </p:spPr>
        <p:txBody>
          <a:bodyPr rtlCol="0"/>
          <a:lstStyle/>
          <a:p>
            <a:pPr rtl="0"/>
            <a:r>
              <a:rPr lang="fr-FR" dirty="0"/>
              <a:t>Recyclage</a:t>
            </a:r>
          </a:p>
        </p:txBody>
      </p:sp>
      <p:grpSp>
        <p:nvGrpSpPr>
          <p:cNvPr id="6" name="Groupe 5">
            <a:extLst>
              <a:ext uri="{FF2B5EF4-FFF2-40B4-BE49-F238E27FC236}">
                <a16:creationId xmlns:a16="http://schemas.microsoft.com/office/drawing/2014/main" id="{41227324-70DE-43A6-BF10-093348DAC6AB}"/>
              </a:ext>
            </a:extLst>
          </p:cNvPr>
          <p:cNvGrpSpPr/>
          <p:nvPr/>
        </p:nvGrpSpPr>
        <p:grpSpPr>
          <a:xfrm>
            <a:off x="578563" y="1340768"/>
            <a:ext cx="11031697" cy="5040560"/>
            <a:chOff x="578563" y="1340768"/>
            <a:chExt cx="11031697" cy="5040560"/>
          </a:xfrm>
        </p:grpSpPr>
        <p:pic>
          <p:nvPicPr>
            <p:cNvPr id="4" name="Image 3">
              <a:hlinkClick r:id="rId3"/>
              <a:extLst>
                <a:ext uri="{FF2B5EF4-FFF2-40B4-BE49-F238E27FC236}">
                  <a16:creationId xmlns:a16="http://schemas.microsoft.com/office/drawing/2014/main" id="{707D098A-4494-4377-91E0-03733B302610}"/>
                </a:ext>
              </a:extLst>
            </p:cNvPr>
            <p:cNvPicPr>
              <a:picLocks noChangeAspect="1"/>
            </p:cNvPicPr>
            <p:nvPr/>
          </p:nvPicPr>
          <p:blipFill>
            <a:blip r:embed="rId4"/>
            <a:stretch>
              <a:fillRect/>
            </a:stretch>
          </p:blipFill>
          <p:spPr>
            <a:xfrm>
              <a:off x="578563" y="1340768"/>
              <a:ext cx="11031697" cy="5040560"/>
            </a:xfrm>
            <a:prstGeom prst="rect">
              <a:avLst/>
            </a:prstGeom>
          </p:spPr>
        </p:pic>
        <p:sp>
          <p:nvSpPr>
            <p:cNvPr id="5" name="Rectangle 4">
              <a:extLst>
                <a:ext uri="{FF2B5EF4-FFF2-40B4-BE49-F238E27FC236}">
                  <a16:creationId xmlns:a16="http://schemas.microsoft.com/office/drawing/2014/main" id="{D5894E70-2CAF-4B58-AB3A-95F405C3E5B8}"/>
                </a:ext>
              </a:extLst>
            </p:cNvPr>
            <p:cNvSpPr/>
            <p:nvPr/>
          </p:nvSpPr>
          <p:spPr>
            <a:xfrm>
              <a:off x="578563" y="1340768"/>
              <a:ext cx="11031697" cy="504056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76513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46449653-6979-4D03-915F-9AF971FBAFE6}"/>
              </a:ext>
            </a:extLst>
          </p:cNvPr>
          <p:cNvSpPr txBox="1">
            <a:spLocks/>
          </p:cNvSpPr>
          <p:nvPr/>
        </p:nvSpPr>
        <p:spPr>
          <a:xfrm>
            <a:off x="117748" y="94455"/>
            <a:ext cx="9144001" cy="743744"/>
          </a:xfrm>
          <a:prstGeom prst="rect">
            <a:avLst/>
          </a:prstGeom>
        </p:spPr>
        <p:txBody>
          <a:bodyPr rtlCol="0"/>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fr-FR" dirty="0"/>
              <a:t>Dimensionnement</a:t>
            </a:r>
          </a:p>
        </p:txBody>
      </p:sp>
      <p:sp>
        <p:nvSpPr>
          <p:cNvPr id="4" name="Rectangle 3">
            <a:extLst>
              <a:ext uri="{FF2B5EF4-FFF2-40B4-BE49-F238E27FC236}">
                <a16:creationId xmlns:a16="http://schemas.microsoft.com/office/drawing/2014/main" id="{913AB478-B4AB-417E-8CE3-77937696934D}"/>
              </a:ext>
            </a:extLst>
          </p:cNvPr>
          <p:cNvSpPr/>
          <p:nvPr/>
        </p:nvSpPr>
        <p:spPr>
          <a:xfrm>
            <a:off x="881618" y="692696"/>
            <a:ext cx="1545616" cy="461665"/>
          </a:xfrm>
          <a:prstGeom prst="rect">
            <a:avLst/>
          </a:prstGeom>
        </p:spPr>
        <p:txBody>
          <a:bodyPr wrap="none">
            <a:spAutoFit/>
          </a:bodyPr>
          <a:lstStyle/>
          <a:p>
            <a:pPr algn="just">
              <a:spcBef>
                <a:spcPts val="600"/>
              </a:spcBef>
              <a:spcAft>
                <a:spcPts val="600"/>
              </a:spcAft>
            </a:pPr>
            <a:r>
              <a:rPr lang="fr-FR" sz="2400" b="1" u="sng" spc="75" dirty="0">
                <a:solidFill>
                  <a:srgbClr val="00B050"/>
                </a:solidFill>
                <a:latin typeface="Arial" panose="020B0604020202020204" pitchFamily="34" charset="0"/>
              </a:rPr>
              <a:t>Capacité</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1A5BAAB7-ADD0-44DF-BE30-C1A795DE4B16}"/>
                  </a:ext>
                </a:extLst>
              </p:cNvPr>
              <p:cNvSpPr/>
              <p:nvPr/>
            </p:nvSpPr>
            <p:spPr>
              <a:xfrm>
                <a:off x="0" y="1310895"/>
                <a:ext cx="12188825" cy="5525039"/>
              </a:xfrm>
              <a:prstGeom prst="rect">
                <a:avLst/>
              </a:prstGeom>
            </p:spPr>
            <p:txBody>
              <a:bodyPr wrap="square">
                <a:spAutoFit/>
              </a:bodyPr>
              <a:lstStyle/>
              <a:p>
                <a:pPr marL="342900" lvl="0" indent="-342900" algn="just">
                  <a:spcAft>
                    <a:spcPts val="0"/>
                  </a:spcAft>
                  <a:buFont typeface="Symbol" panose="05050102010706020507" pitchFamily="18" charset="2"/>
                  <a:buChar char=""/>
                </a:pPr>
                <a:r>
                  <a:rPr lang="fr-FR" dirty="0">
                    <a:latin typeface="Arial" panose="020B0604020202020204" pitchFamily="34" charset="0"/>
                    <a:ea typeface="Times New Roman" panose="02020603050405020304" pitchFamily="18" charset="0"/>
                    <a:cs typeface="Times New Roman" panose="02020603050405020304" pitchFamily="18" charset="0"/>
                  </a:rPr>
                  <a:t>Effectuer le bilan énergétique du système en relevant la puissance </a:t>
                </a:r>
                <a:r>
                  <a:rPr lang="fr-FR" b="1" dirty="0">
                    <a:latin typeface="Arial" panose="020B0604020202020204" pitchFamily="34" charset="0"/>
                    <a:ea typeface="Times New Roman" panose="02020603050405020304" pitchFamily="18" charset="0"/>
                    <a:cs typeface="Times New Roman" panose="02020603050405020304" pitchFamily="18" charset="0"/>
                  </a:rPr>
                  <a:t>P</a:t>
                </a:r>
                <a:r>
                  <a:rPr lang="fr-FR" dirty="0">
                    <a:latin typeface="Arial" panose="020B0604020202020204" pitchFamily="34" charset="0"/>
                    <a:ea typeface="Times New Roman" panose="02020603050405020304" pitchFamily="18" charset="0"/>
                    <a:cs typeface="Times New Roman" panose="02020603050405020304" pitchFamily="18" charset="0"/>
                  </a:rPr>
                  <a:t> consommée par le système.</a:t>
                </a:r>
              </a:p>
              <a:p>
                <a:pPr marL="457200" algn="just">
                  <a:spcAft>
                    <a:spcPts val="0"/>
                  </a:spcAft>
                </a:pPr>
                <a:r>
                  <a:rPr lang="fr-FR" dirty="0">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lgn="just">
                  <a:spcAft>
                    <a:spcPts val="0"/>
                  </a:spcAft>
                  <a:buFont typeface="Symbol" panose="05050102010706020507" pitchFamily="18" charset="2"/>
                  <a:buChar char=""/>
                </a:pPr>
                <a:r>
                  <a:rPr lang="fr-FR" dirty="0">
                    <a:latin typeface="Arial" panose="020B0604020202020204" pitchFamily="34" charset="0"/>
                    <a:ea typeface="Times New Roman" panose="02020603050405020304" pitchFamily="18" charset="0"/>
                    <a:cs typeface="Times New Roman" panose="02020603050405020304" pitchFamily="18" charset="0"/>
                  </a:rPr>
                  <a:t>Indiquer </a:t>
                </a:r>
                <a:r>
                  <a:rPr lang="fr-FR" b="1" dirty="0">
                    <a:latin typeface="Arial" panose="020B0604020202020204" pitchFamily="34" charset="0"/>
                    <a:ea typeface="Times New Roman" panose="02020603050405020304" pitchFamily="18" charset="0"/>
                    <a:cs typeface="Times New Roman" panose="02020603050405020304" pitchFamily="18" charset="0"/>
                  </a:rPr>
                  <a:t>t</a:t>
                </a:r>
                <a:r>
                  <a:rPr lang="fr-FR" dirty="0">
                    <a:latin typeface="Arial" panose="020B0604020202020204" pitchFamily="34" charset="0"/>
                    <a:ea typeface="Times New Roman" panose="02020603050405020304" pitchFamily="18" charset="0"/>
                    <a:cs typeface="Times New Roman" panose="02020603050405020304" pitchFamily="18" charset="0"/>
                  </a:rPr>
                  <a:t> le temps pour lequel la batterie fera fonctionner votre système avant recharge.</a:t>
                </a:r>
              </a:p>
              <a:p>
                <a:pPr marL="457200" algn="just">
                  <a:spcAft>
                    <a:spcPts val="0"/>
                  </a:spcAft>
                </a:pPr>
                <a:r>
                  <a:rPr lang="fr-FR" dirty="0">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lgn="just">
                  <a:spcAft>
                    <a:spcPts val="0"/>
                  </a:spcAft>
                  <a:buFont typeface="Symbol" panose="05050102010706020507" pitchFamily="18" charset="2"/>
                  <a:buChar char=""/>
                </a:pPr>
                <a:r>
                  <a:rPr lang="fr-FR" dirty="0">
                    <a:latin typeface="Arial" panose="020B0604020202020204" pitchFamily="34" charset="0"/>
                    <a:ea typeface="Times New Roman" panose="02020603050405020304" pitchFamily="18" charset="0"/>
                    <a:cs typeface="Times New Roman" panose="02020603050405020304" pitchFamily="18" charset="0"/>
                  </a:rPr>
                  <a:t>Calculer l’énergie consommée par votre système.				</a:t>
                </a:r>
                <a14:m>
                  <m:oMath xmlns:m="http://schemas.openxmlformats.org/officeDocument/2006/math">
                    <m:r>
                      <a:rPr lang="fr-FR" sz="3200" i="1" smtClean="0">
                        <a:solidFill>
                          <a:srgbClr val="FFFF00"/>
                        </a:solidFill>
                        <a:effectLst/>
                        <a:latin typeface="Cambria Math" panose="02040503050406030204" pitchFamily="18" charset="0"/>
                        <a:ea typeface="Times New Roman" panose="02020603050405020304" pitchFamily="18" charset="0"/>
                        <a:cs typeface="Times New Roman" panose="02020603050405020304" pitchFamily="18" charset="0"/>
                      </a:rPr>
                      <m:t>𝐸</m:t>
                    </m:r>
                    <m:r>
                      <a:rPr lang="fr-FR" sz="3200" i="1" smtClean="0">
                        <a:solidFill>
                          <a:srgbClr val="FFFF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3200" i="1" smtClean="0">
                        <a:solidFill>
                          <a:srgbClr val="FFFF00"/>
                        </a:solidFill>
                        <a:effectLst/>
                        <a:latin typeface="Cambria Math" panose="02040503050406030204" pitchFamily="18" charset="0"/>
                        <a:ea typeface="Times New Roman" panose="02020603050405020304" pitchFamily="18" charset="0"/>
                        <a:cs typeface="Times New Roman" panose="02020603050405020304" pitchFamily="18" charset="0"/>
                      </a:rPr>
                      <m:t>𝑃</m:t>
                    </m:r>
                    <m:r>
                      <a:rPr lang="fr-FR" sz="3200" i="1" smtClean="0">
                        <a:solidFill>
                          <a:srgbClr val="FFFF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3200" i="1" smtClean="0">
                        <a:solidFill>
                          <a:srgbClr val="FFFF00"/>
                        </a:solidFill>
                        <a:effectLst/>
                        <a:latin typeface="Cambria Math" panose="02040503050406030204" pitchFamily="18" charset="0"/>
                        <a:ea typeface="Times New Roman" panose="02020603050405020304" pitchFamily="18" charset="0"/>
                        <a:cs typeface="Times New Roman" panose="02020603050405020304" pitchFamily="18" charset="0"/>
                      </a:rPr>
                      <m:t>𝑡</m:t>
                    </m:r>
                  </m:oMath>
                </a14:m>
                <a:endParaRPr lang="fr-FR" sz="1600" dirty="0">
                  <a:solidFill>
                    <a:srgbClr val="FFFF00"/>
                  </a:solidFill>
                  <a:latin typeface="Arial" panose="020B0604020202020204" pitchFamily="34" charset="0"/>
                  <a:ea typeface="Times New Roman" panose="02020603050405020304" pitchFamily="18" charset="0"/>
                  <a:cs typeface="Times New Roman" panose="02020603050405020304" pitchFamily="18" charset="0"/>
                </a:endParaRPr>
              </a:p>
              <a:p>
                <a:pPr marL="457200" algn="just">
                  <a:spcAft>
                    <a:spcPts val="0"/>
                  </a:spcAft>
                </a:pPr>
                <a:r>
                  <a:rPr lang="fr-FR" dirty="0">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lgn="just">
                  <a:spcAft>
                    <a:spcPts val="0"/>
                  </a:spcAft>
                  <a:buFont typeface="Symbol" panose="05050102010706020507" pitchFamily="18" charset="2"/>
                  <a:buChar char=""/>
                </a:pPr>
                <a:r>
                  <a:rPr lang="fr-FR" dirty="0">
                    <a:latin typeface="Arial" panose="020B0604020202020204" pitchFamily="34" charset="0"/>
                    <a:ea typeface="Times New Roman" panose="02020603050405020304" pitchFamily="18" charset="0"/>
                    <a:cs typeface="Times New Roman" panose="02020603050405020304" pitchFamily="18" charset="0"/>
                  </a:rPr>
                  <a:t>Calculer alors la quantité d’énergie nécessaire pour faire fonctionner le système pendant le temps </a:t>
                </a:r>
                <a:r>
                  <a:rPr lang="fr-FR" b="1" dirty="0">
                    <a:latin typeface="Arial" panose="020B0604020202020204" pitchFamily="34" charset="0"/>
                    <a:ea typeface="Times New Roman" panose="02020603050405020304" pitchFamily="18" charset="0"/>
                    <a:cs typeface="Times New Roman" panose="02020603050405020304" pitchFamily="18" charset="0"/>
                  </a:rPr>
                  <a:t>t</a:t>
                </a:r>
                <a:r>
                  <a:rPr lang="fr-FR" dirty="0">
                    <a:latin typeface="Arial" panose="020B0604020202020204" pitchFamily="34" charset="0"/>
                    <a:ea typeface="Times New Roman" panose="02020603050405020304" pitchFamily="18" charset="0"/>
                    <a:cs typeface="Times New Roman" panose="02020603050405020304" pitchFamily="18" charset="0"/>
                  </a:rPr>
                  <a:t> avec une batterie de U Volt : </a:t>
                </a:r>
              </a:p>
              <a:p>
                <a:pPr marL="457200" algn="just">
                  <a:spcAft>
                    <a:spcPts val="0"/>
                  </a:spcAft>
                </a:pPr>
                <a14:m>
                  <m:oMathPara xmlns:m="http://schemas.openxmlformats.org/officeDocument/2006/math">
                    <m:oMathParaPr>
                      <m:jc m:val="centerGroup"/>
                    </m:oMathParaPr>
                    <m:oMath xmlns:m="http://schemas.openxmlformats.org/officeDocument/2006/math">
                      <m:r>
                        <a:rPr lang="fr-FR" sz="2800" i="1" smtClean="0">
                          <a:solidFill>
                            <a:srgbClr val="FFFF00"/>
                          </a:solidFill>
                          <a:effectLst/>
                          <a:latin typeface="Cambria Math" panose="02040503050406030204" pitchFamily="18" charset="0"/>
                          <a:ea typeface="Times New Roman" panose="02020603050405020304" pitchFamily="18" charset="0"/>
                          <a:cs typeface="Times New Roman" panose="02020603050405020304" pitchFamily="18" charset="0"/>
                        </a:rPr>
                        <m:t>𝐶</m:t>
                      </m:r>
                      <m:r>
                        <a:rPr lang="fr-FR" sz="2800" i="1" smtClean="0">
                          <a:solidFill>
                            <a:srgbClr val="FFFF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fr-FR" sz="2800" i="1">
                              <a:solidFill>
                                <a:srgbClr val="FFFF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800" i="1">
                              <a:solidFill>
                                <a:srgbClr val="FFFF00"/>
                              </a:solidFill>
                              <a:effectLst/>
                              <a:latin typeface="Cambria Math" panose="02040503050406030204" pitchFamily="18" charset="0"/>
                              <a:ea typeface="Times New Roman" panose="02020603050405020304" pitchFamily="18" charset="0"/>
                              <a:cs typeface="Times New Roman" panose="02020603050405020304" pitchFamily="18" charset="0"/>
                            </a:rPr>
                            <m:t>𝐸</m:t>
                          </m:r>
                        </m:num>
                        <m:den>
                          <m:r>
                            <a:rPr lang="fr-FR" sz="2800" i="1">
                              <a:solidFill>
                                <a:srgbClr val="FFFF00"/>
                              </a:solidFill>
                              <a:effectLst/>
                              <a:latin typeface="Cambria Math" panose="02040503050406030204" pitchFamily="18" charset="0"/>
                              <a:ea typeface="Times New Roman" panose="02020603050405020304" pitchFamily="18" charset="0"/>
                              <a:cs typeface="Times New Roman" panose="02020603050405020304" pitchFamily="18" charset="0"/>
                            </a:rPr>
                            <m:t>𝑈</m:t>
                          </m:r>
                        </m:den>
                      </m:f>
                    </m:oMath>
                  </m:oMathPara>
                </a14:m>
                <a:endParaRPr lang="fr-FR" sz="1400" dirty="0">
                  <a:latin typeface="Arial" panose="020B0604020202020204" pitchFamily="34" charset="0"/>
                  <a:ea typeface="Times New Roman" panose="02020603050405020304" pitchFamily="18" charset="0"/>
                  <a:cs typeface="Times New Roman" panose="02020603050405020304" pitchFamily="18" charset="0"/>
                </a:endParaRPr>
              </a:p>
              <a:p>
                <a:pPr marL="457200" algn="just">
                  <a:spcAft>
                    <a:spcPts val="0"/>
                  </a:spcAft>
                </a:pPr>
                <a:r>
                  <a:rPr lang="fr-FR" dirty="0">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lgn="just">
                  <a:spcAft>
                    <a:spcPts val="0"/>
                  </a:spcAft>
                  <a:buFont typeface="Symbol" panose="05050102010706020507" pitchFamily="18" charset="2"/>
                  <a:buChar char=""/>
                </a:pPr>
                <a:r>
                  <a:rPr lang="fr-FR" dirty="0">
                    <a:latin typeface="Arial" panose="020B0604020202020204" pitchFamily="34" charset="0"/>
                    <a:ea typeface="Times New Roman" panose="02020603050405020304" pitchFamily="18" charset="0"/>
                    <a:cs typeface="Times New Roman" panose="02020603050405020304" pitchFamily="18" charset="0"/>
                  </a:rPr>
                  <a:t>Enfin, la dernière opération sera de prendre en compte le rendement des accumulateurs. Suivant le type d’accumulateur celui-ci ne devra pas se décharger au-delà d’un certain seuil noté </a:t>
                </a:r>
                <a:r>
                  <a:rPr lang="fr-FR" dirty="0">
                    <a:latin typeface="Arial" panose="020B0604020202020204" pitchFamily="34" charset="0"/>
                    <a:ea typeface="Times New Roman" panose="02020603050405020304" pitchFamily="18" charset="0"/>
                    <a:cs typeface="Arial" panose="020B0604020202020204" pitchFamily="34" charset="0"/>
                  </a:rPr>
                  <a:t>α</a:t>
                </a:r>
                <a:r>
                  <a:rPr lang="fr-FR" dirty="0">
                    <a:latin typeface="Arial" panose="020B0604020202020204" pitchFamily="34" charset="0"/>
                    <a:ea typeface="Times New Roman" panose="02020603050405020304" pitchFamily="18" charset="0"/>
                    <a:cs typeface="Times New Roman" panose="02020603050405020304" pitchFamily="18" charset="0"/>
                  </a:rPr>
                  <a:t>. Dans la plupart des cas, pour être à l’aise on prendra </a:t>
                </a:r>
                <a:r>
                  <a:rPr lang="fr-FR" dirty="0">
                    <a:latin typeface="Arial" panose="020B0604020202020204" pitchFamily="34" charset="0"/>
                    <a:ea typeface="Times New Roman" panose="02020603050405020304" pitchFamily="18" charset="0"/>
                    <a:cs typeface="Arial" panose="020B0604020202020204" pitchFamily="34" charset="0"/>
                  </a:rPr>
                  <a:t>un seuil compris entre 20 et 50% soit α compris entre 0,2 et 0,5.</a:t>
                </a:r>
                <a:endParaRPr lang="fr-FR" dirty="0">
                  <a:latin typeface="Arial" panose="020B0604020202020204" pitchFamily="34" charset="0"/>
                  <a:ea typeface="Times New Roman" panose="02020603050405020304" pitchFamily="18" charset="0"/>
                  <a:cs typeface="Times New Roman" panose="02020603050405020304" pitchFamily="18" charset="0"/>
                </a:endParaRPr>
              </a:p>
              <a:p>
                <a:pPr marL="457200" algn="just">
                  <a:spcAft>
                    <a:spcPts val="0"/>
                  </a:spcAft>
                </a:pPr>
                <a:r>
                  <a:rPr lang="fr-FR" dirty="0">
                    <a:latin typeface="Arial" panose="020B0604020202020204" pitchFamily="34" charset="0"/>
                    <a:ea typeface="Times New Roman" panose="02020603050405020304" pitchFamily="18" charset="0"/>
                    <a:cs typeface="Times New Roman" panose="02020603050405020304" pitchFamily="18" charset="0"/>
                  </a:rPr>
                  <a:t> </a:t>
                </a:r>
              </a:p>
              <a:p>
                <a:pPr marL="457200" algn="just">
                  <a:spcAft>
                    <a:spcPts val="0"/>
                  </a:spcAft>
                </a:pPr>
                <a14:m>
                  <m:oMathPara xmlns:m="http://schemas.openxmlformats.org/officeDocument/2006/math">
                    <m:oMathParaPr>
                      <m:jc m:val="centerGroup"/>
                    </m:oMathParaPr>
                    <m:oMath xmlns:m="http://schemas.openxmlformats.org/officeDocument/2006/math">
                      <m:r>
                        <a:rPr lang="fr-FR" sz="2800" i="1" smtClean="0">
                          <a:solidFill>
                            <a:srgbClr val="FFFF00"/>
                          </a:solidFill>
                          <a:effectLst/>
                          <a:latin typeface="Cambria Math" panose="02040503050406030204" pitchFamily="18" charset="0"/>
                          <a:ea typeface="Times New Roman" panose="02020603050405020304" pitchFamily="18" charset="0"/>
                          <a:cs typeface="Times New Roman" panose="02020603050405020304" pitchFamily="18" charset="0"/>
                        </a:rPr>
                        <m:t>𝐶</m:t>
                      </m:r>
                      <m:r>
                        <a:rPr lang="fr-FR" sz="2800" i="1" smtClean="0">
                          <a:solidFill>
                            <a:srgbClr val="FFFF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fr-FR" sz="2800" i="1">
                              <a:solidFill>
                                <a:srgbClr val="FFFF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800" i="1">
                              <a:solidFill>
                                <a:srgbClr val="FFFF00"/>
                              </a:solidFill>
                              <a:effectLst/>
                              <a:latin typeface="Cambria Math" panose="02040503050406030204" pitchFamily="18" charset="0"/>
                              <a:ea typeface="Times New Roman" panose="02020603050405020304" pitchFamily="18" charset="0"/>
                              <a:cs typeface="Times New Roman" panose="02020603050405020304" pitchFamily="18" charset="0"/>
                            </a:rPr>
                            <m:t>𝐶</m:t>
                          </m:r>
                        </m:num>
                        <m:den>
                          <m:r>
                            <a:rPr lang="fr-FR" sz="2800" i="1">
                              <a:solidFill>
                                <a:srgbClr val="FFFF00"/>
                              </a:solidFill>
                              <a:effectLst/>
                              <a:latin typeface="Cambria Math" panose="02040503050406030204" pitchFamily="18" charset="0"/>
                              <a:ea typeface="Times New Roman" panose="02020603050405020304" pitchFamily="18" charset="0"/>
                              <a:cs typeface="Times New Roman" panose="02020603050405020304" pitchFamily="18" charset="0"/>
                            </a:rPr>
                            <m:t>1−</m:t>
                          </m:r>
                          <m:r>
                            <a:rPr lang="fr-FR" sz="2800" i="1">
                              <a:solidFill>
                                <a:srgbClr val="FFFF00"/>
                              </a:solidFill>
                              <a:effectLst/>
                              <a:latin typeface="Cambria Math" panose="02040503050406030204" pitchFamily="18" charset="0"/>
                              <a:ea typeface="Times New Roman" panose="02020603050405020304" pitchFamily="18" charset="0"/>
                              <a:cs typeface="Times New Roman" panose="02020603050405020304" pitchFamily="18" charset="0"/>
                            </a:rPr>
                            <m:t>𝛼</m:t>
                          </m:r>
                        </m:den>
                      </m:f>
                    </m:oMath>
                  </m:oMathPara>
                </a14:m>
                <a:endParaRPr lang="fr-FR" dirty="0">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1A5BAAB7-ADD0-44DF-BE30-C1A795DE4B16}"/>
                  </a:ext>
                </a:extLst>
              </p:cNvPr>
              <p:cNvSpPr>
                <a:spLocks noRot="1" noChangeAspect="1" noMove="1" noResize="1" noEditPoints="1" noAdjustHandles="1" noChangeArrowheads="1" noChangeShapeType="1" noTextEdit="1"/>
              </p:cNvSpPr>
              <p:nvPr/>
            </p:nvSpPr>
            <p:spPr>
              <a:xfrm>
                <a:off x="0" y="1310895"/>
                <a:ext cx="12188825" cy="5525039"/>
              </a:xfrm>
              <a:prstGeom prst="rect">
                <a:avLst/>
              </a:prstGeom>
              <a:blipFill>
                <a:blip r:embed="rId2"/>
                <a:stretch>
                  <a:fillRect l="-400" t="-662" r="-400"/>
                </a:stretch>
              </a:blipFill>
            </p:spPr>
            <p:txBody>
              <a:bodyPr/>
              <a:lstStyle/>
              <a:p>
                <a:r>
                  <a:rPr lang="fr-FR">
                    <a:noFill/>
                  </a:rPr>
                  <a:t> </a:t>
                </a:r>
              </a:p>
            </p:txBody>
          </p:sp>
        </mc:Fallback>
      </mc:AlternateContent>
    </p:spTree>
    <p:extLst>
      <p:ext uri="{BB962C8B-B14F-4D97-AF65-F5344CB8AC3E}">
        <p14:creationId xmlns:p14="http://schemas.microsoft.com/office/powerpoint/2010/main" val="253138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500"/>
                                        <p:tgtEl>
                                          <p:spTgt spid="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9" end="9"/>
                                            </p:txEl>
                                          </p:spTgt>
                                        </p:tgtEl>
                                        <p:attrNameLst>
                                          <p:attrName>style.visibility</p:attrName>
                                        </p:attrNameLst>
                                      </p:cBhvr>
                                      <p:to>
                                        <p:strVal val="visible"/>
                                      </p:to>
                                    </p:set>
                                    <p:animEffect transition="in" filter="fade">
                                      <p:cBhvr>
                                        <p:cTn id="32" dur="500"/>
                                        <p:tgtEl>
                                          <p:spTgt spid="5">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11" end="11"/>
                                            </p:txEl>
                                          </p:spTgt>
                                        </p:tgtEl>
                                        <p:attrNameLst>
                                          <p:attrName>style.visibility</p:attrName>
                                        </p:attrNameLst>
                                      </p:cBhvr>
                                      <p:to>
                                        <p:strVal val="visible"/>
                                      </p:to>
                                    </p:set>
                                    <p:animEffect transition="in" filter="fade">
                                      <p:cBhvr>
                                        <p:cTn id="37"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85BBE5-6131-4E78-8E5C-61A10473A72B}"/>
              </a:ext>
            </a:extLst>
          </p:cNvPr>
          <p:cNvSpPr/>
          <p:nvPr/>
        </p:nvSpPr>
        <p:spPr>
          <a:xfrm>
            <a:off x="477788" y="116632"/>
            <a:ext cx="1407373" cy="461665"/>
          </a:xfrm>
          <a:prstGeom prst="rect">
            <a:avLst/>
          </a:prstGeom>
        </p:spPr>
        <p:txBody>
          <a:bodyPr wrap="none">
            <a:spAutoFit/>
          </a:bodyPr>
          <a:lstStyle/>
          <a:p>
            <a:pPr algn="just">
              <a:spcBef>
                <a:spcPts val="600"/>
              </a:spcBef>
              <a:spcAft>
                <a:spcPts val="600"/>
              </a:spcAft>
            </a:pPr>
            <a:r>
              <a:rPr lang="fr-FR" sz="2400" b="1" u="sng" spc="75" dirty="0">
                <a:solidFill>
                  <a:srgbClr val="00B050"/>
                </a:solidFill>
                <a:latin typeface="Arial" panose="020B0604020202020204" pitchFamily="34" charset="0"/>
              </a:rPr>
              <a:t>Tension</a:t>
            </a:r>
          </a:p>
        </p:txBody>
      </p:sp>
      <p:sp>
        <p:nvSpPr>
          <p:cNvPr id="4" name="Rectangle 3">
            <a:extLst>
              <a:ext uri="{FF2B5EF4-FFF2-40B4-BE49-F238E27FC236}">
                <a16:creationId xmlns:a16="http://schemas.microsoft.com/office/drawing/2014/main" id="{8488C3AD-7436-4B26-8F63-BCBB0CBAFC5F}"/>
              </a:ext>
            </a:extLst>
          </p:cNvPr>
          <p:cNvSpPr/>
          <p:nvPr/>
        </p:nvSpPr>
        <p:spPr>
          <a:xfrm>
            <a:off x="369776" y="836712"/>
            <a:ext cx="11449272" cy="1015663"/>
          </a:xfrm>
          <a:prstGeom prst="rect">
            <a:avLst/>
          </a:prstGeom>
        </p:spPr>
        <p:txBody>
          <a:bodyPr wrap="square">
            <a:spAutoFit/>
          </a:bodyPr>
          <a:lstStyle/>
          <a:p>
            <a:pPr algn="just">
              <a:spcAft>
                <a:spcPts val="0"/>
              </a:spcAft>
            </a:pPr>
            <a:r>
              <a:rPr lang="fr-FR" sz="2000" dirty="0">
                <a:latin typeface="Arial" panose="020B0604020202020204" pitchFamily="34" charset="0"/>
                <a:ea typeface="Times New Roman" panose="02020603050405020304" pitchFamily="18" charset="0"/>
                <a:cs typeface="Times New Roman" panose="02020603050405020304" pitchFamily="18" charset="0"/>
              </a:rPr>
              <a:t>La tension de votre batterie doit être définit par la tension de fonctionnement de votre système. Si vous avez un moteur fonctionnant en 12 Volt, vous devez faire correspondre la tension de la batterie.</a:t>
            </a:r>
          </a:p>
        </p:txBody>
      </p:sp>
      <p:sp>
        <p:nvSpPr>
          <p:cNvPr id="6" name="Rectangle 5">
            <a:extLst>
              <a:ext uri="{FF2B5EF4-FFF2-40B4-BE49-F238E27FC236}">
                <a16:creationId xmlns:a16="http://schemas.microsoft.com/office/drawing/2014/main" id="{818344D6-1904-4DBF-9670-87DC9BD498D6}"/>
              </a:ext>
            </a:extLst>
          </p:cNvPr>
          <p:cNvSpPr/>
          <p:nvPr/>
        </p:nvSpPr>
        <p:spPr>
          <a:xfrm>
            <a:off x="478399" y="2420888"/>
            <a:ext cx="1406154" cy="461665"/>
          </a:xfrm>
          <a:prstGeom prst="rect">
            <a:avLst/>
          </a:prstGeom>
        </p:spPr>
        <p:txBody>
          <a:bodyPr wrap="none">
            <a:spAutoFit/>
          </a:bodyPr>
          <a:lstStyle/>
          <a:p>
            <a:pPr algn="just">
              <a:spcBef>
                <a:spcPts val="600"/>
              </a:spcBef>
              <a:spcAft>
                <a:spcPts val="600"/>
              </a:spcAft>
            </a:pPr>
            <a:r>
              <a:rPr lang="fr-FR" sz="2400" b="1" u="sng" spc="75" dirty="0">
                <a:solidFill>
                  <a:srgbClr val="00B050"/>
                </a:solidFill>
                <a:latin typeface="Arial" panose="020B0604020202020204" pitchFamily="34" charset="0"/>
              </a:rPr>
              <a:t>Nombre</a:t>
            </a:r>
          </a:p>
        </p:txBody>
      </p:sp>
      <p:sp>
        <p:nvSpPr>
          <p:cNvPr id="7" name="Rectangle 6">
            <a:extLst>
              <a:ext uri="{FF2B5EF4-FFF2-40B4-BE49-F238E27FC236}">
                <a16:creationId xmlns:a16="http://schemas.microsoft.com/office/drawing/2014/main" id="{F1E65C53-A67F-42F5-89FB-287199D5B42F}"/>
              </a:ext>
            </a:extLst>
          </p:cNvPr>
          <p:cNvSpPr/>
          <p:nvPr/>
        </p:nvSpPr>
        <p:spPr>
          <a:xfrm>
            <a:off x="369776" y="3267562"/>
            <a:ext cx="11449272" cy="707886"/>
          </a:xfrm>
          <a:prstGeom prst="rect">
            <a:avLst/>
          </a:prstGeom>
        </p:spPr>
        <p:txBody>
          <a:bodyPr wrap="square">
            <a:spAutoFit/>
          </a:bodyPr>
          <a:lstStyle/>
          <a:p>
            <a:pPr algn="just"/>
            <a:r>
              <a:rPr lang="fr-FR" sz="2000" dirty="0">
                <a:latin typeface="Arial" panose="020B0604020202020204" pitchFamily="34" charset="0"/>
                <a:cs typeface="Times New Roman" panose="02020603050405020304" pitchFamily="18" charset="0"/>
              </a:rPr>
              <a:t>Le nombre de batterie que vous voulez utiliser dépendra de votre tension et de votre capacité. Référez-vous au paragraphe câblage pour déterminer votre schéma de montage de vos batteries.</a:t>
            </a:r>
          </a:p>
        </p:txBody>
      </p:sp>
    </p:spTree>
    <p:extLst>
      <p:ext uri="{BB962C8B-B14F-4D97-AF65-F5344CB8AC3E}">
        <p14:creationId xmlns:p14="http://schemas.microsoft.com/office/powerpoint/2010/main" val="428344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1065214" y="1828800"/>
            <a:ext cx="9421686" cy="2895600"/>
          </a:xfrm>
        </p:spPr>
        <p:txBody>
          <a:bodyPr rtlCol="0"/>
          <a:lstStyle/>
          <a:p>
            <a:pPr rtl="0"/>
            <a:r>
              <a:rPr lang="fr-FR" u="sng" dirty="0"/>
              <a:t>Le stockage de l’énergie</a:t>
            </a:r>
            <a:br>
              <a:rPr lang="fr-FR" u="sng" dirty="0"/>
            </a:br>
            <a:endParaRPr lang="fr-FR" u="sng" dirty="0"/>
          </a:p>
        </p:txBody>
      </p:sp>
      <p:sp>
        <p:nvSpPr>
          <p:cNvPr id="4" name="Sous-titre 2">
            <a:extLst>
              <a:ext uri="{FF2B5EF4-FFF2-40B4-BE49-F238E27FC236}">
                <a16:creationId xmlns:a16="http://schemas.microsoft.com/office/drawing/2014/main" id="{5AC942A1-D545-427A-A72A-869256A0D117}"/>
              </a:ext>
            </a:extLst>
          </p:cNvPr>
          <p:cNvSpPr>
            <a:spLocks noGrp="1"/>
          </p:cNvSpPr>
          <p:nvPr>
            <p:ph type="subTitle" idx="1"/>
          </p:nvPr>
        </p:nvSpPr>
        <p:spPr>
          <a:xfrm>
            <a:off x="1065213" y="4800600"/>
            <a:ext cx="8229600" cy="1219200"/>
          </a:xfrm>
        </p:spPr>
        <p:txBody>
          <a:bodyPr/>
          <a:lstStyle/>
          <a:p>
            <a:r>
              <a:rPr lang="fr-FR" dirty="0"/>
              <a:t>Synthèse</a:t>
            </a:r>
          </a:p>
        </p:txBody>
      </p:sp>
    </p:spTree>
    <p:extLst>
      <p:ext uri="{BB962C8B-B14F-4D97-AF65-F5344CB8AC3E}">
        <p14:creationId xmlns:p14="http://schemas.microsoft.com/office/powerpoint/2010/main" val="218299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5481EA6A-AD23-4D6C-960E-1D3BA17A3E2A}"/>
              </a:ext>
            </a:extLst>
          </p:cNvPr>
          <p:cNvGrpSpPr/>
          <p:nvPr/>
        </p:nvGrpSpPr>
        <p:grpSpPr>
          <a:xfrm>
            <a:off x="369776" y="980728"/>
            <a:ext cx="11449272" cy="4896544"/>
            <a:chOff x="2774950" y="2320290"/>
            <a:chExt cx="6638925" cy="2217420"/>
          </a:xfrm>
        </p:grpSpPr>
        <p:pic>
          <p:nvPicPr>
            <p:cNvPr id="2" name="Image 1">
              <a:extLst>
                <a:ext uri="{FF2B5EF4-FFF2-40B4-BE49-F238E27FC236}">
                  <a16:creationId xmlns:a16="http://schemas.microsoft.com/office/drawing/2014/main" id="{DF1DA995-1CE1-4DC4-87BB-4165DA4EC655}"/>
                </a:ext>
              </a:extLst>
            </p:cNvPr>
            <p:cNvPicPr/>
            <p:nvPr/>
          </p:nvPicPr>
          <p:blipFill>
            <a:blip r:embed="rId2"/>
            <a:stretch>
              <a:fillRect/>
            </a:stretch>
          </p:blipFill>
          <p:spPr>
            <a:xfrm>
              <a:off x="2774950" y="2320290"/>
              <a:ext cx="6638925" cy="2217420"/>
            </a:xfrm>
            <a:prstGeom prst="rect">
              <a:avLst/>
            </a:prstGeom>
          </p:spPr>
        </p:pic>
        <p:sp>
          <p:nvSpPr>
            <p:cNvPr id="3" name="Rectangle 2">
              <a:extLst>
                <a:ext uri="{FF2B5EF4-FFF2-40B4-BE49-F238E27FC236}">
                  <a16:creationId xmlns:a16="http://schemas.microsoft.com/office/drawing/2014/main" id="{BE50473A-803F-42D9-8D83-0B8A89B3D6FC}"/>
                </a:ext>
              </a:extLst>
            </p:cNvPr>
            <p:cNvSpPr/>
            <p:nvPr/>
          </p:nvSpPr>
          <p:spPr>
            <a:xfrm>
              <a:off x="2774950" y="2320290"/>
              <a:ext cx="6638925" cy="221742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3599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1065214" y="1828800"/>
            <a:ext cx="9421686" cy="2895600"/>
          </a:xfrm>
        </p:spPr>
        <p:txBody>
          <a:bodyPr rtlCol="0"/>
          <a:lstStyle/>
          <a:p>
            <a:pPr rtl="0"/>
            <a:r>
              <a:rPr lang="fr-FR" u="sng" dirty="0"/>
              <a:t>Le stockage de l’énergie</a:t>
            </a:r>
            <a:br>
              <a:rPr lang="fr-FR" u="sng" dirty="0"/>
            </a:br>
            <a:endParaRPr lang="fr-FR" u="sng" dirty="0"/>
          </a:p>
        </p:txBody>
      </p:sp>
      <p:sp>
        <p:nvSpPr>
          <p:cNvPr id="4" name="Sous-titre 2">
            <a:extLst>
              <a:ext uri="{FF2B5EF4-FFF2-40B4-BE49-F238E27FC236}">
                <a16:creationId xmlns:a16="http://schemas.microsoft.com/office/drawing/2014/main" id="{5AC942A1-D545-427A-A72A-869256A0D117}"/>
              </a:ext>
            </a:extLst>
          </p:cNvPr>
          <p:cNvSpPr>
            <a:spLocks noGrp="1"/>
          </p:cNvSpPr>
          <p:nvPr>
            <p:ph type="subTitle" idx="1"/>
          </p:nvPr>
        </p:nvSpPr>
        <p:spPr>
          <a:xfrm>
            <a:off x="1065213" y="4800600"/>
            <a:ext cx="8229600" cy="1219200"/>
          </a:xfrm>
        </p:spPr>
        <p:txBody>
          <a:bodyPr/>
          <a:lstStyle/>
          <a:p>
            <a:r>
              <a:rPr lang="fr-FR" dirty="0"/>
              <a:t>Formes de stockage de l’énergie</a:t>
            </a:r>
          </a:p>
        </p:txBody>
      </p:sp>
    </p:spTree>
    <p:extLst>
      <p:ext uri="{BB962C8B-B14F-4D97-AF65-F5344CB8AC3E}">
        <p14:creationId xmlns:p14="http://schemas.microsoft.com/office/powerpoint/2010/main" val="27079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7748" y="94455"/>
            <a:ext cx="9144001" cy="743744"/>
          </a:xfrm>
        </p:spPr>
        <p:txBody>
          <a:bodyPr rtlCol="0"/>
          <a:lstStyle/>
          <a:p>
            <a:pPr rtl="0"/>
            <a:r>
              <a:rPr lang="fr-FR" dirty="0"/>
              <a:t>Stockage hydraulique</a:t>
            </a:r>
          </a:p>
        </p:txBody>
      </p:sp>
      <p:pic>
        <p:nvPicPr>
          <p:cNvPr id="1026" name="Picture 2" descr="http://www.cea.fr/comprendre/PublishingImages/Pages/energies/renouvelables/essentiel-sur-stockage-stationnaire-energie/systeme-de-transfert-d-energie-par-pompage-step.jpg">
            <a:extLst>
              <a:ext uri="{FF2B5EF4-FFF2-40B4-BE49-F238E27FC236}">
                <a16:creationId xmlns:a16="http://schemas.microsoft.com/office/drawing/2014/main" id="{44A23680-5E97-4738-871B-FE7EC7424E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507" y="958281"/>
            <a:ext cx="7499810" cy="58052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7206A57-CE3C-4C28-BD8F-4866658BFBCF}"/>
              </a:ext>
            </a:extLst>
          </p:cNvPr>
          <p:cNvSpPr/>
          <p:nvPr/>
        </p:nvSpPr>
        <p:spPr>
          <a:xfrm>
            <a:off x="2344506" y="958280"/>
            <a:ext cx="7499811" cy="580526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420698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7748" y="94455"/>
            <a:ext cx="9144001" cy="743744"/>
          </a:xfrm>
        </p:spPr>
        <p:txBody>
          <a:bodyPr rtlCol="0"/>
          <a:lstStyle/>
          <a:p>
            <a:pPr rtl="0"/>
            <a:r>
              <a:rPr lang="fr-FR" dirty="0"/>
              <a:t>Stockage d’air comprimé</a:t>
            </a:r>
          </a:p>
        </p:txBody>
      </p:sp>
      <p:pic>
        <p:nvPicPr>
          <p:cNvPr id="2050" name="Picture 2" descr="http://www.cea.fr/comprendre/PublishingImages/Pages/energies/renouvelables/essentiel-sur-stockage-stationnaire-energie/stockage-par-air-comprime-caes.jpg">
            <a:extLst>
              <a:ext uri="{FF2B5EF4-FFF2-40B4-BE49-F238E27FC236}">
                <a16:creationId xmlns:a16="http://schemas.microsoft.com/office/drawing/2014/main" id="{522664BB-78E7-4F47-8180-6651AFB338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7681" y="994157"/>
            <a:ext cx="7453462" cy="57693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2D8D5A8-534C-45BA-9A50-43A8344546C3}"/>
              </a:ext>
            </a:extLst>
          </p:cNvPr>
          <p:cNvSpPr/>
          <p:nvPr/>
        </p:nvSpPr>
        <p:spPr>
          <a:xfrm>
            <a:off x="2367681" y="994157"/>
            <a:ext cx="7453462" cy="576938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52468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7748" y="94455"/>
            <a:ext cx="9144001" cy="743744"/>
          </a:xfrm>
        </p:spPr>
        <p:txBody>
          <a:bodyPr rtlCol="0"/>
          <a:lstStyle/>
          <a:p>
            <a:pPr rtl="0"/>
            <a:r>
              <a:rPr lang="fr-FR" dirty="0"/>
              <a:t>Stockage d’hydrogène</a:t>
            </a:r>
          </a:p>
        </p:txBody>
      </p:sp>
      <p:pic>
        <p:nvPicPr>
          <p:cNvPr id="4098" name="Picture 2" descr="http://www.cea.fr/comprendre/PublishingImages/Pages/energies/renouvelables/essentiel-sur-stockage-stationnaire-energie/vecteur-hydrogene.jpg">
            <a:extLst>
              <a:ext uri="{FF2B5EF4-FFF2-40B4-BE49-F238E27FC236}">
                <a16:creationId xmlns:a16="http://schemas.microsoft.com/office/drawing/2014/main" id="{7ADF5B94-19E0-425F-9624-C406634B88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3685" y="1016761"/>
            <a:ext cx="7381454" cy="57136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FC7A895-1225-48ED-9CF9-9F5C8A20FDC0}"/>
              </a:ext>
            </a:extLst>
          </p:cNvPr>
          <p:cNvSpPr/>
          <p:nvPr/>
        </p:nvSpPr>
        <p:spPr>
          <a:xfrm>
            <a:off x="2403684" y="1016760"/>
            <a:ext cx="7381455" cy="571364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310998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7748" y="94455"/>
            <a:ext cx="9144001" cy="743744"/>
          </a:xfrm>
        </p:spPr>
        <p:txBody>
          <a:bodyPr rtlCol="0"/>
          <a:lstStyle/>
          <a:p>
            <a:pPr rtl="0"/>
            <a:r>
              <a:rPr lang="fr-FR" dirty="0"/>
              <a:t>Stockage inertiel</a:t>
            </a:r>
          </a:p>
        </p:txBody>
      </p:sp>
      <p:pic>
        <p:nvPicPr>
          <p:cNvPr id="3074" name="Picture 2" descr="http://www.cea.fr/comprendre/PublishingImages/Pages/energies/renouvelables/essentiel-sur-stockage-stationnaire-energie/les-volants-d-inertie.jpg">
            <a:extLst>
              <a:ext uri="{FF2B5EF4-FFF2-40B4-BE49-F238E27FC236}">
                <a16:creationId xmlns:a16="http://schemas.microsoft.com/office/drawing/2014/main" id="{0CCC4821-710E-4EAA-A707-9E5D126F83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2493" y="908720"/>
            <a:ext cx="7563838" cy="58548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73D7CAC-EBD4-4F79-B0A2-3C4D89679484}"/>
              </a:ext>
            </a:extLst>
          </p:cNvPr>
          <p:cNvSpPr/>
          <p:nvPr/>
        </p:nvSpPr>
        <p:spPr>
          <a:xfrm>
            <a:off x="2312492" y="908719"/>
            <a:ext cx="7563839" cy="585482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875516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7748" y="94455"/>
            <a:ext cx="9144001" cy="743744"/>
          </a:xfrm>
        </p:spPr>
        <p:txBody>
          <a:bodyPr rtlCol="0"/>
          <a:lstStyle/>
          <a:p>
            <a:pPr rtl="0"/>
            <a:r>
              <a:rPr lang="fr-FR" dirty="0"/>
              <a:t>Stockage thermique</a:t>
            </a:r>
          </a:p>
        </p:txBody>
      </p:sp>
      <p:pic>
        <p:nvPicPr>
          <p:cNvPr id="5122" name="Picture 2" descr="http://www.cea.fr/comprendre/PublishingImages/Pages/energies/renouvelables/essentiel-sur-stockage-stationnaire-energie/le-stockage-par-chaleur-sensible.jpg">
            <a:extLst>
              <a:ext uri="{FF2B5EF4-FFF2-40B4-BE49-F238E27FC236}">
                <a16:creationId xmlns:a16="http://schemas.microsoft.com/office/drawing/2014/main" id="{0089F74B-B28B-4AC0-920C-AC12D30C74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1677" y="938419"/>
            <a:ext cx="7525470" cy="58251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0D4F810-0145-4CDE-B4AB-8965CF7AAE6D}"/>
              </a:ext>
            </a:extLst>
          </p:cNvPr>
          <p:cNvSpPr/>
          <p:nvPr/>
        </p:nvSpPr>
        <p:spPr>
          <a:xfrm>
            <a:off x="2331676" y="938418"/>
            <a:ext cx="7525471" cy="582512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4218232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unnel bleu numérique 16: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411905_TF02895261_TF02895261.potx" id="{D591E305-304E-4F08-83F3-B9147EDAAFB5}" vid="{F4994B82-D552-431A-8540-55AA87CE1401}"/>
    </a:ext>
  </a:extLst>
</a:theme>
</file>

<file path=ppt/theme/theme2.xml><?xml version="1.0" encoding="utf-8"?>
<a:theme xmlns:a="http://schemas.openxmlformats.org/drawingml/2006/main" name="Thème Offic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hème Offic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1564227</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Take your audience through a digital tunnel where they'll  burst through to the other side and see the information you want to present. Show them lists, charts, tables, SmartArt,  and pictures using a variety of layouts in widescreen (16X9) format. This design works well for subjects on science and technology, computers, communication,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TP102895246</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835483</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2CCB507-0646-4A50-A4F7-7F385079D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E41224-0370-4595-877C-23316CD80004}">
  <ds:schemaRefs>
    <ds:schemaRef ds:uri="http://schemas.microsoft.com/office/2006/documentManagement/types"/>
    <ds:schemaRef ds:uri="4873beb7-5857-4685-be1f-d57550cc96cc"/>
    <ds:schemaRef ds:uri="http://schemas.microsoft.com/office/2006/metadata/properties"/>
    <ds:schemaRef ds:uri="http://www.w3.org/XML/1998/namespace"/>
    <ds:schemaRef ds:uri="http://purl.org/dc/elements/1.1/"/>
    <ds:schemaRef ds:uri="http://schemas.openxmlformats.org/package/2006/metadata/core-properties"/>
    <ds:schemaRef ds:uri="http://purl.org/dc/dcmitype/"/>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74228E6B-D70C-44BB-A81F-A245495F61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Présentation tunnel bleu numérique pour les professionnels (grand écran)</Template>
  <TotalTime>0</TotalTime>
  <Words>887</Words>
  <Application>Microsoft Office PowerPoint</Application>
  <PresentationFormat>Personnalisé</PresentationFormat>
  <Paragraphs>146</Paragraphs>
  <Slides>37</Slides>
  <Notes>13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37</vt:i4>
      </vt:variant>
    </vt:vector>
  </HeadingPairs>
  <TitlesOfParts>
    <vt:vector size="43" baseType="lpstr">
      <vt:lpstr>Arial</vt:lpstr>
      <vt:lpstr>Cambria Math</vt:lpstr>
      <vt:lpstr>Corbel</vt:lpstr>
      <vt:lpstr>Symbol</vt:lpstr>
      <vt:lpstr>Times New Roman</vt:lpstr>
      <vt:lpstr>Tunnel bleu numérique 16:9</vt:lpstr>
      <vt:lpstr>Le stockage de l’énergie </vt:lpstr>
      <vt:lpstr>Le stockage de l’énergie </vt:lpstr>
      <vt:lpstr>Les énergies non renouvelables</vt:lpstr>
      <vt:lpstr>Le stockage de l’énergie </vt:lpstr>
      <vt:lpstr>Stockage hydraulique</vt:lpstr>
      <vt:lpstr>Stockage d’air comprimé</vt:lpstr>
      <vt:lpstr>Stockage d’hydrogène</vt:lpstr>
      <vt:lpstr>Stockage inertiel</vt:lpstr>
      <vt:lpstr>Stockage thermique</vt:lpstr>
      <vt:lpstr>Stockage thermique</vt:lpstr>
      <vt:lpstr>Stockage thermique</vt:lpstr>
      <vt:lpstr>Stockage par batterie</vt:lpstr>
      <vt:lpstr>Stockage par batterie</vt:lpstr>
      <vt:lpstr>Stockage par batterie</vt:lpstr>
      <vt:lpstr>Stockage par condensateur</vt:lpstr>
      <vt:lpstr>Stockage par super condensateur</vt:lpstr>
      <vt:lpstr>Le stockage de l’énergie </vt:lpstr>
      <vt:lpstr>Présentation PowerPoint</vt:lpstr>
      <vt:lpstr>Le stockage de l’énergie </vt:lpstr>
      <vt:lpstr>Caractéristiques</vt:lpstr>
      <vt:lpstr>Présentation PowerPoint</vt:lpstr>
      <vt:lpstr>Présentation PowerPoint</vt:lpstr>
      <vt:lpstr>Présentation PowerPoint</vt:lpstr>
      <vt:lpstr>Présentation PowerPoint</vt:lpstr>
      <vt:lpstr>Cablâges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Recyclage</vt:lpstr>
      <vt:lpstr>Présentation PowerPoint</vt:lpstr>
      <vt:lpstr>Présentation PowerPoint</vt:lpstr>
      <vt:lpstr>Le stockage de l’énergie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2017-12-06T17:14:17Z</dcterms:created>
  <dcterms:modified xsi:type="dcterms:W3CDTF">2017-12-22T07:48:15Z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