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4"/>
  </p:notesMasterIdLst>
  <p:sldIdLst>
    <p:sldId id="275" r:id="rId2"/>
    <p:sldId id="294" r:id="rId3"/>
    <p:sldId id="296" r:id="rId4"/>
    <p:sldId id="277" r:id="rId5"/>
    <p:sldId id="285" r:id="rId6"/>
    <p:sldId id="278" r:id="rId7"/>
    <p:sldId id="280" r:id="rId8"/>
    <p:sldId id="283" r:id="rId9"/>
    <p:sldId id="293" r:id="rId10"/>
    <p:sldId id="297" r:id="rId11"/>
    <p:sldId id="286" r:id="rId12"/>
    <p:sldId id="287" r:id="rId13"/>
    <p:sldId id="281" r:id="rId14"/>
    <p:sldId id="298" r:id="rId15"/>
    <p:sldId id="299" r:id="rId16"/>
    <p:sldId id="300" r:id="rId17"/>
    <p:sldId id="288" r:id="rId18"/>
    <p:sldId id="295" r:id="rId19"/>
    <p:sldId id="279" r:id="rId20"/>
    <p:sldId id="290" r:id="rId21"/>
    <p:sldId id="301" r:id="rId22"/>
    <p:sldId id="312" r:id="rId23"/>
    <p:sldId id="313" r:id="rId24"/>
    <p:sldId id="314" r:id="rId25"/>
    <p:sldId id="315" r:id="rId26"/>
    <p:sldId id="311" r:id="rId27"/>
    <p:sldId id="316" r:id="rId28"/>
    <p:sldId id="318" r:id="rId29"/>
    <p:sldId id="319" r:id="rId30"/>
    <p:sldId id="317" r:id="rId31"/>
    <p:sldId id="320" r:id="rId32"/>
    <p:sldId id="302" r:id="rId33"/>
    <p:sldId id="309" r:id="rId34"/>
    <p:sldId id="310" r:id="rId35"/>
    <p:sldId id="303" r:id="rId36"/>
    <p:sldId id="306" r:id="rId37"/>
    <p:sldId id="307" r:id="rId38"/>
    <p:sldId id="308" r:id="rId39"/>
    <p:sldId id="323" r:id="rId40"/>
    <p:sldId id="322" r:id="rId41"/>
    <p:sldId id="304" r:id="rId42"/>
    <p:sldId id="291" r:id="rId43"/>
    <p:sldId id="321" r:id="rId44"/>
    <p:sldId id="324" r:id="rId45"/>
    <p:sldId id="325" r:id="rId46"/>
    <p:sldId id="326" r:id="rId47"/>
    <p:sldId id="327" r:id="rId48"/>
    <p:sldId id="305" r:id="rId49"/>
    <p:sldId id="328" r:id="rId50"/>
    <p:sldId id="329" r:id="rId51"/>
    <p:sldId id="289" r:id="rId52"/>
    <p:sldId id="330" r:id="rId53"/>
    <p:sldId id="332" r:id="rId54"/>
    <p:sldId id="333" r:id="rId55"/>
    <p:sldId id="336" r:id="rId56"/>
    <p:sldId id="282" r:id="rId57"/>
    <p:sldId id="292" r:id="rId58"/>
    <p:sldId id="337" r:id="rId59"/>
    <p:sldId id="334" r:id="rId60"/>
    <p:sldId id="338" r:id="rId61"/>
    <p:sldId id="339" r:id="rId62"/>
    <p:sldId id="335" r:id="rId63"/>
    <p:sldId id="341" r:id="rId64"/>
    <p:sldId id="343" r:id="rId65"/>
    <p:sldId id="342" r:id="rId66"/>
    <p:sldId id="344" r:id="rId67"/>
    <p:sldId id="345" r:id="rId68"/>
    <p:sldId id="346" r:id="rId69"/>
    <p:sldId id="347" r:id="rId70"/>
    <p:sldId id="348" r:id="rId71"/>
    <p:sldId id="349" r:id="rId72"/>
    <p:sldId id="27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71" autoAdjust="0"/>
  </p:normalViewPr>
  <p:slideViewPr>
    <p:cSldViewPr snapToGrid="0">
      <p:cViewPr varScale="1">
        <p:scale>
          <a:sx n="66" d="100"/>
          <a:sy n="66" d="100"/>
        </p:scale>
        <p:origin x="10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2D635-9508-4DAA-AB52-26F2FA9ECE1D}" type="datetimeFigureOut">
              <a:rPr lang="fr-FR" smtClean="0"/>
              <a:t>09/05/2018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61C70-7E46-4610-8C93-E08B848530F5}" type="slidenum">
              <a:rPr lang="fr-FR" smtClean="0"/>
              <a:t>‹N°›</a:t>
            </a:fld>
            <a:endParaRPr lang="fr-FR"/>
          </a:p>
        </p:txBody>
      </p:sp>
    </p:spTree>
    <p:extLst>
      <p:ext uri="{BB962C8B-B14F-4D97-AF65-F5344CB8AC3E}">
        <p14:creationId xmlns:p14="http://schemas.microsoft.com/office/powerpoint/2010/main" val="1317270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r.wikipedia.org/wiki/3_f%C3%A9vrier"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fr.wikipedia.org/wiki/2011" TargetMode="External"/><Relationship Id="rId4" Type="http://schemas.openxmlformats.org/officeDocument/2006/relationships/hyperlink" Target="https://fr.wikipedia.org/wiki/F%C3%A9vrier_2011"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ommentcamarche.net/contents/528-port-ports-tcp-i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fr.wikipedia.org/wiki/Automobile" TargetMode="External"/><Relationship Id="rId3" Type="http://schemas.openxmlformats.org/officeDocument/2006/relationships/hyperlink" Target="https://fr.wikipedia.org/wiki/Philips" TargetMode="External"/><Relationship Id="rId7" Type="http://schemas.openxmlformats.org/officeDocument/2006/relationships/hyperlink" Target="https://fr.wikipedia.org/wiki/Communication_s%C3%A9ri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fr.wikipedia.org/wiki/Bus_informatique" TargetMode="External"/><Relationship Id="rId5" Type="http://schemas.openxmlformats.org/officeDocument/2006/relationships/hyperlink" Target="https://fr.wikipedia.org/wiki/Microprocesseur" TargetMode="External"/><Relationship Id="rId10" Type="http://schemas.openxmlformats.org/officeDocument/2006/relationships/hyperlink" Target="https://fr.wikipedia.org/wiki/Syst%C3%A8me_embarqu%C3%A9" TargetMode="External"/><Relationship Id="rId4" Type="http://schemas.openxmlformats.org/officeDocument/2006/relationships/hyperlink" Target="https://fr.wikipedia.org/wiki/Domotique" TargetMode="External"/><Relationship Id="rId9" Type="http://schemas.openxmlformats.org/officeDocument/2006/relationships/hyperlink" Target="https://fr.wikipedia.org/wiki/Multiplexage"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fr.wikipedia.org/wiki/Internet_Protocol"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fr.wikipedia.org/wiki/Network_address_translation" TargetMode="External"/><Relationship Id="rId5" Type="http://schemas.openxmlformats.org/officeDocument/2006/relationships/hyperlink" Target="https://fr.wikipedia.org/wiki/Default-free_zone" TargetMode="External"/><Relationship Id="rId4" Type="http://schemas.openxmlformats.org/officeDocument/2006/relationships/hyperlink" Target="https://fr.wikipedia.org/wiki/Internet"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fr.wikipedia.org/wiki/Abr%C3%A9viation" TargetMode="External"/><Relationship Id="rId13" Type="http://schemas.openxmlformats.org/officeDocument/2006/relationships/hyperlink" Target="https://fr.wikipedia.org/wiki/Serveur_(informatique)" TargetMode="External"/><Relationship Id="rId3" Type="http://schemas.openxmlformats.org/officeDocument/2006/relationships/hyperlink" Target="https://fr.wikipedia.org/wiki/Routage" TargetMode="External"/><Relationship Id="rId7" Type="http://schemas.openxmlformats.org/officeDocument/2006/relationships/hyperlink" Target="https://fr.wikipedia.org/wiki/Datagramme" TargetMode="External"/><Relationship Id="rId12" Type="http://schemas.openxmlformats.org/officeDocument/2006/relationships/hyperlink" Target="https://fr.wikipedia.org/wiki/Client_(informatique)"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fr.wikipedia.org/wiki/Internet" TargetMode="External"/><Relationship Id="rId11" Type="http://schemas.openxmlformats.org/officeDocument/2006/relationships/hyperlink" Target="https://fr.wikipedia.org/wiki/Port_(logiciel)" TargetMode="External"/><Relationship Id="rId5" Type="http://schemas.openxmlformats.org/officeDocument/2006/relationships/hyperlink" Target="https://fr.wikipedia.org/wiki/Protocole_de_communication" TargetMode="External"/><Relationship Id="rId10" Type="http://schemas.openxmlformats.org/officeDocument/2006/relationships/hyperlink" Target="https://fr.wikipedia.org/wiki/User_Datagram_Protocol" TargetMode="External"/><Relationship Id="rId4" Type="http://schemas.openxmlformats.org/officeDocument/2006/relationships/hyperlink" Target="https://fr.wikipedia.org/wiki/Protocol_Data_Unit" TargetMode="External"/><Relationship Id="rId9" Type="http://schemas.openxmlformats.org/officeDocument/2006/relationships/hyperlink" Target="https://fr.wikipedia.org/wiki/Voix_sur_IP"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fr.wikipedia.org/wiki/API_%CB%90" TargetMode="External"/><Relationship Id="rId13" Type="http://schemas.openxmlformats.org/officeDocument/2006/relationships/hyperlink" Target="https://fr.wikipedia.org/wiki/Bit" TargetMode="External"/><Relationship Id="rId3" Type="http://schemas.openxmlformats.org/officeDocument/2006/relationships/hyperlink" Target="https://fr.wikipedia.org/wiki/Acronyme" TargetMode="External"/><Relationship Id="rId7" Type="http://schemas.openxmlformats.org/officeDocument/2006/relationships/hyperlink" Target="https://fr.wikipedia.org/wiki/API_i" TargetMode="External"/><Relationship Id="rId12" Type="http://schemas.openxmlformats.org/officeDocument/2006/relationships/hyperlink" Target="https://fr.wikipedia.org/wiki/Ann%C3%A9es_1960" TargetMode="External"/><Relationship Id="rId17" Type="http://schemas.openxmlformats.org/officeDocument/2006/relationships/hyperlink" Target="https://fr.wikipedia.org/wiki/Ponctuation" TargetMode="External"/><Relationship Id="rId2" Type="http://schemas.openxmlformats.org/officeDocument/2006/relationships/slide" Target="../slides/slide67.xml"/><Relationship Id="rId16" Type="http://schemas.openxmlformats.org/officeDocument/2006/relationships/hyperlink" Target="https://fr.wikipedia.org/wiki/Table_de_symboles_math%C3%A9matiques" TargetMode="External"/><Relationship Id="rId1" Type="http://schemas.openxmlformats.org/officeDocument/2006/relationships/notesMaster" Target="../notesMasters/notesMaster1.xml"/><Relationship Id="rId6" Type="http://schemas.openxmlformats.org/officeDocument/2006/relationships/hyperlink" Target="https://fr.wikipedia.org/wiki/API_k" TargetMode="External"/><Relationship Id="rId11" Type="http://schemas.openxmlformats.org/officeDocument/2006/relationships/hyperlink" Target="https://fr.wikipedia.org/wiki/Codage_de_caract%C3%A8res" TargetMode="External"/><Relationship Id="rId5" Type="http://schemas.openxmlformats.org/officeDocument/2006/relationships/hyperlink" Target="https://fr.wikipedia.org/wiki/API_s" TargetMode="External"/><Relationship Id="rId15" Type="http://schemas.openxmlformats.org/officeDocument/2006/relationships/hyperlink" Target="https://fr.wikipedia.org/wiki/Capitale_et_majuscule" TargetMode="External"/><Relationship Id="rId10" Type="http://schemas.openxmlformats.org/officeDocument/2006/relationships/hyperlink" Target="https://fr.wikipedia.org/wiki/Informatique" TargetMode="External"/><Relationship Id="rId4" Type="http://schemas.openxmlformats.org/officeDocument/2006/relationships/hyperlink" Target="https://fr.wikipedia.org/wiki/API_a" TargetMode="External"/><Relationship Id="rId9" Type="http://schemas.openxmlformats.org/officeDocument/2006/relationships/hyperlink" Target="https://fr.wikipedia.org/wiki/Norme" TargetMode="External"/><Relationship Id="rId14" Type="http://schemas.openxmlformats.org/officeDocument/2006/relationships/hyperlink" Target="https://fr.wikipedia.org/wiki/Chiffres_arab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ommentcamarche.net/contents/612-routeur-equipement-rese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fr.wikipedia.org/wiki/HTTPS" TargetMode="External"/><Relationship Id="rId7" Type="http://schemas.openxmlformats.org/officeDocument/2006/relationships/hyperlink" Target="https://fr.wikipedia.org/wiki/Navigateur_Web"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fr.wikipedia.org/wiki/Client_HTTP" TargetMode="External"/><Relationship Id="rId5" Type="http://schemas.openxmlformats.org/officeDocument/2006/relationships/hyperlink" Target="https://fr.wikipedia.org/wiki/Transport_Layer_Security" TargetMode="External"/><Relationship Id="rId4" Type="http://schemas.openxmlformats.org/officeDocument/2006/relationships/hyperlink" Target="https://fr.wikipedia.org/wiki/Protocole_de_communication"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Octet" TargetMode="External"/><Relationship Id="rId3" Type="http://schemas.openxmlformats.org/officeDocument/2006/relationships/hyperlink" Target="https://fr.wikipedia.org/wiki/NEC" TargetMode="External"/><Relationship Id="rId7" Type="http://schemas.openxmlformats.org/officeDocument/2006/relationships/hyperlink" Target="https://fr.wikipedia.org/wiki/Fibre_optique#cite_note-12"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fr.wikipedia.org/wiki/Seconde_(temps)" TargetMode="External"/><Relationship Id="rId5" Type="http://schemas.openxmlformats.org/officeDocument/2006/relationships/hyperlink" Target="https://fr.wikipedia.org/wiki/P%C3%A9tabit" TargetMode="External"/><Relationship Id="rId4" Type="http://schemas.openxmlformats.org/officeDocument/2006/relationships/hyperlink" Target="https://fr.wikipedia.org/wiki/Corning_(entrepri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Internet : Qu’est-ce que c’est ?</a:t>
            </a:r>
          </a:p>
          <a:p>
            <a:r>
              <a:rPr lang="fr-FR" dirty="0"/>
              <a:t>Comment ça a démarré ?</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a:t>
            </a:fld>
            <a:endParaRPr lang="fr-FR"/>
          </a:p>
        </p:txBody>
      </p:sp>
    </p:spTree>
    <p:extLst>
      <p:ext uri="{BB962C8B-B14F-4D97-AF65-F5344CB8AC3E}">
        <p14:creationId xmlns:p14="http://schemas.microsoft.com/office/powerpoint/2010/main" val="202812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Parler du PING :</a:t>
            </a:r>
          </a:p>
          <a:p>
            <a:r>
              <a:rPr lang="fr-FR" sz="1200" b="1" i="0" kern="1200" dirty="0">
                <a:solidFill>
                  <a:schemeClr val="tx1"/>
                </a:solidFill>
                <a:effectLst/>
                <a:latin typeface="+mn-lt"/>
                <a:ea typeface="+mn-ea"/>
                <a:cs typeface="+mn-cs"/>
              </a:rPr>
              <a:t>La commande mesure le temps mis pour recevoir une réponse (</a:t>
            </a:r>
            <a:r>
              <a:rPr lang="fr-FR" sz="1200" b="1" i="0" kern="1200" dirty="0" err="1">
                <a:solidFill>
                  <a:schemeClr val="tx1"/>
                </a:solidFill>
                <a:effectLst/>
                <a:latin typeface="+mn-lt"/>
                <a:ea typeface="+mn-ea"/>
                <a:cs typeface="+mn-cs"/>
              </a:rPr>
              <a:t>ping</a:t>
            </a:r>
            <a:r>
              <a:rPr lang="fr-FR" sz="1200" b="1" i="0" kern="1200" dirty="0">
                <a:solidFill>
                  <a:schemeClr val="tx1"/>
                </a:solidFill>
                <a:effectLst/>
                <a:latin typeface="+mn-lt"/>
                <a:ea typeface="+mn-ea"/>
                <a:cs typeface="+mn-cs"/>
              </a:rPr>
              <a:t> permanent sur les jeux vidéos)</a:t>
            </a:r>
          </a:p>
          <a:p>
            <a:r>
              <a:rPr lang="fr-FR" sz="1200" b="1" i="0" kern="1200" dirty="0">
                <a:solidFill>
                  <a:schemeClr val="tx1"/>
                </a:solidFill>
                <a:effectLst/>
                <a:latin typeface="+mn-lt"/>
                <a:ea typeface="+mn-ea"/>
                <a:cs typeface="+mn-cs"/>
              </a:rPr>
              <a:t>Plus le débit est haut plus le </a:t>
            </a:r>
            <a:r>
              <a:rPr lang="fr-FR" sz="1200" b="1" i="0" kern="1200" dirty="0" err="1">
                <a:solidFill>
                  <a:schemeClr val="tx1"/>
                </a:solidFill>
                <a:effectLst/>
                <a:latin typeface="+mn-lt"/>
                <a:ea typeface="+mn-ea"/>
                <a:cs typeface="+mn-cs"/>
              </a:rPr>
              <a:t>ping</a:t>
            </a:r>
            <a:r>
              <a:rPr lang="fr-FR" sz="1200" b="1" i="0" kern="1200" dirty="0">
                <a:solidFill>
                  <a:schemeClr val="tx1"/>
                </a:solidFill>
                <a:effectLst/>
                <a:latin typeface="+mn-lt"/>
                <a:ea typeface="+mn-ea"/>
                <a:cs typeface="+mn-cs"/>
              </a:rPr>
              <a:t> sera bas.</a:t>
            </a:r>
            <a:endParaRPr lang="fr-FR" b="1"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13</a:t>
            </a:fld>
            <a:endParaRPr lang="fr-FR"/>
          </a:p>
        </p:txBody>
      </p:sp>
    </p:spTree>
    <p:extLst>
      <p:ext uri="{BB962C8B-B14F-4D97-AF65-F5344CB8AC3E}">
        <p14:creationId xmlns:p14="http://schemas.microsoft.com/office/powerpoint/2010/main" val="3030150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antennes-relais sont indispensables pour qu’un téléphone mobile fonctionne. A la réception d'un appel, l'antenne-relais transforme les ondes électromagnétiques qui transitent dans l’air en signal électrique. Le signal circule alors dans des câbles sous forme de données numériques. Le phénomène a lieu dans le sens inverse lorsque l'antenne-relais émet le signal.</a:t>
            </a:r>
          </a:p>
          <a:p>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Dès que le mobile est allumé, un dialogue s’établit entre le terminal et l’antenne la plus proche pour permettre une émission ou une réception d’appel. Entre le téléphone mobile et l'antenne-relais, l’appel est acheminé à travers les airs. Le même phénomène se produit pour accéder à l’Internet mobile.</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14</a:t>
            </a:fld>
            <a:endParaRPr lang="fr-FR"/>
          </a:p>
        </p:txBody>
      </p:sp>
    </p:spTree>
    <p:extLst>
      <p:ext uri="{BB962C8B-B14F-4D97-AF65-F5344CB8AC3E}">
        <p14:creationId xmlns:p14="http://schemas.microsoft.com/office/powerpoint/2010/main" val="326734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La propagation des ondes radio décroit rapidement en fonction de la distance et des matériaux traversés.</a:t>
            </a:r>
            <a:br>
              <a:rPr lang="fr-FR" dirty="0"/>
            </a:br>
            <a:r>
              <a:rPr lang="fr-FR" sz="1200" b="0" i="0" kern="1200" dirty="0">
                <a:solidFill>
                  <a:schemeClr val="tx1"/>
                </a:solidFill>
                <a:effectLst/>
                <a:latin typeface="+mn-lt"/>
                <a:ea typeface="+mn-ea"/>
                <a:cs typeface="+mn-cs"/>
              </a:rPr>
              <a:t>- En zone rurale, avec une puissance d’émission P, peu d’obstacles sont traversés et le client est sous couverture jusqu’à plusieurs kilomètres.</a:t>
            </a:r>
            <a:br>
              <a:rPr lang="fr-FR" dirty="0"/>
            </a:br>
            <a:r>
              <a:rPr lang="fr-FR" sz="1200" b="0" i="0" kern="1200" dirty="0">
                <a:solidFill>
                  <a:schemeClr val="tx1"/>
                </a:solidFill>
                <a:effectLst/>
                <a:latin typeface="+mn-lt"/>
                <a:ea typeface="+mn-ea"/>
                <a:cs typeface="+mn-cs"/>
              </a:rPr>
              <a:t>- En zone urbaine, avec la même puissance d'émission P et selon la densité des bâtiments, le client est sous couverture jusqu'à plusieurs centaines de mètres.</a:t>
            </a:r>
            <a:br>
              <a:rPr lang="fr-FR" dirty="0"/>
            </a:b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15</a:t>
            </a:fld>
            <a:endParaRPr lang="fr-FR"/>
          </a:p>
        </p:txBody>
      </p:sp>
    </p:spTree>
    <p:extLst>
      <p:ext uri="{BB962C8B-B14F-4D97-AF65-F5344CB8AC3E}">
        <p14:creationId xmlns:p14="http://schemas.microsoft.com/office/powerpoint/2010/main" val="370167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Une baisse de la puissance d’émission entraine la dégradation ou suppression :</a:t>
            </a:r>
            <a:br>
              <a:rPr lang="fr-FR" dirty="0"/>
            </a:br>
            <a:r>
              <a:rPr lang="fr-FR" sz="1200" b="0" i="0" kern="1200" dirty="0">
                <a:solidFill>
                  <a:schemeClr val="tx1"/>
                </a:solidFill>
                <a:effectLst/>
                <a:latin typeface="+mn-lt"/>
                <a:ea typeface="+mn-ea"/>
                <a:cs typeface="+mn-cs"/>
              </a:rPr>
              <a:t>- des services data (internet mobile etc..)</a:t>
            </a:r>
            <a:br>
              <a:rPr lang="fr-FR" dirty="0"/>
            </a:br>
            <a:r>
              <a:rPr lang="fr-FR" sz="1200" b="0" i="0" kern="1200" dirty="0">
                <a:solidFill>
                  <a:schemeClr val="tx1"/>
                </a:solidFill>
                <a:effectLst/>
                <a:latin typeface="+mn-lt"/>
                <a:ea typeface="+mn-ea"/>
                <a:cs typeface="+mn-cs"/>
              </a:rPr>
              <a:t>- du service voix en </a:t>
            </a:r>
            <a:r>
              <a:rPr lang="fr-FR" sz="1200" b="0" i="0" kern="1200" dirty="0" err="1">
                <a:solidFill>
                  <a:schemeClr val="tx1"/>
                </a:solidFill>
                <a:effectLst/>
                <a:latin typeface="+mn-lt"/>
                <a:ea typeface="+mn-ea"/>
                <a:cs typeface="+mn-cs"/>
              </a:rPr>
              <a:t>Outdoor</a:t>
            </a:r>
            <a:br>
              <a:rPr lang="fr-FR" dirty="0"/>
            </a:br>
            <a:r>
              <a:rPr lang="fr-FR" sz="1200" b="1" i="0" kern="1200" dirty="0">
                <a:solidFill>
                  <a:schemeClr val="tx1"/>
                </a:solidFill>
                <a:effectLst/>
                <a:latin typeface="+mn-lt"/>
                <a:ea typeface="+mn-ea"/>
                <a:cs typeface="+mn-cs"/>
              </a:rPr>
              <a:t>En milieu réel</a:t>
            </a:r>
            <a:br>
              <a:rPr lang="fr-FR" dirty="0"/>
            </a:br>
            <a:r>
              <a:rPr lang="fr-FR" sz="1200" b="0" i="0" kern="1200" dirty="0">
                <a:solidFill>
                  <a:schemeClr val="tx1"/>
                </a:solidFill>
                <a:effectLst/>
                <a:latin typeface="+mn-lt"/>
                <a:ea typeface="+mn-ea"/>
                <a:cs typeface="+mn-cs"/>
              </a:rPr>
              <a:t>de nombreux obstacles (relief, bâtiment, végétation …) atténuent la puissance émise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16</a:t>
            </a:fld>
            <a:endParaRPr lang="fr-FR"/>
          </a:p>
        </p:txBody>
      </p:sp>
    </p:spTree>
    <p:extLst>
      <p:ext uri="{BB962C8B-B14F-4D97-AF65-F5344CB8AC3E}">
        <p14:creationId xmlns:p14="http://schemas.microsoft.com/office/powerpoint/2010/main" val="883927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box de maintenant c’est une sorte de switch + routeur WIFI + Modem</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17</a:t>
            </a:fld>
            <a:endParaRPr lang="fr-FR"/>
          </a:p>
        </p:txBody>
      </p:sp>
    </p:spTree>
    <p:extLst>
      <p:ext uri="{BB962C8B-B14F-4D97-AF65-F5344CB8AC3E}">
        <p14:creationId xmlns:p14="http://schemas.microsoft.com/office/powerpoint/2010/main" val="6785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Le concentrateur permet ainsi de connecter plusieurs machines entre elles, parfois disposées en étoile, ce qui lui vaut le nom de hub (signifiant </a:t>
            </a:r>
            <a:r>
              <a:rPr lang="fr-FR" sz="1200" b="1" i="1" kern="1200" dirty="0">
                <a:solidFill>
                  <a:schemeClr val="tx1"/>
                </a:solidFill>
                <a:effectLst/>
                <a:latin typeface="+mn-lt"/>
                <a:ea typeface="+mn-ea"/>
                <a:cs typeface="+mn-cs"/>
              </a:rPr>
              <a:t>moyeu de roue</a:t>
            </a:r>
            <a:r>
              <a:rPr lang="fr-FR" sz="1200" b="1" i="0" kern="1200" dirty="0">
                <a:solidFill>
                  <a:schemeClr val="tx1"/>
                </a:solidFill>
                <a:effectLst/>
                <a:latin typeface="+mn-lt"/>
                <a:ea typeface="+mn-ea"/>
                <a:cs typeface="+mn-cs"/>
              </a:rPr>
              <a:t> en anglais; la traduction française exacte est </a:t>
            </a:r>
            <a:r>
              <a:rPr lang="fr-FR" sz="1200" b="1" i="1" kern="1200" dirty="0">
                <a:solidFill>
                  <a:schemeClr val="tx1"/>
                </a:solidFill>
                <a:effectLst/>
                <a:latin typeface="+mn-lt"/>
                <a:ea typeface="+mn-ea"/>
                <a:cs typeface="+mn-cs"/>
              </a:rPr>
              <a:t>répartiteur</a:t>
            </a:r>
            <a:r>
              <a:rPr lang="fr-FR" sz="1200" b="1" i="0" kern="1200" dirty="0">
                <a:solidFill>
                  <a:schemeClr val="tx1"/>
                </a:solidFill>
                <a:effectLst/>
                <a:latin typeface="+mn-lt"/>
                <a:ea typeface="+mn-ea"/>
                <a:cs typeface="+mn-cs"/>
              </a:rPr>
              <a:t>), pour illustrer le fait qu'il s'agit du point de passage des communications des différentes machines. </a:t>
            </a:r>
            <a:endParaRPr lang="fr-FR" b="1"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18</a:t>
            </a:fld>
            <a:endParaRPr lang="fr-FR"/>
          </a:p>
        </p:txBody>
      </p:sp>
    </p:spTree>
    <p:extLst>
      <p:ext uri="{BB962C8B-B14F-4D97-AF65-F5344CB8AC3E}">
        <p14:creationId xmlns:p14="http://schemas.microsoft.com/office/powerpoint/2010/main" val="266722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Au sein d’un LAN</a:t>
            </a:r>
          </a:p>
          <a:p>
            <a:r>
              <a:rPr lang="fr-FR" b="1" dirty="0"/>
              <a:t>Contient les adresses MAC &amp; IP (ARP) des machines connectées</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19</a:t>
            </a:fld>
            <a:endParaRPr lang="fr-FR"/>
          </a:p>
        </p:txBody>
      </p:sp>
    </p:spTree>
    <p:extLst>
      <p:ext uri="{BB962C8B-B14F-4D97-AF65-F5344CB8AC3E}">
        <p14:creationId xmlns:p14="http://schemas.microsoft.com/office/powerpoint/2010/main" val="295089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Ça c’est un Routeur wifi</a:t>
            </a:r>
          </a:p>
          <a:p>
            <a:r>
              <a:rPr lang="fr-FR" b="1" dirty="0"/>
              <a:t>Permet d’interconnecter des réseaux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Le routeur permet par exemple de relier un réseau domestique (LAN) à Internet (WAN).</a:t>
            </a:r>
            <a:endParaRPr lang="fr-FR" b="1" dirty="0"/>
          </a:p>
          <a:p>
            <a:r>
              <a:rPr lang="fr-FR" b="1" dirty="0"/>
              <a:t>Principe d’une box !</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20</a:t>
            </a:fld>
            <a:endParaRPr lang="fr-FR"/>
          </a:p>
        </p:txBody>
      </p:sp>
    </p:spTree>
    <p:extLst>
      <p:ext uri="{BB962C8B-B14F-4D97-AF65-F5344CB8AC3E}">
        <p14:creationId xmlns:p14="http://schemas.microsoft.com/office/powerpoint/2010/main" val="1138830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21</a:t>
            </a:fld>
            <a:endParaRPr lang="fr-FR"/>
          </a:p>
        </p:txBody>
      </p:sp>
    </p:spTree>
    <p:extLst>
      <p:ext uri="{BB962C8B-B14F-4D97-AF65-F5344CB8AC3E}">
        <p14:creationId xmlns:p14="http://schemas.microsoft.com/office/powerpoint/2010/main" val="3644887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communication entre deux ordinateurs peut être comparée à l’envoi d’un courrier postal entre un expéditeur (toto) et un destinataire (titi).</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Si Toto veut envoyer un courrier à Titi il a besoin d’une adresse postale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 réseau postal Français est composé de sous-réseaux : les régions.</a:t>
            </a:r>
          </a:p>
          <a:p>
            <a:r>
              <a:rPr lang="fr-FR" sz="1200" kern="1200" dirty="0">
                <a:solidFill>
                  <a:schemeClr val="tx1"/>
                </a:solidFill>
                <a:effectLst/>
                <a:latin typeface="+mn-lt"/>
                <a:ea typeface="+mn-ea"/>
                <a:cs typeface="+mn-cs"/>
              </a:rPr>
              <a:t>Les régions sont, elles-mêmes, composées de sous-réseaux : les villes.</a:t>
            </a:r>
          </a:p>
          <a:p>
            <a:r>
              <a:rPr lang="fr-FR" sz="1200" kern="1200" dirty="0">
                <a:solidFill>
                  <a:schemeClr val="tx1"/>
                </a:solidFill>
                <a:effectLst/>
                <a:latin typeface="+mn-lt"/>
                <a:ea typeface="+mn-ea"/>
                <a:cs typeface="+mn-cs"/>
              </a:rPr>
              <a:t>Les villes sont, elles-mêmes, composées de sous-réseaux : les rues.</a:t>
            </a:r>
          </a:p>
          <a:p>
            <a:r>
              <a:rPr lang="fr-FR" sz="1200" kern="1200" dirty="0">
                <a:solidFill>
                  <a:schemeClr val="tx1"/>
                </a:solidFill>
                <a:effectLst/>
                <a:latin typeface="+mn-lt"/>
                <a:ea typeface="+mn-ea"/>
                <a:cs typeface="+mn-cs"/>
              </a:rPr>
              <a:t>Les rues forment un réseau de maisons repérées par un N°.</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22</a:t>
            </a:fld>
            <a:endParaRPr lang="fr-FR"/>
          </a:p>
        </p:txBody>
      </p:sp>
    </p:spTree>
    <p:extLst>
      <p:ext uri="{BB962C8B-B14F-4D97-AF65-F5344CB8AC3E}">
        <p14:creationId xmlns:p14="http://schemas.microsoft.com/office/powerpoint/2010/main" val="4101374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a:t>
            </a:fld>
            <a:endParaRPr lang="fr-FR"/>
          </a:p>
        </p:txBody>
      </p:sp>
    </p:spTree>
    <p:extLst>
      <p:ext uri="{BB962C8B-B14F-4D97-AF65-F5344CB8AC3E}">
        <p14:creationId xmlns:p14="http://schemas.microsoft.com/office/powerpoint/2010/main" val="1601858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Si PC1 veut envoyer un message à PC2 il a besoin d’une adresse réseau (adresse IP)</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23</a:t>
            </a:fld>
            <a:endParaRPr lang="fr-FR"/>
          </a:p>
        </p:txBody>
      </p:sp>
    </p:spTree>
    <p:extLst>
      <p:ext uri="{BB962C8B-B14F-4D97-AF65-F5344CB8AC3E}">
        <p14:creationId xmlns:p14="http://schemas.microsoft.com/office/powerpoint/2010/main" val="84447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L’adresse IP (comme Internet Protocol) est une adresse « logique » affectée à une machine manuellement par l’administrateur réseau ou automatiquement par un serveur DHCP (</a:t>
            </a:r>
            <a:r>
              <a:rPr lang="fr-FR" sz="1200" kern="1200" dirty="0" err="1">
                <a:solidFill>
                  <a:schemeClr val="tx1"/>
                </a:solidFill>
                <a:effectLst/>
                <a:latin typeface="+mn-lt"/>
                <a:ea typeface="+mn-ea"/>
                <a:cs typeface="+mn-cs"/>
              </a:rPr>
              <a:t>Dynamic</a:t>
            </a:r>
            <a:r>
              <a:rPr lang="fr-FR" sz="1200" kern="1200" dirty="0">
                <a:solidFill>
                  <a:schemeClr val="tx1"/>
                </a:solidFill>
                <a:effectLst/>
                <a:latin typeface="+mn-lt"/>
                <a:ea typeface="+mn-ea"/>
                <a:cs typeface="+mn-cs"/>
              </a:rPr>
              <a:t> Host Configuration Protocol). Cette adresse permet de communiquer au sein d’un réseau. Elle est modifiable.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Chaque interface réseau (carte réseau, interface </a:t>
            </a:r>
            <a:r>
              <a:rPr lang="fr-FR" sz="1200" kern="1200" dirty="0" err="1">
                <a:solidFill>
                  <a:schemeClr val="tx1"/>
                </a:solidFill>
                <a:effectLst/>
                <a:latin typeface="+mn-lt"/>
                <a:ea typeface="+mn-ea"/>
                <a:cs typeface="+mn-cs"/>
              </a:rPr>
              <a:t>Wi-fi</a:t>
            </a:r>
            <a:r>
              <a:rPr lang="fr-FR" sz="1200" kern="1200" dirty="0">
                <a:solidFill>
                  <a:schemeClr val="tx1"/>
                </a:solidFill>
                <a:effectLst/>
                <a:latin typeface="+mn-lt"/>
                <a:ea typeface="+mn-ea"/>
                <a:cs typeface="+mn-cs"/>
              </a:rPr>
              <a:t>, Bluetooth, …) possède également une adresse physique non modifiable et « inscrite en dur » par le constructeur. Il s’agit de l’adresse MAC (Media </a:t>
            </a:r>
            <a:r>
              <a:rPr lang="fr-FR" sz="1200" kern="1200" dirty="0" err="1">
                <a:solidFill>
                  <a:schemeClr val="tx1"/>
                </a:solidFill>
                <a:effectLst/>
                <a:latin typeface="+mn-lt"/>
                <a:ea typeface="+mn-ea"/>
                <a:cs typeface="+mn-cs"/>
              </a:rPr>
              <a:t>Acces</a:t>
            </a:r>
            <a:r>
              <a:rPr lang="fr-FR" sz="1200" kern="1200" dirty="0">
                <a:solidFill>
                  <a:schemeClr val="tx1"/>
                </a:solidFill>
                <a:effectLst/>
                <a:latin typeface="+mn-lt"/>
                <a:ea typeface="+mn-ea"/>
                <a:cs typeface="+mn-cs"/>
              </a:rPr>
              <a:t> Control). Cette adresse permet d’identifier de façon unique la carte dans tous les réseaux. </a:t>
            </a:r>
          </a:p>
          <a:p>
            <a:r>
              <a:rPr lang="fr-FR" sz="1200" kern="1200" dirty="0">
                <a:solidFill>
                  <a:schemeClr val="tx1"/>
                </a:solidFill>
                <a:effectLst/>
                <a:latin typeface="+mn-lt"/>
                <a:ea typeface="+mn-ea"/>
                <a:cs typeface="+mn-cs"/>
              </a:rPr>
              <a:t>Une adresse MAC est un nombre de 48 bits représenté en hexadécimal par 6 octets.</a:t>
            </a:r>
          </a:p>
          <a:p>
            <a:r>
              <a:rPr lang="fr-FR" sz="1200" kern="1200" dirty="0">
                <a:solidFill>
                  <a:schemeClr val="tx1"/>
                </a:solidFill>
                <a:effectLst/>
                <a:latin typeface="+mn-lt"/>
                <a:ea typeface="+mn-ea"/>
                <a:cs typeface="+mn-cs"/>
              </a:rPr>
              <a:t>Exemple d’adresse MAC : F4-6D-04-AF-64-62</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Sous Windows pour obtenir les adresses physiques (MAC) et logique (IP) des interfaces réseaux de votre PC vous pouvez taper la commande : </a:t>
            </a:r>
            <a:r>
              <a:rPr lang="fr-FR" sz="1200" kern="1200" dirty="0" err="1">
                <a:solidFill>
                  <a:schemeClr val="tx1"/>
                </a:solidFill>
                <a:effectLst/>
                <a:latin typeface="+mn-lt"/>
                <a:ea typeface="+mn-ea"/>
                <a:cs typeface="+mn-cs"/>
              </a:rPr>
              <a:t>ipconfig</a:t>
            </a:r>
            <a:r>
              <a:rPr lang="fr-FR" sz="1200" kern="1200" dirty="0">
                <a:solidFill>
                  <a:schemeClr val="tx1"/>
                </a:solidFill>
                <a:effectLst/>
                <a:latin typeface="+mn-lt"/>
                <a:ea typeface="+mn-ea"/>
                <a:cs typeface="+mn-cs"/>
              </a:rPr>
              <a:t> /all </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24</a:t>
            </a:fld>
            <a:endParaRPr lang="fr-FR"/>
          </a:p>
        </p:txBody>
      </p:sp>
    </p:spTree>
    <p:extLst>
      <p:ext uri="{BB962C8B-B14F-4D97-AF65-F5344CB8AC3E}">
        <p14:creationId xmlns:p14="http://schemas.microsoft.com/office/powerpoint/2010/main" val="283181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Sous Windows, c’est le protocole ARP (</a:t>
            </a:r>
            <a:r>
              <a:rPr lang="fr-FR" sz="1200" kern="1200" dirty="0" err="1">
                <a:solidFill>
                  <a:schemeClr val="tx1"/>
                </a:solidFill>
                <a:effectLst/>
                <a:latin typeface="+mn-lt"/>
                <a:ea typeface="+mn-ea"/>
                <a:cs typeface="+mn-cs"/>
              </a:rPr>
              <a:t>Address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Resolution</a:t>
            </a:r>
            <a:r>
              <a:rPr lang="fr-FR" sz="1200" kern="1200" dirty="0">
                <a:solidFill>
                  <a:schemeClr val="tx1"/>
                </a:solidFill>
                <a:effectLst/>
                <a:latin typeface="+mn-lt"/>
                <a:ea typeface="+mn-ea"/>
                <a:cs typeface="+mn-cs"/>
              </a:rPr>
              <a:t> Protocol) qui établit la correspondance entre adresse physique et adresse IP. </a:t>
            </a:r>
          </a:p>
          <a:p>
            <a:r>
              <a:rPr lang="fr-FR" sz="1200" kern="1200" dirty="0">
                <a:solidFill>
                  <a:schemeClr val="tx1"/>
                </a:solidFill>
                <a:effectLst/>
                <a:latin typeface="+mn-lt"/>
                <a:ea typeface="+mn-ea"/>
                <a:cs typeface="+mn-cs"/>
              </a:rPr>
              <a:t>Pour afficher les entrées de la table ARP saisissez : </a:t>
            </a:r>
            <a:r>
              <a:rPr lang="fr-FR" sz="1200" kern="1200" dirty="0" err="1">
                <a:solidFill>
                  <a:schemeClr val="tx1"/>
                </a:solidFill>
                <a:effectLst/>
                <a:latin typeface="+mn-lt"/>
                <a:ea typeface="+mn-ea"/>
                <a:cs typeface="+mn-cs"/>
              </a:rPr>
              <a:t>arp</a:t>
            </a:r>
            <a:r>
              <a:rPr lang="fr-FR" sz="1200" kern="1200" dirty="0">
                <a:solidFill>
                  <a:schemeClr val="tx1"/>
                </a:solidFill>
                <a:effectLst/>
                <a:latin typeface="+mn-lt"/>
                <a:ea typeface="+mn-ea"/>
                <a:cs typeface="+mn-cs"/>
              </a:rPr>
              <a:t> –a.</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25</a:t>
            </a:fld>
            <a:endParaRPr lang="fr-FR"/>
          </a:p>
        </p:txBody>
      </p:sp>
    </p:spTree>
    <p:extLst>
      <p:ext uri="{BB962C8B-B14F-4D97-AF65-F5344CB8AC3E}">
        <p14:creationId xmlns:p14="http://schemas.microsoft.com/office/powerpoint/2010/main" val="1650937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adresses publiques sont celles qu’il est possible d’utiliser pour une connexion à l’Internet. Elles sont attribuées par l’IANA (Internet </a:t>
            </a:r>
            <a:r>
              <a:rPr lang="fr-FR" sz="1200" kern="1200" dirty="0" err="1">
                <a:solidFill>
                  <a:schemeClr val="tx1"/>
                </a:solidFill>
                <a:effectLst/>
                <a:latin typeface="+mn-lt"/>
                <a:ea typeface="+mn-ea"/>
                <a:cs typeface="+mn-cs"/>
              </a:rPr>
              <a:t>Assigned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Numbers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Authority</a:t>
            </a:r>
            <a:r>
              <a:rPr lang="fr-FR" sz="1200" kern="1200" dirty="0">
                <a:solidFill>
                  <a:schemeClr val="tx1"/>
                </a:solidFill>
                <a:effectLst/>
                <a:latin typeface="+mn-lt"/>
                <a:ea typeface="+mn-ea"/>
                <a:cs typeface="+mn-cs"/>
              </a:rPr>
              <a:t>) auprès de qui il faut s’enregistrer en passant par un FAI (Fournisseur d’Accès à Internet).</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 moins de disposer d’un proxy (serveur Mandataire) ou d’un service NAT (Network </a:t>
            </a:r>
            <a:r>
              <a:rPr lang="fr-FR" sz="1200" kern="1200" dirty="0" err="1">
                <a:solidFill>
                  <a:schemeClr val="tx1"/>
                </a:solidFill>
                <a:effectLst/>
                <a:latin typeface="+mn-lt"/>
                <a:ea typeface="+mn-ea"/>
                <a:cs typeface="+mn-cs"/>
              </a:rPr>
              <a:t>Adress</a:t>
            </a:r>
            <a:r>
              <a:rPr lang="fr-FR" sz="1200" kern="1200" dirty="0">
                <a:solidFill>
                  <a:schemeClr val="tx1"/>
                </a:solidFill>
                <a:effectLst/>
                <a:latin typeface="+mn-lt"/>
                <a:ea typeface="+mn-ea"/>
                <a:cs typeface="+mn-cs"/>
              </a:rPr>
              <a:t> Traduction), tout ordinateur d’un réseau local voulant se connecter à Internet doit disposer de sa propre adresse IP.</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Grâce au service NAT, une seule adresse IP publique est nécessaire (elle est attribuée au routeur permettant l’accès du réseau à local à l’internet). Les ordinateurs du réseau doivent alors disposer de leurs propres adresses IP privées pour communiquer entre eux et avec le serveur NAT.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26</a:t>
            </a:fld>
            <a:endParaRPr lang="fr-FR"/>
          </a:p>
        </p:txBody>
      </p:sp>
    </p:spTree>
    <p:extLst>
      <p:ext uri="{BB962C8B-B14F-4D97-AF65-F5344CB8AC3E}">
        <p14:creationId xmlns:p14="http://schemas.microsoft.com/office/powerpoint/2010/main" val="629666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version 4 est actuellement la plus utilisée : elle est généralement représentée en notation décimale avec quatre nombres compris entre 0 et 255, séparés par des points, ce qui donne par exemple : 172.16.254.1 (l'adresse qui figure sur l'image ci-dessous). </a:t>
            </a:r>
          </a:p>
          <a:p>
            <a:endParaRPr lang="fr-FR" dirty="0"/>
          </a:p>
          <a:p>
            <a:r>
              <a:rPr lang="fr-FR" sz="1200" kern="1200" dirty="0">
                <a:solidFill>
                  <a:schemeClr val="tx1"/>
                </a:solidFill>
                <a:effectLst/>
                <a:latin typeface="+mn-lt"/>
                <a:ea typeface="+mn-ea"/>
                <a:cs typeface="+mn-cs"/>
              </a:rPr>
              <a:t>Le nombre d'adresses IP Version 4 publiques est arrivé officiellement à saturation le </a:t>
            </a:r>
            <a:r>
              <a:rPr lang="fr-FR" sz="1200" u="none" strike="noStrike" kern="1200" dirty="0">
                <a:solidFill>
                  <a:schemeClr val="tx1"/>
                </a:solidFill>
                <a:effectLst/>
                <a:latin typeface="+mn-lt"/>
                <a:ea typeface="+mn-ea"/>
                <a:cs typeface="+mn-cs"/>
                <a:hlinkClick r:id="rId3" tooltip="3 février"/>
              </a:rPr>
              <a:t>3</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4" tooltip="Février 2011"/>
              </a:rPr>
              <a:t>février</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5" tooltip="2011"/>
              </a:rPr>
              <a:t>2011</a:t>
            </a:r>
            <a:r>
              <a:rPr lang="fr-FR" sz="1200" kern="1200" dirty="0">
                <a:solidFill>
                  <a:schemeClr val="tx1"/>
                </a:solidFill>
                <a:effectLst/>
                <a:latin typeface="+mn-lt"/>
                <a:ea typeface="+mn-ea"/>
                <a:cs typeface="+mn-cs"/>
              </a:rPr>
              <a:t>. La transition d'IPv4 vers IPv6 est en cours.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27</a:t>
            </a:fld>
            <a:endParaRPr lang="fr-FR"/>
          </a:p>
        </p:txBody>
      </p:sp>
    </p:spTree>
    <p:extLst>
      <p:ext uri="{BB962C8B-B14F-4D97-AF65-F5344CB8AC3E}">
        <p14:creationId xmlns:p14="http://schemas.microsoft.com/office/powerpoint/2010/main" val="119601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A cause de la migration vers l’IPv6, cette notion de classe est maintenant obsolète.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L’adresse IP d’un équipement contient à la fois un identifiant réseau (</a:t>
            </a:r>
            <a:r>
              <a:rPr lang="fr-FR" sz="1200" kern="1200" dirty="0" err="1">
                <a:solidFill>
                  <a:schemeClr val="tx1"/>
                </a:solidFill>
                <a:effectLst/>
                <a:latin typeface="+mn-lt"/>
                <a:ea typeface="+mn-ea"/>
                <a:cs typeface="+mn-cs"/>
              </a:rPr>
              <a:t>NetID</a:t>
            </a:r>
            <a:r>
              <a:rPr lang="fr-FR" sz="1200" kern="1200" dirty="0">
                <a:solidFill>
                  <a:schemeClr val="tx1"/>
                </a:solidFill>
                <a:effectLst/>
                <a:latin typeface="+mn-lt"/>
                <a:ea typeface="+mn-ea"/>
                <a:cs typeface="+mn-cs"/>
              </a:rPr>
              <a:t>) et un identifiant équipement (</a:t>
            </a:r>
            <a:r>
              <a:rPr lang="fr-FR" sz="1200" kern="1200" dirty="0" err="1">
                <a:solidFill>
                  <a:schemeClr val="tx1"/>
                </a:solidFill>
                <a:effectLst/>
                <a:latin typeface="+mn-lt"/>
                <a:ea typeface="+mn-ea"/>
                <a:cs typeface="+mn-cs"/>
              </a:rPr>
              <a:t>HostID</a:t>
            </a:r>
            <a:r>
              <a:rPr lang="fr-FR" sz="1200" kern="1200" dirty="0">
                <a:solidFill>
                  <a:schemeClr val="tx1"/>
                </a:solidFill>
                <a:effectLst/>
                <a:latin typeface="+mn-lt"/>
                <a:ea typeface="+mn-ea"/>
                <a:cs typeface="+mn-cs"/>
              </a:rPr>
              <a: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 fonction du nombre d’équipements pouvant être connectés à un réseau, les adresses IP appartiennent à la classe A, B ou C. Le format d’une adresse IP selon sa classe est le suivant :</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28</a:t>
            </a:fld>
            <a:endParaRPr lang="fr-FR"/>
          </a:p>
        </p:txBody>
      </p:sp>
    </p:spTree>
    <p:extLst>
      <p:ext uri="{BB962C8B-B14F-4D97-AF65-F5344CB8AC3E}">
        <p14:creationId xmlns:p14="http://schemas.microsoft.com/office/powerpoint/2010/main" val="1846751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L’adresse IP du réseau est une adresse IP avec tous les bits de la partie « ID Hôte » à 0. C’est donc une adresse réservée et non attribuable à un équipement.</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Une autre combinaison est réservée. C’est celle où tous les bits de la partie « ID Hôte » sont à 1. Cette adresse est l’adresse de diffusion (broadcast) et sert à désigner tous les hôtes du réseau.</a:t>
            </a:r>
            <a:endParaRPr lang="fr-FR" dirty="0"/>
          </a:p>
          <a:p>
            <a:endParaRPr lang="fr-FR" dirty="0"/>
          </a:p>
          <a:p>
            <a:r>
              <a:rPr lang="fr-FR" dirty="0"/>
              <a:t>10101100 . 00010000 . 00011001 . 01101001</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29</a:t>
            </a:fld>
            <a:endParaRPr lang="fr-FR"/>
          </a:p>
        </p:txBody>
      </p:sp>
    </p:spTree>
    <p:extLst>
      <p:ext uri="{BB962C8B-B14F-4D97-AF65-F5344CB8AC3E}">
        <p14:creationId xmlns:p14="http://schemas.microsoft.com/office/powerpoint/2010/main" val="218669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Certaines adresses IPv4 sont réservées à un usage particulier</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30</a:t>
            </a:fld>
            <a:endParaRPr lang="fr-FR"/>
          </a:p>
        </p:txBody>
      </p:sp>
    </p:spTree>
    <p:extLst>
      <p:ext uri="{BB962C8B-B14F-4D97-AF65-F5344CB8AC3E}">
        <p14:creationId xmlns:p14="http://schemas.microsoft.com/office/powerpoint/2010/main" val="1699201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Par défaut, lorsqu’il n’y a pas de sous réseaux, les masques sont :</a:t>
            </a:r>
          </a:p>
          <a:p>
            <a:pPr lvl="0"/>
            <a:r>
              <a:rPr lang="fr-FR" sz="1200" kern="1200" dirty="0">
                <a:solidFill>
                  <a:schemeClr val="tx1"/>
                </a:solidFill>
                <a:effectLst/>
                <a:latin typeface="+mn-lt"/>
                <a:ea typeface="+mn-ea"/>
                <a:cs typeface="+mn-cs"/>
              </a:rPr>
              <a:t>@ En classe A : 255.0.0.0</a:t>
            </a:r>
          </a:p>
          <a:p>
            <a:pPr lvl="0"/>
            <a:r>
              <a:rPr lang="fr-FR" sz="1200" kern="1200" dirty="0">
                <a:solidFill>
                  <a:schemeClr val="tx1"/>
                </a:solidFill>
                <a:effectLst/>
                <a:latin typeface="+mn-lt"/>
                <a:ea typeface="+mn-ea"/>
                <a:cs typeface="+mn-cs"/>
              </a:rPr>
              <a:t>@ En classe B : 255.255.0.0</a:t>
            </a:r>
          </a:p>
          <a:p>
            <a:pPr lvl="0"/>
            <a:r>
              <a:rPr lang="fr-FR" sz="1200" kern="1200" dirty="0">
                <a:solidFill>
                  <a:schemeClr val="tx1"/>
                </a:solidFill>
                <a:effectLst/>
                <a:latin typeface="+mn-lt"/>
                <a:ea typeface="+mn-ea"/>
                <a:cs typeface="+mn-cs"/>
              </a:rPr>
              <a:t>@ En classe C : 255.255.255.0</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Pour déterminer l’adresse réseau à partir d’une adresse IP, on effectue l’opération logique suivante :</a:t>
            </a:r>
          </a:p>
          <a:p>
            <a:r>
              <a:rPr lang="fr-FR" sz="1200" kern="1200" dirty="0">
                <a:solidFill>
                  <a:schemeClr val="tx1"/>
                </a:solidFill>
                <a:effectLst/>
                <a:latin typeface="+mn-lt"/>
                <a:ea typeface="+mn-ea"/>
                <a:cs typeface="+mn-cs"/>
              </a:rPr>
              <a:t>Adresse réseau = (Adresse IP) ET (masque)</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31</a:t>
            </a:fld>
            <a:endParaRPr lang="fr-FR"/>
          </a:p>
        </p:txBody>
      </p:sp>
    </p:spTree>
    <p:extLst>
      <p:ext uri="{BB962C8B-B14F-4D97-AF65-F5344CB8AC3E}">
        <p14:creationId xmlns:p14="http://schemas.microsoft.com/office/powerpoint/2010/main" val="4014730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32</a:t>
            </a:fld>
            <a:endParaRPr lang="fr-FR"/>
          </a:p>
        </p:txBody>
      </p:sp>
    </p:spTree>
    <p:extLst>
      <p:ext uri="{BB962C8B-B14F-4D97-AF65-F5344CB8AC3E}">
        <p14:creationId xmlns:p14="http://schemas.microsoft.com/office/powerpoint/2010/main" val="92614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La taille d'un réseau local peut atteindre jusqu'à 100 voire 1000 utilisateurs. </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5</a:t>
            </a:fld>
            <a:endParaRPr lang="fr-FR"/>
          </a:p>
        </p:txBody>
      </p:sp>
    </p:spTree>
    <p:extLst>
      <p:ext uri="{BB962C8B-B14F-4D97-AF65-F5344CB8AC3E}">
        <p14:creationId xmlns:p14="http://schemas.microsoft.com/office/powerpoint/2010/main" val="886845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 système client/serveur fonctionne selon le schéma suivant : </a:t>
            </a:r>
          </a:p>
          <a:p>
            <a:pPr lvl="0"/>
            <a:r>
              <a:rPr lang="fr-FR" sz="1200" kern="1200" dirty="0">
                <a:solidFill>
                  <a:schemeClr val="tx1"/>
                </a:solidFill>
                <a:effectLst/>
                <a:latin typeface="+mn-lt"/>
                <a:ea typeface="+mn-ea"/>
                <a:cs typeface="+mn-cs"/>
              </a:rPr>
              <a:t>Le client émet une requête vers le serveur grâce à son adresse IP et le </a:t>
            </a:r>
            <a:r>
              <a:rPr lang="fr-FR" sz="1200" u="none" strike="noStrike" kern="1200" dirty="0">
                <a:solidFill>
                  <a:schemeClr val="tx1"/>
                </a:solidFill>
                <a:effectLst/>
                <a:latin typeface="+mn-lt"/>
                <a:ea typeface="+mn-ea"/>
                <a:cs typeface="+mn-cs"/>
                <a:hlinkClick r:id="rId3"/>
              </a:rPr>
              <a:t>port</a:t>
            </a:r>
            <a:r>
              <a:rPr lang="fr-FR" sz="1200" kern="1200" dirty="0">
                <a:solidFill>
                  <a:schemeClr val="tx1"/>
                </a:solidFill>
                <a:effectLst/>
                <a:latin typeface="+mn-lt"/>
                <a:ea typeface="+mn-ea"/>
                <a:cs typeface="+mn-cs"/>
              </a:rPr>
              <a:t>, qui désigne un service particulier du serveur.</a:t>
            </a:r>
          </a:p>
          <a:p>
            <a:pPr lvl="0"/>
            <a:r>
              <a:rPr lang="fr-FR" sz="1200" kern="1200" dirty="0">
                <a:solidFill>
                  <a:schemeClr val="tx1"/>
                </a:solidFill>
                <a:effectLst/>
                <a:latin typeface="+mn-lt"/>
                <a:ea typeface="+mn-ea"/>
                <a:cs typeface="+mn-cs"/>
              </a:rPr>
              <a:t>Le serveur reçoit la demande et répond à l'aide de l'adresse de la machine cliente et son 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Avantages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pPr lvl="0"/>
            <a:r>
              <a:rPr lang="fr-FR" sz="1200" b="1" kern="1200" dirty="0">
                <a:solidFill>
                  <a:schemeClr val="tx1"/>
                </a:solidFill>
                <a:effectLst/>
                <a:latin typeface="+mn-lt"/>
                <a:ea typeface="+mn-ea"/>
                <a:cs typeface="+mn-cs"/>
              </a:rPr>
              <a:t>Des ressources centralisées</a:t>
            </a:r>
            <a:r>
              <a:rPr lang="fr-FR" sz="1200" kern="1200" dirty="0">
                <a:solidFill>
                  <a:schemeClr val="tx1"/>
                </a:solidFill>
                <a:effectLst/>
                <a:latin typeface="+mn-lt"/>
                <a:ea typeface="+mn-ea"/>
                <a:cs typeface="+mn-cs"/>
              </a:rPr>
              <a:t> : étant donné que le serveur est au centre du réseau, il peut gérer des ressources communes à tous les utilisateurs, comme par exemple une base de données centralisée, afin d'éviter les problèmes de redondance et de contradiction.</a:t>
            </a:r>
          </a:p>
          <a:p>
            <a:pPr lvl="0"/>
            <a:r>
              <a:rPr lang="fr-FR" sz="1200" b="1" kern="1200" dirty="0">
                <a:solidFill>
                  <a:schemeClr val="tx1"/>
                </a:solidFill>
                <a:effectLst/>
                <a:latin typeface="+mn-lt"/>
                <a:ea typeface="+mn-ea"/>
                <a:cs typeface="+mn-cs"/>
              </a:rPr>
              <a:t>Une meilleure sécurité</a:t>
            </a:r>
            <a:r>
              <a:rPr lang="fr-FR" sz="1200" kern="1200" dirty="0">
                <a:solidFill>
                  <a:schemeClr val="tx1"/>
                </a:solidFill>
                <a:effectLst/>
                <a:latin typeface="+mn-lt"/>
                <a:ea typeface="+mn-ea"/>
                <a:cs typeface="+mn-cs"/>
              </a:rPr>
              <a:t> : car le nombre de points d'entrée permettant l'accès aux données est moins important.</a:t>
            </a:r>
          </a:p>
          <a:p>
            <a:pPr lvl="0"/>
            <a:r>
              <a:rPr lang="fr-FR" sz="1200" b="1" kern="1200" dirty="0">
                <a:solidFill>
                  <a:schemeClr val="tx1"/>
                </a:solidFill>
                <a:effectLst/>
                <a:latin typeface="+mn-lt"/>
                <a:ea typeface="+mn-ea"/>
                <a:cs typeface="+mn-cs"/>
              </a:rPr>
              <a:t>Une administration au niveau serveur</a:t>
            </a:r>
            <a:r>
              <a:rPr lang="fr-FR" sz="1200" kern="1200" dirty="0">
                <a:solidFill>
                  <a:schemeClr val="tx1"/>
                </a:solidFill>
                <a:effectLst/>
                <a:latin typeface="+mn-lt"/>
                <a:ea typeface="+mn-ea"/>
                <a:cs typeface="+mn-cs"/>
              </a:rPr>
              <a:t> : les clients ayant peu d'importance dans ce modèle, ils ont moins besoin d'être administrés.</a:t>
            </a:r>
          </a:p>
          <a:p>
            <a:pPr lvl="0"/>
            <a:r>
              <a:rPr lang="fr-FR" sz="1200" b="1" kern="1200" dirty="0">
                <a:solidFill>
                  <a:schemeClr val="tx1"/>
                </a:solidFill>
                <a:effectLst/>
                <a:latin typeface="+mn-lt"/>
                <a:ea typeface="+mn-ea"/>
                <a:cs typeface="+mn-cs"/>
              </a:rPr>
              <a:t>Un réseau évolutif</a:t>
            </a:r>
            <a:r>
              <a:rPr lang="fr-FR" sz="1200" kern="1200" dirty="0">
                <a:solidFill>
                  <a:schemeClr val="tx1"/>
                </a:solidFill>
                <a:effectLst/>
                <a:latin typeface="+mn-lt"/>
                <a:ea typeface="+mn-ea"/>
                <a:cs typeface="+mn-cs"/>
              </a:rPr>
              <a:t> : grâce à cette architecture il est possible de supprimer ou rajouter des clients sans perturber le fonctionnement du réseau et sans modification majeure.</a:t>
            </a:r>
          </a:p>
          <a:p>
            <a:r>
              <a:rPr lang="fr-FR" sz="1200" kern="1200" dirty="0">
                <a:solidFill>
                  <a:schemeClr val="tx1"/>
                </a:solidFill>
                <a:effectLst/>
                <a:latin typeface="+mn-lt"/>
                <a:ea typeface="+mn-ea"/>
                <a:cs typeface="+mn-cs"/>
              </a:rPr>
              <a:t> </a:t>
            </a:r>
          </a:p>
          <a:p>
            <a:r>
              <a:rPr lang="fr-FR" sz="1200" u="sng" kern="1200" dirty="0">
                <a:solidFill>
                  <a:schemeClr val="tx1"/>
                </a:solidFill>
                <a:effectLst/>
                <a:latin typeface="+mn-lt"/>
                <a:ea typeface="+mn-ea"/>
                <a:cs typeface="+mn-cs"/>
              </a:rPr>
              <a:t>Inconvénients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pPr lvl="0"/>
            <a:r>
              <a:rPr lang="fr-FR" sz="1200" b="1" kern="1200" dirty="0">
                <a:solidFill>
                  <a:schemeClr val="tx1"/>
                </a:solidFill>
                <a:effectLst/>
                <a:latin typeface="+mn-lt"/>
                <a:ea typeface="+mn-ea"/>
                <a:cs typeface="+mn-cs"/>
              </a:rPr>
              <a:t>Un coût élevé</a:t>
            </a:r>
            <a:r>
              <a:rPr lang="fr-FR" sz="1200" kern="1200" dirty="0">
                <a:solidFill>
                  <a:schemeClr val="tx1"/>
                </a:solidFill>
                <a:effectLst/>
                <a:latin typeface="+mn-lt"/>
                <a:ea typeface="+mn-ea"/>
                <a:cs typeface="+mn-cs"/>
              </a:rPr>
              <a:t> dû à la technicité du serveur.</a:t>
            </a:r>
          </a:p>
          <a:p>
            <a:pPr lvl="0"/>
            <a:r>
              <a:rPr lang="fr-FR" sz="1200" b="1" kern="1200" dirty="0">
                <a:solidFill>
                  <a:schemeClr val="tx1"/>
                </a:solidFill>
                <a:effectLst/>
                <a:latin typeface="+mn-lt"/>
                <a:ea typeface="+mn-ea"/>
                <a:cs typeface="+mn-cs"/>
              </a:rPr>
              <a:t>Un maillon faible</a:t>
            </a:r>
            <a:r>
              <a:rPr lang="fr-FR" sz="1200" kern="1200" dirty="0">
                <a:solidFill>
                  <a:schemeClr val="tx1"/>
                </a:solidFill>
                <a:effectLst/>
                <a:latin typeface="+mn-lt"/>
                <a:ea typeface="+mn-ea"/>
                <a:cs typeface="+mn-cs"/>
              </a:rPr>
              <a:t> : le serveur est le seul maillon faible du réseau client/serveur, étant donné que tout le réseau est architecturé autour de lui.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33</a:t>
            </a:fld>
            <a:endParaRPr lang="fr-FR"/>
          </a:p>
        </p:txBody>
      </p:sp>
    </p:spTree>
    <p:extLst>
      <p:ext uri="{BB962C8B-B14F-4D97-AF65-F5344CB8AC3E}">
        <p14:creationId xmlns:p14="http://schemas.microsoft.com/office/powerpoint/2010/main" val="2552020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a:solidFill>
                  <a:schemeClr val="tx1"/>
                </a:solidFill>
                <a:effectLst/>
                <a:latin typeface="+mn-lt"/>
                <a:ea typeface="+mn-ea"/>
                <a:cs typeface="+mn-cs"/>
              </a:rPr>
              <a:t>Avantages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Coût réduit dû à l'absence de serveur.</a:t>
            </a:r>
          </a:p>
          <a:p>
            <a:pPr lvl="0"/>
            <a:r>
              <a:rPr lang="fr-FR" sz="1200" kern="1200" dirty="0">
                <a:solidFill>
                  <a:schemeClr val="tx1"/>
                </a:solidFill>
                <a:effectLst/>
                <a:latin typeface="+mn-lt"/>
                <a:ea typeface="+mn-ea"/>
                <a:cs typeface="+mn-cs"/>
              </a:rPr>
              <a:t>Extrême simplicité.</a:t>
            </a:r>
          </a:p>
          <a:p>
            <a:r>
              <a:rPr lang="fr-FR" sz="1200" kern="1200" dirty="0">
                <a:solidFill>
                  <a:schemeClr val="tx1"/>
                </a:solidFill>
                <a:effectLst/>
                <a:latin typeface="+mn-lt"/>
                <a:ea typeface="+mn-ea"/>
                <a:cs typeface="+mn-cs"/>
              </a:rPr>
              <a:t> </a:t>
            </a:r>
          </a:p>
          <a:p>
            <a:r>
              <a:rPr lang="fr-FR" sz="1200" u="sng" kern="1200" dirty="0">
                <a:solidFill>
                  <a:schemeClr val="tx1"/>
                </a:solidFill>
                <a:effectLst/>
                <a:latin typeface="+mn-lt"/>
                <a:ea typeface="+mn-ea"/>
                <a:cs typeface="+mn-cs"/>
              </a:rPr>
              <a:t>Inconvénients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Administration plus difficile à cause de l'absence de centralisation.</a:t>
            </a:r>
          </a:p>
          <a:p>
            <a:pPr lvl="0"/>
            <a:r>
              <a:rPr lang="fr-FR" sz="1200" kern="1200" dirty="0">
                <a:solidFill>
                  <a:schemeClr val="tx1"/>
                </a:solidFill>
                <a:effectLst/>
                <a:latin typeface="+mn-lt"/>
                <a:ea typeface="+mn-ea"/>
                <a:cs typeface="+mn-cs"/>
              </a:rPr>
              <a:t>Sécurité plus difficile à assurer.</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34</a:t>
            </a:fld>
            <a:endParaRPr lang="fr-FR"/>
          </a:p>
        </p:txBody>
      </p:sp>
    </p:spTree>
    <p:extLst>
      <p:ext uri="{BB962C8B-B14F-4D97-AF65-F5344CB8AC3E}">
        <p14:creationId xmlns:p14="http://schemas.microsoft.com/office/powerpoint/2010/main" val="405678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 réseau informatique est constitué d'ordinateurs reliés entre eux grâce à des lignes de communication (câbles réseaux, etc.) et des éléments matériels (cartes réseau, ainsi que d'autres équipements permettant d'assurer la bonne circulation des données). L'arrangement physique, c'est-à-dire la configuration spatiale du réseau est appelé </a:t>
            </a:r>
            <a:r>
              <a:rPr lang="fr-FR" sz="1200" b="1" kern="1200" dirty="0">
                <a:solidFill>
                  <a:schemeClr val="tx1"/>
                </a:solidFill>
                <a:effectLst/>
                <a:latin typeface="+mn-lt"/>
                <a:ea typeface="+mn-ea"/>
                <a:cs typeface="+mn-cs"/>
              </a:rPr>
              <a:t>topologie physique</a:t>
            </a:r>
            <a:r>
              <a:rPr lang="fr-FR" sz="1200" kern="1200" dirty="0">
                <a:solidFill>
                  <a:schemeClr val="tx1"/>
                </a:solidFill>
                <a:effectLst/>
                <a:latin typeface="+mn-lt"/>
                <a:ea typeface="+mn-ea"/>
                <a:cs typeface="+mn-cs"/>
              </a:rPr>
              <a:t>. On distingue généralement les topologies suivantes : </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Topologie en bus</a:t>
            </a:r>
          </a:p>
          <a:p>
            <a:pPr lvl="0"/>
            <a:r>
              <a:rPr lang="fr-FR" sz="1200" kern="1200" dirty="0">
                <a:solidFill>
                  <a:schemeClr val="tx1"/>
                </a:solidFill>
                <a:effectLst/>
                <a:latin typeface="+mn-lt"/>
                <a:ea typeface="+mn-ea"/>
                <a:cs typeface="+mn-cs"/>
              </a:rPr>
              <a:t>Topologie en étoile</a:t>
            </a:r>
          </a:p>
          <a:p>
            <a:pPr lvl="0"/>
            <a:r>
              <a:rPr lang="fr-FR" sz="1200" kern="1200" dirty="0">
                <a:solidFill>
                  <a:schemeClr val="tx1"/>
                </a:solidFill>
                <a:effectLst/>
                <a:latin typeface="+mn-lt"/>
                <a:ea typeface="+mn-ea"/>
                <a:cs typeface="+mn-cs"/>
              </a:rPr>
              <a:t>Topologie maillée</a:t>
            </a:r>
          </a:p>
          <a:p>
            <a:pPr lvl="0"/>
            <a:r>
              <a:rPr lang="fr-FR" sz="1200" kern="1200" dirty="0">
                <a:solidFill>
                  <a:schemeClr val="tx1"/>
                </a:solidFill>
                <a:effectLst/>
                <a:latin typeface="+mn-lt"/>
                <a:ea typeface="+mn-ea"/>
                <a:cs typeface="+mn-cs"/>
              </a:rPr>
              <a:t>Topologie en anneau</a:t>
            </a:r>
          </a:p>
          <a:p>
            <a:pPr lvl="0"/>
            <a:r>
              <a:rPr lang="fr-FR" sz="1200" kern="1200" dirty="0">
                <a:solidFill>
                  <a:schemeClr val="tx1"/>
                </a:solidFill>
                <a:effectLst/>
                <a:latin typeface="+mn-lt"/>
                <a:ea typeface="+mn-ea"/>
                <a:cs typeface="+mn-cs"/>
              </a:rPr>
              <a:t>Topologie en arbre</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35</a:t>
            </a:fld>
            <a:endParaRPr lang="fr-FR"/>
          </a:p>
        </p:txBody>
      </p:sp>
    </p:spTree>
    <p:extLst>
      <p:ext uri="{BB962C8B-B14F-4D97-AF65-F5344CB8AC3E}">
        <p14:creationId xmlns:p14="http://schemas.microsoft.com/office/powerpoint/2010/main" val="2507892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Cette topologie est extrêmement vulnérable étant donné que si l'une des connexions est défectueuse, l'ensemble du réseau en est affecté.</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36</a:t>
            </a:fld>
            <a:endParaRPr lang="fr-FR"/>
          </a:p>
        </p:txBody>
      </p:sp>
    </p:spTree>
    <p:extLst>
      <p:ext uri="{BB962C8B-B14F-4D97-AF65-F5344CB8AC3E}">
        <p14:creationId xmlns:p14="http://schemas.microsoft.com/office/powerpoint/2010/main" val="4141821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Si une liaison est en défaut, le réseau peut tout de même fonctionner. </a:t>
            </a:r>
          </a:p>
          <a:p>
            <a:r>
              <a:rPr lang="fr-FR" sz="1200" b="1" kern="1200" dirty="0">
                <a:solidFill>
                  <a:schemeClr val="tx1"/>
                </a:solidFill>
                <a:effectLst/>
                <a:latin typeface="+mn-lt"/>
                <a:ea typeface="+mn-ea"/>
                <a:cs typeface="+mn-cs"/>
              </a:rPr>
              <a:t>On rencontre ce genre de topologie dans les lycées par exemples</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37</a:t>
            </a:fld>
            <a:endParaRPr lang="fr-FR"/>
          </a:p>
        </p:txBody>
      </p:sp>
    </p:spTree>
    <p:extLst>
      <p:ext uri="{BB962C8B-B14F-4D97-AF65-F5344CB8AC3E}">
        <p14:creationId xmlns:p14="http://schemas.microsoft.com/office/powerpoint/2010/main" val="657486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38</a:t>
            </a:fld>
            <a:endParaRPr lang="fr-FR"/>
          </a:p>
        </p:txBody>
      </p:sp>
    </p:spTree>
    <p:extLst>
      <p:ext uri="{BB962C8B-B14F-4D97-AF65-F5344CB8AC3E}">
        <p14:creationId xmlns:p14="http://schemas.microsoft.com/office/powerpoint/2010/main" val="1673924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39</a:t>
            </a:fld>
            <a:endParaRPr lang="fr-FR"/>
          </a:p>
        </p:txBody>
      </p:sp>
    </p:spTree>
    <p:extLst>
      <p:ext uri="{BB962C8B-B14F-4D97-AF65-F5344CB8AC3E}">
        <p14:creationId xmlns:p14="http://schemas.microsoft.com/office/powerpoint/2010/main" val="2873656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40</a:t>
            </a:fld>
            <a:endParaRPr lang="fr-FR"/>
          </a:p>
        </p:txBody>
      </p:sp>
    </p:spTree>
    <p:extLst>
      <p:ext uri="{BB962C8B-B14F-4D97-AF65-F5344CB8AC3E}">
        <p14:creationId xmlns:p14="http://schemas.microsoft.com/office/powerpoint/2010/main" val="1245175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41</a:t>
            </a:fld>
            <a:endParaRPr lang="fr-FR"/>
          </a:p>
        </p:txBody>
      </p:sp>
    </p:spTree>
    <p:extLst>
      <p:ext uri="{BB962C8B-B14F-4D97-AF65-F5344CB8AC3E}">
        <p14:creationId xmlns:p14="http://schemas.microsoft.com/office/powerpoint/2010/main" val="1251816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système de protocoles TCP/IP a été décomposé en 4 modules effectuant les uns après les autres une tâche précise. On a donc un système stratifié, c’est la raison pour laquelle on parle de </a:t>
            </a:r>
            <a:r>
              <a:rPr lang="fr-FR" sz="1200" b="1" kern="1200" dirty="0">
                <a:solidFill>
                  <a:schemeClr val="tx1"/>
                </a:solidFill>
                <a:effectLst/>
                <a:latin typeface="+mn-lt"/>
                <a:ea typeface="+mn-ea"/>
                <a:cs typeface="+mn-cs"/>
              </a:rPr>
              <a:t>modèle en couches</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Chaque couche à une tâche précise. Une fois cette tâche réalisée elle transmet l’information à la couche voisine :</a:t>
            </a:r>
          </a:p>
          <a:p>
            <a:r>
              <a:rPr lang="fr-FR" sz="1200" kern="1200" dirty="0">
                <a:solidFill>
                  <a:schemeClr val="tx1"/>
                </a:solidFill>
                <a:effectLst/>
                <a:latin typeface="+mn-lt"/>
                <a:ea typeface="+mn-ea"/>
                <a:cs typeface="+mn-cs"/>
              </a:rPr>
              <a:t>Au-dessus lors d’une réception 	  </a:t>
            </a:r>
          </a:p>
          <a:p>
            <a:r>
              <a:rPr lang="fr-FR" dirty="0">
                <a:effectLst/>
              </a:rPr>
              <a:t>Au-dessous lors d’une émission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42</a:t>
            </a:fld>
            <a:endParaRPr lang="fr-FR"/>
          </a:p>
        </p:txBody>
      </p:sp>
    </p:spTree>
    <p:extLst>
      <p:ext uri="{BB962C8B-B14F-4D97-AF65-F5344CB8AC3E}">
        <p14:creationId xmlns:p14="http://schemas.microsoft.com/office/powerpoint/2010/main" val="240871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LAN avec divers équipements.</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a:t>
            </a:fld>
            <a:endParaRPr lang="fr-FR"/>
          </a:p>
        </p:txBody>
      </p:sp>
    </p:spTree>
    <p:extLst>
      <p:ext uri="{BB962C8B-B14F-4D97-AF65-F5344CB8AC3E}">
        <p14:creationId xmlns:p14="http://schemas.microsoft.com/office/powerpoint/2010/main" val="3663649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45</a:t>
            </a:fld>
            <a:endParaRPr lang="fr-FR"/>
          </a:p>
        </p:txBody>
      </p:sp>
    </p:spTree>
    <p:extLst>
      <p:ext uri="{BB962C8B-B14F-4D97-AF65-F5344CB8AC3E}">
        <p14:creationId xmlns:p14="http://schemas.microsoft.com/office/powerpoint/2010/main" val="2931300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Il existe d’autres modèles décrivant la transmission de l’information. Parmi ceux-ci, il en existe un, concurrent du modèle TCP/IP et plus détaillé : c’est le modèle OSI.</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 principe de fonctionnement est exactement le même que celui observé précédemment </a:t>
            </a:r>
          </a:p>
          <a:p>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modèle OSI</a:t>
            </a:r>
            <a:r>
              <a:rPr lang="fr-FR" sz="1200" kern="1200" dirty="0">
                <a:solidFill>
                  <a:schemeClr val="tx1"/>
                </a:solidFill>
                <a:effectLst/>
                <a:latin typeface="+mn-lt"/>
                <a:ea typeface="+mn-ea"/>
                <a:cs typeface="+mn-cs"/>
              </a:rPr>
              <a:t> (Open </a:t>
            </a:r>
            <a:r>
              <a:rPr lang="fr-FR" sz="1200" kern="1200" dirty="0" err="1">
                <a:solidFill>
                  <a:schemeClr val="tx1"/>
                </a:solidFill>
                <a:effectLst/>
                <a:latin typeface="+mn-lt"/>
                <a:ea typeface="+mn-ea"/>
                <a:cs typeface="+mn-cs"/>
              </a:rPr>
              <a:t>Systems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Interconnect</a:t>
            </a:r>
            <a:r>
              <a:rPr lang="fr-FR" sz="1200" kern="1200" dirty="0">
                <a:solidFill>
                  <a:schemeClr val="tx1"/>
                </a:solidFill>
                <a:effectLst/>
                <a:latin typeface="+mn-lt"/>
                <a:ea typeface="+mn-ea"/>
                <a:cs typeface="+mn-cs"/>
              </a:rPr>
              <a:t>) est décomposé en </a:t>
            </a:r>
            <a:r>
              <a:rPr lang="fr-FR" sz="1200" b="1" u="sng" kern="1200" dirty="0">
                <a:solidFill>
                  <a:schemeClr val="tx1"/>
                </a:solidFill>
                <a:effectLst/>
                <a:latin typeface="+mn-lt"/>
                <a:ea typeface="+mn-ea"/>
                <a:cs typeface="+mn-cs"/>
              </a:rPr>
              <a:t>7 couches</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Comment se passe la communication entre machines ? Analogie Homme / Machine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48</a:t>
            </a:fld>
            <a:endParaRPr lang="fr-FR"/>
          </a:p>
        </p:txBody>
      </p:sp>
    </p:spTree>
    <p:extLst>
      <p:ext uri="{BB962C8B-B14F-4D97-AF65-F5344CB8AC3E}">
        <p14:creationId xmlns:p14="http://schemas.microsoft.com/office/powerpoint/2010/main" val="2455527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savoir à qui et comment communiquer </a:t>
            </a:r>
            <a:r>
              <a:rPr lang="fr-FR" dirty="0">
                <a:sym typeface="Wingdings" panose="05000000000000000000" pitchFamily="2" charset="2"/>
              </a:rPr>
              <a:t> Protocoles</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51</a:t>
            </a:fld>
            <a:endParaRPr lang="fr-FR"/>
          </a:p>
        </p:txBody>
      </p:sp>
    </p:spTree>
    <p:extLst>
      <p:ext uri="{BB962C8B-B14F-4D97-AF65-F5344CB8AC3E}">
        <p14:creationId xmlns:p14="http://schemas.microsoft.com/office/powerpoint/2010/main" val="257624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Bluetooth</a:t>
            </a:r>
            <a:r>
              <a:rPr lang="fr-FR" sz="1200" kern="1200" dirty="0">
                <a:solidFill>
                  <a:schemeClr val="tx1"/>
                </a:solidFill>
                <a:effectLst/>
                <a:latin typeface="+mn-lt"/>
                <a:ea typeface="+mn-ea"/>
                <a:cs typeface="+mn-cs"/>
              </a:rPr>
              <a:t> est une technologie de réseau personnel sans fils (noté </a:t>
            </a:r>
            <a:r>
              <a:rPr lang="fr-FR" sz="1200" b="1" kern="1200" dirty="0">
                <a:solidFill>
                  <a:schemeClr val="tx1"/>
                </a:solidFill>
                <a:effectLst/>
                <a:latin typeface="+mn-lt"/>
                <a:ea typeface="+mn-ea"/>
                <a:cs typeface="+mn-cs"/>
              </a:rPr>
              <a:t>WPAN</a:t>
            </a:r>
            <a:r>
              <a:rPr lang="fr-FR" sz="1200" kern="1200" dirty="0">
                <a:solidFill>
                  <a:schemeClr val="tx1"/>
                </a:solidFill>
                <a:effectLst/>
                <a:latin typeface="+mn-lt"/>
                <a:ea typeface="+mn-ea"/>
                <a:cs typeface="+mn-cs"/>
              </a:rPr>
              <a:t> pour </a:t>
            </a:r>
            <a:r>
              <a:rPr lang="fr-FR" sz="1200" i="1" kern="1200" dirty="0">
                <a:solidFill>
                  <a:schemeClr val="tx1"/>
                </a:solidFill>
                <a:effectLst/>
                <a:latin typeface="+mn-lt"/>
                <a:ea typeface="+mn-ea"/>
                <a:cs typeface="+mn-cs"/>
              </a:rPr>
              <a:t>Wireless </a:t>
            </a:r>
            <a:r>
              <a:rPr lang="fr-FR" sz="1200" i="1" kern="1200" dirty="0" err="1">
                <a:solidFill>
                  <a:schemeClr val="tx1"/>
                </a:solidFill>
                <a:effectLst/>
                <a:latin typeface="+mn-lt"/>
                <a:ea typeface="+mn-ea"/>
                <a:cs typeface="+mn-cs"/>
              </a:rPr>
              <a:t>Personal</a:t>
            </a:r>
            <a:r>
              <a:rPr lang="fr-FR" sz="1200" i="1" kern="1200" dirty="0">
                <a:solidFill>
                  <a:schemeClr val="tx1"/>
                </a:solidFill>
                <a:effectLst/>
                <a:latin typeface="+mn-lt"/>
                <a:ea typeface="+mn-ea"/>
                <a:cs typeface="+mn-cs"/>
              </a:rPr>
              <a:t> Area Network</a:t>
            </a:r>
            <a:r>
              <a:rPr lang="fr-FR" sz="1200" kern="1200" dirty="0">
                <a:solidFill>
                  <a:schemeClr val="tx1"/>
                </a:solidFill>
                <a:effectLst/>
                <a:latin typeface="+mn-lt"/>
                <a:ea typeface="+mn-ea"/>
                <a:cs typeface="+mn-cs"/>
              </a:rPr>
              <a:t>), c’est-à-dire une technologie de réseaux sans fils d’une faible portée permettant de relier des appareils entre eux sans liaison filaire. Contrairement à la technologie </a:t>
            </a:r>
            <a:r>
              <a:rPr lang="fr-FR" sz="1200" b="1" kern="1200" dirty="0" err="1">
                <a:solidFill>
                  <a:schemeClr val="tx1"/>
                </a:solidFill>
                <a:effectLst/>
                <a:latin typeface="+mn-lt"/>
                <a:ea typeface="+mn-ea"/>
                <a:cs typeface="+mn-cs"/>
              </a:rPr>
              <a:t>IrDa</a:t>
            </a:r>
            <a:r>
              <a:rPr lang="fr-FR" sz="1200" kern="1200" dirty="0">
                <a:solidFill>
                  <a:schemeClr val="tx1"/>
                </a:solidFill>
                <a:effectLst/>
                <a:latin typeface="+mn-lt"/>
                <a:ea typeface="+mn-ea"/>
                <a:cs typeface="+mn-cs"/>
              </a:rPr>
              <a:t> (liaison infrarouge), les appareils Bluetooth ne nécessitent pas d’une ligne de vue directe pour communiquer, ce qui rend plus souple son utilisation et permet notamment une communication d’une autre pièce à une autre, sur de petits espaces.</a:t>
            </a:r>
          </a:p>
          <a:p>
            <a:endParaRPr lang="fr-FR" sz="120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standard Bluetooth se décompose en différentes normes :</a:t>
            </a:r>
          </a:p>
          <a:p>
            <a:r>
              <a:rPr lang="fr-FR" sz="1200" b="0" i="0" kern="1200" dirty="0">
                <a:solidFill>
                  <a:schemeClr val="tx1"/>
                </a:solidFill>
                <a:effectLst/>
                <a:latin typeface="+mn-lt"/>
                <a:ea typeface="+mn-ea"/>
                <a:cs typeface="+mn-cs"/>
              </a:rPr>
              <a:t>IEEE 802.15.1 définit le standard Bluetooth 1.x permettant d'obtenir un débit de 1 Mbit/sec ;</a:t>
            </a:r>
          </a:p>
          <a:p>
            <a:r>
              <a:rPr lang="fr-FR" sz="1200" b="0" i="0" kern="1200" dirty="0">
                <a:solidFill>
                  <a:schemeClr val="tx1"/>
                </a:solidFill>
                <a:effectLst/>
                <a:latin typeface="+mn-lt"/>
                <a:ea typeface="+mn-ea"/>
                <a:cs typeface="+mn-cs"/>
              </a:rPr>
              <a:t>IEEE 802.15.2 propose des recommandations pour l'utilisation de la bande de fréquence 2.4 GHz (fréquence utilisée également par le </a:t>
            </a:r>
            <a:r>
              <a:rPr lang="fr-FR" sz="1200" b="0" i="0" kern="1200" dirty="0" err="1">
                <a:solidFill>
                  <a:schemeClr val="tx1"/>
                </a:solidFill>
                <a:effectLst/>
                <a:latin typeface="+mn-lt"/>
                <a:ea typeface="+mn-ea"/>
                <a:cs typeface="+mn-cs"/>
              </a:rPr>
              <a:t>WiFi</a:t>
            </a:r>
            <a:r>
              <a:rPr lang="fr-FR" sz="1200" b="0" i="0" kern="1200" dirty="0">
                <a:solidFill>
                  <a:schemeClr val="tx1"/>
                </a:solidFill>
                <a:effectLst/>
                <a:latin typeface="+mn-lt"/>
                <a:ea typeface="+mn-ea"/>
                <a:cs typeface="+mn-cs"/>
              </a:rPr>
              <a:t>). Ce standard n'est toutefois pas encore validé ;</a:t>
            </a:r>
          </a:p>
          <a:p>
            <a:r>
              <a:rPr lang="fr-FR" sz="1200" b="0" i="0" kern="1200" dirty="0">
                <a:solidFill>
                  <a:schemeClr val="tx1"/>
                </a:solidFill>
                <a:effectLst/>
                <a:latin typeface="+mn-lt"/>
                <a:ea typeface="+mn-ea"/>
                <a:cs typeface="+mn-cs"/>
              </a:rPr>
              <a:t>IEEE 802.15.3 est un standard en cours de développement visant à proposer du haut débit (20 Mbit/s) avec la technologie Bluetooth ;</a:t>
            </a:r>
          </a:p>
          <a:p>
            <a:r>
              <a:rPr lang="fr-FR" sz="1200" b="0" i="0" kern="1200" dirty="0">
                <a:solidFill>
                  <a:schemeClr val="tx1"/>
                </a:solidFill>
                <a:effectLst/>
                <a:latin typeface="+mn-lt"/>
                <a:ea typeface="+mn-ea"/>
                <a:cs typeface="+mn-cs"/>
              </a:rPr>
              <a:t>IEEE 802.15.4 est un standard en cours de développement pour des applications Bluetooth à bas débit.</a:t>
            </a:r>
          </a:p>
          <a:p>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53</a:t>
            </a:fld>
            <a:endParaRPr lang="fr-FR"/>
          </a:p>
        </p:txBody>
      </p:sp>
    </p:spTree>
    <p:extLst>
      <p:ext uri="{BB962C8B-B14F-4D97-AF65-F5344CB8AC3E}">
        <p14:creationId xmlns:p14="http://schemas.microsoft.com/office/powerpoint/2010/main" val="2339891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Ethernet</a:t>
            </a:r>
          </a:p>
          <a:p>
            <a:r>
              <a:rPr lang="fr-FR" dirty="0"/>
              <a:t>Catégorie</a:t>
            </a:r>
          </a:p>
          <a:p>
            <a:r>
              <a:rPr lang="fr-FR" sz="1200" b="0" i="0" kern="1200" dirty="0">
                <a:solidFill>
                  <a:schemeClr val="tx1"/>
                </a:solidFill>
                <a:effectLst/>
                <a:latin typeface="+mn-lt"/>
                <a:ea typeface="+mn-ea"/>
                <a:cs typeface="+mn-cs"/>
              </a:rPr>
              <a:t>- une box Internet (modem hub) :</a:t>
            </a:r>
            <a:br>
              <a:rPr lang="fr-FR" dirty="0"/>
            </a:br>
            <a:r>
              <a:rPr lang="fr-FR" sz="1200" b="0" i="0" kern="1200" dirty="0">
                <a:solidFill>
                  <a:schemeClr val="tx1"/>
                </a:solidFill>
                <a:effectLst/>
                <a:latin typeface="+mn-lt"/>
                <a:ea typeface="+mn-ea"/>
                <a:cs typeface="+mn-cs"/>
              </a:rPr>
              <a:t>Fil 1 = TX (transmission)</a:t>
            </a:r>
            <a:br>
              <a:rPr lang="fr-FR" dirty="0"/>
            </a:br>
            <a:r>
              <a:rPr lang="fr-FR" sz="1200" b="0" i="0" kern="1200" dirty="0">
                <a:solidFill>
                  <a:schemeClr val="tx1"/>
                </a:solidFill>
                <a:effectLst/>
                <a:latin typeface="+mn-lt"/>
                <a:ea typeface="+mn-ea"/>
                <a:cs typeface="+mn-cs"/>
              </a:rPr>
              <a:t>Fil 2 = RC (réception)</a:t>
            </a:r>
            <a:br>
              <a:rPr lang="fr-FR" dirty="0"/>
            </a:br>
            <a:r>
              <a:rPr lang="fr-FR" sz="1200" b="0" i="0" kern="1200" dirty="0">
                <a:solidFill>
                  <a:schemeClr val="tx1"/>
                </a:solidFill>
                <a:effectLst/>
                <a:latin typeface="+mn-lt"/>
                <a:ea typeface="+mn-ea"/>
                <a:cs typeface="+mn-cs"/>
              </a:rPr>
              <a:t>- un PC (terminal </a:t>
            </a:r>
            <a:r>
              <a:rPr lang="fr-FR" sz="1200" b="0" i="0" kern="1200" dirty="0" err="1">
                <a:solidFill>
                  <a:schemeClr val="tx1"/>
                </a:solidFill>
                <a:effectLst/>
                <a:latin typeface="+mn-lt"/>
                <a:ea typeface="+mn-ea"/>
                <a:cs typeface="+mn-cs"/>
              </a:rPr>
              <a:t>device</a:t>
            </a:r>
            <a:r>
              <a:rPr lang="fr-FR" sz="1200" b="0" i="0" kern="1200" dirty="0">
                <a:solidFill>
                  <a:schemeClr val="tx1"/>
                </a:solidFill>
                <a:effectLst/>
                <a:latin typeface="+mn-lt"/>
                <a:ea typeface="+mn-ea"/>
                <a:cs typeface="+mn-cs"/>
              </a:rPr>
              <a:t>) :</a:t>
            </a:r>
            <a:br>
              <a:rPr lang="fr-FR" dirty="0"/>
            </a:br>
            <a:r>
              <a:rPr lang="fr-FR" sz="1200" b="0" i="0" kern="1200" dirty="0">
                <a:solidFill>
                  <a:schemeClr val="tx1"/>
                </a:solidFill>
                <a:effectLst/>
                <a:latin typeface="+mn-lt"/>
                <a:ea typeface="+mn-ea"/>
                <a:cs typeface="+mn-cs"/>
              </a:rPr>
              <a:t>Fil 1 = RC (réception)</a:t>
            </a:r>
            <a:br>
              <a:rPr lang="fr-FR" dirty="0"/>
            </a:br>
            <a:r>
              <a:rPr lang="fr-FR" sz="1200" b="0" i="0" kern="1200" dirty="0">
                <a:solidFill>
                  <a:schemeClr val="tx1"/>
                </a:solidFill>
                <a:effectLst/>
                <a:latin typeface="+mn-lt"/>
                <a:ea typeface="+mn-ea"/>
                <a:cs typeface="+mn-cs"/>
              </a:rPr>
              <a:t>Fil 2 = TX (transmission)</a:t>
            </a:r>
            <a:br>
              <a:rPr lang="fr-FR" dirty="0"/>
            </a:br>
            <a:br>
              <a:rPr lang="fr-FR" dirty="0"/>
            </a:br>
            <a:r>
              <a:rPr lang="fr-FR" sz="1200" b="0" i="0" kern="1200" dirty="0">
                <a:solidFill>
                  <a:schemeClr val="tx1"/>
                </a:solidFill>
                <a:effectLst/>
                <a:latin typeface="+mn-lt"/>
                <a:ea typeface="+mn-ea"/>
                <a:cs typeface="+mn-cs"/>
              </a:rPr>
              <a:t>Résultat : pour connecter 1 PC et une Box, il faut un </a:t>
            </a:r>
            <a:r>
              <a:rPr lang="fr-FR" sz="1200" b="0" i="0" kern="1200" dirty="0" err="1">
                <a:solidFill>
                  <a:schemeClr val="tx1"/>
                </a:solidFill>
                <a:effectLst/>
                <a:latin typeface="+mn-lt"/>
                <a:ea typeface="+mn-ea"/>
                <a:cs typeface="+mn-cs"/>
              </a:rPr>
              <a:t>cable</a:t>
            </a:r>
            <a:r>
              <a:rPr lang="fr-FR" sz="1200" b="0" i="0" kern="1200" dirty="0">
                <a:solidFill>
                  <a:schemeClr val="tx1"/>
                </a:solidFill>
                <a:effectLst/>
                <a:latin typeface="+mn-lt"/>
                <a:ea typeface="+mn-ea"/>
                <a:cs typeface="+mn-cs"/>
              </a:rPr>
              <a:t> droit</a:t>
            </a:r>
            <a:br>
              <a:rPr lang="fr-FR" dirty="0"/>
            </a:br>
            <a:r>
              <a:rPr lang="fr-FR" sz="1200" b="0" i="0" kern="1200" dirty="0">
                <a:solidFill>
                  <a:schemeClr val="tx1"/>
                </a:solidFill>
                <a:effectLst/>
                <a:latin typeface="+mn-lt"/>
                <a:ea typeface="+mn-ea"/>
                <a:cs typeface="+mn-cs"/>
              </a:rPr>
              <a:t>pour connecter 2 PC, il faut un câble croisé</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56</a:t>
            </a:fld>
            <a:endParaRPr lang="fr-FR"/>
          </a:p>
        </p:txBody>
      </p:sp>
    </p:spTree>
    <p:extLst>
      <p:ext uri="{BB962C8B-B14F-4D97-AF65-F5344CB8AC3E}">
        <p14:creationId xmlns:p14="http://schemas.microsoft.com/office/powerpoint/2010/main" val="3381606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communication par </a:t>
            </a:r>
            <a:r>
              <a:rPr lang="fr-FR" sz="1200" b="1" kern="1200" dirty="0">
                <a:solidFill>
                  <a:schemeClr val="tx1"/>
                </a:solidFill>
                <a:effectLst/>
                <a:latin typeface="+mn-lt"/>
                <a:ea typeface="+mn-ea"/>
                <a:cs typeface="+mn-cs"/>
              </a:rPr>
              <a:t>courants porteurs en ligne</a:t>
            </a:r>
            <a:r>
              <a:rPr lang="fr-FR" sz="1200" kern="1200" dirty="0">
                <a:solidFill>
                  <a:schemeClr val="tx1"/>
                </a:solidFill>
                <a:effectLst/>
                <a:latin typeface="+mn-lt"/>
                <a:ea typeface="+mn-ea"/>
                <a:cs typeface="+mn-cs"/>
              </a:rPr>
              <a:t> (ou CPL) permet de construire un réseau informatique sur le réseau électrique d'une habitation ou d'un bureau, voire d'un quartier ou groupe de bureaux.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Conçu par </a:t>
            </a:r>
            <a:r>
              <a:rPr lang="fr-FR" sz="1200" u="none" strike="noStrike" kern="1200" dirty="0">
                <a:solidFill>
                  <a:schemeClr val="tx1"/>
                </a:solidFill>
                <a:effectLst/>
                <a:latin typeface="+mn-lt"/>
                <a:ea typeface="+mn-ea"/>
                <a:cs typeface="+mn-cs"/>
                <a:hlinkClick r:id="rId3" tooltip="Philips"/>
              </a:rPr>
              <a:t>Philips</a:t>
            </a:r>
            <a:r>
              <a:rPr lang="fr-FR" sz="1200" kern="1200" dirty="0">
                <a:solidFill>
                  <a:schemeClr val="tx1"/>
                </a:solidFill>
                <a:effectLst/>
                <a:latin typeface="+mn-lt"/>
                <a:ea typeface="+mn-ea"/>
                <a:cs typeface="+mn-cs"/>
              </a:rPr>
              <a:t> pour les applications de </a:t>
            </a:r>
            <a:r>
              <a:rPr lang="fr-FR" sz="1200" u="none" strike="noStrike" kern="1200" dirty="0">
                <a:solidFill>
                  <a:schemeClr val="tx1"/>
                </a:solidFill>
                <a:effectLst/>
                <a:latin typeface="+mn-lt"/>
                <a:ea typeface="+mn-ea"/>
                <a:cs typeface="+mn-cs"/>
                <a:hlinkClick r:id="rId4" tooltip="Domotique"/>
              </a:rPr>
              <a:t>domotique</a:t>
            </a:r>
            <a:r>
              <a:rPr lang="fr-FR" sz="1200" kern="1200" dirty="0">
                <a:solidFill>
                  <a:schemeClr val="tx1"/>
                </a:solidFill>
                <a:effectLst/>
                <a:latin typeface="+mn-lt"/>
                <a:ea typeface="+mn-ea"/>
                <a:cs typeface="+mn-cs"/>
              </a:rPr>
              <a:t> et d’électronique domestique, le bus I²C permet de relier facilement un </a:t>
            </a:r>
            <a:r>
              <a:rPr lang="fr-FR" sz="1200" u="none" strike="noStrike" kern="1200" dirty="0">
                <a:solidFill>
                  <a:schemeClr val="tx1"/>
                </a:solidFill>
                <a:effectLst/>
                <a:latin typeface="+mn-lt"/>
                <a:ea typeface="+mn-ea"/>
                <a:cs typeface="+mn-cs"/>
                <a:hlinkClick r:id="rId5" tooltip="Microprocesseur"/>
              </a:rPr>
              <a:t>microprocesseur</a:t>
            </a:r>
            <a:r>
              <a:rPr lang="fr-FR" sz="1200" kern="1200" dirty="0">
                <a:solidFill>
                  <a:schemeClr val="tx1"/>
                </a:solidFill>
                <a:effectLst/>
                <a:latin typeface="+mn-lt"/>
                <a:ea typeface="+mn-ea"/>
                <a:cs typeface="+mn-cs"/>
              </a:rPr>
              <a:t> et différents circuits.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bus CAN (Controller Area Network) est un </a:t>
            </a:r>
            <a:r>
              <a:rPr lang="fr-FR" sz="1200" u="none" strike="noStrike" kern="1200" dirty="0">
                <a:solidFill>
                  <a:schemeClr val="tx1"/>
                </a:solidFill>
                <a:effectLst/>
                <a:latin typeface="+mn-lt"/>
                <a:ea typeface="+mn-ea"/>
                <a:cs typeface="+mn-cs"/>
                <a:hlinkClick r:id="rId6" tooltip="Bus informatique"/>
              </a:rPr>
              <a:t>bus</a:t>
            </a:r>
            <a:r>
              <a:rPr lang="fr-FR" sz="1200" kern="1200" dirty="0">
                <a:solidFill>
                  <a:schemeClr val="tx1"/>
                </a:solidFill>
                <a:effectLst/>
                <a:latin typeface="+mn-lt"/>
                <a:ea typeface="+mn-ea"/>
                <a:cs typeface="+mn-cs"/>
              </a:rPr>
              <a:t> système </a:t>
            </a:r>
            <a:r>
              <a:rPr lang="fr-FR" sz="1200" u="none" strike="noStrike" kern="1200" dirty="0">
                <a:solidFill>
                  <a:schemeClr val="tx1"/>
                </a:solidFill>
                <a:effectLst/>
                <a:latin typeface="+mn-lt"/>
                <a:ea typeface="+mn-ea"/>
                <a:cs typeface="+mn-cs"/>
                <a:hlinkClick r:id="rId7" tooltip="Communication série"/>
              </a:rPr>
              <a:t>série</a:t>
            </a:r>
            <a:r>
              <a:rPr lang="fr-FR" sz="1200" kern="1200" dirty="0">
                <a:solidFill>
                  <a:schemeClr val="tx1"/>
                </a:solidFill>
                <a:effectLst/>
                <a:latin typeface="+mn-lt"/>
                <a:ea typeface="+mn-ea"/>
                <a:cs typeface="+mn-cs"/>
              </a:rPr>
              <a:t> très répandu dans beaucoup d'industries, notamment l'</a:t>
            </a:r>
            <a:r>
              <a:rPr lang="fr-FR" sz="1200" u="none" strike="noStrike" kern="1200" dirty="0">
                <a:solidFill>
                  <a:schemeClr val="tx1"/>
                </a:solidFill>
                <a:effectLst/>
                <a:latin typeface="+mn-lt"/>
                <a:ea typeface="+mn-ea"/>
                <a:cs typeface="+mn-cs"/>
                <a:hlinkClick r:id="rId8" tooltip="Automobile"/>
              </a:rPr>
              <a:t>automobile</a:t>
            </a:r>
            <a:r>
              <a:rPr lang="fr-FR" sz="1200" kern="1200" dirty="0">
                <a:solidFill>
                  <a:schemeClr val="tx1"/>
                </a:solidFill>
                <a:effectLst/>
                <a:latin typeface="+mn-lt"/>
                <a:ea typeface="+mn-ea"/>
                <a:cs typeface="+mn-cs"/>
              </a:rPr>
              <a:t>. Il met en application une approche connue sous le nom de </a:t>
            </a:r>
            <a:r>
              <a:rPr lang="fr-FR" sz="1200" u="none" strike="noStrike" kern="1200" dirty="0">
                <a:solidFill>
                  <a:schemeClr val="tx1"/>
                </a:solidFill>
                <a:effectLst/>
                <a:latin typeface="+mn-lt"/>
                <a:ea typeface="+mn-ea"/>
                <a:cs typeface="+mn-cs"/>
                <a:hlinkClick r:id="rId9" tooltip="Multiplexage"/>
              </a:rPr>
              <a:t>multiplexage</a:t>
            </a:r>
            <a:r>
              <a:rPr lang="fr-FR" sz="1200" kern="1200" dirty="0">
                <a:solidFill>
                  <a:schemeClr val="tx1"/>
                </a:solidFill>
                <a:effectLst/>
                <a:latin typeface="+mn-lt"/>
                <a:ea typeface="+mn-ea"/>
                <a:cs typeface="+mn-cs"/>
              </a:rPr>
              <a:t>, et qui consiste à raccorder à un même câble (un </a:t>
            </a:r>
            <a:r>
              <a:rPr lang="fr-FR" sz="1200" u="none" strike="noStrike" kern="1200" dirty="0">
                <a:solidFill>
                  <a:schemeClr val="tx1"/>
                </a:solidFill>
                <a:effectLst/>
                <a:latin typeface="+mn-lt"/>
                <a:ea typeface="+mn-ea"/>
                <a:cs typeface="+mn-cs"/>
                <a:hlinkClick r:id="rId6" tooltip="Bus informatique"/>
              </a:rPr>
              <a:t>bus</a:t>
            </a:r>
            <a:r>
              <a:rPr lang="fr-FR" sz="1200" kern="1200" dirty="0">
                <a:solidFill>
                  <a:schemeClr val="tx1"/>
                </a:solidFill>
                <a:effectLst/>
                <a:latin typeface="+mn-lt"/>
                <a:ea typeface="+mn-ea"/>
                <a:cs typeface="+mn-cs"/>
              </a:rPr>
              <a:t>) un grand nombre de </a:t>
            </a:r>
            <a:r>
              <a:rPr lang="fr-FR" sz="1200" u="none" strike="noStrike" kern="1200" dirty="0">
                <a:solidFill>
                  <a:schemeClr val="tx1"/>
                </a:solidFill>
                <a:effectLst/>
                <a:latin typeface="+mn-lt"/>
                <a:ea typeface="+mn-ea"/>
                <a:cs typeface="+mn-cs"/>
                <a:hlinkClick r:id="rId10" tooltip="Système embarqué"/>
              </a:rPr>
              <a:t>calculateurs</a:t>
            </a:r>
            <a:r>
              <a:rPr lang="fr-FR" sz="1200" kern="1200" dirty="0">
                <a:solidFill>
                  <a:schemeClr val="tx1"/>
                </a:solidFill>
                <a:effectLst/>
                <a:latin typeface="+mn-lt"/>
                <a:ea typeface="+mn-ea"/>
                <a:cs typeface="+mn-cs"/>
              </a:rPr>
              <a:t> qui communiqueront donc à tour de rôle. </a:t>
            </a:r>
          </a:p>
          <a:p>
            <a:r>
              <a:rPr lang="fr-FR" sz="1200" b="0" i="0" kern="1200" dirty="0">
                <a:solidFill>
                  <a:schemeClr val="tx1"/>
                </a:solidFill>
                <a:effectLst/>
                <a:latin typeface="+mn-lt"/>
                <a:ea typeface="+mn-ea"/>
                <a:cs typeface="+mn-cs"/>
              </a:rPr>
              <a:t>Cette technique élimine le besoin de câbler des lignes dédiées pour chaque information à faire transiter (connexion point-à-point). Dès qu'un système (voiture, avion, réseau téléphonique...) atteint un certain niveau de complexité, l'approche point-à-point devient impossible du fait de l'immense quantité de câblage à installer et de son coût (en masse, matériaux, main d'œuvre, maintenance).</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58</a:t>
            </a:fld>
            <a:endParaRPr lang="fr-FR"/>
          </a:p>
        </p:txBody>
      </p:sp>
    </p:spTree>
    <p:extLst>
      <p:ext uri="{BB962C8B-B14F-4D97-AF65-F5344CB8AC3E}">
        <p14:creationId xmlns:p14="http://schemas.microsoft.com/office/powerpoint/2010/main" val="2219654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a:solidFill>
                  <a:schemeClr val="tx1"/>
                </a:solidFill>
                <a:effectLst/>
                <a:latin typeface="+mn-lt"/>
                <a:ea typeface="+mn-ea"/>
                <a:cs typeface="+mn-cs"/>
              </a:rPr>
              <a:t>IPv4 :</a:t>
            </a:r>
            <a:r>
              <a:rPr lang="fr-FR" sz="1200" kern="1200" dirty="0">
                <a:solidFill>
                  <a:schemeClr val="tx1"/>
                </a:solidFill>
                <a:effectLst/>
                <a:latin typeface="+mn-lt"/>
                <a:ea typeface="+mn-ea"/>
                <a:cs typeface="+mn-cs"/>
              </a:rPr>
              <a:t> IPv4 (Internet Protocol version 4) est la première version d'</a:t>
            </a:r>
            <a:r>
              <a:rPr lang="fr-FR" sz="1200" u="none" strike="noStrike" kern="1200" dirty="0">
                <a:solidFill>
                  <a:schemeClr val="tx1"/>
                </a:solidFill>
                <a:effectLst/>
                <a:latin typeface="+mn-lt"/>
                <a:ea typeface="+mn-ea"/>
                <a:cs typeface="+mn-cs"/>
                <a:hlinkClick r:id="rId3" tooltip="Internet Protocol"/>
              </a:rPr>
              <a:t>Internet Protocol</a:t>
            </a:r>
            <a:r>
              <a:rPr lang="fr-FR" sz="1200" kern="1200" dirty="0">
                <a:solidFill>
                  <a:schemeClr val="tx1"/>
                </a:solidFill>
                <a:effectLst/>
                <a:latin typeface="+mn-lt"/>
                <a:ea typeface="+mn-ea"/>
                <a:cs typeface="+mn-cs"/>
              </a:rPr>
              <a:t> (IP) à avoir été largement déployée, et qui forme encore en 2016 la base de la majorité des communications sur </a:t>
            </a:r>
            <a:r>
              <a:rPr lang="fr-FR" sz="1200" u="none" strike="noStrike" kern="1200" dirty="0">
                <a:solidFill>
                  <a:schemeClr val="tx1"/>
                </a:solidFill>
                <a:effectLst/>
                <a:latin typeface="+mn-lt"/>
                <a:ea typeface="+mn-ea"/>
                <a:cs typeface="+mn-cs"/>
                <a:hlinkClick r:id="rId4" tooltip="Internet"/>
              </a:rPr>
              <a:t>Internet</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IPv6 :</a:t>
            </a:r>
            <a:r>
              <a:rPr lang="fr-FR" sz="1200" kern="1200" dirty="0">
                <a:solidFill>
                  <a:schemeClr val="tx1"/>
                </a:solidFill>
                <a:effectLst/>
                <a:latin typeface="+mn-lt"/>
                <a:ea typeface="+mn-ea"/>
                <a:cs typeface="+mn-cs"/>
              </a:rPr>
              <a:t> Grâce à des adresses de 128 bits au lieu de 32 bits, IPv6 dispose d'un espace d'adressage bien plus important qu'IPv4. Cette quantité d'adresses considérable permet une plus grande flexibilité dans l'attribution des adresses et une meilleure agrégation des routes dans la </a:t>
            </a:r>
            <a:r>
              <a:rPr lang="fr-FR" sz="1200" u="none" strike="noStrike" kern="1200" dirty="0">
                <a:solidFill>
                  <a:schemeClr val="tx1"/>
                </a:solidFill>
                <a:effectLst/>
                <a:latin typeface="+mn-lt"/>
                <a:ea typeface="+mn-ea"/>
                <a:cs typeface="+mn-cs"/>
                <a:hlinkClick r:id="rId5" tooltip="Default-free zone"/>
              </a:rPr>
              <a:t>table de routage d'Internet</a:t>
            </a:r>
            <a:r>
              <a:rPr lang="fr-FR" sz="1200" kern="1200" dirty="0">
                <a:solidFill>
                  <a:schemeClr val="tx1"/>
                </a:solidFill>
                <a:effectLst/>
                <a:latin typeface="+mn-lt"/>
                <a:ea typeface="+mn-ea"/>
                <a:cs typeface="+mn-cs"/>
              </a:rPr>
              <a:t>. La </a:t>
            </a:r>
            <a:r>
              <a:rPr lang="fr-FR" sz="1200" u="none" strike="noStrike" kern="1200" dirty="0">
                <a:solidFill>
                  <a:schemeClr val="tx1"/>
                </a:solidFill>
                <a:effectLst/>
                <a:latin typeface="+mn-lt"/>
                <a:ea typeface="+mn-ea"/>
                <a:cs typeface="+mn-cs"/>
                <a:hlinkClick r:id="rId6" tooltip="Network address translation"/>
              </a:rPr>
              <a:t>traduction d'adresse</a:t>
            </a:r>
            <a:r>
              <a:rPr lang="fr-FR" sz="1200" kern="1200" dirty="0">
                <a:solidFill>
                  <a:schemeClr val="tx1"/>
                </a:solidFill>
                <a:effectLst/>
                <a:latin typeface="+mn-lt"/>
                <a:ea typeface="+mn-ea"/>
                <a:cs typeface="+mn-cs"/>
              </a:rPr>
              <a:t> (NAT), qui a été rendue populaire par le manque d'adresses IPv4, n'est plus nécessaire. </a:t>
            </a:r>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60</a:t>
            </a:fld>
            <a:endParaRPr lang="fr-FR"/>
          </a:p>
        </p:txBody>
      </p:sp>
    </p:spTree>
    <p:extLst>
      <p:ext uri="{BB962C8B-B14F-4D97-AF65-F5344CB8AC3E}">
        <p14:creationId xmlns:p14="http://schemas.microsoft.com/office/powerpoint/2010/main" val="3289737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couche réseau construit une voie de communication de bout à bout à partir de voies de communication avec ses voisins directs. Ses apports fonctionnels principaux sont donc :</a:t>
            </a:r>
          </a:p>
          <a:p>
            <a:pPr lvl="0"/>
            <a:r>
              <a:rPr lang="fr-FR" sz="1200" kern="1200" dirty="0">
                <a:solidFill>
                  <a:schemeClr val="tx1"/>
                </a:solidFill>
                <a:effectLst/>
                <a:latin typeface="+mn-lt"/>
                <a:ea typeface="+mn-ea"/>
                <a:cs typeface="+mn-cs"/>
              </a:rPr>
              <a:t>Le </a:t>
            </a:r>
            <a:r>
              <a:rPr lang="fr-FR" sz="1200" u="none" strike="noStrike" kern="1200" dirty="0">
                <a:solidFill>
                  <a:schemeClr val="tx1"/>
                </a:solidFill>
                <a:effectLst/>
                <a:latin typeface="+mn-lt"/>
                <a:ea typeface="+mn-ea"/>
                <a:cs typeface="+mn-cs"/>
                <a:hlinkClick r:id="rId3" tooltip="Routage"/>
              </a:rPr>
              <a:t>routage</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Détermination d'un chemin permettant de relier les 2 machines distantes.</a:t>
            </a:r>
          </a:p>
          <a:p>
            <a:pPr lvl="0"/>
            <a:r>
              <a:rPr lang="fr-FR" sz="1200" kern="1200" dirty="0">
                <a:solidFill>
                  <a:schemeClr val="tx1"/>
                </a:solidFill>
                <a:effectLst/>
                <a:latin typeface="+mn-lt"/>
                <a:ea typeface="+mn-ea"/>
                <a:cs typeface="+mn-cs"/>
              </a:rPr>
              <a:t> Le relayage :</a:t>
            </a:r>
          </a:p>
          <a:p>
            <a:r>
              <a:rPr lang="fr-FR" sz="1200" kern="1200" dirty="0">
                <a:solidFill>
                  <a:schemeClr val="tx1"/>
                </a:solidFill>
                <a:effectLst/>
                <a:latin typeface="+mn-lt"/>
                <a:ea typeface="+mn-ea"/>
                <a:cs typeface="+mn-cs"/>
              </a:rPr>
              <a:t>Retransmission d'un </a:t>
            </a:r>
            <a:r>
              <a:rPr lang="fr-FR" sz="1200" u="none" strike="noStrike" kern="1200" dirty="0">
                <a:solidFill>
                  <a:schemeClr val="tx1"/>
                </a:solidFill>
                <a:effectLst/>
                <a:latin typeface="+mn-lt"/>
                <a:ea typeface="+mn-ea"/>
                <a:cs typeface="+mn-cs"/>
                <a:hlinkClick r:id="rId4" tooltip="Protocol Data Unit"/>
              </a:rPr>
              <a:t>PDU</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4" tooltip="Protocol Data Unit"/>
              </a:rPr>
              <a:t>Protocol Data Unit</a:t>
            </a:r>
            <a:r>
              <a:rPr lang="fr-FR" sz="1200" kern="1200" dirty="0">
                <a:solidFill>
                  <a:schemeClr val="tx1"/>
                </a:solidFill>
                <a:effectLst/>
                <a:latin typeface="+mn-lt"/>
                <a:ea typeface="+mn-ea"/>
                <a:cs typeface="+mn-cs"/>
              </a:rPr>
              <a:t> ou Unité de données de protocole) dont la destination n'est pas locale pour le rapprocher de sa destination finale.</a:t>
            </a:r>
          </a:p>
          <a:p>
            <a:pPr lvl="0"/>
            <a:r>
              <a:rPr lang="fr-FR" sz="1200" kern="1200" dirty="0">
                <a:solidFill>
                  <a:schemeClr val="tx1"/>
                </a:solidFill>
                <a:effectLst/>
                <a:latin typeface="+mn-lt"/>
                <a:ea typeface="+mn-ea"/>
                <a:cs typeface="+mn-cs"/>
              </a:rPr>
              <a:t>Le contrôle des flux :</a:t>
            </a:r>
          </a:p>
          <a:p>
            <a:r>
              <a:rPr lang="fr-FR" sz="1200" kern="1200" dirty="0">
                <a:solidFill>
                  <a:schemeClr val="tx1"/>
                </a:solidFill>
                <a:effectLst/>
                <a:latin typeface="+mn-lt"/>
                <a:ea typeface="+mn-ea"/>
                <a:cs typeface="+mn-cs"/>
              </a:rPr>
              <a:t>Contrôle de congestion dans un réseau.</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User </a:t>
            </a:r>
            <a:r>
              <a:rPr lang="fr-FR" sz="1200" kern="1200" dirty="0" err="1">
                <a:solidFill>
                  <a:schemeClr val="tx1"/>
                </a:solidFill>
                <a:effectLst/>
                <a:latin typeface="+mn-lt"/>
                <a:ea typeface="+mn-ea"/>
                <a:cs typeface="+mn-cs"/>
              </a:rPr>
              <a:t>Datagram</a:t>
            </a:r>
            <a:r>
              <a:rPr lang="fr-FR" sz="1200" kern="1200" dirty="0">
                <a:solidFill>
                  <a:schemeClr val="tx1"/>
                </a:solidFill>
                <a:effectLst/>
                <a:latin typeface="+mn-lt"/>
                <a:ea typeface="+mn-ea"/>
                <a:cs typeface="+mn-cs"/>
              </a:rPr>
              <a:t> Protocol (UDP, en français protocole de datagramme utilisateur) est un des principaux </a:t>
            </a:r>
            <a:r>
              <a:rPr lang="fr-FR" sz="1200" u="none" strike="noStrike" kern="1200" dirty="0">
                <a:solidFill>
                  <a:schemeClr val="tx1"/>
                </a:solidFill>
                <a:effectLst/>
                <a:latin typeface="+mn-lt"/>
                <a:ea typeface="+mn-ea"/>
                <a:cs typeface="+mn-cs"/>
                <a:hlinkClick r:id="rId5" tooltip="Protocole de communication"/>
              </a:rPr>
              <a:t>protocoles</a:t>
            </a:r>
            <a:r>
              <a:rPr lang="fr-FR" sz="1200" kern="1200" dirty="0">
                <a:solidFill>
                  <a:schemeClr val="tx1"/>
                </a:solidFill>
                <a:effectLst/>
                <a:latin typeface="+mn-lt"/>
                <a:ea typeface="+mn-ea"/>
                <a:cs typeface="+mn-cs"/>
              </a:rPr>
              <a:t> de télécommunication utilisés par </a:t>
            </a:r>
            <a:r>
              <a:rPr lang="fr-FR" sz="1200" u="none" strike="noStrike" kern="1200" dirty="0">
                <a:solidFill>
                  <a:schemeClr val="tx1"/>
                </a:solidFill>
                <a:effectLst/>
                <a:latin typeface="+mn-lt"/>
                <a:ea typeface="+mn-ea"/>
                <a:cs typeface="+mn-cs"/>
                <a:hlinkClick r:id="rId6" tooltip="Internet"/>
              </a:rPr>
              <a:t>Internet</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UDP ne garantit pas la bonne livraison des </a:t>
            </a:r>
            <a:r>
              <a:rPr lang="fr-FR" sz="1200" u="none" strike="noStrike" kern="1200" dirty="0">
                <a:solidFill>
                  <a:schemeClr val="tx1"/>
                </a:solidFill>
                <a:effectLst/>
                <a:latin typeface="+mn-lt"/>
                <a:ea typeface="+mn-ea"/>
                <a:cs typeface="+mn-cs"/>
                <a:hlinkClick r:id="rId7" tooltip="Datagramme"/>
              </a:rPr>
              <a:t>datagrammes</a:t>
            </a:r>
            <a:r>
              <a:rPr lang="fr-FR" sz="1200" kern="1200" dirty="0">
                <a:solidFill>
                  <a:schemeClr val="tx1"/>
                </a:solidFill>
                <a:effectLst/>
                <a:latin typeface="+mn-lt"/>
                <a:ea typeface="+mn-ea"/>
                <a:cs typeface="+mn-cs"/>
              </a:rPr>
              <a:t> à destination, ni leur ordre d'arrivée. Il est également possible que des datagrammes soient reçus en plusieurs exemplaires.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Transmission Control Protocol (littéralement, « protocole de contrôle de transmissions »), </a:t>
            </a:r>
            <a:r>
              <a:rPr lang="fr-FR" sz="1200" u="none" strike="noStrike" kern="1200" dirty="0">
                <a:solidFill>
                  <a:schemeClr val="tx1"/>
                </a:solidFill>
                <a:effectLst/>
                <a:latin typeface="+mn-lt"/>
                <a:ea typeface="+mn-ea"/>
                <a:cs typeface="+mn-cs"/>
                <a:hlinkClick r:id="rId8" tooltip="Abréviation"/>
              </a:rPr>
              <a:t>abrégé</a:t>
            </a:r>
            <a:r>
              <a:rPr lang="fr-FR" sz="1200" kern="1200" dirty="0">
                <a:solidFill>
                  <a:schemeClr val="tx1"/>
                </a:solidFill>
                <a:effectLst/>
                <a:latin typeface="+mn-lt"/>
                <a:ea typeface="+mn-ea"/>
                <a:cs typeface="+mn-cs"/>
              </a:rPr>
              <a:t> TCP, est un protocole de transport fiable. </a:t>
            </a:r>
          </a:p>
          <a:p>
            <a:endParaRPr lang="fr-FR" dirty="0"/>
          </a:p>
          <a:p>
            <a:r>
              <a:rPr lang="fr-FR" dirty="0"/>
              <a:t>UDP – possibilité de perte de paquet, </a:t>
            </a:r>
            <a:r>
              <a:rPr lang="fr-FR" sz="1200" b="0" i="0" kern="1200" dirty="0">
                <a:solidFill>
                  <a:schemeClr val="tx1"/>
                </a:solidFill>
                <a:effectLst/>
                <a:latin typeface="+mn-lt"/>
                <a:ea typeface="+mn-ea"/>
                <a:cs typeface="+mn-cs"/>
              </a:rPr>
              <a:t>Par exemple, dans le cas de la transmission de la </a:t>
            </a:r>
            <a:r>
              <a:rPr lang="fr-FR" sz="1200" b="0" i="0" u="none" strike="noStrike" kern="1200" dirty="0">
                <a:solidFill>
                  <a:schemeClr val="tx1"/>
                </a:solidFill>
                <a:effectLst/>
                <a:latin typeface="+mn-lt"/>
                <a:ea typeface="+mn-ea"/>
                <a:cs typeface="+mn-cs"/>
                <a:hlinkClick r:id="rId9" tooltip="Voix sur IP"/>
              </a:rPr>
              <a:t>voix sur IP</a:t>
            </a:r>
            <a:r>
              <a:rPr lang="fr-FR" sz="1200" b="0" i="0" kern="1200" dirty="0">
                <a:solidFill>
                  <a:schemeClr val="tx1"/>
                </a:solidFill>
                <a:effectLst/>
                <a:latin typeface="+mn-lt"/>
                <a:ea typeface="+mn-ea"/>
                <a:cs typeface="+mn-cs"/>
              </a:rPr>
              <a:t>, la perte occasionnelle d'un paquet est tolérable dans la mesure où il existe des mécanismes de substitution des données manquantes, par contre la rapidité de transmission est un critère primordial pour la qualité d'écoute.</a:t>
            </a:r>
            <a:endParaRPr lang="fr-FR" dirty="0"/>
          </a:p>
          <a:p>
            <a:r>
              <a:rPr lang="fr-FR" dirty="0"/>
              <a:t>TCP – fiable </a:t>
            </a:r>
          </a:p>
          <a:p>
            <a:endParaRPr lang="fr-FR" dirty="0"/>
          </a:p>
          <a:p>
            <a:r>
              <a:rPr lang="fr-FR" sz="1200" kern="1200" dirty="0">
                <a:solidFill>
                  <a:schemeClr val="tx1"/>
                </a:solidFill>
                <a:effectLst/>
                <a:latin typeface="+mn-lt"/>
                <a:ea typeface="+mn-ea"/>
                <a:cs typeface="+mn-cs"/>
              </a:rPr>
              <a:t>TCP et </a:t>
            </a:r>
            <a:r>
              <a:rPr lang="fr-FR" sz="1200" u="none" strike="noStrike" kern="1200" dirty="0">
                <a:solidFill>
                  <a:schemeClr val="tx1"/>
                </a:solidFill>
                <a:effectLst/>
                <a:latin typeface="+mn-lt"/>
                <a:ea typeface="+mn-ea"/>
                <a:cs typeface="+mn-cs"/>
                <a:hlinkClick r:id="rId10" tooltip="User Datagram Protocol"/>
              </a:rPr>
              <a:t>UDP</a:t>
            </a:r>
            <a:r>
              <a:rPr lang="fr-FR" sz="1200" kern="1200" dirty="0">
                <a:solidFill>
                  <a:schemeClr val="tx1"/>
                </a:solidFill>
                <a:effectLst/>
                <a:latin typeface="+mn-lt"/>
                <a:ea typeface="+mn-ea"/>
                <a:cs typeface="+mn-cs"/>
              </a:rPr>
              <a:t> utilise un numéro de </a:t>
            </a:r>
            <a:r>
              <a:rPr lang="fr-FR" sz="1200" u="none" strike="noStrike" kern="1200" dirty="0">
                <a:solidFill>
                  <a:schemeClr val="tx1"/>
                </a:solidFill>
                <a:effectLst/>
                <a:latin typeface="+mn-lt"/>
                <a:ea typeface="+mn-ea"/>
                <a:cs typeface="+mn-cs"/>
                <a:hlinkClick r:id="rId11" tooltip="Port (logiciel)"/>
              </a:rPr>
              <a:t>port</a:t>
            </a:r>
            <a:r>
              <a:rPr lang="fr-FR" sz="1200" kern="1200" dirty="0">
                <a:solidFill>
                  <a:schemeClr val="tx1"/>
                </a:solidFill>
                <a:effectLst/>
                <a:latin typeface="+mn-lt"/>
                <a:ea typeface="+mn-ea"/>
                <a:cs typeface="+mn-cs"/>
              </a:rPr>
              <a:t> pour identifier les applications. À chaque extrémité (</a:t>
            </a:r>
            <a:r>
              <a:rPr lang="fr-FR" sz="1200" u="none" strike="noStrike" kern="1200" dirty="0">
                <a:solidFill>
                  <a:schemeClr val="tx1"/>
                </a:solidFill>
                <a:effectLst/>
                <a:latin typeface="+mn-lt"/>
                <a:ea typeface="+mn-ea"/>
                <a:cs typeface="+mn-cs"/>
                <a:hlinkClick r:id="rId12" tooltip="Client (informatique)"/>
              </a:rPr>
              <a:t>client</a:t>
            </a:r>
            <a:r>
              <a:rPr lang="fr-FR" sz="1200" kern="1200" dirty="0">
                <a:solidFill>
                  <a:schemeClr val="tx1"/>
                </a:solidFill>
                <a:effectLst/>
                <a:latin typeface="+mn-lt"/>
                <a:ea typeface="+mn-ea"/>
                <a:cs typeface="+mn-cs"/>
              </a:rPr>
              <a:t>/</a:t>
            </a:r>
            <a:r>
              <a:rPr lang="fr-FR" sz="1200" u="none" strike="noStrike" kern="1200" dirty="0">
                <a:solidFill>
                  <a:schemeClr val="tx1"/>
                </a:solidFill>
                <a:effectLst/>
                <a:latin typeface="+mn-lt"/>
                <a:ea typeface="+mn-ea"/>
                <a:cs typeface="+mn-cs"/>
                <a:hlinkClick r:id="rId13" tooltip="Serveur (informatique)"/>
              </a:rPr>
              <a:t>serveur</a:t>
            </a:r>
            <a:r>
              <a:rPr lang="fr-FR" sz="1200" kern="1200" dirty="0">
                <a:solidFill>
                  <a:schemeClr val="tx1"/>
                </a:solidFill>
                <a:effectLst/>
                <a:latin typeface="+mn-lt"/>
                <a:ea typeface="+mn-ea"/>
                <a:cs typeface="+mn-cs"/>
              </a:rPr>
              <a:t>) de la connexion TCP ou UDP est associé un numéro de port sur 16 bits (de 1 à 65535) assigné à l'application émettrice ou réceptrice.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63</a:t>
            </a:fld>
            <a:endParaRPr lang="fr-FR"/>
          </a:p>
        </p:txBody>
      </p:sp>
    </p:spTree>
    <p:extLst>
      <p:ext uri="{BB962C8B-B14F-4D97-AF65-F5344CB8AC3E}">
        <p14:creationId xmlns:p14="http://schemas.microsoft.com/office/powerpoint/2010/main" val="4198914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u="sng" kern="1200" dirty="0">
                <a:solidFill>
                  <a:schemeClr val="tx1"/>
                </a:solidFill>
                <a:effectLst/>
                <a:latin typeface="+mn-lt"/>
                <a:ea typeface="+mn-ea"/>
                <a:cs typeface="+mn-cs"/>
              </a:rPr>
              <a:t>Couche session :</a:t>
            </a:r>
          </a:p>
          <a:p>
            <a:r>
              <a:rPr lang="fr-FR" sz="1200" kern="1200" dirty="0">
                <a:solidFill>
                  <a:schemeClr val="tx1"/>
                </a:solidFill>
                <a:effectLst/>
                <a:latin typeface="+mn-lt"/>
                <a:ea typeface="+mn-ea"/>
                <a:cs typeface="+mn-cs"/>
              </a:rPr>
              <a:t>La couche de session permet l’établissement de la session entre les processus s’exécutant sur différentes stations.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Elle assure : </a:t>
            </a:r>
          </a:p>
          <a:p>
            <a:pPr lvl="0"/>
            <a:r>
              <a:rPr lang="fr-FR" sz="1200" kern="1200" dirty="0">
                <a:solidFill>
                  <a:schemeClr val="tx1"/>
                </a:solidFill>
                <a:effectLst/>
                <a:latin typeface="+mn-lt"/>
                <a:ea typeface="+mn-ea"/>
                <a:cs typeface="+mn-cs"/>
              </a:rPr>
              <a:t>Établissement, maintien et libération de la session : permet à deux processus applicatifs sur des ordinateurs différents d'établir, d'utiliser et de mettre fin à une connexion, appelée session.</a:t>
            </a:r>
          </a:p>
          <a:p>
            <a:pPr lvl="0"/>
            <a:r>
              <a:rPr lang="fr-FR" sz="1200" kern="1200" dirty="0">
                <a:solidFill>
                  <a:schemeClr val="tx1"/>
                </a:solidFill>
                <a:effectLst/>
                <a:latin typeface="+mn-lt"/>
                <a:ea typeface="+mn-ea"/>
                <a:cs typeface="+mn-cs"/>
              </a:rPr>
              <a:t>Prise en charge de session : exécute les fonctions qui permettent à ces processus de communiquer sur le réseau, de mettre en œuvre les procédures de sécurité, la reconnaissance du nom, l'enregistrement et ainsi de suite.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Protocole session principal pour Microsoft : </a:t>
            </a:r>
            <a:r>
              <a:rPr lang="fr-FR" sz="1200" kern="1200" dirty="0" err="1">
                <a:solidFill>
                  <a:schemeClr val="tx1"/>
                </a:solidFill>
                <a:effectLst/>
                <a:latin typeface="+mn-lt"/>
                <a:ea typeface="+mn-ea"/>
                <a:cs typeface="+mn-cs"/>
              </a:rPr>
              <a:t>NetBios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Protocole session principal pour Apple : AppleTalk</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65</a:t>
            </a:fld>
            <a:endParaRPr lang="fr-FR"/>
          </a:p>
        </p:txBody>
      </p:sp>
    </p:spTree>
    <p:extLst>
      <p:ext uri="{BB962C8B-B14F-4D97-AF65-F5344CB8AC3E}">
        <p14:creationId xmlns:p14="http://schemas.microsoft.com/office/powerpoint/2010/main" val="3876138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a:solidFill>
                  <a:schemeClr val="tx1"/>
                </a:solidFill>
                <a:effectLst/>
                <a:latin typeface="+mn-lt"/>
                <a:ea typeface="+mn-ea"/>
                <a:cs typeface="+mn-cs"/>
              </a:rPr>
              <a:t>ASCII :</a:t>
            </a:r>
          </a:p>
          <a:p>
            <a:r>
              <a:rPr lang="fr-FR" sz="1200" kern="1200" dirty="0">
                <a:solidFill>
                  <a:schemeClr val="tx1"/>
                </a:solidFill>
                <a:effectLst/>
                <a:latin typeface="+mn-lt"/>
                <a:ea typeface="+mn-ea"/>
                <a:cs typeface="+mn-cs"/>
              </a:rPr>
              <a:t>L'American Standard Code for Information Interchange (Code américain normalisé pour l'échange d'information), plus connu sous l'</a:t>
            </a:r>
            <a:r>
              <a:rPr lang="fr-FR" sz="1200" u="none" strike="noStrike" kern="1200" dirty="0">
                <a:solidFill>
                  <a:schemeClr val="tx1"/>
                </a:solidFill>
                <a:effectLst/>
                <a:latin typeface="+mn-lt"/>
                <a:ea typeface="+mn-ea"/>
                <a:cs typeface="+mn-cs"/>
                <a:hlinkClick r:id="rId3" tooltip="Acronyme"/>
              </a:rPr>
              <a:t>acronyme</a:t>
            </a:r>
            <a:r>
              <a:rPr lang="fr-FR" sz="1200" kern="1200" dirty="0">
                <a:solidFill>
                  <a:schemeClr val="tx1"/>
                </a:solidFill>
                <a:effectLst/>
                <a:latin typeface="+mn-lt"/>
                <a:ea typeface="+mn-ea"/>
                <a:cs typeface="+mn-cs"/>
              </a:rPr>
              <a:t> ASCII ([</a:t>
            </a:r>
            <a:r>
              <a:rPr lang="fr-FR" sz="1200" u="none" strike="noStrike" kern="1200" dirty="0" err="1">
                <a:solidFill>
                  <a:schemeClr val="tx1"/>
                </a:solidFill>
                <a:effectLst/>
                <a:latin typeface="+mn-lt"/>
                <a:ea typeface="+mn-ea"/>
                <a:cs typeface="+mn-cs"/>
                <a:hlinkClick r:id="rId4" tooltip="API a"/>
              </a:rPr>
              <a:t>a</a:t>
            </a:r>
            <a:r>
              <a:rPr lang="fr-FR" sz="1200" u="none" strike="noStrike" kern="1200" dirty="0" err="1">
                <a:solidFill>
                  <a:schemeClr val="tx1"/>
                </a:solidFill>
                <a:effectLst/>
                <a:latin typeface="+mn-lt"/>
                <a:ea typeface="+mn-ea"/>
                <a:cs typeface="+mn-cs"/>
                <a:hlinkClick r:id="rId5" tooltip="API s"/>
              </a:rPr>
              <a:t>s</a:t>
            </a:r>
            <a:r>
              <a:rPr lang="fr-FR" sz="1200" u="none" strike="noStrike" kern="1200" dirty="0" err="1">
                <a:solidFill>
                  <a:schemeClr val="tx1"/>
                </a:solidFill>
                <a:effectLst/>
                <a:latin typeface="+mn-lt"/>
                <a:ea typeface="+mn-ea"/>
                <a:cs typeface="+mn-cs"/>
                <a:hlinkClick r:id="rId6" tooltip="API k"/>
              </a:rPr>
              <a:t>k</a:t>
            </a:r>
            <a:r>
              <a:rPr lang="fr-FR" sz="1200" u="none" strike="noStrike" kern="1200" dirty="0" err="1">
                <a:solidFill>
                  <a:schemeClr val="tx1"/>
                </a:solidFill>
                <a:effectLst/>
                <a:latin typeface="+mn-lt"/>
                <a:ea typeface="+mn-ea"/>
                <a:cs typeface="+mn-cs"/>
                <a:hlinkClick r:id="rId7" tooltip="API i"/>
              </a:rPr>
              <a:t>i</a:t>
            </a:r>
            <a:r>
              <a:rPr lang="fr-FR" sz="1200" u="none" strike="noStrike" kern="1200" dirty="0">
                <a:solidFill>
                  <a:schemeClr val="tx1"/>
                </a:solidFill>
                <a:effectLst/>
                <a:latin typeface="+mn-lt"/>
                <a:ea typeface="+mn-ea"/>
                <a:cs typeface="+mn-cs"/>
                <a:hlinkClick r:id="rId8" tooltip="API ː"/>
              </a:rPr>
              <a:t>ː</a:t>
            </a:r>
            <a:r>
              <a:rPr lang="fr-FR" sz="1200" kern="1200" dirty="0">
                <a:solidFill>
                  <a:schemeClr val="tx1"/>
                </a:solidFill>
                <a:effectLst/>
                <a:latin typeface="+mn-lt"/>
                <a:ea typeface="+mn-ea"/>
                <a:cs typeface="+mn-cs"/>
              </a:rPr>
              <a:t>]), est une </a:t>
            </a:r>
            <a:r>
              <a:rPr lang="fr-FR" sz="1200" u="none" strike="noStrike" kern="1200" dirty="0">
                <a:solidFill>
                  <a:schemeClr val="tx1"/>
                </a:solidFill>
                <a:effectLst/>
                <a:latin typeface="+mn-lt"/>
                <a:ea typeface="+mn-ea"/>
                <a:cs typeface="+mn-cs"/>
                <a:hlinkClick r:id="rId9" tooltip="Norme"/>
              </a:rPr>
              <a:t>norme</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10" tooltip="Informatique"/>
              </a:rPr>
              <a:t>informatique</a:t>
            </a:r>
            <a:r>
              <a:rPr lang="fr-FR" sz="1200" kern="1200" dirty="0">
                <a:solidFill>
                  <a:schemeClr val="tx1"/>
                </a:solidFill>
                <a:effectLst/>
                <a:latin typeface="+mn-lt"/>
                <a:ea typeface="+mn-ea"/>
                <a:cs typeface="+mn-cs"/>
              </a:rPr>
              <a:t> de </a:t>
            </a:r>
            <a:r>
              <a:rPr lang="fr-FR" sz="1200" u="none" strike="noStrike" kern="1200" dirty="0">
                <a:solidFill>
                  <a:schemeClr val="tx1"/>
                </a:solidFill>
                <a:effectLst/>
                <a:latin typeface="+mn-lt"/>
                <a:ea typeface="+mn-ea"/>
                <a:cs typeface="+mn-cs"/>
                <a:hlinkClick r:id="rId11" tooltip="Codage de caractères"/>
              </a:rPr>
              <a:t>codage de caractères</a:t>
            </a:r>
            <a:r>
              <a:rPr lang="fr-FR" sz="1200" kern="1200" dirty="0">
                <a:solidFill>
                  <a:schemeClr val="tx1"/>
                </a:solidFill>
                <a:effectLst/>
                <a:latin typeface="+mn-lt"/>
                <a:ea typeface="+mn-ea"/>
                <a:cs typeface="+mn-cs"/>
              </a:rPr>
              <a:t> apparue dans les </a:t>
            </a:r>
            <a:r>
              <a:rPr lang="fr-FR" sz="1200" u="none" strike="noStrike" kern="1200" dirty="0">
                <a:solidFill>
                  <a:schemeClr val="tx1"/>
                </a:solidFill>
                <a:effectLst/>
                <a:latin typeface="+mn-lt"/>
                <a:ea typeface="+mn-ea"/>
                <a:cs typeface="+mn-cs"/>
                <a:hlinkClick r:id="rId12" tooltip="Années 1960"/>
              </a:rPr>
              <a:t>années 1960</a:t>
            </a:r>
            <a:r>
              <a:rPr lang="fr-FR" sz="1200" kern="1200" dirty="0">
                <a:solidFill>
                  <a:schemeClr val="tx1"/>
                </a:solidFill>
                <a:effectLst/>
                <a:latin typeface="+mn-lt"/>
                <a:ea typeface="+mn-ea"/>
                <a:cs typeface="+mn-cs"/>
              </a:rPr>
              <a:t>. C'est la norme de codage de caractères la plus influente à ce jour. ASCII définit 128 codes à 7 </a:t>
            </a:r>
            <a:r>
              <a:rPr lang="fr-FR" sz="1200" u="none" strike="noStrike" kern="1200" dirty="0">
                <a:solidFill>
                  <a:schemeClr val="tx1"/>
                </a:solidFill>
                <a:effectLst/>
                <a:latin typeface="+mn-lt"/>
                <a:ea typeface="+mn-ea"/>
                <a:cs typeface="+mn-cs"/>
                <a:hlinkClick r:id="rId13" tooltip="Bit"/>
              </a:rPr>
              <a:t>bits</a:t>
            </a:r>
            <a:r>
              <a:rPr lang="fr-FR" sz="1200" kern="1200" dirty="0">
                <a:solidFill>
                  <a:schemeClr val="tx1"/>
                </a:solidFill>
                <a:effectLst/>
                <a:latin typeface="+mn-lt"/>
                <a:ea typeface="+mn-ea"/>
                <a:cs typeface="+mn-cs"/>
              </a:rPr>
              <a:t>, comprenant 95 caractères imprimables : les </a:t>
            </a:r>
            <a:r>
              <a:rPr lang="fr-FR" sz="1200" u="none" strike="noStrike" kern="1200" dirty="0">
                <a:solidFill>
                  <a:schemeClr val="tx1"/>
                </a:solidFill>
                <a:effectLst/>
                <a:latin typeface="+mn-lt"/>
                <a:ea typeface="+mn-ea"/>
                <a:cs typeface="+mn-cs"/>
                <a:hlinkClick r:id="rId14" tooltip="Chiffres arabes"/>
              </a:rPr>
              <a:t>chiffres arabes</a:t>
            </a:r>
            <a:r>
              <a:rPr lang="fr-FR" sz="1200" kern="1200" dirty="0">
                <a:solidFill>
                  <a:schemeClr val="tx1"/>
                </a:solidFill>
                <a:effectLst/>
                <a:latin typeface="+mn-lt"/>
                <a:ea typeface="+mn-ea"/>
                <a:cs typeface="+mn-cs"/>
              </a:rPr>
              <a:t> de 0 à 9, les lettres minuscules et </a:t>
            </a:r>
            <a:r>
              <a:rPr lang="fr-FR" sz="1200" u="none" strike="noStrike" kern="1200" dirty="0">
                <a:solidFill>
                  <a:schemeClr val="tx1"/>
                </a:solidFill>
                <a:effectLst/>
                <a:latin typeface="+mn-lt"/>
                <a:ea typeface="+mn-ea"/>
                <a:cs typeface="+mn-cs"/>
                <a:hlinkClick r:id="rId15" tooltip="Capitale et majuscule"/>
              </a:rPr>
              <a:t>capitales</a:t>
            </a:r>
            <a:r>
              <a:rPr lang="fr-FR" sz="1200" kern="1200" dirty="0">
                <a:solidFill>
                  <a:schemeClr val="tx1"/>
                </a:solidFill>
                <a:effectLst/>
                <a:latin typeface="+mn-lt"/>
                <a:ea typeface="+mn-ea"/>
                <a:cs typeface="+mn-cs"/>
              </a:rPr>
              <a:t> de A à Z, et des </a:t>
            </a:r>
            <a:r>
              <a:rPr lang="fr-FR" sz="1200" u="none" strike="noStrike" kern="1200" dirty="0">
                <a:solidFill>
                  <a:schemeClr val="tx1"/>
                </a:solidFill>
                <a:effectLst/>
                <a:latin typeface="+mn-lt"/>
                <a:ea typeface="+mn-ea"/>
                <a:cs typeface="+mn-cs"/>
                <a:hlinkClick r:id="rId16" tooltip="Table de symboles mathématiques"/>
              </a:rPr>
              <a:t>symboles mathématiques</a:t>
            </a:r>
            <a:r>
              <a:rPr lang="fr-FR" sz="1200" kern="1200" dirty="0">
                <a:solidFill>
                  <a:schemeClr val="tx1"/>
                </a:solidFill>
                <a:effectLst/>
                <a:latin typeface="+mn-lt"/>
                <a:ea typeface="+mn-ea"/>
                <a:cs typeface="+mn-cs"/>
              </a:rPr>
              <a:t> et de </a:t>
            </a:r>
            <a:r>
              <a:rPr lang="fr-FR" sz="1200" u="none" strike="noStrike" kern="1200" dirty="0">
                <a:solidFill>
                  <a:schemeClr val="tx1"/>
                </a:solidFill>
                <a:effectLst/>
                <a:latin typeface="+mn-lt"/>
                <a:ea typeface="+mn-ea"/>
                <a:cs typeface="+mn-cs"/>
                <a:hlinkClick r:id="rId17" tooltip="Ponctuation"/>
              </a:rPr>
              <a:t>ponctuation</a:t>
            </a:r>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rPr>
              <a:t>Voir cours codage de l’information.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Unicode :</a:t>
            </a:r>
          </a:p>
          <a:p>
            <a:r>
              <a:rPr lang="fr-FR" sz="1200" kern="1200" dirty="0">
                <a:solidFill>
                  <a:schemeClr val="tx1"/>
                </a:solidFill>
                <a:effectLst/>
                <a:latin typeface="+mn-lt"/>
                <a:ea typeface="+mn-ea"/>
                <a:cs typeface="+mn-cs"/>
              </a:rPr>
              <a:t>Le standard Unicode est constitué d'un répertoire de 128 172 caractères.</a:t>
            </a:r>
          </a:p>
          <a:p>
            <a:r>
              <a:rPr lang="fr-FR" sz="1200" b="0" i="0" kern="1200" dirty="0">
                <a:solidFill>
                  <a:schemeClr val="tx1"/>
                </a:solidFill>
                <a:effectLst/>
                <a:latin typeface="+mn-lt"/>
                <a:ea typeface="+mn-ea"/>
                <a:cs typeface="+mn-cs"/>
              </a:rPr>
              <a:t>couvrant une centaine d’écritures, d'un ensemble de tableaux de codes pour référence visuelle, d'une méthode de codage et de plusieurs codages de caractères standard, d'une énumération des propriétés de caractère (lettres majuscules, minuscules, symboles, ponctuation, etc.) d'un ensemble de fichiers de référence des données informatiques, et d'un certain nombre d'éléments liés, tels que des règles de normalisation, de décomposition, de tri, de rendu et d'ordre d'affichage bidirectionnel (pour l'affichage correct de texte contenant à la fois des caractères d'écritures droite à gauche, comme l'arabe et l'hébreu, et de gauche à droite).</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67</a:t>
            </a:fld>
            <a:endParaRPr lang="fr-FR"/>
          </a:p>
        </p:txBody>
      </p:sp>
    </p:spTree>
    <p:extLst>
      <p:ext uri="{BB962C8B-B14F-4D97-AF65-F5344CB8AC3E}">
        <p14:creationId xmlns:p14="http://schemas.microsoft.com/office/powerpoint/2010/main" val="208132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Un MAN est formé de commutateurs ou de </a:t>
            </a:r>
            <a:r>
              <a:rPr lang="fr-FR" sz="1200" b="0" i="0" u="sng" kern="1200" dirty="0">
                <a:solidFill>
                  <a:schemeClr val="tx1"/>
                </a:solidFill>
                <a:effectLst/>
                <a:latin typeface="+mn-lt"/>
                <a:ea typeface="+mn-ea"/>
                <a:cs typeface="+mn-cs"/>
                <a:hlinkClick r:id="rId3"/>
              </a:rPr>
              <a:t>routeurs</a:t>
            </a:r>
            <a:r>
              <a:rPr lang="fr-FR" sz="1200" b="0" i="0" kern="1200" dirty="0">
                <a:solidFill>
                  <a:schemeClr val="tx1"/>
                </a:solidFill>
                <a:effectLst/>
                <a:latin typeface="+mn-lt"/>
                <a:ea typeface="+mn-ea"/>
                <a:cs typeface="+mn-cs"/>
              </a:rPr>
              <a:t> interconnectés par des liens hauts débits (en général en fibre optique). </a:t>
            </a:r>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7</a:t>
            </a:fld>
            <a:endParaRPr lang="fr-FR"/>
          </a:p>
        </p:txBody>
      </p:sp>
    </p:spTree>
    <p:extLst>
      <p:ext uri="{BB962C8B-B14F-4D97-AF65-F5344CB8AC3E}">
        <p14:creationId xmlns:p14="http://schemas.microsoft.com/office/powerpoint/2010/main" val="2765872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Cette couche contient de nombreuses fonctions souvent nécessaires :</a:t>
            </a:r>
          </a:p>
          <a:p>
            <a:pPr lvl="0"/>
            <a:r>
              <a:rPr lang="fr-FR" sz="1200" kern="1200" dirty="0">
                <a:solidFill>
                  <a:schemeClr val="tx1"/>
                </a:solidFill>
                <a:effectLst/>
                <a:latin typeface="+mn-lt"/>
                <a:ea typeface="+mn-ea"/>
                <a:cs typeface="+mn-cs"/>
              </a:rPr>
              <a:t>Redirection des appareils et du partage des ressources</a:t>
            </a:r>
          </a:p>
          <a:p>
            <a:pPr lvl="0"/>
            <a:r>
              <a:rPr lang="fr-FR" sz="1200" kern="1200" dirty="0">
                <a:solidFill>
                  <a:schemeClr val="tx1"/>
                </a:solidFill>
                <a:effectLst/>
                <a:latin typeface="+mn-lt"/>
                <a:ea typeface="+mn-ea"/>
                <a:cs typeface="+mn-cs"/>
              </a:rPr>
              <a:t>Accès aux fichiers à distance</a:t>
            </a:r>
          </a:p>
          <a:p>
            <a:pPr lvl="0"/>
            <a:r>
              <a:rPr lang="fr-FR" sz="1200" kern="1200" dirty="0">
                <a:solidFill>
                  <a:schemeClr val="tx1"/>
                </a:solidFill>
                <a:effectLst/>
                <a:latin typeface="+mn-lt"/>
                <a:ea typeface="+mn-ea"/>
                <a:cs typeface="+mn-cs"/>
              </a:rPr>
              <a:t>Accès à l'imprimante distante</a:t>
            </a:r>
          </a:p>
          <a:p>
            <a:pPr lvl="0"/>
            <a:r>
              <a:rPr lang="fr-FR" sz="1200" kern="1200" dirty="0">
                <a:solidFill>
                  <a:schemeClr val="tx1"/>
                </a:solidFill>
                <a:effectLst/>
                <a:latin typeface="+mn-lt"/>
                <a:ea typeface="+mn-ea"/>
                <a:cs typeface="+mn-cs"/>
              </a:rPr>
              <a:t>Communication entre les processus</a:t>
            </a:r>
          </a:p>
          <a:p>
            <a:pPr lvl="0"/>
            <a:r>
              <a:rPr lang="fr-FR" sz="1200" kern="1200" dirty="0">
                <a:solidFill>
                  <a:schemeClr val="tx1"/>
                </a:solidFill>
                <a:effectLst/>
                <a:latin typeface="+mn-lt"/>
                <a:ea typeface="+mn-ea"/>
                <a:cs typeface="+mn-cs"/>
              </a:rPr>
              <a:t>Gestion de réseau</a:t>
            </a:r>
          </a:p>
          <a:p>
            <a:pPr lvl="0"/>
            <a:r>
              <a:rPr lang="fr-FR" sz="1200" kern="1200" dirty="0">
                <a:solidFill>
                  <a:schemeClr val="tx1"/>
                </a:solidFill>
                <a:effectLst/>
                <a:latin typeface="+mn-lt"/>
                <a:ea typeface="+mn-ea"/>
                <a:cs typeface="+mn-cs"/>
              </a:rPr>
              <a:t>Services d'annuaire</a:t>
            </a:r>
          </a:p>
          <a:p>
            <a:pPr lvl="0"/>
            <a:r>
              <a:rPr lang="fr-FR" sz="1200" kern="1200" dirty="0">
                <a:solidFill>
                  <a:schemeClr val="tx1"/>
                </a:solidFill>
                <a:effectLst/>
                <a:latin typeface="+mn-lt"/>
                <a:ea typeface="+mn-ea"/>
                <a:cs typeface="+mn-cs"/>
              </a:rPr>
              <a:t>Messagerie électronique (par exemple, courrier électronique)</a:t>
            </a:r>
          </a:p>
          <a:p>
            <a:pPr lvl="0"/>
            <a:r>
              <a:rPr lang="fr-FR" sz="1200" kern="1200" dirty="0">
                <a:solidFill>
                  <a:schemeClr val="tx1"/>
                </a:solidFill>
                <a:effectLst/>
                <a:latin typeface="+mn-lt"/>
                <a:ea typeface="+mn-ea"/>
                <a:cs typeface="+mn-cs"/>
              </a:rPr>
              <a:t>Terminaux virtuels de réseau</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69</a:t>
            </a:fld>
            <a:endParaRPr lang="fr-FR"/>
          </a:p>
        </p:txBody>
      </p:sp>
    </p:spTree>
    <p:extLst>
      <p:ext uri="{BB962C8B-B14F-4D97-AF65-F5344CB8AC3E}">
        <p14:creationId xmlns:p14="http://schemas.microsoft.com/office/powerpoint/2010/main" val="1372550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70</a:t>
            </a:fld>
            <a:endParaRPr lang="fr-FR"/>
          </a:p>
        </p:txBody>
      </p:sp>
    </p:spTree>
    <p:extLst>
      <p:ext uri="{BB962C8B-B14F-4D97-AF65-F5344CB8AC3E}">
        <p14:creationId xmlns:p14="http://schemas.microsoft.com/office/powerpoint/2010/main" val="3946634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none" strike="noStrike" kern="1200" dirty="0">
                <a:solidFill>
                  <a:schemeClr val="tx1"/>
                </a:solidFill>
                <a:effectLst/>
                <a:latin typeface="+mn-lt"/>
                <a:ea typeface="+mn-ea"/>
                <a:cs typeface="+mn-cs"/>
                <a:hlinkClick r:id="rId3" tooltip="HTTPS"/>
              </a:rPr>
              <a:t>HTTPS</a:t>
            </a:r>
            <a:r>
              <a:rPr lang="fr-FR" sz="1200" kern="1200" dirty="0">
                <a:solidFill>
                  <a:schemeClr val="tx1"/>
                </a:solidFill>
                <a:effectLst/>
                <a:latin typeface="+mn-lt"/>
                <a:ea typeface="+mn-ea"/>
                <a:cs typeface="+mn-cs"/>
              </a:rPr>
              <a:t> (avec S pour </a:t>
            </a:r>
            <a:r>
              <a:rPr lang="fr-FR" sz="1200" kern="1200" dirty="0" err="1">
                <a:solidFill>
                  <a:schemeClr val="tx1"/>
                </a:solidFill>
                <a:effectLst/>
                <a:latin typeface="+mn-lt"/>
                <a:ea typeface="+mn-ea"/>
                <a:cs typeface="+mn-cs"/>
              </a:rPr>
              <a:t>secured</a:t>
            </a:r>
            <a:r>
              <a:rPr lang="fr-FR" sz="1200" kern="1200" dirty="0">
                <a:solidFill>
                  <a:schemeClr val="tx1"/>
                </a:solidFill>
                <a:effectLst/>
                <a:latin typeface="+mn-lt"/>
                <a:ea typeface="+mn-ea"/>
                <a:cs typeface="+mn-cs"/>
              </a:rPr>
              <a:t>, soit « sécurisé ») est la variante du HTTP sécurisée par l'usage des </a:t>
            </a:r>
            <a:r>
              <a:rPr lang="fr-FR" sz="1200" u="none" strike="noStrike" kern="1200" dirty="0">
                <a:solidFill>
                  <a:schemeClr val="tx1"/>
                </a:solidFill>
                <a:effectLst/>
                <a:latin typeface="+mn-lt"/>
                <a:ea typeface="+mn-ea"/>
                <a:cs typeface="+mn-cs"/>
                <a:hlinkClick r:id="rId4" tooltip="Protocole de communication"/>
              </a:rPr>
              <a:t>protocoles</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5" tooltip="Transport Layer Security"/>
              </a:rPr>
              <a:t>SSL</a:t>
            </a:r>
            <a:r>
              <a:rPr lang="fr-FR" sz="1200" kern="1200" dirty="0">
                <a:solidFill>
                  <a:schemeClr val="tx1"/>
                </a:solidFill>
                <a:effectLst/>
                <a:latin typeface="+mn-lt"/>
                <a:ea typeface="+mn-ea"/>
                <a:cs typeface="+mn-cs"/>
              </a:rPr>
              <a:t> ou </a:t>
            </a:r>
            <a:r>
              <a:rPr lang="fr-FR" sz="1200" u="none" strike="noStrike" kern="1200" dirty="0">
                <a:solidFill>
                  <a:schemeClr val="tx1"/>
                </a:solidFill>
                <a:effectLst/>
                <a:latin typeface="+mn-lt"/>
                <a:ea typeface="+mn-ea"/>
                <a:cs typeface="+mn-cs"/>
                <a:hlinkClick r:id="rId5" tooltip="Transport Layer Security"/>
              </a:rPr>
              <a:t>TLS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Les </a:t>
            </a:r>
            <a:r>
              <a:rPr lang="fr-FR" sz="1200" u="none" strike="noStrike" kern="1200" dirty="0">
                <a:solidFill>
                  <a:schemeClr val="tx1"/>
                </a:solidFill>
                <a:effectLst/>
                <a:latin typeface="+mn-lt"/>
                <a:ea typeface="+mn-ea"/>
                <a:cs typeface="+mn-cs"/>
                <a:hlinkClick r:id="rId6" tooltip="Client HTTP"/>
              </a:rPr>
              <a:t>clients HTTP</a:t>
            </a:r>
            <a:r>
              <a:rPr lang="fr-FR" sz="1200" kern="1200" dirty="0">
                <a:solidFill>
                  <a:schemeClr val="tx1"/>
                </a:solidFill>
                <a:effectLst/>
                <a:latin typeface="+mn-lt"/>
                <a:ea typeface="+mn-ea"/>
                <a:cs typeface="+mn-cs"/>
              </a:rPr>
              <a:t> les plus connus sont les </a:t>
            </a:r>
            <a:r>
              <a:rPr lang="fr-FR" sz="1200" u="none" strike="noStrike" kern="1200" dirty="0">
                <a:solidFill>
                  <a:schemeClr val="tx1"/>
                </a:solidFill>
                <a:effectLst/>
                <a:latin typeface="+mn-lt"/>
                <a:ea typeface="+mn-ea"/>
                <a:cs typeface="+mn-cs"/>
                <a:hlinkClick r:id="rId7" tooltip="Navigateur Web"/>
              </a:rPr>
              <a:t>navigateurs Web</a:t>
            </a:r>
            <a:r>
              <a:rPr lang="fr-FR" sz="1200" kern="1200" dirty="0">
                <a:solidFill>
                  <a:schemeClr val="tx1"/>
                </a:solidFill>
                <a:effectLst/>
                <a:latin typeface="+mn-lt"/>
                <a:ea typeface="+mn-ea"/>
                <a:cs typeface="+mn-cs"/>
              </a:rPr>
              <a:t> permettant à un utilisateur d'accéder à un serveur contenant les données. </a:t>
            </a:r>
          </a:p>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71</a:t>
            </a:fld>
            <a:endParaRPr lang="fr-FR"/>
          </a:p>
        </p:txBody>
      </p:sp>
    </p:spTree>
    <p:extLst>
      <p:ext uri="{BB962C8B-B14F-4D97-AF65-F5344CB8AC3E}">
        <p14:creationId xmlns:p14="http://schemas.microsoft.com/office/powerpoint/2010/main" val="3201022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30€/ mois</a:t>
            </a:r>
          </a:p>
          <a:p>
            <a:r>
              <a:rPr lang="en-US" sz="1200" b="0" i="0" kern="1200" dirty="0">
                <a:solidFill>
                  <a:schemeClr val="tx1"/>
                </a:solidFill>
                <a:effectLst/>
                <a:latin typeface="+mn-lt"/>
                <a:ea typeface="+mn-ea"/>
                <a:cs typeface="+mn-cs"/>
              </a:rPr>
              <a:t>NVIDIA GeForce GTX 1080</a:t>
            </a:r>
          </a:p>
          <a:p>
            <a:r>
              <a:rPr lang="en-US" sz="1200" b="0" i="0" kern="1200" dirty="0">
                <a:solidFill>
                  <a:schemeClr val="tx1"/>
                </a:solidFill>
                <a:effectLst/>
                <a:latin typeface="+mn-lt"/>
                <a:ea typeface="+mn-ea"/>
                <a:cs typeface="+mn-cs"/>
              </a:rPr>
              <a:t>Intel XEON 6 threads </a:t>
            </a:r>
            <a:r>
              <a:rPr lang="en-US" sz="1200" b="0" i="0" kern="1200" dirty="0" err="1">
                <a:solidFill>
                  <a:schemeClr val="tx1"/>
                </a:solidFill>
                <a:effectLst/>
                <a:latin typeface="+mn-lt"/>
                <a:ea typeface="+mn-ea"/>
                <a:cs typeface="+mn-cs"/>
              </a:rPr>
              <a:t>dédiés</a:t>
            </a:r>
            <a:r>
              <a:rPr lang="en-US" sz="1200" b="0" i="0" kern="120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12 Go RAM</a:t>
            </a:r>
          </a:p>
          <a:p>
            <a:r>
              <a:rPr lang="en-US" sz="1200" b="0" i="0" kern="1200" dirty="0">
                <a:solidFill>
                  <a:schemeClr val="tx1"/>
                </a:solidFill>
                <a:effectLst/>
                <a:latin typeface="+mn-lt"/>
                <a:ea typeface="+mn-ea"/>
                <a:cs typeface="+mn-cs"/>
              </a:rPr>
              <a:t>256 Go SSD</a:t>
            </a:r>
          </a:p>
          <a:p>
            <a:r>
              <a:rPr lang="en-US" sz="1200" b="0" i="0" kern="1200" dirty="0">
                <a:solidFill>
                  <a:schemeClr val="tx1"/>
                </a:solidFill>
                <a:effectLst/>
                <a:latin typeface="+mn-lt"/>
                <a:ea typeface="+mn-ea"/>
                <a:cs typeface="+mn-cs"/>
              </a:rPr>
              <a:t>Windows 10 Home</a:t>
            </a:r>
          </a:p>
          <a:p>
            <a:r>
              <a:rPr lang="en-US" sz="1200" b="0" i="0" kern="1200" dirty="0" err="1">
                <a:solidFill>
                  <a:schemeClr val="tx1"/>
                </a:solidFill>
                <a:effectLst/>
                <a:latin typeface="+mn-lt"/>
                <a:ea typeface="+mn-ea"/>
                <a:cs typeface="+mn-cs"/>
              </a:rPr>
              <a:t>Téléchargerment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jeu</a:t>
            </a:r>
            <a:r>
              <a:rPr lang="en-US" sz="1200" b="0" i="0" kern="1200" dirty="0">
                <a:solidFill>
                  <a:schemeClr val="tx1"/>
                </a:solidFill>
                <a:effectLst/>
                <a:latin typeface="+mn-lt"/>
                <a:ea typeface="+mn-ea"/>
                <a:cs typeface="+mn-cs"/>
              </a:rPr>
              <a:t> : BF1 – 40Go – 10 minutes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72</a:t>
            </a:fld>
            <a:endParaRPr lang="fr-FR"/>
          </a:p>
        </p:txBody>
      </p:sp>
    </p:spTree>
    <p:extLst>
      <p:ext uri="{BB962C8B-B14F-4D97-AF65-F5344CB8AC3E}">
        <p14:creationId xmlns:p14="http://schemas.microsoft.com/office/powerpoint/2010/main" val="332321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WAN fonctionnent grâce à des routeurs qui permettent de "choisir" le trajet le plus approprié pour atteindre un nœud du réseau.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Le plus connu des WAN est Internet.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8</a:t>
            </a:fld>
            <a:endParaRPr lang="fr-FR"/>
          </a:p>
        </p:txBody>
      </p:sp>
    </p:spTree>
    <p:extLst>
      <p:ext uri="{BB962C8B-B14F-4D97-AF65-F5344CB8AC3E}">
        <p14:creationId xmlns:p14="http://schemas.microsoft.com/office/powerpoint/2010/main" val="268001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Actuellement, les 3 méthodes d’accès à Internet les plus utilisées sont l’ADSL, la fibre optique et les ondes radioélectriques (3G, 4G, </a:t>
            </a:r>
            <a:r>
              <a:rPr lang="fr-FR" sz="1200" kern="1200" dirty="0" err="1">
                <a:solidFill>
                  <a:schemeClr val="tx1"/>
                </a:solidFill>
                <a:effectLst/>
                <a:latin typeface="+mn-lt"/>
                <a:ea typeface="+mn-ea"/>
                <a:cs typeface="+mn-cs"/>
              </a:rPr>
              <a:t>etc</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10</a:t>
            </a:fld>
            <a:endParaRPr lang="fr-FR"/>
          </a:p>
        </p:txBody>
      </p:sp>
    </p:spTree>
    <p:extLst>
      <p:ext uri="{BB962C8B-B14F-4D97-AF65-F5344CB8AC3E}">
        <p14:creationId xmlns:p14="http://schemas.microsoft.com/office/powerpoint/2010/main" val="81847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11</a:t>
            </a:fld>
            <a:endParaRPr lang="fr-FR"/>
          </a:p>
        </p:txBody>
      </p:sp>
    </p:spTree>
    <p:extLst>
      <p:ext uri="{BB962C8B-B14F-4D97-AF65-F5344CB8AC3E}">
        <p14:creationId xmlns:p14="http://schemas.microsoft.com/office/powerpoint/2010/main" val="3810578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Le record actuel, en laboratoire, de débit de transmission a été établi par </a:t>
            </a:r>
            <a:r>
              <a:rPr lang="fr-FR" sz="1200" b="1" i="0" u="none" strike="noStrike" kern="1200" dirty="0">
                <a:solidFill>
                  <a:schemeClr val="tx1"/>
                </a:solidFill>
                <a:effectLst/>
                <a:latin typeface="+mn-lt"/>
                <a:ea typeface="+mn-ea"/>
                <a:cs typeface="+mn-cs"/>
                <a:hlinkClick r:id="rId3" tooltip="NEC"/>
              </a:rPr>
              <a:t>NEC</a:t>
            </a:r>
            <a:r>
              <a:rPr lang="fr-FR" sz="1200" b="1" i="0" kern="1200" dirty="0">
                <a:solidFill>
                  <a:schemeClr val="tx1"/>
                </a:solidFill>
                <a:effectLst/>
                <a:latin typeface="+mn-lt"/>
                <a:ea typeface="+mn-ea"/>
                <a:cs typeface="+mn-cs"/>
              </a:rPr>
              <a:t> et </a:t>
            </a:r>
            <a:r>
              <a:rPr lang="fr-FR" sz="1200" b="1" i="0" u="none" strike="noStrike" kern="1200" dirty="0">
                <a:solidFill>
                  <a:schemeClr val="tx1"/>
                </a:solidFill>
                <a:effectLst/>
                <a:latin typeface="+mn-lt"/>
                <a:ea typeface="+mn-ea"/>
                <a:cs typeface="+mn-cs"/>
                <a:hlinkClick r:id="rId4" tooltip="Corning (entreprise)"/>
              </a:rPr>
              <a:t>Corning</a:t>
            </a:r>
            <a:r>
              <a:rPr lang="fr-FR" sz="1200" b="1" i="0" kern="1200" dirty="0">
                <a:solidFill>
                  <a:schemeClr val="tx1"/>
                </a:solidFill>
                <a:effectLst/>
                <a:latin typeface="+mn-lt"/>
                <a:ea typeface="+mn-ea"/>
                <a:cs typeface="+mn-cs"/>
              </a:rPr>
              <a:t> en septembre 2012.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Il est de 1 </a:t>
            </a:r>
            <a:r>
              <a:rPr lang="fr-FR" sz="1200" b="1" i="0" u="none" strike="noStrike" kern="1200" dirty="0" err="1">
                <a:solidFill>
                  <a:schemeClr val="tx1"/>
                </a:solidFill>
                <a:effectLst/>
                <a:latin typeface="+mn-lt"/>
                <a:ea typeface="+mn-ea"/>
                <a:cs typeface="+mn-cs"/>
                <a:hlinkClick r:id="rId5" tooltip="Pétabit"/>
              </a:rPr>
              <a:t>pétabit</a:t>
            </a:r>
            <a:r>
              <a:rPr lang="fr-FR" sz="1200" b="1" i="0" kern="1200" dirty="0">
                <a:solidFill>
                  <a:schemeClr val="tx1"/>
                </a:solidFill>
                <a:effectLst/>
                <a:latin typeface="+mn-lt"/>
                <a:ea typeface="+mn-ea"/>
                <a:cs typeface="+mn-cs"/>
              </a:rPr>
              <a:t> par </a:t>
            </a:r>
            <a:r>
              <a:rPr lang="fr-FR" sz="1200" b="1" i="0" u="none" strike="noStrike" kern="1200" dirty="0">
                <a:solidFill>
                  <a:schemeClr val="tx1"/>
                </a:solidFill>
                <a:effectLst/>
                <a:latin typeface="+mn-lt"/>
                <a:ea typeface="+mn-ea"/>
                <a:cs typeface="+mn-cs"/>
                <a:hlinkClick r:id="rId6" tooltip="Seconde (temps)"/>
              </a:rPr>
              <a:t>seconde</a:t>
            </a:r>
            <a:r>
              <a:rPr lang="fr-FR" sz="1200" b="1" i="0" u="none" strike="noStrike" kern="1200" baseline="30000" dirty="0">
                <a:solidFill>
                  <a:schemeClr val="tx1"/>
                </a:solidFill>
                <a:effectLst/>
                <a:latin typeface="+mn-lt"/>
                <a:ea typeface="+mn-ea"/>
                <a:cs typeface="+mn-cs"/>
                <a:hlinkClick r:id="rId7"/>
              </a:rPr>
              <a:t>12</a:t>
            </a:r>
            <a:r>
              <a:rPr lang="fr-FR" sz="1200" b="1" i="0" kern="1200" dirty="0">
                <a:solidFill>
                  <a:schemeClr val="tx1"/>
                </a:solidFill>
                <a:effectLst/>
                <a:latin typeface="+mn-lt"/>
                <a:ea typeface="+mn-ea"/>
                <a:cs typeface="+mn-cs"/>
              </a:rPr>
              <a:t> (1 000 térabits par seconde, soit un million de gigabits par seconde ou, plus communément : 125 000 giga</a:t>
            </a:r>
            <a:r>
              <a:rPr lang="fr-FR" sz="1200" b="1" i="0" u="none" strike="noStrike" kern="1200" dirty="0">
                <a:solidFill>
                  <a:schemeClr val="tx1"/>
                </a:solidFill>
                <a:effectLst/>
                <a:latin typeface="+mn-lt"/>
                <a:ea typeface="+mn-ea"/>
                <a:cs typeface="+mn-cs"/>
                <a:hlinkClick r:id="rId8" tooltip="Octet"/>
              </a:rPr>
              <a:t>octet</a:t>
            </a:r>
            <a:r>
              <a:rPr lang="fr-FR" sz="1200" b="1" i="0" kern="1200" dirty="0">
                <a:solidFill>
                  <a:schemeClr val="tx1"/>
                </a:solidFill>
                <a:effectLst/>
                <a:latin typeface="+mn-lt"/>
                <a:ea typeface="+mn-ea"/>
                <a:cs typeface="+mn-cs"/>
              </a:rPr>
              <a:t>/s) sur une distance de 52,4 km.</a:t>
            </a:r>
          </a:p>
          <a:p>
            <a:r>
              <a:rPr lang="fr-FR" sz="1200" b="0" i="0" kern="1200" dirty="0">
                <a:solidFill>
                  <a:schemeClr val="tx1"/>
                </a:solidFill>
                <a:effectLst/>
                <a:latin typeface="+mn-lt"/>
                <a:ea typeface="+mn-ea"/>
                <a:cs typeface="+mn-cs"/>
              </a:rPr>
              <a:t>- FTTH : </a:t>
            </a:r>
            <a:r>
              <a:rPr lang="fr-FR" sz="1200" kern="1200" dirty="0" err="1">
                <a:solidFill>
                  <a:schemeClr val="tx1"/>
                </a:solidFill>
                <a:effectLst/>
                <a:latin typeface="+mn-lt"/>
                <a:ea typeface="+mn-ea"/>
                <a:cs typeface="+mn-cs"/>
              </a:rPr>
              <a:t>Fiber</a:t>
            </a:r>
            <a:r>
              <a:rPr lang="fr-FR" sz="1200" kern="1200" dirty="0">
                <a:solidFill>
                  <a:schemeClr val="tx1"/>
                </a:solidFill>
                <a:effectLst/>
                <a:latin typeface="+mn-lt"/>
                <a:ea typeface="+mn-ea"/>
                <a:cs typeface="+mn-cs"/>
              </a:rPr>
              <a:t> To The Home : Le réseau de fibre optique va jusqu’à la box domestique. Beaucoup de débit. (Orange, Free)</a:t>
            </a:r>
            <a:endParaRPr lang="fr-FR" sz="1200" u="sng" kern="1200" dirty="0">
              <a:solidFill>
                <a:schemeClr val="tx1"/>
              </a:solidFill>
              <a:effectLst/>
              <a:latin typeface="+mn-lt"/>
              <a:ea typeface="+mn-ea"/>
              <a:cs typeface="+mn-cs"/>
            </a:endParaRPr>
          </a:p>
          <a:p>
            <a:pPr marL="0" indent="0">
              <a:buFontTx/>
              <a:buNone/>
            </a:pPr>
            <a:r>
              <a:rPr lang="fr-FR" sz="1200" u="sng" kern="1200" dirty="0">
                <a:solidFill>
                  <a:schemeClr val="tx1"/>
                </a:solidFill>
                <a:effectLst/>
                <a:latin typeface="+mn-lt"/>
                <a:ea typeface="+mn-ea"/>
                <a:cs typeface="+mn-cs"/>
              </a:rPr>
              <a:t>- FTTB : </a:t>
            </a:r>
            <a:r>
              <a:rPr lang="fr-FR" sz="1200" kern="1200" dirty="0" err="1">
                <a:solidFill>
                  <a:schemeClr val="tx1"/>
                </a:solidFill>
                <a:effectLst/>
                <a:latin typeface="+mn-lt"/>
                <a:ea typeface="+mn-ea"/>
                <a:cs typeface="+mn-cs"/>
              </a:rPr>
              <a:t>Fiber</a:t>
            </a:r>
            <a:r>
              <a:rPr lang="fr-FR" sz="1200" kern="1200" dirty="0">
                <a:solidFill>
                  <a:schemeClr val="tx1"/>
                </a:solidFill>
                <a:effectLst/>
                <a:latin typeface="+mn-lt"/>
                <a:ea typeface="+mn-ea"/>
                <a:cs typeface="+mn-cs"/>
              </a:rPr>
              <a:t> To The Building : Le réseau de fibre optique va jusqu’au bâtiment. (SFR, </a:t>
            </a:r>
            <a:r>
              <a:rPr lang="fr-FR" sz="1200" kern="1200" dirty="0" err="1">
                <a:solidFill>
                  <a:schemeClr val="tx1"/>
                </a:solidFill>
                <a:effectLst/>
                <a:latin typeface="+mn-lt"/>
                <a:ea typeface="+mn-ea"/>
                <a:cs typeface="+mn-cs"/>
              </a:rPr>
              <a:t>etc</a:t>
            </a:r>
            <a:r>
              <a:rPr lang="fr-FR" sz="1200" kern="1200" dirty="0">
                <a:solidFill>
                  <a:schemeClr val="tx1"/>
                </a:solidFill>
                <a:effectLst/>
                <a:latin typeface="+mn-lt"/>
                <a:ea typeface="+mn-ea"/>
                <a:cs typeface="+mn-cs"/>
              </a:rPr>
              <a:t>)</a:t>
            </a:r>
          </a:p>
          <a:p>
            <a:pPr marL="0" indent="0">
              <a:buFontTx/>
              <a:buNone/>
            </a:pPr>
            <a:r>
              <a:rPr lang="fr-FR" sz="1200" kern="1200" dirty="0">
                <a:solidFill>
                  <a:schemeClr val="tx1"/>
                </a:solidFill>
                <a:effectLst/>
                <a:latin typeface="+mn-lt"/>
                <a:ea typeface="+mn-ea"/>
                <a:cs typeface="+mn-cs"/>
              </a:rPr>
              <a:t>Du bâtiment au réseau, le reste de la connexion se fait grâce aux </a:t>
            </a:r>
            <a:r>
              <a:rPr lang="fr-FR" sz="1200" kern="1200" dirty="0" err="1">
                <a:solidFill>
                  <a:schemeClr val="tx1"/>
                </a:solidFill>
                <a:effectLst/>
                <a:latin typeface="+mn-lt"/>
                <a:ea typeface="+mn-ea"/>
                <a:cs typeface="+mn-cs"/>
              </a:rPr>
              <a:t>cables</a:t>
            </a:r>
            <a:r>
              <a:rPr lang="fr-FR" sz="1200" kern="1200" dirty="0">
                <a:solidFill>
                  <a:schemeClr val="tx1"/>
                </a:solidFill>
                <a:effectLst/>
                <a:latin typeface="+mn-lt"/>
                <a:ea typeface="+mn-ea"/>
                <a:cs typeface="+mn-cs"/>
              </a:rPr>
              <a:t> existants dans le </a:t>
            </a:r>
            <a:r>
              <a:rPr lang="fr-FR" sz="1200" kern="1200" dirty="0" err="1">
                <a:solidFill>
                  <a:schemeClr val="tx1"/>
                </a:solidFill>
                <a:effectLst/>
                <a:latin typeface="+mn-lt"/>
                <a:ea typeface="+mn-ea"/>
                <a:cs typeface="+mn-cs"/>
              </a:rPr>
              <a:t>batiment</a:t>
            </a:r>
            <a:r>
              <a:rPr lang="fr-FR" sz="1200" kern="1200" dirty="0">
                <a:solidFill>
                  <a:schemeClr val="tx1"/>
                </a:solidFill>
                <a:effectLst/>
                <a:latin typeface="+mn-lt"/>
                <a:ea typeface="+mn-ea"/>
                <a:cs typeface="+mn-cs"/>
              </a:rPr>
              <a:t>. Le débit est donc fortement diminué</a:t>
            </a:r>
          </a:p>
          <a:p>
            <a:pPr marL="0" indent="0">
              <a:buFontTx/>
              <a:buNone/>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C461C70-7E46-4610-8C93-E08B848530F5}" type="slidenum">
              <a:rPr lang="fr-FR" smtClean="0"/>
              <a:t>12</a:t>
            </a:fld>
            <a:endParaRPr lang="fr-FR"/>
          </a:p>
        </p:txBody>
      </p:sp>
    </p:spTree>
    <p:extLst>
      <p:ext uri="{BB962C8B-B14F-4D97-AF65-F5344CB8AC3E}">
        <p14:creationId xmlns:p14="http://schemas.microsoft.com/office/powerpoint/2010/main" val="2991944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5/9/2018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http://localhost/dr_reseaux_informatiques/medias/1175.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http://upload.wikimedia.org/wikipedia/commons/3/38/Mesh_topology.pn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fr.wikipedia.org/wiki/Courrie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e-breve-histoire-de-lintern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2139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Les méthodes d’accès à internet</a:t>
            </a:r>
          </a:p>
        </p:txBody>
      </p:sp>
    </p:spTree>
    <p:extLst>
      <p:ext uri="{BB962C8B-B14F-4D97-AF65-F5344CB8AC3E}">
        <p14:creationId xmlns:p14="http://schemas.microsoft.com/office/powerpoint/2010/main" val="4277118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923330"/>
          </a:xfrm>
          <a:prstGeom prst="rect">
            <a:avLst/>
          </a:prstGeom>
          <a:noFill/>
        </p:spPr>
        <p:txBody>
          <a:bodyPr wrap="square" rtlCol="0">
            <a:spAutoFit/>
          </a:bodyPr>
          <a:lstStyle/>
          <a:p>
            <a:pPr algn="ctr"/>
            <a:r>
              <a:rPr lang="fr-FR" sz="5400" u="sng" dirty="0"/>
              <a:t>ADSL (Asymetric Digital </a:t>
            </a:r>
            <a:r>
              <a:rPr lang="fr-FR" sz="5400" u="sng" dirty="0" err="1"/>
              <a:t>Subscriber</a:t>
            </a:r>
            <a:r>
              <a:rPr lang="fr-FR" sz="5400" u="sng" dirty="0"/>
              <a:t> Line)</a:t>
            </a:r>
          </a:p>
        </p:txBody>
      </p:sp>
      <p:pic>
        <p:nvPicPr>
          <p:cNvPr id="5" name="Picture 2" descr="https://www.snowball.co.za/wp-content/uploads/ADSL-c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786" y="1236812"/>
            <a:ext cx="3819897" cy="3143457"/>
          </a:xfrm>
          <a:prstGeom prst="rect">
            <a:avLst/>
          </a:prstGeom>
          <a:noFill/>
          <a:extLst>
            <a:ext uri="{909E8E84-426E-40DD-AFC4-6F175D3DCCD1}">
              <a14:hiddenFill xmlns:a14="http://schemas.microsoft.com/office/drawing/2010/main">
                <a:solidFill>
                  <a:srgbClr val="FFFFFF"/>
                </a:solidFill>
              </a14:hiddenFill>
            </a:ext>
          </a:extLst>
        </p:spPr>
      </p:pic>
      <p:sp>
        <p:nvSpPr>
          <p:cNvPr id="6" name="Zone de texte 2"/>
          <p:cNvSpPr txBox="1">
            <a:spLocks noChangeArrowheads="1"/>
          </p:cNvSpPr>
          <p:nvPr/>
        </p:nvSpPr>
        <p:spPr bwMode="auto">
          <a:xfrm>
            <a:off x="288233" y="4552122"/>
            <a:ext cx="11638723" cy="2057400"/>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p>
            <a:pPr algn="just">
              <a:spcAft>
                <a:spcPts val="0"/>
              </a:spcAft>
            </a:pP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a:t>
            </a:r>
            <a:r>
              <a:rPr lang="fr-FR"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ADSL</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r>
              <a:rPr lang="fr-FR" sz="28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Asymmetric</a:t>
            </a:r>
            <a:r>
              <a:rPr lang="fr-FR" sz="2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Digital </a:t>
            </a:r>
            <a:r>
              <a:rPr lang="fr-FR" sz="28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Subscriber</a:t>
            </a:r>
            <a:r>
              <a:rPr lang="fr-FR" sz="2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Line</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est une technique de communication</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numérique. Elle permet d'utiliser une ligne téléphonique pour transmettre et recevoir des données</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numériques</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 manière indépendante du</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service téléphonique</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conventionnel (c'est-à-dire analogique).</a:t>
            </a:r>
            <a:r>
              <a:rPr lang="fr-FR"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fr-FR"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81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923330"/>
          </a:xfrm>
          <a:prstGeom prst="rect">
            <a:avLst/>
          </a:prstGeom>
          <a:noFill/>
        </p:spPr>
        <p:txBody>
          <a:bodyPr wrap="square" rtlCol="0">
            <a:spAutoFit/>
          </a:bodyPr>
          <a:lstStyle/>
          <a:p>
            <a:pPr algn="ctr"/>
            <a:r>
              <a:rPr lang="fr-FR" sz="5400" u="sng" dirty="0"/>
              <a:t>FTTH (</a:t>
            </a:r>
            <a:r>
              <a:rPr lang="fr-FR" sz="5400" u="sng" dirty="0" err="1"/>
              <a:t>Fiber</a:t>
            </a:r>
            <a:r>
              <a:rPr lang="fr-FR" sz="5400" u="sng" dirty="0"/>
              <a:t> To The Home)</a:t>
            </a:r>
          </a:p>
        </p:txBody>
      </p:sp>
      <p:pic>
        <p:nvPicPr>
          <p:cNvPr id="3" name="Picture 4" descr="https://www.snowball.co.za/wp-content/uploads/fibre-optic-c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066" y="1084743"/>
            <a:ext cx="4168977" cy="2782956"/>
          </a:xfrm>
          <a:prstGeom prst="rect">
            <a:avLst/>
          </a:prstGeom>
          <a:noFill/>
          <a:extLst>
            <a:ext uri="{909E8E84-426E-40DD-AFC4-6F175D3DCCD1}">
              <a14:hiddenFill xmlns:a14="http://schemas.microsoft.com/office/drawing/2010/main">
                <a:solidFill>
                  <a:srgbClr val="FFFFFF"/>
                </a:solidFill>
              </a14:hiddenFill>
            </a:ext>
          </a:extLst>
        </p:spPr>
      </p:pic>
      <p:sp>
        <p:nvSpPr>
          <p:cNvPr id="5" name="Zone de texte 2"/>
          <p:cNvSpPr txBox="1">
            <a:spLocks noChangeArrowheads="1"/>
          </p:cNvSpPr>
          <p:nvPr/>
        </p:nvSpPr>
        <p:spPr bwMode="auto">
          <a:xfrm>
            <a:off x="385554" y="4267844"/>
            <a:ext cx="6858000" cy="1935644"/>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sz="2400" dirty="0"/>
              <a:t>Une fibre optique est un fil en verre ou en plastique très fin qui a la propriété d'être un conducteur de lumière et sert dans la transmission de données par la lumière. </a:t>
            </a:r>
          </a:p>
        </p:txBody>
      </p:sp>
      <p:pic>
        <p:nvPicPr>
          <p:cNvPr id="2" name="Image 1"/>
          <p:cNvPicPr>
            <a:picLocks noChangeAspect="1"/>
          </p:cNvPicPr>
          <p:nvPr/>
        </p:nvPicPr>
        <p:blipFill>
          <a:blip r:embed="rId4"/>
          <a:stretch>
            <a:fillRect/>
          </a:stretch>
        </p:blipFill>
        <p:spPr>
          <a:xfrm>
            <a:off x="7629108" y="923330"/>
            <a:ext cx="4287908" cy="5717211"/>
          </a:xfrm>
          <a:prstGeom prst="rect">
            <a:avLst/>
          </a:prstGeom>
        </p:spPr>
      </p:pic>
    </p:spTree>
    <p:extLst>
      <p:ext uri="{BB962C8B-B14F-4D97-AF65-F5344CB8AC3E}">
        <p14:creationId xmlns:p14="http://schemas.microsoft.com/office/powerpoint/2010/main" val="42218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snowball.co.za/wp-content/uploads/ADSL-c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308" y="1405777"/>
            <a:ext cx="3819897" cy="314345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ADSL vs. FTTH</a:t>
            </a:r>
          </a:p>
        </p:txBody>
      </p:sp>
      <p:pic>
        <p:nvPicPr>
          <p:cNvPr id="9220" name="Picture 4" descr="https://www.snowball.co.za/wp-content/uploads/fibre-optic-c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162" y="1445015"/>
            <a:ext cx="4591459" cy="306497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537231" y="4911639"/>
            <a:ext cx="3269974" cy="1200329"/>
          </a:xfrm>
          <a:prstGeom prst="rect">
            <a:avLst/>
          </a:prstGeom>
          <a:noFill/>
        </p:spPr>
        <p:txBody>
          <a:bodyPr wrap="square" rtlCol="0">
            <a:spAutoFit/>
          </a:bodyPr>
          <a:lstStyle/>
          <a:p>
            <a:pPr marL="285750" indent="-285750">
              <a:buFont typeface="Arial" panose="020B0604020202020204" pitchFamily="34" charset="0"/>
              <a:buChar char="•"/>
            </a:pPr>
            <a:r>
              <a:rPr lang="fr-FR" dirty="0"/>
              <a:t>Câbles en cuivres</a:t>
            </a:r>
          </a:p>
          <a:p>
            <a:pPr marL="285750" indent="-285750">
              <a:buFont typeface="Arial" panose="020B0604020202020204" pitchFamily="34" charset="0"/>
              <a:buChar char="•"/>
            </a:pPr>
            <a:r>
              <a:rPr lang="fr-FR" dirty="0"/>
              <a:t>Ligne téléphonique</a:t>
            </a:r>
          </a:p>
          <a:p>
            <a:pPr marL="285750" indent="-285750">
              <a:buFont typeface="Arial" panose="020B0604020202020204" pitchFamily="34" charset="0"/>
              <a:buChar char="•"/>
            </a:pPr>
            <a:r>
              <a:rPr lang="fr-FR" dirty="0"/>
              <a:t>0,5 </a:t>
            </a:r>
            <a:r>
              <a:rPr lang="fr-FR" dirty="0">
                <a:sym typeface="Wingdings" panose="05000000000000000000" pitchFamily="2" charset="2"/>
              </a:rPr>
              <a:t> 8 </a:t>
            </a:r>
            <a:r>
              <a:rPr lang="fr-FR" dirty="0" err="1">
                <a:sym typeface="Wingdings" panose="05000000000000000000" pitchFamily="2" charset="2"/>
              </a:rPr>
              <a:t>MBps</a:t>
            </a:r>
            <a:endParaRPr lang="fr-FR" dirty="0"/>
          </a:p>
          <a:p>
            <a:pPr marL="285750" indent="-285750">
              <a:buFont typeface="Arial" panose="020B0604020202020204" pitchFamily="34" charset="0"/>
              <a:buChar char="•"/>
            </a:pPr>
            <a:r>
              <a:rPr lang="fr-FR" dirty="0"/>
              <a:t>UPLOAD = 1/8 DOWNLOAD</a:t>
            </a:r>
          </a:p>
        </p:txBody>
      </p:sp>
      <p:sp>
        <p:nvSpPr>
          <p:cNvPr id="10" name="ZoneTexte 9"/>
          <p:cNvSpPr txBox="1"/>
          <p:nvPr/>
        </p:nvSpPr>
        <p:spPr>
          <a:xfrm>
            <a:off x="7354956" y="4911638"/>
            <a:ext cx="3269974" cy="1200329"/>
          </a:xfrm>
          <a:prstGeom prst="rect">
            <a:avLst/>
          </a:prstGeom>
          <a:noFill/>
        </p:spPr>
        <p:txBody>
          <a:bodyPr wrap="square" rtlCol="0">
            <a:spAutoFit/>
          </a:bodyPr>
          <a:lstStyle/>
          <a:p>
            <a:pPr marL="285750" indent="-285750">
              <a:buFont typeface="Arial" panose="020B0604020202020204" pitchFamily="34" charset="0"/>
              <a:buChar char="•"/>
            </a:pPr>
            <a:r>
              <a:rPr lang="fr-FR" dirty="0"/>
              <a:t>Câbles en fil de verre</a:t>
            </a:r>
          </a:p>
          <a:p>
            <a:pPr marL="285750" indent="-285750">
              <a:buFont typeface="Arial" panose="020B0604020202020204" pitchFamily="34" charset="0"/>
              <a:buChar char="•"/>
            </a:pPr>
            <a:r>
              <a:rPr lang="fr-FR" dirty="0"/>
              <a:t>Ligne spéciale</a:t>
            </a:r>
          </a:p>
          <a:p>
            <a:pPr marL="285750" indent="-285750">
              <a:buFont typeface="Arial" panose="020B0604020202020204" pitchFamily="34" charset="0"/>
              <a:buChar char="•"/>
            </a:pPr>
            <a:r>
              <a:rPr lang="fr-FR" dirty="0"/>
              <a:t>500 </a:t>
            </a:r>
            <a:r>
              <a:rPr lang="fr-FR" dirty="0">
                <a:sym typeface="Wingdings" panose="05000000000000000000" pitchFamily="2" charset="2"/>
              </a:rPr>
              <a:t> 1000 </a:t>
            </a:r>
            <a:r>
              <a:rPr lang="fr-FR" dirty="0" err="1">
                <a:sym typeface="Wingdings" panose="05000000000000000000" pitchFamily="2" charset="2"/>
              </a:rPr>
              <a:t>MBps</a:t>
            </a:r>
            <a:endParaRPr lang="fr-FR" dirty="0"/>
          </a:p>
          <a:p>
            <a:pPr marL="285750" indent="-285750">
              <a:buFont typeface="Arial" panose="020B0604020202020204" pitchFamily="34" charset="0"/>
              <a:buChar char="•"/>
            </a:pPr>
            <a:r>
              <a:rPr lang="fr-FR" dirty="0"/>
              <a:t>UPLOAD = DOWNLOAD</a:t>
            </a:r>
          </a:p>
        </p:txBody>
      </p:sp>
    </p:spTree>
    <p:extLst>
      <p:ext uri="{BB962C8B-B14F-4D97-AF65-F5344CB8AC3E}">
        <p14:creationId xmlns:p14="http://schemas.microsoft.com/office/powerpoint/2010/main" val="186829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192505" y="923330"/>
            <a:ext cx="11758863" cy="1540043"/>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Une onde radioélectrique est une onde électromagnétique dont la fréquence est inférieure à 300 GHz. La transmission des données se fait donc dans l’air grâce à des antennes relais.</a:t>
            </a:r>
          </a:p>
        </p:txBody>
      </p:sp>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ondes radioélectriques</a:t>
            </a:r>
          </a:p>
        </p:txBody>
      </p:sp>
      <p:graphicFrame>
        <p:nvGraphicFramePr>
          <p:cNvPr id="6" name="Tableau 5"/>
          <p:cNvGraphicFramePr>
            <a:graphicFrameLocks noGrp="1"/>
          </p:cNvGraphicFramePr>
          <p:nvPr>
            <p:extLst>
              <p:ext uri="{D42A27DB-BD31-4B8C-83A1-F6EECF244321}">
                <p14:modId xmlns:p14="http://schemas.microsoft.com/office/powerpoint/2010/main" val="578623210"/>
              </p:ext>
            </p:extLst>
          </p:nvPr>
        </p:nvGraphicFramePr>
        <p:xfrm>
          <a:off x="192505" y="2679032"/>
          <a:ext cx="11598442" cy="3962400"/>
        </p:xfrm>
        <a:graphic>
          <a:graphicData uri="http://schemas.openxmlformats.org/drawingml/2006/table">
            <a:tbl>
              <a:tblPr firstRow="1" firstCol="1" bandRow="1">
                <a:tableStyleId>{5C22544A-7EE6-4342-B048-85BDC9FD1C3A}</a:tableStyleId>
              </a:tblPr>
              <a:tblGrid>
                <a:gridCol w="1203158">
                  <a:extLst>
                    <a:ext uri="{9D8B030D-6E8A-4147-A177-3AD203B41FA5}">
                      <a16:colId xmlns:a16="http://schemas.microsoft.com/office/drawing/2014/main" val="1280746331"/>
                    </a:ext>
                  </a:extLst>
                </a:gridCol>
                <a:gridCol w="1411705">
                  <a:extLst>
                    <a:ext uri="{9D8B030D-6E8A-4147-A177-3AD203B41FA5}">
                      <a16:colId xmlns:a16="http://schemas.microsoft.com/office/drawing/2014/main" val="294953727"/>
                    </a:ext>
                  </a:extLst>
                </a:gridCol>
                <a:gridCol w="5967664">
                  <a:extLst>
                    <a:ext uri="{9D8B030D-6E8A-4147-A177-3AD203B41FA5}">
                      <a16:colId xmlns:a16="http://schemas.microsoft.com/office/drawing/2014/main" val="1977085913"/>
                    </a:ext>
                  </a:extLst>
                </a:gridCol>
                <a:gridCol w="1523267">
                  <a:extLst>
                    <a:ext uri="{9D8B030D-6E8A-4147-A177-3AD203B41FA5}">
                      <a16:colId xmlns:a16="http://schemas.microsoft.com/office/drawing/2014/main" val="492891526"/>
                    </a:ext>
                  </a:extLst>
                </a:gridCol>
                <a:gridCol w="1492648">
                  <a:extLst>
                    <a:ext uri="{9D8B030D-6E8A-4147-A177-3AD203B41FA5}">
                      <a16:colId xmlns:a16="http://schemas.microsoft.com/office/drawing/2014/main" val="3734686956"/>
                    </a:ext>
                  </a:extLst>
                </a:gridCol>
              </a:tblGrid>
              <a:tr h="555575">
                <a:tc>
                  <a:txBody>
                    <a:bodyPr/>
                    <a:lstStyle/>
                    <a:p>
                      <a:pPr algn="ctr">
                        <a:spcAft>
                          <a:spcPts val="0"/>
                        </a:spcAft>
                      </a:pPr>
                      <a:r>
                        <a:rPr lang="fr-FR" sz="2000" dirty="0">
                          <a:effectLst/>
                        </a:rPr>
                        <a:t>Standard</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ctr">
                        <a:spcAft>
                          <a:spcPts val="0"/>
                        </a:spcAft>
                      </a:pPr>
                      <a:r>
                        <a:rPr lang="fr-FR" sz="2000" dirty="0">
                          <a:effectLst/>
                        </a:rPr>
                        <a:t>Génération</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ctr">
                        <a:spcAft>
                          <a:spcPts val="0"/>
                        </a:spcAft>
                      </a:pPr>
                      <a:r>
                        <a:rPr lang="fr-FR" sz="2000" dirty="0">
                          <a:effectLst/>
                        </a:rPr>
                        <a:t>Bande de fréquence</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ctr">
                        <a:spcAft>
                          <a:spcPts val="0"/>
                        </a:spcAft>
                      </a:pPr>
                      <a:r>
                        <a:rPr lang="fr-FR" sz="2000" dirty="0">
                          <a:effectLst/>
                        </a:rPr>
                        <a:t>Débit</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spcAft>
                          <a:spcPts val="0"/>
                        </a:spcAft>
                      </a:pPr>
                      <a:r>
                        <a:rPr lang="fr-FR" sz="3200" dirty="0">
                          <a:effectLst/>
                        </a:rPr>
                        <a:t>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87588309"/>
                  </a:ext>
                </a:extLst>
              </a:tr>
              <a:tr h="681365">
                <a:tc>
                  <a:txBody>
                    <a:bodyPr/>
                    <a:lstStyle/>
                    <a:p>
                      <a:pPr algn="just">
                        <a:spcAft>
                          <a:spcPts val="0"/>
                        </a:spcAft>
                      </a:pPr>
                      <a:r>
                        <a:rPr lang="fr-FR" sz="1800" dirty="0">
                          <a:effectLst/>
                        </a:rPr>
                        <a:t>GSM</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2G</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Transfert voix ou données numériques de faible volume.</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9,6 kbps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9,6 kbps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1352096196"/>
                  </a:ext>
                </a:extLst>
              </a:tr>
              <a:tr h="681365">
                <a:tc>
                  <a:txBody>
                    <a:bodyPr/>
                    <a:lstStyle/>
                    <a:p>
                      <a:pPr algn="just">
                        <a:spcAft>
                          <a:spcPts val="0"/>
                        </a:spcAft>
                      </a:pPr>
                      <a:r>
                        <a:rPr lang="fr-FR" sz="1800">
                          <a:effectLst/>
                        </a:rPr>
                        <a:t>GPRS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2.5G</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Transfert voix ou données numériques de volume modéré.</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21-171 kbps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48 kbps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3995612735"/>
                  </a:ext>
                </a:extLst>
              </a:tr>
              <a:tr h="681365">
                <a:tc>
                  <a:txBody>
                    <a:bodyPr/>
                    <a:lstStyle/>
                    <a:p>
                      <a:pPr algn="just">
                        <a:spcAft>
                          <a:spcPts val="0"/>
                        </a:spcAft>
                      </a:pPr>
                      <a:r>
                        <a:rPr lang="fr-FR" sz="1800">
                          <a:effectLst/>
                        </a:rPr>
                        <a:t>EDGE</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2.75G</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Transfert simultané voix et données numériques.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43-345 kbps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171 kbps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222908397"/>
                  </a:ext>
                </a:extLst>
              </a:tr>
              <a:tr h="681365">
                <a:tc>
                  <a:txBody>
                    <a:bodyPr/>
                    <a:lstStyle/>
                    <a:p>
                      <a:pPr algn="just">
                        <a:spcAft>
                          <a:spcPts val="0"/>
                        </a:spcAft>
                      </a:pPr>
                      <a:r>
                        <a:rPr lang="fr-FR" sz="1800">
                          <a:effectLst/>
                        </a:rPr>
                        <a:t>UMTS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3G</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Transfert simultané voix et données numériques à haut débit.</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0,1-2 Mbps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384 Kbps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1379387926"/>
                  </a:ext>
                </a:extLst>
              </a:tr>
              <a:tr h="681365">
                <a:tc>
                  <a:txBody>
                    <a:bodyPr/>
                    <a:lstStyle/>
                    <a:p>
                      <a:pPr algn="just">
                        <a:spcAft>
                          <a:spcPts val="0"/>
                        </a:spcAft>
                      </a:pPr>
                      <a:r>
                        <a:rPr lang="fr-FR" sz="1800">
                          <a:effectLst/>
                        </a:rPr>
                        <a:t>LTE</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4G</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Transfert simultanés voix et données numériques à haut débit.</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a:effectLst/>
                        </a:rPr>
                        <a:t>10-300 Mbps</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algn="just">
                        <a:spcAft>
                          <a:spcPts val="0"/>
                        </a:spcAft>
                      </a:pPr>
                      <a:r>
                        <a:rPr lang="fr-FR" sz="1800" dirty="0">
                          <a:effectLst/>
                        </a:rPr>
                        <a:t>5-75 Mbps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3285764210"/>
                  </a:ext>
                </a:extLst>
              </a:tr>
            </a:tbl>
          </a:graphicData>
        </a:graphic>
      </p:graphicFrame>
    </p:spTree>
    <p:extLst>
      <p:ext uri="{BB962C8B-B14F-4D97-AF65-F5344CB8AC3E}">
        <p14:creationId xmlns:p14="http://schemas.microsoft.com/office/powerpoint/2010/main" val="281455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ondes radioélectriques</a:t>
            </a:r>
          </a:p>
        </p:txBody>
      </p:sp>
      <p:pic>
        <p:nvPicPr>
          <p:cNvPr id="2" name="Image 1"/>
          <p:cNvPicPr>
            <a:picLocks noChangeAspect="1"/>
          </p:cNvPicPr>
          <p:nvPr/>
        </p:nvPicPr>
        <p:blipFill>
          <a:blip r:embed="rId3"/>
          <a:stretch>
            <a:fillRect/>
          </a:stretch>
        </p:blipFill>
        <p:spPr>
          <a:xfrm>
            <a:off x="2335630" y="1103151"/>
            <a:ext cx="7520740" cy="5547212"/>
          </a:xfrm>
          <a:prstGeom prst="rect">
            <a:avLst/>
          </a:prstGeom>
        </p:spPr>
      </p:pic>
    </p:spTree>
    <p:extLst>
      <p:ext uri="{BB962C8B-B14F-4D97-AF65-F5344CB8AC3E}">
        <p14:creationId xmlns:p14="http://schemas.microsoft.com/office/powerpoint/2010/main" val="1865318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ondes radioélectriques</a:t>
            </a:r>
          </a:p>
        </p:txBody>
      </p:sp>
      <p:pic>
        <p:nvPicPr>
          <p:cNvPr id="2050" name="Picture 2" descr="https://lafibre.info/images/orange/201201_reseau_telephonie_mobil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90" y="923330"/>
            <a:ext cx="9151019" cy="582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34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sserelle par défaut : 172.28.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68" y="1151930"/>
            <a:ext cx="11181464" cy="53780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effectLst/>
        </p:spPr>
        <p:txBody>
          <a:bodyPr vert="horz" lIns="91440" tIns="45720" rIns="91440" bIns="45720" rtlCol="0" anchor="ctr">
            <a:normAutofit lnSpcReduction="10000"/>
          </a:bodyPr>
          <a:lstStyle>
            <a:lvl1pPr algn="ctr">
              <a:spcBef>
                <a:spcPct val="0"/>
              </a:spcBef>
              <a:buNone/>
              <a:defRPr sz="6000" b="1" cap="all">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dirty="0"/>
              <a:t>Matériels au sein d’un LAN</a:t>
            </a:r>
          </a:p>
        </p:txBody>
      </p:sp>
    </p:spTree>
    <p:extLst>
      <p:ext uri="{BB962C8B-B14F-4D97-AF65-F5344CB8AC3E}">
        <p14:creationId xmlns:p14="http://schemas.microsoft.com/office/powerpoint/2010/main" val="160156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923330"/>
          </a:xfrm>
          <a:prstGeom prst="rect">
            <a:avLst/>
          </a:prstGeom>
          <a:noFill/>
        </p:spPr>
        <p:txBody>
          <a:bodyPr wrap="square" rtlCol="0">
            <a:spAutoFit/>
          </a:bodyPr>
          <a:lstStyle/>
          <a:p>
            <a:pPr algn="ctr"/>
            <a:r>
              <a:rPr lang="fr-FR" sz="5400" u="sng" dirty="0"/>
              <a:t>Le HUB (concentrateur) </a:t>
            </a:r>
          </a:p>
        </p:txBody>
      </p:sp>
      <p:pic>
        <p:nvPicPr>
          <p:cNvPr id="1026" name="Picture 2" descr="HUB ou Concentrador | BootBlock Bios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717" y="3225248"/>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 de texte 2"/>
          <p:cNvSpPr txBox="1">
            <a:spLocks noChangeArrowheads="1"/>
          </p:cNvSpPr>
          <p:nvPr/>
        </p:nvSpPr>
        <p:spPr bwMode="auto">
          <a:xfrm>
            <a:off x="397565" y="1063487"/>
            <a:ext cx="11380305" cy="1898373"/>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 HUB (appelé aussi concentrateur) est un élément matériel permettant de concentrer le trafic réseau provenant de plusieurs hôtes, et de régénérer le signal. Son unique but est de récupérer les données binaires parvenant sur un port et de les diffuser sur l'ensemble des ports. </a:t>
            </a:r>
          </a:p>
        </p:txBody>
      </p:sp>
    </p:spTree>
    <p:extLst>
      <p:ext uri="{BB962C8B-B14F-4D97-AF65-F5344CB8AC3E}">
        <p14:creationId xmlns:p14="http://schemas.microsoft.com/office/powerpoint/2010/main" val="113775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anchement internet [Résolu] -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612" y="2732252"/>
            <a:ext cx="5374047" cy="40305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0"/>
            <a:ext cx="12192000" cy="923330"/>
          </a:xfrm>
          <a:prstGeom prst="rect">
            <a:avLst/>
          </a:prstGeom>
          <a:noFill/>
        </p:spPr>
        <p:txBody>
          <a:bodyPr wrap="square" rtlCol="0">
            <a:spAutoFit/>
          </a:bodyPr>
          <a:lstStyle/>
          <a:p>
            <a:pPr algn="ctr"/>
            <a:r>
              <a:rPr lang="fr-FR" sz="5400" u="sng" dirty="0"/>
              <a:t>Le switch (commutateur)</a:t>
            </a:r>
          </a:p>
        </p:txBody>
      </p:sp>
      <p:sp>
        <p:nvSpPr>
          <p:cNvPr id="5" name="Zone de texte 2"/>
          <p:cNvSpPr txBox="1">
            <a:spLocks noChangeArrowheads="1"/>
          </p:cNvSpPr>
          <p:nvPr/>
        </p:nvSpPr>
        <p:spPr bwMode="auto">
          <a:xfrm>
            <a:off x="288235" y="923330"/>
            <a:ext cx="11718235" cy="1739348"/>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Le switch est un matériel d’interconnexion. Appelé aussi commutateur, il analyse les trames arrivant sur ses ports d'entrées et filtre les données afin de les aiguiller uniquement sur les ports adéquats (on parle de commutation ou de réseaux commutés). </a:t>
            </a:r>
          </a:p>
        </p:txBody>
      </p:sp>
    </p:spTree>
    <p:extLst>
      <p:ext uri="{BB962C8B-B14F-4D97-AF65-F5344CB8AC3E}">
        <p14:creationId xmlns:p14="http://schemas.microsoft.com/office/powerpoint/2010/main" val="228150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467139" y="3379304"/>
            <a:ext cx="11241156" cy="126226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defRPr sz="2400">
                <a:solidFill>
                  <a:schemeClr val="bg1"/>
                </a:solidFill>
                <a:latin typeface="Arial" panose="020B0604020202020204" pitchFamily="34" charset="0"/>
                <a:cs typeface="Times New Roman" panose="02020603050405020304" pitchFamily="18" charset="0"/>
              </a:defRPr>
            </a:lvl1pPr>
          </a:lstStyle>
          <a:p>
            <a:r>
              <a:rPr lang="fr-FR" dirty="0"/>
              <a:t>Un réseau (en Anglais « Network ») est un ensemble d’équipements reliés entre eux pour échanger des informations.</a:t>
            </a:r>
          </a:p>
        </p:txBody>
      </p:sp>
      <p:sp>
        <p:nvSpPr>
          <p:cNvPr id="5" name="ZoneTexte 4"/>
          <p:cNvSpPr txBox="1"/>
          <p:nvPr/>
        </p:nvSpPr>
        <p:spPr>
          <a:xfrm>
            <a:off x="0" y="1202634"/>
            <a:ext cx="12192000" cy="923330"/>
          </a:xfrm>
          <a:prstGeom prst="rect">
            <a:avLst/>
          </a:prstGeom>
          <a:effectLst/>
        </p:spPr>
        <p:txBody>
          <a:bodyPr vert="horz" lIns="91440" tIns="45720" rIns="91440" bIns="45720" rtlCol="0" anchor="ctr">
            <a:normAutofit lnSpcReduction="10000"/>
          </a:bodyPr>
          <a:lstStyle>
            <a:lvl1pPr algn="ctr">
              <a:spcBef>
                <a:spcPct val="0"/>
              </a:spcBef>
              <a:buNone/>
              <a:defRPr sz="6000" b="1" cap="all">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dirty="0"/>
              <a:t>Le réseau</a:t>
            </a:r>
          </a:p>
        </p:txBody>
      </p:sp>
    </p:spTree>
    <p:extLst>
      <p:ext uri="{BB962C8B-B14F-4D97-AF65-F5344CB8AC3E}">
        <p14:creationId xmlns:p14="http://schemas.microsoft.com/office/powerpoint/2010/main" val="319241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589722" y="1233973"/>
            <a:ext cx="11012556" cy="1371600"/>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sz="2400" dirty="0"/>
              <a:t>Un routeur est un élément intermédiaire dans un réseau informatique assurant le routage des paquets. Son rôle est de faire transiter des paquets d'une interface réseau vers une autre, au mieux, selon un ensemble de règles.</a:t>
            </a:r>
          </a:p>
        </p:txBody>
      </p:sp>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Le routeur </a:t>
            </a:r>
          </a:p>
        </p:txBody>
      </p:sp>
      <p:pic>
        <p:nvPicPr>
          <p:cNvPr id="14338" name="Picture 2" descr="Routeur DGN2000 - Achat / Vente modem - routeur Netgear Modem Routeu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212" y="2916216"/>
            <a:ext cx="3797576" cy="379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0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Adressage</a:t>
            </a:r>
          </a:p>
        </p:txBody>
      </p:sp>
    </p:spTree>
    <p:extLst>
      <p:ext uri="{BB962C8B-B14F-4D97-AF65-F5344CB8AC3E}">
        <p14:creationId xmlns:p14="http://schemas.microsoft.com/office/powerpoint/2010/main" val="399566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90" y="155658"/>
            <a:ext cx="4146571" cy="23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90" y="3782680"/>
            <a:ext cx="6234005" cy="29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744" y="1123949"/>
            <a:ext cx="7333526" cy="22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 droite 3"/>
          <p:cNvSpPr/>
          <p:nvPr/>
        </p:nvSpPr>
        <p:spPr>
          <a:xfrm rot="3430166">
            <a:off x="2674561" y="2849518"/>
            <a:ext cx="2573872" cy="54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p:cNvSpPr/>
          <p:nvPr/>
        </p:nvSpPr>
        <p:spPr>
          <a:xfrm rot="969236">
            <a:off x="3778514" y="1085718"/>
            <a:ext cx="1477523" cy="54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p:cNvSpPr/>
          <p:nvPr/>
        </p:nvSpPr>
        <p:spPr>
          <a:xfrm rot="9020435">
            <a:off x="5692042" y="3937882"/>
            <a:ext cx="3637148" cy="54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966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6" fill="hold" grpId="1" nodeType="clickEffect">
                                  <p:stCondLst>
                                    <p:cond delay="0"/>
                                  </p:stCondLst>
                                  <p:childTnLst>
                                    <p:animEffect transition="out" filter="barn(in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3">
            <a:extLst>
              <a:ext uri="{28A0092B-C50C-407E-A947-70E740481C1C}">
                <a14:useLocalDpi xmlns:a14="http://schemas.microsoft.com/office/drawing/2010/main" val="0"/>
              </a:ext>
            </a:extLst>
          </a:blip>
          <a:srcRect/>
          <a:stretch>
            <a:fillRect/>
          </a:stretch>
        </p:blipFill>
        <p:spPr bwMode="auto">
          <a:xfrm>
            <a:off x="1668379" y="1892969"/>
            <a:ext cx="8758989" cy="4812631"/>
          </a:xfrm>
          <a:prstGeom prst="rect">
            <a:avLst/>
          </a:prstGeom>
          <a:noFill/>
          <a:ln>
            <a:noFill/>
          </a:ln>
        </p:spPr>
      </p:pic>
      <p:sp>
        <p:nvSpPr>
          <p:cNvPr id="5" name="Zone de texte 2"/>
          <p:cNvSpPr txBox="1">
            <a:spLocks noChangeArrowheads="1"/>
          </p:cNvSpPr>
          <p:nvPr/>
        </p:nvSpPr>
        <p:spPr bwMode="auto">
          <a:xfrm>
            <a:off x="128337" y="144379"/>
            <a:ext cx="11903242" cy="1604210"/>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L’adresse IP fonctionne selon le même principe que l’adresse postale, elle permet de localiser la machine sur un réseau d’ordinateurs, celui-ci pouvant être composé de sous-réseaux. L’adresse IP de la machine contient l’ensemble de ces informations.</a:t>
            </a:r>
          </a:p>
        </p:txBody>
      </p:sp>
    </p:spTree>
    <p:extLst>
      <p:ext uri="{BB962C8B-B14F-4D97-AF65-F5344CB8AC3E}">
        <p14:creationId xmlns:p14="http://schemas.microsoft.com/office/powerpoint/2010/main" val="4262953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figuration des routeurs (box) pour paramétrer la connexion direc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70" y="1053548"/>
            <a:ext cx="11102789" cy="56606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p:cNvSpPr/>
          <p:nvPr/>
        </p:nvSpPr>
        <p:spPr>
          <a:xfrm>
            <a:off x="1520687" y="4234070"/>
            <a:ext cx="6599583" cy="2782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Adresse IP / MAC</a:t>
            </a:r>
          </a:p>
        </p:txBody>
      </p:sp>
    </p:spTree>
    <p:extLst>
      <p:ext uri="{BB962C8B-B14F-4D97-AF65-F5344CB8AC3E}">
        <p14:creationId xmlns:p14="http://schemas.microsoft.com/office/powerpoint/2010/main" val="884106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813270" y="1293744"/>
            <a:ext cx="8747883" cy="4262230"/>
          </a:xfrm>
          <a:prstGeom prst="rect">
            <a:avLst/>
          </a:prstGeom>
        </p:spPr>
      </p:pic>
    </p:spTree>
    <p:extLst>
      <p:ext uri="{BB962C8B-B14F-4D97-AF65-F5344CB8AC3E}">
        <p14:creationId xmlns:p14="http://schemas.microsoft.com/office/powerpoint/2010/main" val="49952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27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4A2C25-4741-4F39-97F9-7E7974D58D6F}"/>
              </a:ext>
            </a:extLst>
          </p:cNvPr>
          <p:cNvSpPr/>
          <p:nvPr/>
        </p:nvSpPr>
        <p:spPr>
          <a:xfrm>
            <a:off x="1826315" y="2079763"/>
            <a:ext cx="8142632" cy="4778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 de texte 2"/>
          <p:cNvSpPr txBox="1">
            <a:spLocks noChangeArrowheads="1"/>
          </p:cNvSpPr>
          <p:nvPr/>
        </p:nvSpPr>
        <p:spPr bwMode="auto">
          <a:xfrm>
            <a:off x="298173" y="1095789"/>
            <a:ext cx="11618844" cy="983974"/>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Il existe des adresses IP de version 4 (sur 32 bits, soit 4 octets) et de version 6 (sur 128 bits, soit 16 octets). </a:t>
            </a:r>
          </a:p>
        </p:txBody>
      </p:sp>
      <p:pic>
        <p:nvPicPr>
          <p:cNvPr id="5" name="Image 4" descr="https://upload.wikimedia.org/wikipedia/commons/thumb/c/c8/Addresse_Ipv4.svg/260px-Addresse_Ipv4.svg.png"/>
          <p:cNvPicPr/>
          <p:nvPr/>
        </p:nvPicPr>
        <p:blipFill>
          <a:blip r:embed="rId3">
            <a:extLst>
              <a:ext uri="{28A0092B-C50C-407E-A947-70E740481C1C}">
                <a14:useLocalDpi xmlns:a14="http://schemas.microsoft.com/office/drawing/2010/main" val="0"/>
              </a:ext>
            </a:extLst>
          </a:blip>
          <a:srcRect/>
          <a:stretch>
            <a:fillRect/>
          </a:stretch>
        </p:blipFill>
        <p:spPr bwMode="auto">
          <a:xfrm>
            <a:off x="1826315" y="2079763"/>
            <a:ext cx="8142632" cy="4778237"/>
          </a:xfrm>
          <a:prstGeom prst="rect">
            <a:avLst/>
          </a:prstGeom>
          <a:noFill/>
          <a:ln>
            <a:noFill/>
          </a:ln>
        </p:spPr>
      </p:pic>
      <p:sp>
        <p:nvSpPr>
          <p:cNvPr id="7" name="ZoneTexte 6"/>
          <p:cNvSpPr txBox="1"/>
          <p:nvPr/>
        </p:nvSpPr>
        <p:spPr>
          <a:xfrm>
            <a:off x="0" y="0"/>
            <a:ext cx="12192000" cy="923330"/>
          </a:xfrm>
          <a:prstGeom prst="rect">
            <a:avLst/>
          </a:prstGeom>
          <a:noFill/>
        </p:spPr>
        <p:txBody>
          <a:bodyPr wrap="square" rtlCol="0">
            <a:spAutoFit/>
          </a:bodyPr>
          <a:lstStyle/>
          <a:p>
            <a:pPr algn="ctr"/>
            <a:r>
              <a:rPr lang="fr-FR" sz="5400" u="sng" dirty="0"/>
              <a:t>Adresse IP</a:t>
            </a:r>
          </a:p>
        </p:txBody>
      </p:sp>
    </p:spTree>
    <p:extLst>
      <p:ext uri="{BB962C8B-B14F-4D97-AF65-F5344CB8AC3E}">
        <p14:creationId xmlns:p14="http://schemas.microsoft.com/office/powerpoint/2010/main" val="163580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278296" y="208722"/>
            <a:ext cx="11797747" cy="149086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Dans le système de définition des réseau IP version 4 (IPv4), les adresses IP étaient réparties en classes, selon le nombre d'octets qui représentent le réseau, lui-même déterminé par les premiers bits de l'adresse IP.</a:t>
            </a: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1942146" y="2020625"/>
            <a:ext cx="8470045" cy="1597218"/>
          </a:xfrm>
          <a:prstGeom prst="rect">
            <a:avLst/>
          </a:prstGeom>
          <a:noFill/>
          <a:ln>
            <a:noFill/>
          </a:ln>
        </p:spPr>
      </p:pic>
      <p:pic>
        <p:nvPicPr>
          <p:cNvPr id="6" name="Image 5"/>
          <p:cNvPicPr/>
          <p:nvPr/>
        </p:nvPicPr>
        <p:blipFill>
          <a:blip r:embed="rId4">
            <a:extLst>
              <a:ext uri="{28A0092B-C50C-407E-A947-70E740481C1C}">
                <a14:useLocalDpi xmlns:a14="http://schemas.microsoft.com/office/drawing/2010/main" val="0"/>
              </a:ext>
            </a:extLst>
          </a:blip>
          <a:srcRect/>
          <a:stretch>
            <a:fillRect/>
          </a:stretch>
        </p:blipFill>
        <p:spPr bwMode="auto">
          <a:xfrm>
            <a:off x="743448" y="3822258"/>
            <a:ext cx="10855518" cy="2946290"/>
          </a:xfrm>
          <a:prstGeom prst="rect">
            <a:avLst/>
          </a:prstGeom>
          <a:noFill/>
          <a:ln>
            <a:noFill/>
          </a:ln>
        </p:spPr>
      </p:pic>
    </p:spTree>
    <p:extLst>
      <p:ext uri="{BB962C8B-B14F-4D97-AF65-F5344CB8AC3E}">
        <p14:creationId xmlns:p14="http://schemas.microsoft.com/office/powerpoint/2010/main" val="37716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93" y="3165406"/>
            <a:ext cx="11877950" cy="35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733509" y="114963"/>
            <a:ext cx="10855518" cy="2946290"/>
          </a:xfrm>
          <a:prstGeom prst="rect">
            <a:avLst/>
          </a:prstGeom>
          <a:noFill/>
          <a:ln>
            <a:noFill/>
          </a:ln>
        </p:spPr>
      </p:pic>
    </p:spTree>
    <p:extLst>
      <p:ext uri="{BB962C8B-B14F-4D97-AF65-F5344CB8AC3E}">
        <p14:creationId xmlns:p14="http://schemas.microsoft.com/office/powerpoint/2010/main" val="23906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dzaje sieci komputerowy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076" y="923330"/>
            <a:ext cx="8293769" cy="580563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1039" y="0"/>
            <a:ext cx="12192000" cy="923330"/>
          </a:xfrm>
          <a:prstGeom prst="rect">
            <a:avLst/>
          </a:prstGeom>
          <a:effectLst/>
        </p:spPr>
        <p:txBody>
          <a:bodyPr vert="horz" lIns="91440" tIns="45720" rIns="91440" bIns="45720" rtlCol="0" anchor="ctr">
            <a:normAutofit lnSpcReduction="10000"/>
          </a:bodyPr>
          <a:lstStyle>
            <a:lvl1pPr algn="ctr">
              <a:spcBef>
                <a:spcPct val="0"/>
              </a:spcBef>
              <a:buNone/>
              <a:defRPr sz="6000" b="1" cap="all">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dirty="0"/>
              <a:t>Les types de réseaux</a:t>
            </a:r>
          </a:p>
        </p:txBody>
      </p:sp>
    </p:spTree>
    <p:extLst>
      <p:ext uri="{BB962C8B-B14F-4D97-AF65-F5344CB8AC3E}">
        <p14:creationId xmlns:p14="http://schemas.microsoft.com/office/powerpoint/2010/main" val="2172983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240157" y="111567"/>
            <a:ext cx="5685803" cy="6587613"/>
          </a:xfrm>
          <a:prstGeom prst="rect">
            <a:avLst/>
          </a:prstGeom>
        </p:spPr>
      </p:pic>
    </p:spTree>
    <p:extLst>
      <p:ext uri="{BB962C8B-B14F-4D97-AF65-F5344CB8AC3E}">
        <p14:creationId xmlns:p14="http://schemas.microsoft.com/office/powerpoint/2010/main" val="190223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923330"/>
          </a:xfrm>
          <a:prstGeom prst="rect">
            <a:avLst/>
          </a:prstGeom>
          <a:noFill/>
        </p:spPr>
        <p:txBody>
          <a:bodyPr wrap="square" rtlCol="0">
            <a:spAutoFit/>
          </a:bodyPr>
          <a:lstStyle/>
          <a:p>
            <a:pPr algn="ctr"/>
            <a:r>
              <a:rPr lang="fr-FR" sz="5400" u="sng" dirty="0"/>
              <a:t>Masque de sous-réseau</a:t>
            </a:r>
          </a:p>
        </p:txBody>
      </p:sp>
      <p:sp>
        <p:nvSpPr>
          <p:cNvPr id="5" name="Zone de texte 2"/>
          <p:cNvSpPr txBox="1">
            <a:spLocks noChangeArrowheads="1"/>
          </p:cNvSpPr>
          <p:nvPr/>
        </p:nvSpPr>
        <p:spPr bwMode="auto">
          <a:xfrm>
            <a:off x="129209" y="923330"/>
            <a:ext cx="11777869" cy="126327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Une adresse IP est toujours associée à un « masque de sous-réseau », c’est grâce à celui-ci que l’on peut extraire de l’adresse IP, le N° de la machine et le réseau / sous réseau auquel il appartient.</a:t>
            </a:r>
          </a:p>
        </p:txBody>
      </p:sp>
      <p:graphicFrame>
        <p:nvGraphicFramePr>
          <p:cNvPr id="9" name="Tableau 8"/>
          <p:cNvGraphicFramePr>
            <a:graphicFrameLocks noGrp="1"/>
          </p:cNvGraphicFramePr>
          <p:nvPr>
            <p:extLst>
              <p:ext uri="{D42A27DB-BD31-4B8C-83A1-F6EECF244321}">
                <p14:modId xmlns:p14="http://schemas.microsoft.com/office/powerpoint/2010/main" val="2551277099"/>
              </p:ext>
            </p:extLst>
          </p:nvPr>
        </p:nvGraphicFramePr>
        <p:xfrm>
          <a:off x="470098" y="2317459"/>
          <a:ext cx="11168623" cy="1709900"/>
        </p:xfrm>
        <a:graphic>
          <a:graphicData uri="http://schemas.openxmlformats.org/drawingml/2006/table">
            <a:tbl>
              <a:tblPr firstRow="1" firstCol="1" lastRow="1" lastCol="1" bandRow="1" bandCol="1">
                <a:tableStyleId>{5C22544A-7EE6-4342-B048-85BDC9FD1C3A}</a:tableStyleId>
              </a:tblPr>
              <a:tblGrid>
                <a:gridCol w="3984795">
                  <a:extLst>
                    <a:ext uri="{9D8B030D-6E8A-4147-A177-3AD203B41FA5}">
                      <a16:colId xmlns:a16="http://schemas.microsoft.com/office/drawing/2014/main" val="3956524597"/>
                    </a:ext>
                  </a:extLst>
                </a:gridCol>
                <a:gridCol w="1795957">
                  <a:extLst>
                    <a:ext uri="{9D8B030D-6E8A-4147-A177-3AD203B41FA5}">
                      <a16:colId xmlns:a16="http://schemas.microsoft.com/office/drawing/2014/main" val="4225048738"/>
                    </a:ext>
                  </a:extLst>
                </a:gridCol>
                <a:gridCol w="1795957">
                  <a:extLst>
                    <a:ext uri="{9D8B030D-6E8A-4147-A177-3AD203B41FA5}">
                      <a16:colId xmlns:a16="http://schemas.microsoft.com/office/drawing/2014/main" val="2506040071"/>
                    </a:ext>
                  </a:extLst>
                </a:gridCol>
                <a:gridCol w="1795957">
                  <a:extLst>
                    <a:ext uri="{9D8B030D-6E8A-4147-A177-3AD203B41FA5}">
                      <a16:colId xmlns:a16="http://schemas.microsoft.com/office/drawing/2014/main" val="2137006562"/>
                    </a:ext>
                  </a:extLst>
                </a:gridCol>
                <a:gridCol w="1795957">
                  <a:extLst>
                    <a:ext uri="{9D8B030D-6E8A-4147-A177-3AD203B41FA5}">
                      <a16:colId xmlns:a16="http://schemas.microsoft.com/office/drawing/2014/main" val="2006541411"/>
                    </a:ext>
                  </a:extLst>
                </a:gridCol>
              </a:tblGrid>
              <a:tr h="384954">
                <a:tc>
                  <a:txBody>
                    <a:bodyPr/>
                    <a:lstStyle/>
                    <a:p>
                      <a:pPr algn="just" fontAlgn="base" hangingPunct="0">
                        <a:spcAft>
                          <a:spcPts val="0"/>
                        </a:spcAft>
                        <a:tabLst>
                          <a:tab pos="657225" algn="l"/>
                        </a:tabLst>
                      </a:pPr>
                      <a:r>
                        <a:rPr lang="fr-FR" sz="1800">
                          <a:effectLst/>
                        </a:rPr>
                        <a:t>Adresse IP = 10.121.58.12 </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Aft>
                          <a:spcPts val="0"/>
                        </a:spcAft>
                        <a:tabLst>
                          <a:tab pos="657225" algn="l"/>
                        </a:tabLst>
                      </a:pPr>
                      <a:r>
                        <a:rPr lang="fr-FR" sz="2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2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2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2800">
                          <a:effectLst/>
                        </a:rPr>
                        <a:t> </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7763491"/>
                  </a:ext>
                </a:extLst>
              </a:tr>
              <a:tr h="320795">
                <a:tc gridSpan="5">
                  <a:txBody>
                    <a:bodyPr/>
                    <a:lstStyle/>
                    <a:p>
                      <a:pPr algn="ctr" fontAlgn="base" hangingPunct="0">
                        <a:spcAft>
                          <a:spcPts val="0"/>
                        </a:spcAft>
                        <a:tabLst>
                          <a:tab pos="657225" algn="l"/>
                        </a:tabLst>
                      </a:pPr>
                      <a:r>
                        <a:rPr lang="fr-FR" sz="1800" dirty="0">
                          <a:effectLst/>
                        </a:rPr>
                        <a:t>                                                                             ET</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algn="ctr" fontAlgn="base" hangingPunct="0">
                        <a:spcAft>
                          <a:spcPts val="0"/>
                        </a:spcAft>
                        <a:tabLst>
                          <a:tab pos="657225" algn="l"/>
                        </a:tabLst>
                      </a:pP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43640145"/>
                  </a:ext>
                </a:extLst>
              </a:tr>
              <a:tr h="320795">
                <a:tc>
                  <a:txBody>
                    <a:bodyPr/>
                    <a:lstStyle/>
                    <a:p>
                      <a:pPr algn="just" fontAlgn="base" hangingPunct="0">
                        <a:spcAft>
                          <a:spcPts val="0"/>
                        </a:spcAft>
                        <a:tabLst>
                          <a:tab pos="657225" algn="l"/>
                        </a:tabLst>
                      </a:pPr>
                      <a:r>
                        <a:rPr lang="fr-FR" sz="1800">
                          <a:effectLst/>
                        </a:rPr>
                        <a:t>Masque = 255.0.0.0</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4576618"/>
                  </a:ext>
                </a:extLst>
              </a:tr>
              <a:tr h="320795">
                <a:tc gridSpan="5">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59526871"/>
                  </a:ext>
                </a:extLst>
              </a:tr>
              <a:tr h="320795">
                <a:tc>
                  <a:txBody>
                    <a:bodyPr/>
                    <a:lstStyle/>
                    <a:p>
                      <a:pPr algn="just" fontAlgn="base" hangingPunct="0">
                        <a:spcAft>
                          <a:spcPts val="0"/>
                        </a:spcAft>
                        <a:tabLst>
                          <a:tab pos="657225" algn="l"/>
                        </a:tabLst>
                      </a:pPr>
                      <a:r>
                        <a:rPr lang="fr-FR" sz="1800" dirty="0">
                          <a:effectLst/>
                        </a:rPr>
                        <a:t>Adresse réseau =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Aft>
                          <a:spcPts val="0"/>
                        </a:spcAft>
                        <a:tabLst>
                          <a:tab pos="657225" algn="l"/>
                        </a:tabLst>
                      </a:pPr>
                      <a:r>
                        <a:rPr lang="fr-FR" sz="1800">
                          <a:effectLst/>
                        </a:rPr>
                        <a:t> </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a:effectLst/>
                        </a:rPr>
                        <a:t> </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a:effectLst/>
                        </a:rPr>
                        <a:t> </a:t>
                      </a:r>
                      <a:endParaRPr lang="fr-F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57225" algn="l"/>
                        </a:tabLst>
                      </a:pPr>
                      <a:r>
                        <a:rPr lang="fr-FR" sz="1800" dirty="0">
                          <a:effectLst/>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4337393"/>
                  </a:ext>
                </a:extLst>
              </a:tr>
            </a:tbl>
          </a:graphicData>
        </a:graphic>
      </p:graphicFrame>
      <p:grpSp>
        <p:nvGrpSpPr>
          <p:cNvPr id="14" name="Groupe 13"/>
          <p:cNvGrpSpPr/>
          <p:nvPr/>
        </p:nvGrpSpPr>
        <p:grpSpPr>
          <a:xfrm>
            <a:off x="1414313" y="4376870"/>
            <a:ext cx="9101287" cy="2101808"/>
            <a:chOff x="1374556" y="4158209"/>
            <a:chExt cx="9101287" cy="2101808"/>
          </a:xfrm>
        </p:grpSpPr>
        <p:pic>
          <p:nvPicPr>
            <p:cNvPr id="11" name="Image 10"/>
            <p:cNvPicPr/>
            <p:nvPr/>
          </p:nvPicPr>
          <p:blipFill>
            <a:blip r:embed="rId3">
              <a:extLst>
                <a:ext uri="{28A0092B-C50C-407E-A947-70E740481C1C}">
                  <a14:useLocalDpi xmlns:a14="http://schemas.microsoft.com/office/drawing/2010/main" val="0"/>
                </a:ext>
              </a:extLst>
            </a:blip>
            <a:srcRect b="76413"/>
            <a:stretch>
              <a:fillRect/>
            </a:stretch>
          </p:blipFill>
          <p:spPr bwMode="auto">
            <a:xfrm>
              <a:off x="1374558" y="4158209"/>
              <a:ext cx="9101285" cy="1050904"/>
            </a:xfrm>
            <a:prstGeom prst="rect">
              <a:avLst/>
            </a:prstGeom>
            <a:noFill/>
            <a:ln>
              <a:noFill/>
            </a:ln>
          </p:spPr>
        </p:pic>
        <p:pic>
          <p:nvPicPr>
            <p:cNvPr id="12" name="Image 11"/>
            <p:cNvPicPr/>
            <p:nvPr/>
          </p:nvPicPr>
          <p:blipFill>
            <a:blip r:embed="rId3">
              <a:extLst>
                <a:ext uri="{28A0092B-C50C-407E-A947-70E740481C1C}">
                  <a14:useLocalDpi xmlns:a14="http://schemas.microsoft.com/office/drawing/2010/main" val="0"/>
                </a:ext>
              </a:extLst>
            </a:blip>
            <a:srcRect t="46979" b="42300"/>
            <a:stretch>
              <a:fillRect/>
            </a:stretch>
          </p:blipFill>
          <p:spPr bwMode="auto">
            <a:xfrm>
              <a:off x="1374557" y="5209113"/>
              <a:ext cx="9101285" cy="545644"/>
            </a:xfrm>
            <a:prstGeom prst="rect">
              <a:avLst/>
            </a:prstGeom>
            <a:noFill/>
            <a:ln>
              <a:noFill/>
            </a:ln>
          </p:spPr>
        </p:pic>
        <p:pic>
          <p:nvPicPr>
            <p:cNvPr id="13" name="Image 12"/>
            <p:cNvPicPr/>
            <p:nvPr/>
          </p:nvPicPr>
          <p:blipFill>
            <a:blip r:embed="rId3">
              <a:extLst>
                <a:ext uri="{28A0092B-C50C-407E-A947-70E740481C1C}">
                  <a14:useLocalDpi xmlns:a14="http://schemas.microsoft.com/office/drawing/2010/main" val="0"/>
                </a:ext>
              </a:extLst>
            </a:blip>
            <a:srcRect t="71150" b="18518"/>
            <a:stretch>
              <a:fillRect/>
            </a:stretch>
          </p:blipFill>
          <p:spPr bwMode="auto">
            <a:xfrm>
              <a:off x="1374556" y="5754757"/>
              <a:ext cx="9101286" cy="505260"/>
            </a:xfrm>
            <a:prstGeom prst="rect">
              <a:avLst/>
            </a:prstGeom>
            <a:noFill/>
            <a:ln>
              <a:noFill/>
            </a:ln>
          </p:spPr>
        </p:pic>
      </p:grpSp>
    </p:spTree>
    <p:extLst>
      <p:ext uri="{BB962C8B-B14F-4D97-AF65-F5344CB8AC3E}">
        <p14:creationId xmlns:p14="http://schemas.microsoft.com/office/powerpoint/2010/main" val="10341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Les architectures de réseau</a:t>
            </a:r>
          </a:p>
        </p:txBody>
      </p:sp>
    </p:spTree>
    <p:extLst>
      <p:ext uri="{BB962C8B-B14F-4D97-AF65-F5344CB8AC3E}">
        <p14:creationId xmlns:p14="http://schemas.microsoft.com/office/powerpoint/2010/main" val="3537605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Architecture client-serveur</a:t>
            </a:r>
          </a:p>
        </p:txBody>
      </p:sp>
      <p:sp>
        <p:nvSpPr>
          <p:cNvPr id="8" name="Zone de texte 2"/>
          <p:cNvSpPr txBox="1">
            <a:spLocks noChangeArrowheads="1"/>
          </p:cNvSpPr>
          <p:nvPr/>
        </p:nvSpPr>
        <p:spPr bwMode="auto">
          <a:xfrm>
            <a:off x="240632" y="1219199"/>
            <a:ext cx="11710736" cy="1524001"/>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Dans cet environnement les ordinateurs "clients" contactent un ordinateur "serveur" pour utiliser un service d’application, une base de données, une connexion à un autre réseau, etc... La machine « serveur » est en général très puissante.</a:t>
            </a:r>
          </a:p>
        </p:txBody>
      </p:sp>
      <p:pic>
        <p:nvPicPr>
          <p:cNvPr id="2" name="Image 1"/>
          <p:cNvPicPr>
            <a:picLocks noChangeAspect="1"/>
          </p:cNvPicPr>
          <p:nvPr/>
        </p:nvPicPr>
        <p:blipFill>
          <a:blip r:embed="rId3"/>
          <a:stretch>
            <a:fillRect/>
          </a:stretch>
        </p:blipFill>
        <p:spPr>
          <a:xfrm>
            <a:off x="6768013" y="3751912"/>
            <a:ext cx="4131505" cy="1975937"/>
          </a:xfrm>
          <a:prstGeom prst="rect">
            <a:avLst/>
          </a:prstGeom>
        </p:spPr>
      </p:pic>
      <p:pic>
        <p:nvPicPr>
          <p:cNvPr id="10" name="Image 9"/>
          <p:cNvPicPr/>
          <p:nvPr/>
        </p:nvPicPr>
        <p:blipFill>
          <a:blip r:embed="rId4">
            <a:extLst>
              <a:ext uri="{28A0092B-C50C-407E-A947-70E740481C1C}">
                <a14:useLocalDpi xmlns:a14="http://schemas.microsoft.com/office/drawing/2010/main" val="0"/>
              </a:ext>
            </a:extLst>
          </a:blip>
          <a:srcRect/>
          <a:stretch>
            <a:fillRect/>
          </a:stretch>
        </p:blipFill>
        <p:spPr bwMode="auto">
          <a:xfrm>
            <a:off x="1122947" y="2870416"/>
            <a:ext cx="4443663" cy="3738931"/>
          </a:xfrm>
          <a:prstGeom prst="rect">
            <a:avLst/>
          </a:prstGeom>
          <a:noFill/>
          <a:ln>
            <a:noFill/>
          </a:ln>
        </p:spPr>
      </p:pic>
    </p:spTree>
    <p:extLst>
      <p:ext uri="{BB962C8B-B14F-4D97-AF65-F5344CB8AC3E}">
        <p14:creationId xmlns:p14="http://schemas.microsoft.com/office/powerpoint/2010/main" val="276980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Architecture égal à égal</a:t>
            </a:r>
          </a:p>
        </p:txBody>
      </p:sp>
      <p:sp>
        <p:nvSpPr>
          <p:cNvPr id="7" name="Zone de texte 2"/>
          <p:cNvSpPr txBox="1">
            <a:spLocks noChangeArrowheads="1"/>
          </p:cNvSpPr>
          <p:nvPr/>
        </p:nvSpPr>
        <p:spPr bwMode="auto">
          <a:xfrm>
            <a:off x="264694" y="1219199"/>
            <a:ext cx="11662611" cy="1636295"/>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Dans cette architecture, il n'y a pas de serveur dédié. Ainsi, chaque ordinateur est un peu serveur et un peu client. Cela signifie que chacun des ordinateurs du réseau est libre de partager ses ressources. Ces ressources ne sont alors pas centralisées.</a:t>
            </a:r>
          </a:p>
        </p:txBody>
      </p:sp>
      <p:pic>
        <p:nvPicPr>
          <p:cNvPr id="9" name="Image 8"/>
          <p:cNvPicPr/>
          <p:nvPr/>
        </p:nvPicPr>
        <p:blipFill>
          <a:blip r:embed="rId3">
            <a:extLst>
              <a:ext uri="{28A0092B-C50C-407E-A947-70E740481C1C}">
                <a14:useLocalDpi xmlns:a14="http://schemas.microsoft.com/office/drawing/2010/main" val="0"/>
              </a:ext>
            </a:extLst>
          </a:blip>
          <a:srcRect/>
          <a:stretch>
            <a:fillRect/>
          </a:stretch>
        </p:blipFill>
        <p:spPr bwMode="auto">
          <a:xfrm>
            <a:off x="3997744" y="3023026"/>
            <a:ext cx="4151646" cy="3538195"/>
          </a:xfrm>
          <a:prstGeom prst="rect">
            <a:avLst/>
          </a:prstGeom>
          <a:noFill/>
        </p:spPr>
      </p:pic>
    </p:spTree>
    <p:extLst>
      <p:ext uri="{BB962C8B-B14F-4D97-AF65-F5344CB8AC3E}">
        <p14:creationId xmlns:p14="http://schemas.microsoft.com/office/powerpoint/2010/main" val="4072938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a:t>Topologie physique d’un réseau</a:t>
            </a:r>
            <a:endParaRPr lang="fr-FR" sz="6000" b="1" dirty="0"/>
          </a:p>
        </p:txBody>
      </p:sp>
    </p:spTree>
    <p:extLst>
      <p:ext uri="{BB962C8B-B14F-4D97-AF65-F5344CB8AC3E}">
        <p14:creationId xmlns:p14="http://schemas.microsoft.com/office/powerpoint/2010/main" val="1280401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Topologie en bus</a:t>
            </a:r>
          </a:p>
        </p:txBody>
      </p:sp>
      <p:sp>
        <p:nvSpPr>
          <p:cNvPr id="5" name="Zone de texte 2"/>
          <p:cNvSpPr txBox="1">
            <a:spLocks noChangeArrowheads="1"/>
          </p:cNvSpPr>
          <p:nvPr/>
        </p:nvSpPr>
        <p:spPr bwMode="auto">
          <a:xfrm>
            <a:off x="272716" y="1187117"/>
            <a:ext cx="11614483" cy="1588168"/>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a:t>Dans une topologie en bus tous les ordinateurs sont reliés à une même ligne de transmission par l'intermédiaire de câble. Le mot « bus » désigne la ligne physique qui relie les machines du réseau. </a:t>
            </a:r>
            <a:endParaRPr lang="fr-FR" dirty="0"/>
          </a:p>
        </p:txBody>
      </p:sp>
      <p:pic>
        <p:nvPicPr>
          <p:cNvPr id="7" name="Image 6" descr="topologie en bus"/>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581199"/>
            <a:ext cx="6107647" cy="1969369"/>
          </a:xfrm>
          <a:prstGeom prst="rect">
            <a:avLst/>
          </a:prstGeom>
          <a:noFill/>
          <a:ln>
            <a:noFill/>
          </a:ln>
        </p:spPr>
      </p:pic>
    </p:spTree>
    <p:extLst>
      <p:ext uri="{BB962C8B-B14F-4D97-AF65-F5344CB8AC3E}">
        <p14:creationId xmlns:p14="http://schemas.microsoft.com/office/powerpoint/2010/main" val="1851284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Topologie en étoile</a:t>
            </a:r>
          </a:p>
        </p:txBody>
      </p:sp>
      <p:sp>
        <p:nvSpPr>
          <p:cNvPr id="8" name="Zone de texte 2"/>
          <p:cNvSpPr txBox="1">
            <a:spLocks noChangeArrowheads="1"/>
          </p:cNvSpPr>
          <p:nvPr/>
        </p:nvSpPr>
        <p:spPr bwMode="auto">
          <a:xfrm>
            <a:off x="368968" y="1171074"/>
            <a:ext cx="11486148" cy="131545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Dans une topologie en étoile, les ordinateurs du réseau sont reliés à un système matériel central : soit un concentrateur (hub) soit à un commutateur (switch).  </a:t>
            </a:r>
          </a:p>
        </p:txBody>
      </p:sp>
      <p:pic>
        <p:nvPicPr>
          <p:cNvPr id="9" name="Image 8" descr="http://localhost/dr_reseaux_informatiques/medias/1175.jp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791326" y="2734270"/>
            <a:ext cx="6497053" cy="3807393"/>
          </a:xfrm>
          <a:prstGeom prst="rect">
            <a:avLst/>
          </a:prstGeom>
          <a:noFill/>
          <a:ln>
            <a:noFill/>
          </a:ln>
        </p:spPr>
      </p:pic>
    </p:spTree>
    <p:extLst>
      <p:ext uri="{BB962C8B-B14F-4D97-AF65-F5344CB8AC3E}">
        <p14:creationId xmlns:p14="http://schemas.microsoft.com/office/powerpoint/2010/main" val="647233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0"/>
            <a:ext cx="12192000" cy="923330"/>
          </a:xfrm>
          <a:prstGeom prst="rect">
            <a:avLst/>
          </a:prstGeom>
          <a:noFill/>
        </p:spPr>
        <p:txBody>
          <a:bodyPr wrap="square" rtlCol="0">
            <a:spAutoFit/>
          </a:bodyPr>
          <a:lstStyle/>
          <a:p>
            <a:pPr algn="ctr"/>
            <a:r>
              <a:rPr lang="fr-FR" sz="5400" u="sng" dirty="0"/>
              <a:t>Topologie maillée</a:t>
            </a:r>
          </a:p>
        </p:txBody>
      </p:sp>
      <p:sp>
        <p:nvSpPr>
          <p:cNvPr id="5" name="Zone de texte 2"/>
          <p:cNvSpPr txBox="1">
            <a:spLocks noChangeArrowheads="1"/>
          </p:cNvSpPr>
          <p:nvPr/>
        </p:nvSpPr>
        <p:spPr bwMode="auto">
          <a:xfrm>
            <a:off x="433137" y="1163962"/>
            <a:ext cx="11325726" cy="1579238"/>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Une topologie maillée correspond à plusieurs liaisons point à point (ex : les WAN comme Internet). L'information peut parcourir le réseau suivant des itinéraires divers.</a:t>
            </a:r>
          </a:p>
        </p:txBody>
      </p:sp>
      <p:pic>
        <p:nvPicPr>
          <p:cNvPr id="7" name="Image 6" descr="http://upload.wikimedia.org/wikipedia/commons/3/38/Mesh_topology.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57612" y="2983832"/>
            <a:ext cx="3876775" cy="3608070"/>
          </a:xfrm>
          <a:prstGeom prst="rect">
            <a:avLst/>
          </a:prstGeom>
          <a:noFill/>
          <a:ln>
            <a:noFill/>
          </a:ln>
        </p:spPr>
      </p:pic>
    </p:spTree>
    <p:extLst>
      <p:ext uri="{BB962C8B-B14F-4D97-AF65-F5344CB8AC3E}">
        <p14:creationId xmlns:p14="http://schemas.microsoft.com/office/powerpoint/2010/main" val="42900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La communication</a:t>
            </a:r>
          </a:p>
        </p:txBody>
      </p:sp>
    </p:spTree>
    <p:extLst>
      <p:ext uri="{BB962C8B-B14F-4D97-AF65-F5344CB8AC3E}">
        <p14:creationId xmlns:p14="http://schemas.microsoft.com/office/powerpoint/2010/main" val="1593702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héma de branchement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962" y="923330"/>
            <a:ext cx="7840075" cy="580784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LAN (réseau local)</a:t>
            </a:r>
          </a:p>
        </p:txBody>
      </p:sp>
    </p:spTree>
    <p:extLst>
      <p:ext uri="{BB962C8B-B14F-4D97-AF65-F5344CB8AC3E}">
        <p14:creationId xmlns:p14="http://schemas.microsoft.com/office/powerpoint/2010/main" val="607288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536" y="657833"/>
            <a:ext cx="3386069" cy="147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782" y="663477"/>
            <a:ext cx="4581856" cy="146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35" y="2337455"/>
            <a:ext cx="3973966" cy="26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913" y="2334455"/>
            <a:ext cx="4174352" cy="267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8644"/>
            <a:ext cx="5887140" cy="461665"/>
          </a:xfrm>
          <a:prstGeom prst="rect">
            <a:avLst/>
          </a:prstGeom>
        </p:spPr>
        <p:txBody>
          <a:bodyPr wrap="square">
            <a:spAutoFit/>
          </a:bodyPr>
          <a:lstStyle/>
          <a:p>
            <a:pPr algn="ctr"/>
            <a:r>
              <a:rPr lang="fr-FR" sz="2400" dirty="0">
                <a:latin typeface="Arial" panose="020B0604020202020204" pitchFamily="34" charset="0"/>
                <a:cs typeface="Times New Roman" panose="02020603050405020304" pitchFamily="18" charset="0"/>
              </a:rPr>
              <a:t>Réseau informatique</a:t>
            </a:r>
          </a:p>
        </p:txBody>
      </p:sp>
      <p:sp>
        <p:nvSpPr>
          <p:cNvPr id="9" name="Rectangle 8"/>
          <p:cNvSpPr/>
          <p:nvPr/>
        </p:nvSpPr>
        <p:spPr>
          <a:xfrm>
            <a:off x="5887140" y="0"/>
            <a:ext cx="5887140" cy="461665"/>
          </a:xfrm>
          <a:prstGeom prst="rect">
            <a:avLst/>
          </a:prstGeom>
        </p:spPr>
        <p:txBody>
          <a:bodyPr wrap="square">
            <a:spAutoFit/>
          </a:bodyPr>
          <a:lstStyle/>
          <a:p>
            <a:pPr algn="ctr"/>
            <a:r>
              <a:rPr lang="fr-FR" sz="2400" dirty="0">
                <a:latin typeface="Arial" panose="020B0604020202020204" pitchFamily="34" charset="0"/>
                <a:cs typeface="Times New Roman" panose="02020603050405020304" pitchFamily="18" charset="0"/>
              </a:rPr>
              <a:t>Réseau postal</a:t>
            </a:r>
          </a:p>
        </p:txBody>
      </p:sp>
      <p:pic>
        <p:nvPicPr>
          <p:cNvPr id="2052" name="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405" y="5212699"/>
            <a:ext cx="5350016" cy="10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ag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5976" y="5209699"/>
            <a:ext cx="4340225" cy="15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65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wipe(down)">
                                      <p:cBhvr>
                                        <p:cTn id="3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Le modèle </a:t>
            </a:r>
            <a:r>
              <a:rPr lang="fr-FR" sz="6000" b="1" dirty="0" err="1"/>
              <a:t>tcp</a:t>
            </a:r>
            <a:r>
              <a:rPr lang="fr-FR" sz="6000" b="1" dirty="0"/>
              <a:t>/</a:t>
            </a:r>
            <a:r>
              <a:rPr lang="fr-FR" sz="6000" b="1" dirty="0" err="1"/>
              <a:t>ip</a:t>
            </a:r>
            <a:endParaRPr lang="fr-FR" sz="6000" b="1" dirty="0"/>
          </a:p>
        </p:txBody>
      </p:sp>
    </p:spTree>
    <p:extLst>
      <p:ext uri="{BB962C8B-B14F-4D97-AF65-F5344CB8AC3E}">
        <p14:creationId xmlns:p14="http://schemas.microsoft.com/office/powerpoint/2010/main" val="3807400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7584089" cy="923330"/>
          </a:xfrm>
          <a:prstGeom prst="rect">
            <a:avLst/>
          </a:prstGeom>
          <a:noFill/>
        </p:spPr>
        <p:txBody>
          <a:bodyPr wrap="square" rtlCol="0">
            <a:spAutoFit/>
          </a:bodyPr>
          <a:lstStyle/>
          <a:p>
            <a:pPr algn="ctr"/>
            <a:r>
              <a:rPr lang="fr-FR" sz="5400" u="sng" dirty="0"/>
              <a:t>TCP / IP</a:t>
            </a:r>
          </a:p>
        </p:txBody>
      </p:sp>
      <p:sp>
        <p:nvSpPr>
          <p:cNvPr id="3" name="Zone de texte 2"/>
          <p:cNvSpPr txBox="1">
            <a:spLocks noChangeArrowheads="1"/>
          </p:cNvSpPr>
          <p:nvPr/>
        </p:nvSpPr>
        <p:spPr bwMode="auto">
          <a:xfrm>
            <a:off x="197124" y="923330"/>
            <a:ext cx="8370405" cy="2339627"/>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TCP/IP représente d'une certaine façon l'ensemble des règles de communication sur internet et se base sur la notion adressage IP, c'est-à-dire le fait de fournir une adresse IP à chaque machine du réseau afin de pouvoir acheminer des paquets de données.</a:t>
            </a:r>
          </a:p>
        </p:txBody>
      </p:sp>
      <p:pic>
        <p:nvPicPr>
          <p:cNvPr id="3074"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461" y="1247586"/>
            <a:ext cx="3143526" cy="433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 de texte 2"/>
          <p:cNvSpPr txBox="1">
            <a:spLocks noChangeArrowheads="1"/>
          </p:cNvSpPr>
          <p:nvPr/>
        </p:nvSpPr>
        <p:spPr bwMode="auto">
          <a:xfrm>
            <a:off x="197124" y="3866322"/>
            <a:ext cx="8370406" cy="216672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Le protocole de transport TCP (Transmission Control Protocol) s’occupe de découper l’information en segments.</a:t>
            </a:r>
          </a:p>
          <a:p>
            <a:r>
              <a:rPr lang="fr-FR" dirty="0"/>
              <a:t> </a:t>
            </a:r>
          </a:p>
          <a:p>
            <a:r>
              <a:rPr lang="fr-FR" dirty="0"/>
              <a:t>Le protocole réseau IP (Internet Protocol) s’occupe d’identifier les paquets avec des adresses IP.</a:t>
            </a:r>
          </a:p>
        </p:txBody>
      </p:sp>
    </p:spTree>
    <p:extLst>
      <p:ext uri="{BB962C8B-B14F-4D97-AF65-F5344CB8AC3E}">
        <p14:creationId xmlns:p14="http://schemas.microsoft.com/office/powerpoint/2010/main" val="13119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427524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8330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26975"/>
            <a:ext cx="12192000" cy="2951922"/>
          </a:xfrm>
        </p:spPr>
        <p:txBody>
          <a:bodyPr>
            <a:normAutofit/>
          </a:bodyPr>
          <a:lstStyle/>
          <a:p>
            <a:pPr algn="ctr"/>
            <a:r>
              <a:rPr lang="fr-FR" sz="6000" b="1" dirty="0"/>
              <a:t>L’encapsulation </a:t>
            </a:r>
            <a:br>
              <a:rPr lang="fr-FR" sz="6000" b="1" dirty="0"/>
            </a:br>
            <a:r>
              <a:rPr lang="fr-FR" sz="6000" b="1" dirty="0"/>
              <a:t>des données</a:t>
            </a:r>
          </a:p>
        </p:txBody>
      </p:sp>
    </p:spTree>
    <p:extLst>
      <p:ext uri="{BB962C8B-B14F-4D97-AF65-F5344CB8AC3E}">
        <p14:creationId xmlns:p14="http://schemas.microsoft.com/office/powerpoint/2010/main" val="3764852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99391" y="89454"/>
            <a:ext cx="11986592" cy="1838738"/>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A l’émission, les informations d’une couche sont « insérées » dans la couche voisine, en tant que « Données ».</a:t>
            </a:r>
          </a:p>
          <a:p>
            <a:r>
              <a:rPr lang="fr-FR" dirty="0"/>
              <a:t>Ce phénomène se répète de couche en couche comme l’illustre le schéma ci-contre.</a:t>
            </a:r>
          </a:p>
          <a:p>
            <a:r>
              <a:rPr lang="fr-FR" dirty="0"/>
              <a:t>Ce processus est appelé : </a:t>
            </a:r>
            <a:r>
              <a:rPr lang="fr-FR" dirty="0">
                <a:solidFill>
                  <a:srgbClr val="FF0000"/>
                </a:solidFill>
              </a:rPr>
              <a:t>ENCAPSULATION</a:t>
            </a:r>
          </a:p>
        </p:txBody>
      </p:sp>
    </p:spTree>
    <p:extLst>
      <p:ext uri="{BB962C8B-B14F-4D97-AF65-F5344CB8AC3E}">
        <p14:creationId xmlns:p14="http://schemas.microsoft.com/office/powerpoint/2010/main" val="970472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0" y="0"/>
            <a:ext cx="12192000" cy="6858000"/>
          </a:xfrm>
          <a:prstGeom prst="rect">
            <a:avLst/>
          </a:prstGeom>
        </p:spPr>
      </p:pic>
      <p:sp>
        <p:nvSpPr>
          <p:cNvPr id="5" name="Zone de texte 2"/>
          <p:cNvSpPr txBox="1">
            <a:spLocks noChangeArrowheads="1"/>
          </p:cNvSpPr>
          <p:nvPr/>
        </p:nvSpPr>
        <p:spPr bwMode="auto">
          <a:xfrm>
            <a:off x="258417" y="258418"/>
            <a:ext cx="3945835" cy="147099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a:t>Remarque : A la réception, le processus s’inverse : c’est la désencapsulation</a:t>
            </a:r>
          </a:p>
        </p:txBody>
      </p:sp>
    </p:spTree>
    <p:extLst>
      <p:ext uri="{BB962C8B-B14F-4D97-AF65-F5344CB8AC3E}">
        <p14:creationId xmlns:p14="http://schemas.microsoft.com/office/powerpoint/2010/main" val="15465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566737"/>
            <a:ext cx="12192000" cy="1456267"/>
          </a:xfrm>
        </p:spPr>
        <p:txBody>
          <a:bodyPr>
            <a:normAutofit/>
          </a:bodyPr>
          <a:lstStyle/>
          <a:p>
            <a:pPr algn="ctr"/>
            <a:r>
              <a:rPr lang="fr-FR" sz="6000" b="1" dirty="0"/>
              <a:t>Le modèle </a:t>
            </a:r>
            <a:r>
              <a:rPr lang="fr-FR" sz="6000" b="1" dirty="0" err="1"/>
              <a:t>osi</a:t>
            </a:r>
            <a:endParaRPr lang="fr-FR" sz="6000" b="1" dirty="0"/>
          </a:p>
        </p:txBody>
      </p:sp>
    </p:spTree>
    <p:extLst>
      <p:ext uri="{BB962C8B-B14F-4D97-AF65-F5344CB8AC3E}">
        <p14:creationId xmlns:p14="http://schemas.microsoft.com/office/powerpoint/2010/main" val="1987423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p:cNvPicPr>
            <a:picLocks noChangeAspect="1"/>
          </p:cNvPicPr>
          <p:nvPr/>
        </p:nvPicPr>
        <p:blipFill>
          <a:blip r:embed="rId2"/>
          <a:stretch>
            <a:fillRect/>
          </a:stretch>
        </p:blipFill>
        <p:spPr>
          <a:xfrm>
            <a:off x="1144119" y="725556"/>
            <a:ext cx="10016406" cy="1916182"/>
          </a:xfrm>
          <a:prstGeom prst="rect">
            <a:avLst/>
          </a:prstGeom>
        </p:spPr>
      </p:pic>
      <p:pic>
        <p:nvPicPr>
          <p:cNvPr id="9" name="Image 8"/>
          <p:cNvPicPr>
            <a:picLocks noChangeAspect="1"/>
          </p:cNvPicPr>
          <p:nvPr/>
        </p:nvPicPr>
        <p:blipFill>
          <a:blip r:embed="rId3"/>
          <a:stretch>
            <a:fillRect/>
          </a:stretch>
        </p:blipFill>
        <p:spPr>
          <a:xfrm>
            <a:off x="1144118" y="2641738"/>
            <a:ext cx="10004837" cy="1294158"/>
          </a:xfrm>
          <a:prstGeom prst="rect">
            <a:avLst/>
          </a:prstGeom>
        </p:spPr>
      </p:pic>
      <p:pic>
        <p:nvPicPr>
          <p:cNvPr id="10" name="Image 9"/>
          <p:cNvPicPr>
            <a:picLocks noChangeAspect="1"/>
          </p:cNvPicPr>
          <p:nvPr/>
        </p:nvPicPr>
        <p:blipFill>
          <a:blip r:embed="rId4"/>
          <a:stretch>
            <a:fillRect/>
          </a:stretch>
        </p:blipFill>
        <p:spPr>
          <a:xfrm>
            <a:off x="1144117" y="3935896"/>
            <a:ext cx="10004838" cy="958175"/>
          </a:xfrm>
          <a:prstGeom prst="rect">
            <a:avLst/>
          </a:prstGeom>
        </p:spPr>
      </p:pic>
      <p:pic>
        <p:nvPicPr>
          <p:cNvPr id="11" name="Image 10"/>
          <p:cNvPicPr>
            <a:picLocks noChangeAspect="1"/>
          </p:cNvPicPr>
          <p:nvPr/>
        </p:nvPicPr>
        <p:blipFill>
          <a:blip r:embed="rId5"/>
          <a:stretch>
            <a:fillRect/>
          </a:stretch>
        </p:blipFill>
        <p:spPr>
          <a:xfrm>
            <a:off x="1144115" y="4894071"/>
            <a:ext cx="10004839" cy="1603260"/>
          </a:xfrm>
          <a:prstGeom prst="rect">
            <a:avLst/>
          </a:prstGeom>
        </p:spPr>
      </p:pic>
    </p:spTree>
    <p:extLst>
      <p:ext uri="{BB962C8B-B14F-4D97-AF65-F5344CB8AC3E}">
        <p14:creationId xmlns:p14="http://schemas.microsoft.com/office/powerpoint/2010/main" val="195345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sserelle par défaut : 172.28.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25" y="923330"/>
            <a:ext cx="8291150" cy="398789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LAN (Local Area Network</a:t>
            </a:r>
          </a:p>
        </p:txBody>
      </p:sp>
      <p:sp>
        <p:nvSpPr>
          <p:cNvPr id="4" name="Rectangle 3"/>
          <p:cNvSpPr/>
          <p:nvPr/>
        </p:nvSpPr>
        <p:spPr>
          <a:xfrm>
            <a:off x="279952" y="5208105"/>
            <a:ext cx="11632096" cy="1411355"/>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p>
            <a:pPr algn="just"/>
            <a:r>
              <a:rPr lang="fr-FR" sz="2400" dirty="0">
                <a:solidFill>
                  <a:schemeClr val="bg1"/>
                </a:solidFill>
                <a:latin typeface="Arial" panose="020B0604020202020204" pitchFamily="34" charset="0"/>
                <a:cs typeface="Times New Roman" panose="02020603050405020304" pitchFamily="18" charset="0"/>
              </a:rPr>
              <a:t>LAN signifie Local Area Network (en français Réseau Local). Il s'agit d'un ensemble d'ordinateurs appartenant à une même organisation et reliés entre eux dans une petite aire géographique par un réseau</a:t>
            </a:r>
          </a:p>
        </p:txBody>
      </p:sp>
    </p:spTree>
    <p:extLst>
      <p:ext uri="{BB962C8B-B14F-4D97-AF65-F5344CB8AC3E}">
        <p14:creationId xmlns:p14="http://schemas.microsoft.com/office/powerpoint/2010/main" val="7837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4054" y="729576"/>
            <a:ext cx="10004839" cy="1603260"/>
          </a:xfrm>
          <a:prstGeom prst="rect">
            <a:avLst/>
          </a:prstGeom>
        </p:spPr>
      </p:pic>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1154053" y="2332836"/>
            <a:ext cx="10004839" cy="1605254"/>
          </a:xfrm>
          <a:prstGeom prst="rect">
            <a:avLst/>
          </a:prstGeom>
        </p:spPr>
      </p:pic>
      <p:pic>
        <p:nvPicPr>
          <p:cNvPr id="8" name="Image 7"/>
          <p:cNvPicPr>
            <a:picLocks noChangeAspect="1"/>
          </p:cNvPicPr>
          <p:nvPr/>
        </p:nvPicPr>
        <p:blipFill>
          <a:blip r:embed="rId4"/>
          <a:stretch>
            <a:fillRect/>
          </a:stretch>
        </p:blipFill>
        <p:spPr>
          <a:xfrm>
            <a:off x="1154052" y="3936096"/>
            <a:ext cx="10023404" cy="1033469"/>
          </a:xfrm>
          <a:prstGeom prst="rect">
            <a:avLst/>
          </a:prstGeom>
        </p:spPr>
      </p:pic>
      <p:pic>
        <p:nvPicPr>
          <p:cNvPr id="9" name="Image 8"/>
          <p:cNvPicPr>
            <a:picLocks noChangeAspect="1"/>
          </p:cNvPicPr>
          <p:nvPr/>
        </p:nvPicPr>
        <p:blipFill>
          <a:blip r:embed="rId5"/>
          <a:stretch>
            <a:fillRect/>
          </a:stretch>
        </p:blipFill>
        <p:spPr>
          <a:xfrm>
            <a:off x="1154051" y="4969564"/>
            <a:ext cx="10004841" cy="1242837"/>
          </a:xfrm>
          <a:prstGeom prst="rect">
            <a:avLst/>
          </a:prstGeom>
        </p:spPr>
      </p:pic>
    </p:spTree>
    <p:extLst>
      <p:ext uri="{BB962C8B-B14F-4D97-AF65-F5344CB8AC3E}">
        <p14:creationId xmlns:p14="http://schemas.microsoft.com/office/powerpoint/2010/main" val="21498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sserelle par défaut : 172.28.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68" y="1151930"/>
            <a:ext cx="11181464" cy="53780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1015663"/>
          </a:xfrm>
          <a:prstGeom prst="rect">
            <a:avLst/>
          </a:prstGeom>
          <a:effectLst/>
        </p:spPr>
        <p:txBody>
          <a:bodyPr vert="horz" lIns="91440" tIns="45720" rIns="91440" bIns="45720" rtlCol="0" anchor="ctr">
            <a:normAutofit/>
          </a:bodyPr>
          <a:lstStyle>
            <a:lvl1pPr algn="ctr">
              <a:spcBef>
                <a:spcPct val="0"/>
              </a:spcBef>
              <a:buNone/>
              <a:defRPr sz="6000" b="1" cap="all">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dirty="0"/>
              <a:t>Les protocoles de communication</a:t>
            </a:r>
          </a:p>
        </p:txBody>
      </p:sp>
    </p:spTree>
    <p:extLst>
      <p:ext uri="{BB962C8B-B14F-4D97-AF65-F5344CB8AC3E}">
        <p14:creationId xmlns:p14="http://schemas.microsoft.com/office/powerpoint/2010/main" val="3873636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4054" y="729576"/>
            <a:ext cx="10004839" cy="1603260"/>
          </a:xfrm>
          <a:prstGeom prst="rect">
            <a:avLst/>
          </a:prstGeom>
        </p:spPr>
      </p:pic>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1154053" y="2332836"/>
            <a:ext cx="10004839" cy="1605254"/>
          </a:xfrm>
          <a:prstGeom prst="rect">
            <a:avLst/>
          </a:prstGeom>
        </p:spPr>
      </p:pic>
      <p:pic>
        <p:nvPicPr>
          <p:cNvPr id="8" name="Image 7"/>
          <p:cNvPicPr>
            <a:picLocks noChangeAspect="1"/>
          </p:cNvPicPr>
          <p:nvPr/>
        </p:nvPicPr>
        <p:blipFill>
          <a:blip r:embed="rId4"/>
          <a:stretch>
            <a:fillRect/>
          </a:stretch>
        </p:blipFill>
        <p:spPr>
          <a:xfrm>
            <a:off x="1154052" y="3936096"/>
            <a:ext cx="10023404" cy="1033469"/>
          </a:xfrm>
          <a:prstGeom prst="rect">
            <a:avLst/>
          </a:prstGeom>
        </p:spPr>
      </p:pic>
      <p:pic>
        <p:nvPicPr>
          <p:cNvPr id="9" name="Image 8"/>
          <p:cNvPicPr>
            <a:picLocks noChangeAspect="1"/>
          </p:cNvPicPr>
          <p:nvPr/>
        </p:nvPicPr>
        <p:blipFill>
          <a:blip r:embed="rId5"/>
          <a:stretch>
            <a:fillRect/>
          </a:stretch>
        </p:blipFill>
        <p:spPr>
          <a:xfrm>
            <a:off x="1154051" y="4969564"/>
            <a:ext cx="10004841" cy="1242837"/>
          </a:xfrm>
          <a:prstGeom prst="rect">
            <a:avLst/>
          </a:prstGeom>
        </p:spPr>
      </p:pic>
      <p:sp>
        <p:nvSpPr>
          <p:cNvPr id="2" name="Rectangle 1"/>
          <p:cNvSpPr/>
          <p:nvPr/>
        </p:nvSpPr>
        <p:spPr>
          <a:xfrm>
            <a:off x="1154051" y="4969564"/>
            <a:ext cx="10004841" cy="124283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36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69496" y="5103674"/>
            <a:ext cx="6096000" cy="1754326"/>
          </a:xfrm>
          <a:prstGeom prst="rect">
            <a:avLst/>
          </a:prstGeom>
        </p:spPr>
        <p:txBody>
          <a:bodyPr>
            <a:spAutoFit/>
          </a:bodyPr>
          <a:lstStyle/>
          <a:p>
            <a:pPr>
              <a:buFont typeface="Arial" panose="020B0604020202020204" pitchFamily="34" charset="0"/>
              <a:buChar char="•"/>
            </a:pPr>
            <a:r>
              <a:rPr lang="fr-FR" b="1" dirty="0">
                <a:solidFill>
                  <a:schemeClr val="bg1"/>
                </a:solidFill>
                <a:latin typeface="Open Sans"/>
              </a:rPr>
              <a:t>1. Alimentation +5V (</a:t>
            </a:r>
            <a:r>
              <a:rPr lang="fr-FR" b="1" i="1" dirty="0">
                <a:solidFill>
                  <a:schemeClr val="bg1"/>
                </a:solidFill>
                <a:latin typeface="Open Sans"/>
              </a:rPr>
              <a:t>VBUS</a:t>
            </a:r>
            <a:r>
              <a:rPr lang="fr-FR" b="1" dirty="0">
                <a:solidFill>
                  <a:schemeClr val="bg1"/>
                </a:solidFill>
                <a:latin typeface="Open Sans"/>
              </a:rPr>
              <a:t>) 100mA maximum</a:t>
            </a:r>
          </a:p>
          <a:p>
            <a:pPr>
              <a:buFont typeface="Arial" panose="020B0604020202020204" pitchFamily="34" charset="0"/>
              <a:buChar char="•"/>
            </a:pPr>
            <a:r>
              <a:rPr lang="fr-FR" b="1" dirty="0">
                <a:solidFill>
                  <a:schemeClr val="bg1"/>
                </a:solidFill>
                <a:latin typeface="Open Sans"/>
              </a:rPr>
              <a:t>2. Données (</a:t>
            </a:r>
            <a:r>
              <a:rPr lang="fr-FR" b="1" i="1" dirty="0">
                <a:solidFill>
                  <a:schemeClr val="bg1"/>
                </a:solidFill>
                <a:latin typeface="Open Sans"/>
              </a:rPr>
              <a:t>D-</a:t>
            </a:r>
            <a:r>
              <a:rPr lang="fr-FR" b="1" dirty="0">
                <a:solidFill>
                  <a:schemeClr val="bg1"/>
                </a:solidFill>
                <a:latin typeface="Open Sans"/>
              </a:rPr>
              <a:t>)</a:t>
            </a:r>
          </a:p>
          <a:p>
            <a:pPr>
              <a:buFont typeface="Arial" panose="020B0604020202020204" pitchFamily="34" charset="0"/>
              <a:buChar char="•"/>
            </a:pPr>
            <a:r>
              <a:rPr lang="fr-FR" b="1" dirty="0">
                <a:solidFill>
                  <a:schemeClr val="bg1"/>
                </a:solidFill>
                <a:latin typeface="Open Sans"/>
              </a:rPr>
              <a:t>3. Données (</a:t>
            </a:r>
            <a:r>
              <a:rPr lang="fr-FR" b="1" i="1" dirty="0">
                <a:solidFill>
                  <a:schemeClr val="bg1"/>
                </a:solidFill>
                <a:latin typeface="Open Sans"/>
              </a:rPr>
              <a:t>D+</a:t>
            </a:r>
            <a:r>
              <a:rPr lang="fr-FR" b="1" dirty="0">
                <a:solidFill>
                  <a:schemeClr val="bg1"/>
                </a:solidFill>
                <a:latin typeface="Open Sans"/>
              </a:rPr>
              <a:t>)</a:t>
            </a:r>
          </a:p>
          <a:p>
            <a:pPr>
              <a:buFont typeface="Arial" panose="020B0604020202020204" pitchFamily="34" charset="0"/>
              <a:buChar char="•"/>
            </a:pPr>
            <a:r>
              <a:rPr lang="fr-FR" b="1" dirty="0">
                <a:solidFill>
                  <a:schemeClr val="bg1"/>
                </a:solidFill>
                <a:latin typeface="Open Sans"/>
              </a:rPr>
              <a:t>4. Masse (</a:t>
            </a:r>
            <a:r>
              <a:rPr lang="fr-FR" b="1" i="1" dirty="0">
                <a:solidFill>
                  <a:schemeClr val="bg1"/>
                </a:solidFill>
                <a:latin typeface="Open Sans"/>
              </a:rPr>
              <a:t>GND</a:t>
            </a:r>
            <a:r>
              <a:rPr lang="fr-FR" b="1" dirty="0">
                <a:solidFill>
                  <a:schemeClr val="bg1"/>
                </a:solidFill>
                <a:latin typeface="Open Sans"/>
              </a:rPr>
              <a:t>)</a:t>
            </a:r>
          </a:p>
          <a:p>
            <a:br>
              <a:rPr lang="fr-FR" b="1" dirty="0">
                <a:solidFill>
                  <a:schemeClr val="bg1"/>
                </a:solidFill>
              </a:rPr>
            </a:br>
            <a:endParaRPr lang="fr-FR" b="1" dirty="0">
              <a:solidFill>
                <a:schemeClr val="bg1"/>
              </a:solidFill>
            </a:endParaRPr>
          </a:p>
        </p:txBody>
      </p:sp>
      <p:pic>
        <p:nvPicPr>
          <p:cNvPr id="9" name="Image 8"/>
          <p:cNvPicPr>
            <a:picLocks noChangeAspect="1"/>
          </p:cNvPicPr>
          <p:nvPr/>
        </p:nvPicPr>
        <p:blipFill>
          <a:blip r:embed="rId3"/>
          <a:stretch>
            <a:fillRect/>
          </a:stretch>
        </p:blipFill>
        <p:spPr>
          <a:xfrm>
            <a:off x="1183868" y="139147"/>
            <a:ext cx="10004841" cy="1242837"/>
          </a:xfrm>
          <a:prstGeom prst="rect">
            <a:avLst/>
          </a:prstGeom>
        </p:spPr>
      </p:pic>
      <p:sp>
        <p:nvSpPr>
          <p:cNvPr id="2" name="Rectangle 1"/>
          <p:cNvSpPr/>
          <p:nvPr/>
        </p:nvSpPr>
        <p:spPr>
          <a:xfrm>
            <a:off x="1183868" y="139147"/>
            <a:ext cx="10004841" cy="124283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 de texte 2"/>
          <p:cNvSpPr txBox="1">
            <a:spLocks noChangeArrowheads="1"/>
          </p:cNvSpPr>
          <p:nvPr/>
        </p:nvSpPr>
        <p:spPr bwMode="auto">
          <a:xfrm>
            <a:off x="308112" y="1580321"/>
            <a:ext cx="11559209" cy="874643"/>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Cette couche est chargée de la transmission et de la conversion entre bits et signaux électriques ou optiques.</a:t>
            </a:r>
          </a:p>
        </p:txBody>
      </p:sp>
      <p:pic>
        <p:nvPicPr>
          <p:cNvPr id="11" name="Image 10"/>
          <p:cNvPicPr>
            <a:picLocks noChangeAspect="1"/>
          </p:cNvPicPr>
          <p:nvPr/>
        </p:nvPicPr>
        <p:blipFill>
          <a:blip r:embed="rId4"/>
          <a:stretch>
            <a:fillRect/>
          </a:stretch>
        </p:blipFill>
        <p:spPr>
          <a:xfrm>
            <a:off x="932415" y="4528164"/>
            <a:ext cx="4257675" cy="1524000"/>
          </a:xfrm>
          <a:prstGeom prst="rect">
            <a:avLst/>
          </a:prstGeom>
        </p:spPr>
      </p:pic>
      <p:sp>
        <p:nvSpPr>
          <p:cNvPr id="12" name="ZoneTexte 11"/>
          <p:cNvSpPr txBox="1"/>
          <p:nvPr/>
        </p:nvSpPr>
        <p:spPr>
          <a:xfrm>
            <a:off x="1" y="2581551"/>
            <a:ext cx="6122504" cy="707886"/>
          </a:xfrm>
          <a:prstGeom prst="rect">
            <a:avLst/>
          </a:prstGeom>
          <a:noFill/>
        </p:spPr>
        <p:txBody>
          <a:bodyPr wrap="square" rtlCol="0">
            <a:spAutoFit/>
          </a:bodyPr>
          <a:lstStyle/>
          <a:p>
            <a:pPr algn="ctr"/>
            <a:r>
              <a:rPr lang="fr-FR" sz="4000" u="sng" dirty="0"/>
              <a:t>Bluetooth</a:t>
            </a:r>
          </a:p>
        </p:txBody>
      </p:sp>
      <p:sp>
        <p:nvSpPr>
          <p:cNvPr id="13" name="ZoneTexte 12"/>
          <p:cNvSpPr txBox="1"/>
          <p:nvPr/>
        </p:nvSpPr>
        <p:spPr>
          <a:xfrm>
            <a:off x="6069496" y="2581551"/>
            <a:ext cx="6122504" cy="707886"/>
          </a:xfrm>
          <a:prstGeom prst="rect">
            <a:avLst/>
          </a:prstGeom>
          <a:noFill/>
        </p:spPr>
        <p:txBody>
          <a:bodyPr wrap="square" rtlCol="0">
            <a:spAutoFit/>
          </a:bodyPr>
          <a:lstStyle/>
          <a:p>
            <a:pPr algn="ctr"/>
            <a:r>
              <a:rPr lang="fr-FR" sz="4000" u="sng" dirty="0"/>
              <a:t>USB</a:t>
            </a:r>
          </a:p>
        </p:txBody>
      </p:sp>
      <p:pic>
        <p:nvPicPr>
          <p:cNvPr id="14" name="Image 13" descr="Logo Bluetooth"/>
          <p:cNvPicPr/>
          <p:nvPr/>
        </p:nvPicPr>
        <p:blipFill>
          <a:blip r:embed="rId5">
            <a:extLst>
              <a:ext uri="{28A0092B-C50C-407E-A947-70E740481C1C}">
                <a14:useLocalDpi xmlns:a14="http://schemas.microsoft.com/office/drawing/2010/main" val="0"/>
              </a:ext>
            </a:extLst>
          </a:blip>
          <a:srcRect/>
          <a:stretch>
            <a:fillRect/>
          </a:stretch>
        </p:blipFill>
        <p:spPr bwMode="auto">
          <a:xfrm>
            <a:off x="2121941" y="3521532"/>
            <a:ext cx="1863906" cy="689147"/>
          </a:xfrm>
          <a:prstGeom prst="rect">
            <a:avLst/>
          </a:prstGeom>
          <a:noFill/>
          <a:ln>
            <a:noFill/>
          </a:ln>
        </p:spPr>
      </p:pic>
      <p:pic>
        <p:nvPicPr>
          <p:cNvPr id="15" name="Image 14"/>
          <p:cNvPicPr>
            <a:picLocks noChangeAspect="1"/>
          </p:cNvPicPr>
          <p:nvPr/>
        </p:nvPicPr>
        <p:blipFill>
          <a:blip r:embed="rId6"/>
          <a:stretch>
            <a:fillRect/>
          </a:stretch>
        </p:blipFill>
        <p:spPr>
          <a:xfrm>
            <a:off x="8593207" y="5585439"/>
            <a:ext cx="2247900" cy="933450"/>
          </a:xfrm>
          <a:prstGeom prst="rect">
            <a:avLst/>
          </a:prstGeom>
        </p:spPr>
      </p:pic>
      <p:pic>
        <p:nvPicPr>
          <p:cNvPr id="17" name="Image 16" descr="USB-Logo-Icon"/>
          <p:cNvPicPr/>
          <p:nvPr/>
        </p:nvPicPr>
        <p:blipFill>
          <a:blip r:embed="rId7">
            <a:extLst>
              <a:ext uri="{28A0092B-C50C-407E-A947-70E740481C1C}">
                <a14:useLocalDpi xmlns:a14="http://schemas.microsoft.com/office/drawing/2010/main" val="0"/>
              </a:ext>
            </a:extLst>
          </a:blip>
          <a:srcRect/>
          <a:stretch>
            <a:fillRect/>
          </a:stretch>
        </p:blipFill>
        <p:spPr bwMode="auto">
          <a:xfrm>
            <a:off x="7664372" y="3423464"/>
            <a:ext cx="3176735" cy="1341099"/>
          </a:xfrm>
          <a:prstGeom prst="rect">
            <a:avLst/>
          </a:prstGeom>
          <a:noFill/>
          <a:ln>
            <a:noFill/>
          </a:ln>
        </p:spPr>
      </p:pic>
    </p:spTree>
    <p:extLst>
      <p:ext uri="{BB962C8B-B14F-4D97-AF65-F5344CB8AC3E}">
        <p14:creationId xmlns:p14="http://schemas.microsoft.com/office/powerpoint/2010/main" val="35087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4054" y="729576"/>
            <a:ext cx="10004839" cy="1603260"/>
          </a:xfrm>
          <a:prstGeom prst="rect">
            <a:avLst/>
          </a:prstGeom>
        </p:spPr>
      </p:pic>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1154053" y="2332836"/>
            <a:ext cx="10004839" cy="1605254"/>
          </a:xfrm>
          <a:prstGeom prst="rect">
            <a:avLst/>
          </a:prstGeom>
        </p:spPr>
      </p:pic>
      <p:pic>
        <p:nvPicPr>
          <p:cNvPr id="8" name="Image 7"/>
          <p:cNvPicPr>
            <a:picLocks noChangeAspect="1"/>
          </p:cNvPicPr>
          <p:nvPr/>
        </p:nvPicPr>
        <p:blipFill>
          <a:blip r:embed="rId4"/>
          <a:stretch>
            <a:fillRect/>
          </a:stretch>
        </p:blipFill>
        <p:spPr>
          <a:xfrm>
            <a:off x="1154052" y="3936096"/>
            <a:ext cx="10023404" cy="1033469"/>
          </a:xfrm>
          <a:prstGeom prst="rect">
            <a:avLst/>
          </a:prstGeom>
        </p:spPr>
      </p:pic>
      <p:pic>
        <p:nvPicPr>
          <p:cNvPr id="9" name="Image 8"/>
          <p:cNvPicPr>
            <a:picLocks noChangeAspect="1"/>
          </p:cNvPicPr>
          <p:nvPr/>
        </p:nvPicPr>
        <p:blipFill>
          <a:blip r:embed="rId5"/>
          <a:stretch>
            <a:fillRect/>
          </a:stretch>
        </p:blipFill>
        <p:spPr>
          <a:xfrm>
            <a:off x="1154051" y="4969564"/>
            <a:ext cx="10004841" cy="1242837"/>
          </a:xfrm>
          <a:prstGeom prst="rect">
            <a:avLst/>
          </a:prstGeom>
        </p:spPr>
      </p:pic>
      <p:sp>
        <p:nvSpPr>
          <p:cNvPr id="2" name="Rectangle 1"/>
          <p:cNvSpPr/>
          <p:nvPr/>
        </p:nvSpPr>
        <p:spPr>
          <a:xfrm>
            <a:off x="1163333" y="3936095"/>
            <a:ext cx="10004841" cy="103346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75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13687" y="328192"/>
            <a:ext cx="10023404" cy="1033469"/>
          </a:xfrm>
          <a:prstGeom prst="rect">
            <a:avLst/>
          </a:prstGeom>
        </p:spPr>
      </p:pic>
      <p:sp>
        <p:nvSpPr>
          <p:cNvPr id="5" name="Rectangle 4"/>
          <p:cNvSpPr/>
          <p:nvPr/>
        </p:nvSpPr>
        <p:spPr>
          <a:xfrm>
            <a:off x="1213687" y="328192"/>
            <a:ext cx="10004841" cy="103346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 de texte 2"/>
          <p:cNvSpPr txBox="1">
            <a:spLocks noChangeArrowheads="1"/>
          </p:cNvSpPr>
          <p:nvPr/>
        </p:nvSpPr>
        <p:spPr bwMode="auto">
          <a:xfrm>
            <a:off x="397565" y="1610140"/>
            <a:ext cx="11370365" cy="112312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 couche de liaison de données s'occupe de la livraison locale de trames entre dispositifs présents sur un même LAN.</a:t>
            </a:r>
          </a:p>
        </p:txBody>
      </p:sp>
    </p:spTree>
    <p:extLst>
      <p:ext uri="{BB962C8B-B14F-4D97-AF65-F5344CB8AC3E}">
        <p14:creationId xmlns:p14="http://schemas.microsoft.com/office/powerpoint/2010/main" val="1453484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https://tse2.mm.bing.net/th?id=OIP.AYYY8zWVlEuOTs6DTL5yFQEsDG&amp;pid=Api"/>
          <p:cNvPicPr/>
          <p:nvPr/>
        </p:nvPicPr>
        <p:blipFill>
          <a:blip r:embed="rId3">
            <a:extLst>
              <a:ext uri="{28A0092B-C50C-407E-A947-70E740481C1C}">
                <a14:useLocalDpi xmlns:a14="http://schemas.microsoft.com/office/drawing/2010/main" val="0"/>
              </a:ext>
            </a:extLst>
          </a:blip>
          <a:srcRect/>
          <a:stretch>
            <a:fillRect/>
          </a:stretch>
        </p:blipFill>
        <p:spPr bwMode="auto">
          <a:xfrm>
            <a:off x="7388018" y="2376480"/>
            <a:ext cx="3561066" cy="2624857"/>
          </a:xfrm>
          <a:prstGeom prst="rect">
            <a:avLst/>
          </a:prstGeom>
          <a:noFill/>
          <a:ln>
            <a:noFill/>
          </a:ln>
        </p:spPr>
      </p:pic>
      <p:pic>
        <p:nvPicPr>
          <p:cNvPr id="17410" name="Picture 2" descr="https://www.ototuto.com/economiser-trucs-bricolage-maison-jardin/2014/10/rj45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0"/>
            <a:ext cx="5911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0"/>
            <a:ext cx="6280150" cy="923330"/>
          </a:xfrm>
          <a:prstGeom prst="rect">
            <a:avLst/>
          </a:prstGeom>
          <a:noFill/>
        </p:spPr>
        <p:txBody>
          <a:bodyPr wrap="square" rtlCol="0">
            <a:spAutoFit/>
          </a:bodyPr>
          <a:lstStyle/>
          <a:p>
            <a:pPr algn="ctr"/>
            <a:r>
              <a:rPr lang="fr-FR" sz="5400" u="sng" dirty="0"/>
              <a:t>Ethernet</a:t>
            </a:r>
          </a:p>
        </p:txBody>
      </p:sp>
      <p:sp>
        <p:nvSpPr>
          <p:cNvPr id="2" name="ZoneTexte 1"/>
          <p:cNvSpPr txBox="1"/>
          <p:nvPr/>
        </p:nvSpPr>
        <p:spPr>
          <a:xfrm>
            <a:off x="1241702" y="5883966"/>
            <a:ext cx="4214191" cy="830997"/>
          </a:xfrm>
          <a:prstGeom prst="rect">
            <a:avLst/>
          </a:prstGeom>
          <a:noFill/>
        </p:spPr>
        <p:txBody>
          <a:bodyPr wrap="square" rtlCol="0">
            <a:spAutoFit/>
          </a:bodyPr>
          <a:lstStyle/>
          <a:p>
            <a:r>
              <a:rPr lang="fr-FR" sz="2400" dirty="0"/>
              <a:t>Catégorie 5 : Débit 100 MB/s</a:t>
            </a:r>
          </a:p>
          <a:p>
            <a:r>
              <a:rPr lang="fr-FR" sz="2400" dirty="0"/>
              <a:t>Catégorie 6 : Débit 1 GB/s</a:t>
            </a:r>
          </a:p>
        </p:txBody>
      </p:sp>
      <p:sp>
        <p:nvSpPr>
          <p:cNvPr id="5" name="Zone de texte 2"/>
          <p:cNvSpPr txBox="1">
            <a:spLocks noChangeArrowheads="1"/>
          </p:cNvSpPr>
          <p:nvPr/>
        </p:nvSpPr>
        <p:spPr bwMode="auto">
          <a:xfrm>
            <a:off x="282575" y="923330"/>
            <a:ext cx="5715000" cy="1013791"/>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Ethernet est un protocole de réseau local à commutation de paquets.</a:t>
            </a:r>
          </a:p>
        </p:txBody>
      </p:sp>
      <p:sp>
        <p:nvSpPr>
          <p:cNvPr id="4" name="Rectangle 3"/>
          <p:cNvSpPr/>
          <p:nvPr/>
        </p:nvSpPr>
        <p:spPr>
          <a:xfrm>
            <a:off x="153022" y="2257172"/>
            <a:ext cx="5715000" cy="496996"/>
          </a:xfrm>
          <a:prstGeom prst="rect">
            <a:avLst/>
          </a:prstGeom>
        </p:spPr>
        <p:txBody>
          <a:bodyPr wrap="square">
            <a:spAutoFit/>
          </a:bodyPr>
          <a:lstStyle/>
          <a:p>
            <a:pPr algn="just">
              <a:lnSpc>
                <a:spcPct val="150000"/>
              </a:lnSpc>
              <a:spcAft>
                <a:spcPts val="0"/>
              </a:spcAft>
            </a:pPr>
            <a:r>
              <a:rPr lang="fr-FR" sz="2000" b="1" dirty="0">
                <a:latin typeface="Arial" panose="020B0604020202020204" pitchFamily="34" charset="0"/>
                <a:ea typeface="Times New Roman" panose="02020603050405020304" pitchFamily="18" charset="0"/>
                <a:cs typeface="Times New Roman" panose="02020603050405020304" pitchFamily="18" charset="0"/>
              </a:rPr>
              <a:t>Deux principaux types de câblage RJ45 :</a:t>
            </a:r>
          </a:p>
        </p:txBody>
      </p:sp>
      <p:sp>
        <p:nvSpPr>
          <p:cNvPr id="6" name="Rectangle 5"/>
          <p:cNvSpPr/>
          <p:nvPr/>
        </p:nvSpPr>
        <p:spPr>
          <a:xfrm>
            <a:off x="282575" y="2980239"/>
            <a:ext cx="5585447" cy="133882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fr-FR" b="1" dirty="0">
                <a:latin typeface="Arial" panose="020B0604020202020204" pitchFamily="34" charset="0"/>
                <a:ea typeface="Times New Roman" panose="02020603050405020304" pitchFamily="18" charset="0"/>
                <a:cs typeface="Times New Roman" panose="02020603050405020304" pitchFamily="18" charset="0"/>
              </a:rPr>
              <a:t>Câblage droit : Il permet la communication entre une machine et un appareil réseau (switch, routeur, </a:t>
            </a:r>
            <a:r>
              <a:rPr lang="fr-FR" b="1" dirty="0" err="1">
                <a:latin typeface="Arial" panose="020B0604020202020204" pitchFamily="34" charset="0"/>
                <a:ea typeface="Times New Roman" panose="02020603050405020304" pitchFamily="18" charset="0"/>
                <a:cs typeface="Times New Roman" panose="02020603050405020304" pitchFamily="18" charset="0"/>
              </a:rPr>
              <a:t>etc</a:t>
            </a:r>
            <a:r>
              <a:rPr lang="fr-FR" b="1" dirty="0">
                <a:latin typeface="Arial" panose="020B0604020202020204" pitchFamily="34" charset="0"/>
                <a:ea typeface="Times New Roman" panose="02020603050405020304" pitchFamily="18" charset="0"/>
                <a:cs typeface="Times New Roman" panose="02020603050405020304" pitchFamily="18" charset="0"/>
              </a:rPr>
              <a:t>).</a:t>
            </a:r>
          </a:p>
        </p:txBody>
      </p:sp>
      <p:sp>
        <p:nvSpPr>
          <p:cNvPr id="7" name="Rectangle 6"/>
          <p:cNvSpPr/>
          <p:nvPr/>
        </p:nvSpPr>
        <p:spPr>
          <a:xfrm>
            <a:off x="184150" y="4455695"/>
            <a:ext cx="5683872" cy="92333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fr-FR" b="1" dirty="0">
                <a:latin typeface="Arial" panose="020B0604020202020204" pitchFamily="34" charset="0"/>
                <a:ea typeface="Times New Roman" panose="02020603050405020304" pitchFamily="18" charset="0"/>
                <a:cs typeface="Times New Roman" panose="02020603050405020304" pitchFamily="18" charset="0"/>
              </a:rPr>
              <a:t>Câblage croisé : Il permet la communication entre une machine et une autre machine.</a:t>
            </a:r>
          </a:p>
        </p:txBody>
      </p:sp>
    </p:spTree>
    <p:extLst>
      <p:ext uri="{BB962C8B-B14F-4D97-AF65-F5344CB8AC3E}">
        <p14:creationId xmlns:p14="http://schemas.microsoft.com/office/powerpoint/2010/main" val="17026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circle(out)">
                                      <p:cBhvr>
                                        <p:cTn id="32"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12192000" cy="923330"/>
          </a:xfrm>
          <a:prstGeom prst="rect">
            <a:avLst/>
          </a:prstGeom>
          <a:noFill/>
        </p:spPr>
        <p:txBody>
          <a:bodyPr wrap="square" rtlCol="0">
            <a:spAutoFit/>
          </a:bodyPr>
          <a:lstStyle/>
          <a:p>
            <a:pPr algn="ctr"/>
            <a:r>
              <a:rPr lang="fr-FR" sz="5400" u="sng" dirty="0"/>
              <a:t>WIFI</a:t>
            </a:r>
          </a:p>
        </p:txBody>
      </p:sp>
      <p:pic>
        <p:nvPicPr>
          <p:cNvPr id="3" name="Image 2" descr="Some Countries Banning WiFi in Schools, should we? - South Florida ..."/>
          <p:cNvPicPr/>
          <p:nvPr/>
        </p:nvPicPr>
        <p:blipFill>
          <a:blip r:embed="rId2">
            <a:extLst>
              <a:ext uri="{28A0092B-C50C-407E-A947-70E740481C1C}">
                <a14:useLocalDpi xmlns:a14="http://schemas.microsoft.com/office/drawing/2010/main" val="0"/>
              </a:ext>
            </a:extLst>
          </a:blip>
          <a:srcRect/>
          <a:stretch>
            <a:fillRect/>
          </a:stretch>
        </p:blipFill>
        <p:spPr bwMode="auto">
          <a:xfrm>
            <a:off x="4356651" y="3260034"/>
            <a:ext cx="3478696" cy="3338539"/>
          </a:xfrm>
          <a:prstGeom prst="rect">
            <a:avLst/>
          </a:prstGeom>
          <a:noFill/>
          <a:ln>
            <a:noFill/>
          </a:ln>
        </p:spPr>
      </p:pic>
      <p:sp>
        <p:nvSpPr>
          <p:cNvPr id="5" name="Zone de texte 2"/>
          <p:cNvSpPr txBox="1">
            <a:spLocks noChangeArrowheads="1"/>
          </p:cNvSpPr>
          <p:nvPr/>
        </p:nvSpPr>
        <p:spPr bwMode="auto">
          <a:xfrm>
            <a:off x="490329" y="1291583"/>
            <a:ext cx="11211339" cy="1600198"/>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Un réseau Wi-Fi permet de relier par ondes radio plusieurs appareils informatiques (ordinateur, routeur, smartphone, décodeur Internet, etc.) au sein d'un réseau informatique afin de permettre la transmission de données entre eux.</a:t>
            </a:r>
          </a:p>
        </p:txBody>
      </p:sp>
    </p:spTree>
    <p:extLst>
      <p:ext uri="{BB962C8B-B14F-4D97-AF65-F5344CB8AC3E}">
        <p14:creationId xmlns:p14="http://schemas.microsoft.com/office/powerpoint/2010/main" val="14497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6226" y="18888"/>
            <a:ext cx="4929809" cy="707886"/>
          </a:xfrm>
          <a:prstGeom prst="rect">
            <a:avLst/>
          </a:prstGeom>
          <a:noFill/>
        </p:spPr>
        <p:txBody>
          <a:bodyPr wrap="square" rtlCol="0">
            <a:spAutoFit/>
          </a:bodyPr>
          <a:lstStyle/>
          <a:p>
            <a:pPr algn="ctr"/>
            <a:r>
              <a:rPr lang="fr-FR" sz="4000" u="sng" dirty="0"/>
              <a:t>CPL</a:t>
            </a:r>
          </a:p>
        </p:txBody>
      </p:sp>
      <p:pic>
        <p:nvPicPr>
          <p:cNvPr id="5" name="Image 4" descr="Prise CPL pas chère, adaptateur CPL - Electro Dépôt"/>
          <p:cNvPicPr/>
          <p:nvPr/>
        </p:nvPicPr>
        <p:blipFill>
          <a:blip r:embed="rId3">
            <a:extLst>
              <a:ext uri="{28A0092B-C50C-407E-A947-70E740481C1C}">
                <a14:useLocalDpi xmlns:a14="http://schemas.microsoft.com/office/drawing/2010/main" val="0"/>
              </a:ext>
            </a:extLst>
          </a:blip>
          <a:srcRect/>
          <a:stretch>
            <a:fillRect/>
          </a:stretch>
        </p:blipFill>
        <p:spPr bwMode="auto">
          <a:xfrm>
            <a:off x="302111" y="726774"/>
            <a:ext cx="3093134" cy="2703204"/>
          </a:xfrm>
          <a:prstGeom prst="rect">
            <a:avLst/>
          </a:prstGeom>
          <a:noFill/>
          <a:ln>
            <a:noFill/>
          </a:ln>
        </p:spPr>
      </p:pic>
      <p:sp>
        <p:nvSpPr>
          <p:cNvPr id="6" name="ZoneTexte 5"/>
          <p:cNvSpPr txBox="1"/>
          <p:nvPr/>
        </p:nvSpPr>
        <p:spPr>
          <a:xfrm>
            <a:off x="8044689" y="18888"/>
            <a:ext cx="4929809" cy="707886"/>
          </a:xfrm>
          <a:prstGeom prst="rect">
            <a:avLst/>
          </a:prstGeom>
          <a:noFill/>
        </p:spPr>
        <p:txBody>
          <a:bodyPr wrap="square" rtlCol="0">
            <a:spAutoFit/>
          </a:bodyPr>
          <a:lstStyle/>
          <a:p>
            <a:pPr algn="ctr"/>
            <a:r>
              <a:rPr lang="fr-FR" sz="4000" u="sng" dirty="0"/>
              <a:t>Bus I²C</a:t>
            </a:r>
          </a:p>
        </p:txBody>
      </p:sp>
      <p:pic>
        <p:nvPicPr>
          <p:cNvPr id="1026" name="Picture 2" descr="https://upload.wikimedia.org/wikipedia/fr/1/19/I2c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3208" y="825170"/>
            <a:ext cx="2472773" cy="269257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887524" y="2171457"/>
            <a:ext cx="4929809" cy="707886"/>
          </a:xfrm>
          <a:prstGeom prst="rect">
            <a:avLst/>
          </a:prstGeom>
          <a:noFill/>
        </p:spPr>
        <p:txBody>
          <a:bodyPr wrap="square" rtlCol="0">
            <a:spAutoFit/>
          </a:bodyPr>
          <a:lstStyle/>
          <a:p>
            <a:pPr algn="ctr"/>
            <a:r>
              <a:rPr lang="fr-FR" sz="4000" u="sng" dirty="0"/>
              <a:t>Bus CAN</a:t>
            </a:r>
          </a:p>
        </p:txBody>
      </p:sp>
      <p:pic>
        <p:nvPicPr>
          <p:cNvPr id="1028" name="Picture 4" descr="Le bus CAN: Généralité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278" y="2879343"/>
            <a:ext cx="5915919" cy="3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87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4054" y="729576"/>
            <a:ext cx="10004839" cy="1603260"/>
          </a:xfrm>
          <a:prstGeom prst="rect">
            <a:avLst/>
          </a:prstGeom>
        </p:spPr>
      </p:pic>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1154053" y="2332836"/>
            <a:ext cx="10004839" cy="1605254"/>
          </a:xfrm>
          <a:prstGeom prst="rect">
            <a:avLst/>
          </a:prstGeom>
        </p:spPr>
      </p:pic>
      <p:pic>
        <p:nvPicPr>
          <p:cNvPr id="8" name="Image 7"/>
          <p:cNvPicPr>
            <a:picLocks noChangeAspect="1"/>
          </p:cNvPicPr>
          <p:nvPr/>
        </p:nvPicPr>
        <p:blipFill>
          <a:blip r:embed="rId4"/>
          <a:stretch>
            <a:fillRect/>
          </a:stretch>
        </p:blipFill>
        <p:spPr>
          <a:xfrm>
            <a:off x="1154052" y="3936096"/>
            <a:ext cx="10023404" cy="1033469"/>
          </a:xfrm>
          <a:prstGeom prst="rect">
            <a:avLst/>
          </a:prstGeom>
        </p:spPr>
      </p:pic>
      <p:pic>
        <p:nvPicPr>
          <p:cNvPr id="9" name="Image 8"/>
          <p:cNvPicPr>
            <a:picLocks noChangeAspect="1"/>
          </p:cNvPicPr>
          <p:nvPr/>
        </p:nvPicPr>
        <p:blipFill>
          <a:blip r:embed="rId5"/>
          <a:stretch>
            <a:fillRect/>
          </a:stretch>
        </p:blipFill>
        <p:spPr>
          <a:xfrm>
            <a:off x="1154051" y="4969564"/>
            <a:ext cx="10004841" cy="1242837"/>
          </a:xfrm>
          <a:prstGeom prst="rect">
            <a:avLst/>
          </a:prstGeom>
        </p:spPr>
      </p:pic>
      <p:sp>
        <p:nvSpPr>
          <p:cNvPr id="2" name="Rectangle 1"/>
          <p:cNvSpPr/>
          <p:nvPr/>
        </p:nvSpPr>
        <p:spPr>
          <a:xfrm>
            <a:off x="1149901" y="2332038"/>
            <a:ext cx="10004841" cy="160405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ntranet et extranet - YAKATI Développement - Réseau - Web - Lin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682" y="923330"/>
            <a:ext cx="6824635" cy="579718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 réseau « entreprise »</a:t>
            </a:r>
          </a:p>
        </p:txBody>
      </p:sp>
    </p:spTree>
    <p:extLst>
      <p:ext uri="{BB962C8B-B14F-4D97-AF65-F5344CB8AC3E}">
        <p14:creationId xmlns:p14="http://schemas.microsoft.com/office/powerpoint/2010/main" val="3743564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195617" y="244263"/>
            <a:ext cx="10004839" cy="1605254"/>
          </a:xfrm>
          <a:prstGeom prst="rect">
            <a:avLst/>
          </a:prstGeom>
        </p:spPr>
      </p:pic>
      <p:sp>
        <p:nvSpPr>
          <p:cNvPr id="2" name="Rectangle 1"/>
          <p:cNvSpPr/>
          <p:nvPr/>
        </p:nvSpPr>
        <p:spPr>
          <a:xfrm>
            <a:off x="1191465" y="243465"/>
            <a:ext cx="10004841" cy="160405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a:stretch>
            <a:fillRect/>
          </a:stretch>
        </p:blipFill>
        <p:spPr>
          <a:xfrm>
            <a:off x="1331372" y="2766146"/>
            <a:ext cx="9725025" cy="3133725"/>
          </a:xfrm>
          <a:prstGeom prst="rect">
            <a:avLst/>
          </a:prstGeom>
        </p:spPr>
      </p:pic>
    </p:spTree>
    <p:extLst>
      <p:ext uri="{BB962C8B-B14F-4D97-AF65-F5344CB8AC3E}">
        <p14:creationId xmlns:p14="http://schemas.microsoft.com/office/powerpoint/2010/main" val="3740963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p:cNvSpPr txBox="1">
            <a:spLocks noChangeArrowheads="1"/>
          </p:cNvSpPr>
          <p:nvPr/>
        </p:nvSpPr>
        <p:spPr bwMode="auto">
          <a:xfrm>
            <a:off x="498764" y="1132609"/>
            <a:ext cx="11222181" cy="196388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t>
            </a:r>
            <a:r>
              <a:rPr lang="fr-FR" dirty="0" err="1"/>
              <a:t>Address</a:t>
            </a:r>
            <a:r>
              <a:rPr lang="fr-FR" dirty="0"/>
              <a:t> </a:t>
            </a:r>
            <a:r>
              <a:rPr lang="fr-FR" dirty="0" err="1"/>
              <a:t>Resolution</a:t>
            </a:r>
            <a:r>
              <a:rPr lang="fr-FR" dirty="0"/>
              <a:t> Protocol (ARP, protocole de résolution d’adresse) est un protocole effectuant la traduction d’une adresse de protocole de couche réseau (typiquement une adresse IPv4) en une adresse MAC (typiquement une adresse Ethernet), ou même de tout matériel de couche de liaison. </a:t>
            </a:r>
          </a:p>
        </p:txBody>
      </p:sp>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ARP</a:t>
            </a:r>
          </a:p>
        </p:txBody>
      </p:sp>
      <p:pic>
        <p:nvPicPr>
          <p:cNvPr id="6" name="Image 5"/>
          <p:cNvPicPr>
            <a:picLocks noChangeAspect="1"/>
          </p:cNvPicPr>
          <p:nvPr/>
        </p:nvPicPr>
        <p:blipFill>
          <a:blip r:embed="rId2"/>
          <a:stretch>
            <a:fillRect/>
          </a:stretch>
        </p:blipFill>
        <p:spPr>
          <a:xfrm>
            <a:off x="2539966" y="3305770"/>
            <a:ext cx="7112068" cy="3465212"/>
          </a:xfrm>
          <a:prstGeom prst="rect">
            <a:avLst/>
          </a:prstGeom>
        </p:spPr>
      </p:pic>
    </p:spTree>
    <p:extLst>
      <p:ext uri="{BB962C8B-B14F-4D97-AF65-F5344CB8AC3E}">
        <p14:creationId xmlns:p14="http://schemas.microsoft.com/office/powerpoint/2010/main" val="3583478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54054" y="729576"/>
            <a:ext cx="10004839" cy="1603260"/>
          </a:xfrm>
          <a:prstGeom prst="rect">
            <a:avLst/>
          </a:prstGeom>
        </p:spPr>
      </p:pic>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1154053" y="2332836"/>
            <a:ext cx="10004839" cy="1605254"/>
          </a:xfrm>
          <a:prstGeom prst="rect">
            <a:avLst/>
          </a:prstGeom>
        </p:spPr>
      </p:pic>
      <p:pic>
        <p:nvPicPr>
          <p:cNvPr id="8" name="Image 7"/>
          <p:cNvPicPr>
            <a:picLocks noChangeAspect="1"/>
          </p:cNvPicPr>
          <p:nvPr/>
        </p:nvPicPr>
        <p:blipFill>
          <a:blip r:embed="rId4"/>
          <a:stretch>
            <a:fillRect/>
          </a:stretch>
        </p:blipFill>
        <p:spPr>
          <a:xfrm>
            <a:off x="1154052" y="3936096"/>
            <a:ext cx="10023404" cy="1033469"/>
          </a:xfrm>
          <a:prstGeom prst="rect">
            <a:avLst/>
          </a:prstGeom>
        </p:spPr>
      </p:pic>
      <p:pic>
        <p:nvPicPr>
          <p:cNvPr id="9" name="Image 8"/>
          <p:cNvPicPr>
            <a:picLocks noChangeAspect="1"/>
          </p:cNvPicPr>
          <p:nvPr/>
        </p:nvPicPr>
        <p:blipFill>
          <a:blip r:embed="rId5"/>
          <a:stretch>
            <a:fillRect/>
          </a:stretch>
        </p:blipFill>
        <p:spPr>
          <a:xfrm>
            <a:off x="1154051" y="4969564"/>
            <a:ext cx="10004841" cy="1242837"/>
          </a:xfrm>
          <a:prstGeom prst="rect">
            <a:avLst/>
          </a:prstGeom>
        </p:spPr>
      </p:pic>
      <p:sp>
        <p:nvSpPr>
          <p:cNvPr id="2" name="Rectangle 1"/>
          <p:cNvSpPr/>
          <p:nvPr/>
        </p:nvSpPr>
        <p:spPr>
          <a:xfrm>
            <a:off x="1172615" y="729178"/>
            <a:ext cx="9986277" cy="160365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071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154053" y="192465"/>
            <a:ext cx="10004839" cy="1603260"/>
          </a:xfrm>
          <a:prstGeom prst="rect">
            <a:avLst/>
          </a:prstGeom>
        </p:spPr>
      </p:pic>
      <p:sp>
        <p:nvSpPr>
          <p:cNvPr id="2" name="Rectangle 1"/>
          <p:cNvSpPr/>
          <p:nvPr/>
        </p:nvSpPr>
        <p:spPr>
          <a:xfrm>
            <a:off x="1172615" y="192465"/>
            <a:ext cx="9986277" cy="160365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IIITD: System Management: ADVANTAGES AND DISADVANTAGES OF TCP AND UD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753" y="3010878"/>
            <a:ext cx="5876514" cy="3525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a Nº 5: Protocolo UD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72" y="3010878"/>
            <a:ext cx="5876514" cy="3525908"/>
          </a:xfrm>
          <a:prstGeom prst="rect">
            <a:avLst/>
          </a:prstGeom>
          <a:noFill/>
          <a:extLst>
            <a:ext uri="{909E8E84-426E-40DD-AFC4-6F175D3DCCD1}">
              <a14:hiddenFill xmlns:a14="http://schemas.microsoft.com/office/drawing/2010/main">
                <a:solidFill>
                  <a:srgbClr val="FFFFFF"/>
                </a:solidFill>
              </a14:hiddenFill>
            </a:ext>
          </a:extLst>
        </p:spPr>
      </p:pic>
      <p:sp>
        <p:nvSpPr>
          <p:cNvPr id="11" name="Zone de texte 2"/>
          <p:cNvSpPr txBox="1">
            <a:spLocks noChangeArrowheads="1"/>
          </p:cNvSpPr>
          <p:nvPr/>
        </p:nvSpPr>
        <p:spPr bwMode="auto">
          <a:xfrm>
            <a:off x="426027" y="2005446"/>
            <a:ext cx="11294918" cy="62057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 couche transport gère les communications de bout en bout entre processus.</a:t>
            </a:r>
          </a:p>
        </p:txBody>
      </p:sp>
    </p:spTree>
    <p:extLst>
      <p:ext uri="{BB962C8B-B14F-4D97-AF65-F5344CB8AC3E}">
        <p14:creationId xmlns:p14="http://schemas.microsoft.com/office/powerpoint/2010/main" val="1181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p:cNvPicPr>
            <a:picLocks noChangeAspect="1"/>
          </p:cNvPicPr>
          <p:nvPr/>
        </p:nvPicPr>
        <p:blipFill>
          <a:blip r:embed="rId2"/>
          <a:stretch>
            <a:fillRect/>
          </a:stretch>
        </p:blipFill>
        <p:spPr>
          <a:xfrm>
            <a:off x="1144119" y="725556"/>
            <a:ext cx="10016406" cy="1916182"/>
          </a:xfrm>
          <a:prstGeom prst="rect">
            <a:avLst/>
          </a:prstGeom>
        </p:spPr>
      </p:pic>
      <p:pic>
        <p:nvPicPr>
          <p:cNvPr id="9" name="Image 8"/>
          <p:cNvPicPr>
            <a:picLocks noChangeAspect="1"/>
          </p:cNvPicPr>
          <p:nvPr/>
        </p:nvPicPr>
        <p:blipFill>
          <a:blip r:embed="rId3"/>
          <a:stretch>
            <a:fillRect/>
          </a:stretch>
        </p:blipFill>
        <p:spPr>
          <a:xfrm>
            <a:off x="1144118" y="2641738"/>
            <a:ext cx="10004837" cy="1294158"/>
          </a:xfrm>
          <a:prstGeom prst="rect">
            <a:avLst/>
          </a:prstGeom>
        </p:spPr>
      </p:pic>
      <p:pic>
        <p:nvPicPr>
          <p:cNvPr id="10" name="Image 9"/>
          <p:cNvPicPr>
            <a:picLocks noChangeAspect="1"/>
          </p:cNvPicPr>
          <p:nvPr/>
        </p:nvPicPr>
        <p:blipFill>
          <a:blip r:embed="rId4"/>
          <a:stretch>
            <a:fillRect/>
          </a:stretch>
        </p:blipFill>
        <p:spPr>
          <a:xfrm>
            <a:off x="1144117" y="3935896"/>
            <a:ext cx="10004838" cy="958175"/>
          </a:xfrm>
          <a:prstGeom prst="rect">
            <a:avLst/>
          </a:prstGeom>
        </p:spPr>
      </p:pic>
      <p:pic>
        <p:nvPicPr>
          <p:cNvPr id="11" name="Image 10"/>
          <p:cNvPicPr>
            <a:picLocks noChangeAspect="1"/>
          </p:cNvPicPr>
          <p:nvPr/>
        </p:nvPicPr>
        <p:blipFill>
          <a:blip r:embed="rId5"/>
          <a:stretch>
            <a:fillRect/>
          </a:stretch>
        </p:blipFill>
        <p:spPr>
          <a:xfrm>
            <a:off x="1144115" y="4894071"/>
            <a:ext cx="10004839" cy="1603260"/>
          </a:xfrm>
          <a:prstGeom prst="rect">
            <a:avLst/>
          </a:prstGeom>
        </p:spPr>
      </p:pic>
      <p:sp>
        <p:nvSpPr>
          <p:cNvPr id="12" name="Rectangle 11"/>
          <p:cNvSpPr/>
          <p:nvPr/>
        </p:nvSpPr>
        <p:spPr>
          <a:xfrm>
            <a:off x="1132545" y="3935896"/>
            <a:ext cx="10004841" cy="95817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05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163995" y="318052"/>
            <a:ext cx="10004838" cy="958175"/>
          </a:xfrm>
          <a:prstGeom prst="rect">
            <a:avLst/>
          </a:prstGeom>
        </p:spPr>
      </p:pic>
      <p:sp>
        <p:nvSpPr>
          <p:cNvPr id="5" name="Rectangle 4"/>
          <p:cNvSpPr/>
          <p:nvPr/>
        </p:nvSpPr>
        <p:spPr>
          <a:xfrm>
            <a:off x="1163995" y="318052"/>
            <a:ext cx="10004841" cy="95817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0488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p:cNvPicPr>
            <a:picLocks noChangeAspect="1"/>
          </p:cNvPicPr>
          <p:nvPr/>
        </p:nvPicPr>
        <p:blipFill>
          <a:blip r:embed="rId2"/>
          <a:stretch>
            <a:fillRect/>
          </a:stretch>
        </p:blipFill>
        <p:spPr>
          <a:xfrm>
            <a:off x="1144119" y="725556"/>
            <a:ext cx="10016406" cy="1916182"/>
          </a:xfrm>
          <a:prstGeom prst="rect">
            <a:avLst/>
          </a:prstGeom>
        </p:spPr>
      </p:pic>
      <p:pic>
        <p:nvPicPr>
          <p:cNvPr id="9" name="Image 8"/>
          <p:cNvPicPr>
            <a:picLocks noChangeAspect="1"/>
          </p:cNvPicPr>
          <p:nvPr/>
        </p:nvPicPr>
        <p:blipFill>
          <a:blip r:embed="rId3"/>
          <a:stretch>
            <a:fillRect/>
          </a:stretch>
        </p:blipFill>
        <p:spPr>
          <a:xfrm>
            <a:off x="1144118" y="2641738"/>
            <a:ext cx="10004837" cy="1294158"/>
          </a:xfrm>
          <a:prstGeom prst="rect">
            <a:avLst/>
          </a:prstGeom>
        </p:spPr>
      </p:pic>
      <p:pic>
        <p:nvPicPr>
          <p:cNvPr id="10" name="Image 9"/>
          <p:cNvPicPr>
            <a:picLocks noChangeAspect="1"/>
          </p:cNvPicPr>
          <p:nvPr/>
        </p:nvPicPr>
        <p:blipFill>
          <a:blip r:embed="rId4"/>
          <a:stretch>
            <a:fillRect/>
          </a:stretch>
        </p:blipFill>
        <p:spPr>
          <a:xfrm>
            <a:off x="1144117" y="3935896"/>
            <a:ext cx="10004838" cy="958175"/>
          </a:xfrm>
          <a:prstGeom prst="rect">
            <a:avLst/>
          </a:prstGeom>
        </p:spPr>
      </p:pic>
      <p:pic>
        <p:nvPicPr>
          <p:cNvPr id="11" name="Image 10"/>
          <p:cNvPicPr>
            <a:picLocks noChangeAspect="1"/>
          </p:cNvPicPr>
          <p:nvPr/>
        </p:nvPicPr>
        <p:blipFill>
          <a:blip r:embed="rId5"/>
          <a:stretch>
            <a:fillRect/>
          </a:stretch>
        </p:blipFill>
        <p:spPr>
          <a:xfrm>
            <a:off x="1144115" y="4894071"/>
            <a:ext cx="10004839" cy="1603260"/>
          </a:xfrm>
          <a:prstGeom prst="rect">
            <a:avLst/>
          </a:prstGeom>
        </p:spPr>
      </p:pic>
      <p:sp>
        <p:nvSpPr>
          <p:cNvPr id="12" name="Rectangle 11"/>
          <p:cNvSpPr/>
          <p:nvPr/>
        </p:nvSpPr>
        <p:spPr>
          <a:xfrm>
            <a:off x="1155684" y="2651677"/>
            <a:ext cx="10004841" cy="128421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78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154057" y="236468"/>
            <a:ext cx="10004837" cy="1294158"/>
          </a:xfrm>
          <a:prstGeom prst="rect">
            <a:avLst/>
          </a:prstGeom>
        </p:spPr>
      </p:pic>
      <p:sp>
        <p:nvSpPr>
          <p:cNvPr id="12" name="Rectangle 11"/>
          <p:cNvSpPr/>
          <p:nvPr/>
        </p:nvSpPr>
        <p:spPr>
          <a:xfrm>
            <a:off x="1165623" y="246407"/>
            <a:ext cx="10004841" cy="128421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88441" y="2243388"/>
            <a:ext cx="4929809" cy="707886"/>
          </a:xfrm>
          <a:prstGeom prst="rect">
            <a:avLst/>
          </a:prstGeom>
          <a:noFill/>
        </p:spPr>
        <p:txBody>
          <a:bodyPr wrap="square" rtlCol="0">
            <a:spAutoFit/>
          </a:bodyPr>
          <a:lstStyle/>
          <a:p>
            <a:pPr algn="ctr"/>
            <a:r>
              <a:rPr lang="fr-FR" sz="4000" u="sng" dirty="0"/>
              <a:t>ASCII</a:t>
            </a:r>
          </a:p>
        </p:txBody>
      </p:sp>
      <p:sp>
        <p:nvSpPr>
          <p:cNvPr id="14" name="ZoneTexte 13"/>
          <p:cNvSpPr txBox="1"/>
          <p:nvPr/>
        </p:nvSpPr>
        <p:spPr>
          <a:xfrm>
            <a:off x="6636838" y="2227907"/>
            <a:ext cx="4929809" cy="707886"/>
          </a:xfrm>
          <a:prstGeom prst="rect">
            <a:avLst/>
          </a:prstGeom>
          <a:noFill/>
        </p:spPr>
        <p:txBody>
          <a:bodyPr wrap="square" rtlCol="0">
            <a:spAutoFit/>
          </a:bodyPr>
          <a:lstStyle/>
          <a:p>
            <a:pPr algn="ctr"/>
            <a:r>
              <a:rPr lang="fr-FR" sz="4000" u="sng" dirty="0"/>
              <a:t>Unicode</a:t>
            </a:r>
          </a:p>
        </p:txBody>
      </p:sp>
      <p:pic>
        <p:nvPicPr>
          <p:cNvPr id="2" name="Image 1"/>
          <p:cNvPicPr>
            <a:picLocks noChangeAspect="1"/>
          </p:cNvPicPr>
          <p:nvPr/>
        </p:nvPicPr>
        <p:blipFill>
          <a:blip r:embed="rId4"/>
          <a:stretch>
            <a:fillRect/>
          </a:stretch>
        </p:blipFill>
        <p:spPr>
          <a:xfrm>
            <a:off x="142311" y="2951274"/>
            <a:ext cx="5822071" cy="3813208"/>
          </a:xfrm>
          <a:prstGeom prst="rect">
            <a:avLst/>
          </a:prstGeom>
        </p:spPr>
      </p:pic>
      <p:pic>
        <p:nvPicPr>
          <p:cNvPr id="3" name="Image 2"/>
          <p:cNvPicPr>
            <a:picLocks noChangeAspect="1"/>
          </p:cNvPicPr>
          <p:nvPr/>
        </p:nvPicPr>
        <p:blipFill>
          <a:blip r:embed="rId5"/>
          <a:stretch>
            <a:fillRect/>
          </a:stretch>
        </p:blipFill>
        <p:spPr>
          <a:xfrm>
            <a:off x="6168043" y="3012357"/>
            <a:ext cx="5867400" cy="3691041"/>
          </a:xfrm>
          <a:prstGeom prst="rect">
            <a:avLst/>
          </a:prstGeom>
        </p:spPr>
      </p:pic>
      <p:sp>
        <p:nvSpPr>
          <p:cNvPr id="15" name="Zone de texte 2"/>
          <p:cNvSpPr txBox="1">
            <a:spLocks noChangeArrowheads="1"/>
          </p:cNvSpPr>
          <p:nvPr/>
        </p:nvSpPr>
        <p:spPr bwMode="auto">
          <a:xfrm>
            <a:off x="871248" y="1635839"/>
            <a:ext cx="10570453" cy="602673"/>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 couche présentation est chargée du codage des données applicatives. </a:t>
            </a:r>
          </a:p>
        </p:txBody>
      </p:sp>
    </p:spTree>
    <p:extLst>
      <p:ext uri="{BB962C8B-B14F-4D97-AF65-F5344CB8AC3E}">
        <p14:creationId xmlns:p14="http://schemas.microsoft.com/office/powerpoint/2010/main" val="18444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Homme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039678" y="0"/>
            <a:ext cx="6152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Machine</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pic>
        <p:nvPicPr>
          <p:cNvPr id="8" name="Image 7"/>
          <p:cNvPicPr>
            <a:picLocks noChangeAspect="1"/>
          </p:cNvPicPr>
          <p:nvPr/>
        </p:nvPicPr>
        <p:blipFill>
          <a:blip r:embed="rId2"/>
          <a:stretch>
            <a:fillRect/>
          </a:stretch>
        </p:blipFill>
        <p:spPr>
          <a:xfrm>
            <a:off x="1144119" y="725556"/>
            <a:ext cx="10016406" cy="1916182"/>
          </a:xfrm>
          <a:prstGeom prst="rect">
            <a:avLst/>
          </a:prstGeom>
        </p:spPr>
      </p:pic>
      <p:pic>
        <p:nvPicPr>
          <p:cNvPr id="9" name="Image 8"/>
          <p:cNvPicPr>
            <a:picLocks noChangeAspect="1"/>
          </p:cNvPicPr>
          <p:nvPr/>
        </p:nvPicPr>
        <p:blipFill>
          <a:blip r:embed="rId3"/>
          <a:stretch>
            <a:fillRect/>
          </a:stretch>
        </p:blipFill>
        <p:spPr>
          <a:xfrm>
            <a:off x="1144118" y="2641738"/>
            <a:ext cx="10004837" cy="1294158"/>
          </a:xfrm>
          <a:prstGeom prst="rect">
            <a:avLst/>
          </a:prstGeom>
        </p:spPr>
      </p:pic>
      <p:pic>
        <p:nvPicPr>
          <p:cNvPr id="10" name="Image 9"/>
          <p:cNvPicPr>
            <a:picLocks noChangeAspect="1"/>
          </p:cNvPicPr>
          <p:nvPr/>
        </p:nvPicPr>
        <p:blipFill>
          <a:blip r:embed="rId4"/>
          <a:stretch>
            <a:fillRect/>
          </a:stretch>
        </p:blipFill>
        <p:spPr>
          <a:xfrm>
            <a:off x="1144117" y="3935896"/>
            <a:ext cx="10004838" cy="958175"/>
          </a:xfrm>
          <a:prstGeom prst="rect">
            <a:avLst/>
          </a:prstGeom>
        </p:spPr>
      </p:pic>
      <p:pic>
        <p:nvPicPr>
          <p:cNvPr id="11" name="Image 10"/>
          <p:cNvPicPr>
            <a:picLocks noChangeAspect="1"/>
          </p:cNvPicPr>
          <p:nvPr/>
        </p:nvPicPr>
        <p:blipFill>
          <a:blip r:embed="rId5"/>
          <a:stretch>
            <a:fillRect/>
          </a:stretch>
        </p:blipFill>
        <p:spPr>
          <a:xfrm>
            <a:off x="1144115" y="4894071"/>
            <a:ext cx="10004839" cy="1603260"/>
          </a:xfrm>
          <a:prstGeom prst="rect">
            <a:avLst/>
          </a:prstGeom>
        </p:spPr>
      </p:pic>
      <p:sp>
        <p:nvSpPr>
          <p:cNvPr id="12" name="Rectangle 11"/>
          <p:cNvSpPr/>
          <p:nvPr/>
        </p:nvSpPr>
        <p:spPr>
          <a:xfrm>
            <a:off x="1144113" y="727551"/>
            <a:ext cx="10004841" cy="18941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73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154059" y="159025"/>
            <a:ext cx="10016406" cy="1916182"/>
          </a:xfrm>
          <a:prstGeom prst="rect">
            <a:avLst/>
          </a:prstGeom>
        </p:spPr>
      </p:pic>
      <p:sp>
        <p:nvSpPr>
          <p:cNvPr id="12" name="Rectangle 11"/>
          <p:cNvSpPr/>
          <p:nvPr/>
        </p:nvSpPr>
        <p:spPr>
          <a:xfrm>
            <a:off x="1154053" y="161020"/>
            <a:ext cx="10004841" cy="18941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 de texte 2"/>
          <p:cNvSpPr txBox="1">
            <a:spLocks noChangeArrowheads="1"/>
          </p:cNvSpPr>
          <p:nvPr/>
        </p:nvSpPr>
        <p:spPr bwMode="auto">
          <a:xfrm>
            <a:off x="367747" y="2305878"/>
            <a:ext cx="11330609" cy="954157"/>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La couche d'application sert de fenêtre pour que les utilisateurs et les processus d'application aient accès aux services réseau. </a:t>
            </a:r>
          </a:p>
        </p:txBody>
      </p:sp>
      <p:sp>
        <p:nvSpPr>
          <p:cNvPr id="14" name="ZoneTexte 13"/>
          <p:cNvSpPr txBox="1"/>
          <p:nvPr/>
        </p:nvSpPr>
        <p:spPr>
          <a:xfrm>
            <a:off x="280328" y="3510779"/>
            <a:ext cx="4929809" cy="707886"/>
          </a:xfrm>
          <a:prstGeom prst="rect">
            <a:avLst/>
          </a:prstGeom>
          <a:noFill/>
        </p:spPr>
        <p:txBody>
          <a:bodyPr wrap="square" rtlCol="0">
            <a:spAutoFit/>
          </a:bodyPr>
          <a:lstStyle/>
          <a:p>
            <a:pPr algn="ctr"/>
            <a:r>
              <a:rPr lang="fr-FR" sz="4000" u="sng" dirty="0"/>
              <a:t>DHCP</a:t>
            </a:r>
          </a:p>
        </p:txBody>
      </p:sp>
      <p:sp>
        <p:nvSpPr>
          <p:cNvPr id="15" name="Zone de texte 2"/>
          <p:cNvSpPr txBox="1">
            <a:spLocks noChangeArrowheads="1"/>
          </p:cNvSpPr>
          <p:nvPr/>
        </p:nvSpPr>
        <p:spPr bwMode="auto">
          <a:xfrm>
            <a:off x="268554" y="4325788"/>
            <a:ext cx="11775837" cy="1781590"/>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err="1"/>
              <a:t>Dynamic</a:t>
            </a:r>
            <a:r>
              <a:rPr lang="fr-FR" dirty="0"/>
              <a:t> Host Configuration Protocol (DHCP, protocole de configuration dynamique des hôtes) est un protocole dont le rôle est d’assurer la configuration automatique des paramètres IP d’une station, notamment en lui affectant automatiquement une adresse IP et un masque de sous-réseau.  </a:t>
            </a:r>
          </a:p>
        </p:txBody>
      </p:sp>
    </p:spTree>
    <p:extLst>
      <p:ext uri="{BB962C8B-B14F-4D97-AF65-F5344CB8AC3E}">
        <p14:creationId xmlns:p14="http://schemas.microsoft.com/office/powerpoint/2010/main" val="29962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9.storage.canalblog.com/91/38/855942/647996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224" y="923330"/>
            <a:ext cx="6603552" cy="357613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MAN</a:t>
            </a:r>
          </a:p>
        </p:txBody>
      </p:sp>
      <p:sp>
        <p:nvSpPr>
          <p:cNvPr id="2" name="Rectangle 1"/>
          <p:cNvSpPr/>
          <p:nvPr/>
        </p:nvSpPr>
        <p:spPr>
          <a:xfrm>
            <a:off x="226944" y="4780720"/>
            <a:ext cx="11738112" cy="185861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p>
            <a:pPr algn="just"/>
            <a:r>
              <a:rPr lang="fr-FR" sz="2400" dirty="0">
                <a:solidFill>
                  <a:schemeClr val="bg1"/>
                </a:solidFill>
                <a:latin typeface="Arial" panose="020B0604020202020204" pitchFamily="34" charset="0"/>
                <a:cs typeface="Times New Roman" panose="02020603050405020304" pitchFamily="18" charset="0"/>
              </a:rPr>
              <a:t>Les MAN (</a:t>
            </a:r>
            <a:r>
              <a:rPr lang="fr-FR" sz="2400" dirty="0" err="1">
                <a:solidFill>
                  <a:schemeClr val="bg1"/>
                </a:solidFill>
                <a:latin typeface="Arial" panose="020B0604020202020204" pitchFamily="34" charset="0"/>
                <a:cs typeface="Times New Roman" panose="02020603050405020304" pitchFamily="18" charset="0"/>
              </a:rPr>
              <a:t>Metropolitan</a:t>
            </a:r>
            <a:r>
              <a:rPr lang="fr-FR" sz="2400" dirty="0">
                <a:solidFill>
                  <a:schemeClr val="bg1"/>
                </a:solidFill>
                <a:latin typeface="Arial" panose="020B0604020202020204" pitchFamily="34" charset="0"/>
                <a:cs typeface="Times New Roman" panose="02020603050405020304" pitchFamily="18" charset="0"/>
              </a:rPr>
              <a:t> Area Network) interconnectent plusieurs LAN géographiquement proches (au maximum quelques dizaines de km) à des débits importants. Ainsi un MAN permet à deux nœuds distants de communiquer comme s’ils faisaient partie d'un même réseau local. </a:t>
            </a:r>
          </a:p>
        </p:txBody>
      </p:sp>
    </p:spTree>
    <p:extLst>
      <p:ext uri="{BB962C8B-B14F-4D97-AF65-F5344CB8AC3E}">
        <p14:creationId xmlns:p14="http://schemas.microsoft.com/office/powerpoint/2010/main" val="316581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154059" y="159025"/>
            <a:ext cx="10016406" cy="1916182"/>
          </a:xfrm>
          <a:prstGeom prst="rect">
            <a:avLst/>
          </a:prstGeom>
        </p:spPr>
      </p:pic>
      <p:sp>
        <p:nvSpPr>
          <p:cNvPr id="12" name="Rectangle 11"/>
          <p:cNvSpPr/>
          <p:nvPr/>
        </p:nvSpPr>
        <p:spPr>
          <a:xfrm>
            <a:off x="1154053" y="161020"/>
            <a:ext cx="10004841" cy="18941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 de texte 2"/>
          <p:cNvSpPr txBox="1">
            <a:spLocks noChangeArrowheads="1"/>
          </p:cNvSpPr>
          <p:nvPr/>
        </p:nvSpPr>
        <p:spPr bwMode="auto">
          <a:xfrm>
            <a:off x="109329" y="2934693"/>
            <a:ext cx="11966713" cy="145840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Le Domain Name System (ou DNS, système de noms de domaine) est un service permettant de traduire un nom de domaine en informations de plusieurs types qui y sont associées, notamment en adresses IP de la machine portant ce nom. </a:t>
            </a:r>
          </a:p>
        </p:txBody>
      </p:sp>
      <p:sp>
        <p:nvSpPr>
          <p:cNvPr id="10" name="ZoneTexte 9"/>
          <p:cNvSpPr txBox="1"/>
          <p:nvPr/>
        </p:nvSpPr>
        <p:spPr>
          <a:xfrm>
            <a:off x="109329" y="2161043"/>
            <a:ext cx="4929809" cy="707886"/>
          </a:xfrm>
          <a:prstGeom prst="rect">
            <a:avLst/>
          </a:prstGeom>
          <a:noFill/>
        </p:spPr>
        <p:txBody>
          <a:bodyPr wrap="square" rtlCol="0">
            <a:spAutoFit/>
          </a:bodyPr>
          <a:lstStyle/>
          <a:p>
            <a:pPr algn="ctr"/>
            <a:r>
              <a:rPr lang="fr-FR" sz="4000" u="sng" dirty="0"/>
              <a:t>DNS</a:t>
            </a:r>
          </a:p>
        </p:txBody>
      </p:sp>
      <p:sp>
        <p:nvSpPr>
          <p:cNvPr id="11" name="Zone de texte 2"/>
          <p:cNvSpPr txBox="1">
            <a:spLocks noChangeArrowheads="1"/>
          </p:cNvSpPr>
          <p:nvPr/>
        </p:nvSpPr>
        <p:spPr bwMode="auto">
          <a:xfrm>
            <a:off x="218661" y="5252581"/>
            <a:ext cx="11748051" cy="1470991"/>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Simple Mail Transfer Protocol (SMTP, littéralement « protocole simple de transfert de courrier ») est un protocole utilisé pour transférer le courrier électronique (</a:t>
            </a:r>
            <a:r>
              <a:rPr lang="fr-FR" dirty="0">
                <a:hlinkClick r:id="rId4" tooltip="Courriel"/>
              </a:rPr>
              <a:t>courriel</a:t>
            </a:r>
            <a:r>
              <a:rPr lang="fr-FR" dirty="0"/>
              <a:t>) vers les serveurs de messagerie électronique. </a:t>
            </a:r>
          </a:p>
        </p:txBody>
      </p:sp>
      <p:sp>
        <p:nvSpPr>
          <p:cNvPr id="16" name="ZoneTexte 15"/>
          <p:cNvSpPr txBox="1"/>
          <p:nvPr/>
        </p:nvSpPr>
        <p:spPr>
          <a:xfrm>
            <a:off x="109329" y="4481347"/>
            <a:ext cx="4929809" cy="707886"/>
          </a:xfrm>
          <a:prstGeom prst="rect">
            <a:avLst/>
          </a:prstGeom>
          <a:noFill/>
        </p:spPr>
        <p:txBody>
          <a:bodyPr wrap="square" rtlCol="0">
            <a:spAutoFit/>
          </a:bodyPr>
          <a:lstStyle/>
          <a:p>
            <a:pPr algn="ctr"/>
            <a:r>
              <a:rPr lang="fr-FR" sz="4000" u="sng" dirty="0"/>
              <a:t>SMTP</a:t>
            </a:r>
          </a:p>
        </p:txBody>
      </p:sp>
    </p:spTree>
    <p:extLst>
      <p:ext uri="{BB962C8B-B14F-4D97-AF65-F5344CB8AC3E}">
        <p14:creationId xmlns:p14="http://schemas.microsoft.com/office/powerpoint/2010/main" val="29850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154059" y="159025"/>
            <a:ext cx="10016406" cy="1916182"/>
          </a:xfrm>
          <a:prstGeom prst="rect">
            <a:avLst/>
          </a:prstGeom>
        </p:spPr>
      </p:pic>
      <p:sp>
        <p:nvSpPr>
          <p:cNvPr id="12" name="Rectangle 11"/>
          <p:cNvSpPr/>
          <p:nvPr/>
        </p:nvSpPr>
        <p:spPr>
          <a:xfrm>
            <a:off x="1154053" y="161020"/>
            <a:ext cx="10004841" cy="18941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09328" y="2075207"/>
            <a:ext cx="4929809" cy="707886"/>
          </a:xfrm>
          <a:prstGeom prst="rect">
            <a:avLst/>
          </a:prstGeom>
          <a:noFill/>
        </p:spPr>
        <p:txBody>
          <a:bodyPr wrap="square" rtlCol="0">
            <a:spAutoFit/>
          </a:bodyPr>
          <a:lstStyle/>
          <a:p>
            <a:pPr algn="ctr"/>
            <a:r>
              <a:rPr lang="fr-FR" sz="4000" u="sng" dirty="0"/>
              <a:t>HTTP</a:t>
            </a:r>
          </a:p>
        </p:txBody>
      </p:sp>
      <p:sp>
        <p:nvSpPr>
          <p:cNvPr id="16" name="ZoneTexte 15"/>
          <p:cNvSpPr txBox="1"/>
          <p:nvPr/>
        </p:nvSpPr>
        <p:spPr>
          <a:xfrm>
            <a:off x="109328" y="4238706"/>
            <a:ext cx="4929809" cy="707886"/>
          </a:xfrm>
          <a:prstGeom prst="rect">
            <a:avLst/>
          </a:prstGeom>
          <a:noFill/>
        </p:spPr>
        <p:txBody>
          <a:bodyPr wrap="square" rtlCol="0">
            <a:spAutoFit/>
          </a:bodyPr>
          <a:lstStyle/>
          <a:p>
            <a:pPr algn="ctr"/>
            <a:r>
              <a:rPr lang="fr-FR" sz="4000" u="sng" dirty="0"/>
              <a:t>FTP</a:t>
            </a:r>
          </a:p>
        </p:txBody>
      </p:sp>
      <p:sp>
        <p:nvSpPr>
          <p:cNvPr id="13" name="Zone de texte 2"/>
          <p:cNvSpPr txBox="1">
            <a:spLocks noChangeArrowheads="1"/>
          </p:cNvSpPr>
          <p:nvPr/>
        </p:nvSpPr>
        <p:spPr bwMode="auto">
          <a:xfrm>
            <a:off x="109328" y="2783093"/>
            <a:ext cx="11907080" cy="1455613"/>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L'HyperText Transfer Protocol, plus connu sous l'abréviation HTTP — littéralement « protocole de transfert hypertexte » — est un protocole de communication client-serveur développé pour le World Wide Web.   </a:t>
            </a:r>
          </a:p>
        </p:txBody>
      </p:sp>
      <p:sp>
        <p:nvSpPr>
          <p:cNvPr id="14" name="Zone de texte 2"/>
          <p:cNvSpPr txBox="1">
            <a:spLocks noChangeArrowheads="1"/>
          </p:cNvSpPr>
          <p:nvPr/>
        </p:nvSpPr>
        <p:spPr bwMode="auto">
          <a:xfrm>
            <a:off x="109328" y="4946592"/>
            <a:ext cx="11907080" cy="1742442"/>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dirty="0"/>
              <a:t>File Transfer Protocol (protocole de transfert de fichier), ou FTP, est un protocole de communication destiné au partage de fichiers. Il permet, depuis un ordinateur, de copier des fichiers vers un autre ordinateur du réseau, ou encore de supprimer ou de modifier des fichiers sur cet ordinateur.  </a:t>
            </a:r>
          </a:p>
        </p:txBody>
      </p:sp>
    </p:spTree>
    <p:extLst>
      <p:ext uri="{BB962C8B-B14F-4D97-AF65-F5344CB8AC3E}">
        <p14:creationId xmlns:p14="http://schemas.microsoft.com/office/powerpoint/2010/main" val="165648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889221"/>
          </a:xfrm>
        </p:spPr>
        <p:txBody>
          <a:bodyPr>
            <a:normAutofit fontScale="90000"/>
          </a:bodyPr>
          <a:lstStyle/>
          <a:p>
            <a:pPr algn="ctr"/>
            <a:r>
              <a:rPr lang="fr-FR" sz="6000" b="1" dirty="0"/>
              <a:t>Shadow</a:t>
            </a:r>
          </a:p>
        </p:txBody>
      </p:sp>
      <p:pic>
        <p:nvPicPr>
          <p:cNvPr id="3" name="Image 2"/>
          <p:cNvPicPr>
            <a:picLocks noChangeAspect="1"/>
          </p:cNvPicPr>
          <p:nvPr/>
        </p:nvPicPr>
        <p:blipFill>
          <a:blip r:embed="rId3"/>
          <a:stretch>
            <a:fillRect/>
          </a:stretch>
        </p:blipFill>
        <p:spPr>
          <a:xfrm>
            <a:off x="0" y="889221"/>
            <a:ext cx="12192000" cy="5968779"/>
          </a:xfrm>
          <a:prstGeom prst="rect">
            <a:avLst/>
          </a:prstGeom>
        </p:spPr>
      </p:pic>
    </p:spTree>
    <p:extLst>
      <p:ext uri="{BB962C8B-B14F-4D97-AF65-F5344CB8AC3E}">
        <p14:creationId xmlns:p14="http://schemas.microsoft.com/office/powerpoint/2010/main" val="71318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ide Area Network Wide Area Networks Wide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994" y="1000824"/>
            <a:ext cx="6312011" cy="395678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0" y="0"/>
            <a:ext cx="12192000" cy="923330"/>
          </a:xfrm>
          <a:prstGeom prst="rect">
            <a:avLst/>
          </a:prstGeom>
          <a:noFill/>
        </p:spPr>
        <p:txBody>
          <a:bodyPr wrap="square" rtlCol="0">
            <a:spAutoFit/>
          </a:bodyPr>
          <a:lstStyle/>
          <a:p>
            <a:pPr algn="ctr"/>
            <a:r>
              <a:rPr lang="fr-FR" sz="5400" u="sng" dirty="0"/>
              <a:t>Les WAN</a:t>
            </a:r>
          </a:p>
        </p:txBody>
      </p:sp>
      <p:sp>
        <p:nvSpPr>
          <p:cNvPr id="6" name="Zone de texte 2"/>
          <p:cNvSpPr txBox="1">
            <a:spLocks noChangeArrowheads="1"/>
          </p:cNvSpPr>
          <p:nvPr/>
        </p:nvSpPr>
        <p:spPr bwMode="auto">
          <a:xfrm>
            <a:off x="813351" y="5325355"/>
            <a:ext cx="10565296" cy="1135079"/>
          </a:xfrm>
          <a:prstGeom prst="rect">
            <a:avLst/>
          </a:prstGeom>
          <a:solidFill>
            <a:srgbClr val="FFFFFF"/>
          </a:solidFill>
          <a:ln w="38100">
            <a:solidFill>
              <a:srgbClr val="00B050"/>
            </a:solidFill>
            <a:miter lim="800000"/>
            <a:headEnd/>
            <a:tailEnd/>
          </a:ln>
        </p:spPr>
        <p:txBody>
          <a:bodyPr rot="0" vert="horz" wrap="square" lIns="91440" tIns="45720" rIns="91440" bIns="45720" anchor="ctr" anchorCtr="0">
            <a:noAutofit/>
          </a:bodyPr>
          <a:lstStyle>
            <a:defPPr>
              <a:defRPr lang="en-US"/>
            </a:defPPr>
            <a:lvl1pPr algn="just">
              <a:spcAft>
                <a:spcPts val="0"/>
              </a:spcAft>
              <a:defRPr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r-FR" sz="2400"/>
              <a:t>Un WAN (Wide Area Network ou réseau étendu) interconnecte plusieurs LAN à travers de grandes distances géographiques. </a:t>
            </a:r>
          </a:p>
        </p:txBody>
      </p:sp>
    </p:spTree>
    <p:extLst>
      <p:ext uri="{BB962C8B-B14F-4D97-AF65-F5344CB8AC3E}">
        <p14:creationId xmlns:p14="http://schemas.microsoft.com/office/powerpoint/2010/main" val="15504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dzaje sieci komputerowy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444" y="177164"/>
            <a:ext cx="9255817" cy="647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141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TM03457452[[fn=Céleste]]</Template>
  <TotalTime>0</TotalTime>
  <Words>1961</Words>
  <Application>Microsoft Office PowerPoint</Application>
  <PresentationFormat>Grand écran</PresentationFormat>
  <Paragraphs>418</Paragraphs>
  <Slides>72</Slides>
  <Notes>53</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72</vt:i4>
      </vt:variant>
    </vt:vector>
  </HeadingPairs>
  <TitlesOfParts>
    <vt:vector size="80" baseType="lpstr">
      <vt:lpstr>Arial</vt:lpstr>
      <vt:lpstr>Calibri</vt:lpstr>
      <vt:lpstr>Calibri Light</vt:lpstr>
      <vt:lpstr>Open Sans</vt:lpstr>
      <vt:lpstr>Symbol</vt:lpstr>
      <vt:lpstr>Times New Roman</vt:lpstr>
      <vt:lpstr>Wingdings</vt:lpstr>
      <vt:lpstr>Céleste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méthodes d’accès à internet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Adressage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architectures de réseau</vt:lpstr>
      <vt:lpstr>Présentation PowerPoint</vt:lpstr>
      <vt:lpstr>Présentation PowerPoint</vt:lpstr>
      <vt:lpstr>Topologie physique d’un réseau</vt:lpstr>
      <vt:lpstr>Présentation PowerPoint</vt:lpstr>
      <vt:lpstr>Présentation PowerPoint</vt:lpstr>
      <vt:lpstr>Présentation PowerPoint</vt:lpstr>
      <vt:lpstr>La communication</vt:lpstr>
      <vt:lpstr>Présentation PowerPoint</vt:lpstr>
      <vt:lpstr>Le modèle tcp/ip</vt:lpstr>
      <vt:lpstr>Présentation PowerPoint</vt:lpstr>
      <vt:lpstr>Présentation PowerPoint</vt:lpstr>
      <vt:lpstr>Présentation PowerPoint</vt:lpstr>
      <vt:lpstr>L’encapsulation  des données</vt:lpstr>
      <vt:lpstr>Présentation PowerPoint</vt:lpstr>
      <vt:lpstr>Présentation PowerPoint</vt:lpstr>
      <vt:lpstr>Le modèle osi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Shadow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Meunier</dc:creator>
  <cp:lastModifiedBy>François Meunier</cp:lastModifiedBy>
  <cp:revision>107</cp:revision>
  <dcterms:created xsi:type="dcterms:W3CDTF">2017-03-02T12:35:22Z</dcterms:created>
  <dcterms:modified xsi:type="dcterms:W3CDTF">2018-05-09T07:59:03Z</dcterms:modified>
</cp:coreProperties>
</file>