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1" autoAdjust="0"/>
    <p:restoredTop sz="70788" autoAdjust="0"/>
  </p:normalViewPr>
  <p:slideViewPr>
    <p:cSldViewPr snapToGrid="0">
      <p:cViewPr varScale="1">
        <p:scale>
          <a:sx n="10" d="100"/>
          <a:sy n="10" d="100"/>
        </p:scale>
        <p:origin x="-134" y="95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DDDF-E4FC-414D-8CBE-C08845F649C0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1F81-167D-435E-9191-E6828CDB2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03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structure de base d'une chaîne de mesure comprend au minimum quatre étages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capteur sensible aux variations d'une grandeur physique et qui, à partir de ces variations, délivre un signal électrique. Un conditionneur de signal dont le rôle principal est l'amplification du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délivré par le capteur pour lui donner un niveau compatible avec l'unité de numérisation; cet étage peut parfois intégrer un filtre qui réduit les perturbations présentes sur le signal.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unité de numérisation qui va échantillonner le signal à intervalles réguliers et affecter un nombre (image de la tension) à chaque point d'échantillonnage.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L'unité de traitement informatique peut exploiter les mesures qui sont maintenant une suite de nombres (enregistrement, affichage de courbes, traitements Mathématiques,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transmissions des données …).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nos jours, compte tenu des possibilités offertes par l'électronique et l'informatique, les capteurs délivrent un signal électrique et la quasi-totalité des chaînes de mesure sont des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chaînes électroniques et informatiques.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Certains capteurs, par exemple le thermomètre DALLAS DS1621, délivrent directement un mot binaire, image de la température, en leur sortie. Ils intègrent, dans un seul boîtier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(DIL 08) le capteur + le circuit de mise en forme + le CAN.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91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L'effet photoélectrique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semi-conducteur est un matériau pauvre en porteurs de charges électriques (isolant).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Lorsqu'un photon d'énergie suffisante excite un atome du matériau, celui-ci libère plus facilement un électron qui participera à la conduction.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16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photorésistance est une résistance dont la valeur varie en fonction du flux lumineux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qu'elle reçoit.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 : Obscurité → R0 = 20 M ( 0 lux 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Lumière naturelle → R1 = 100 k ( 500 lux 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Lumière intense → R2 = 100 ( 10000 lux 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Avantages : - bonne sensibilité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faible coût et robustesse.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Inconvénients : - temps de réponse élevé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bande passante étroite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sensible à la chaleur.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Utilisation : détection des changements obscurité-lumière ( éclairage public 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183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photodiode est une diode dont la jonction PN peut être soumise à un éclairement lumineux.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Courbe : Le graphe I = f(U) pour une photodiode dépend de l'éclairement ( Lux ) de la jonction PN.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constate que lorsque la diode est éclairée, elle peut se comporter en générateur ( I = 0 U ≈ 0,7V pour 1000lux ). On a donc affaire à une photopile (effet photovoltaïque).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Avantages : - bonne sensibilité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faible temps de réponse (bande passante élevée).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Inconvénients : - coût plus élevé qu'une photorésistance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nécessite un circuit de polarisation précis.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37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transmission de données</a:t>
            </a:r>
          </a:p>
          <a:p>
            <a:r>
              <a:rPr lang="fr-FR" dirty="0" smtClean="0"/>
              <a:t>2 roue codeuse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691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Capteurs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potentiométriques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déplacement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a- Principe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mesurer la position d'un objet, il suffit de le relier mécaniquement au curseur C d'un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potentiomètre (schéma page suivante).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48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applique une tension continue E entre les extrémités A et B du potentiomètre.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tension U en sortie aura l'expression suivante : U = 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x.R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R =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x.E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tension U en sortie est donc proportionnelle à la position x du curseur.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Avantages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simplicité d'utilisation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faible coût.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Inconvénient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usure mécanique (utilisation déconseillée dans les asservissements très dynamiques)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017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b- Utilisations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Mesures de déplacements rectilignes (potentiomètre rectiligne).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Mesures d'angles de rotations (potentiomètre rotatif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monotour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mutitour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 de débit de fluide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débit du fluide exerce une force sur un clapet relié au curseur d'un potentiomètre.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tension en sortie du potentiomètre augmente avec la vitesse d'écoulement.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992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Capteurs à jauges d'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extensiométrie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a- Principe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résistance d'un conducteur est donnée par la relation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=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l/S (résistivité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Ω.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m; longueur m; surface m2)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déformation du conducteur (jauge) modifie la longueur l entraînant une variation de la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résistance 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relation générale pour les jauges est ΔR/R0=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KΔl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 ou K est le facteur de jauge.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b- Fonctionnement d'une jauge simple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jauge est constituée d'une piste résistive collée sur un support en résine. Le tout </a:t>
            </a:r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collé sur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corps dont on veut mesurer la déformation.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Corps au repos (pas d'allongement)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65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signal est dit analogique si l'amplitude de la grandeur physique 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réprésentant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peut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prendre une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infinité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valeurs dans un intervalle donné.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continu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C'est un signal qui varie 'lentement' dans le temps : température, débit, niveau.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C'est la forme de ce signal qui est importante : pression cardiaque, chromatographie, impact.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Fréquentiel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C'est le spectre fréquentiel qui transporte l'information désirée : analyse vocale, sonar, spectrographie.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signal est dit numérique si l'amplitude de la grandeur physique le représentant ne peut prendre qu'un nombre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valeurs. En général ce nombre fini de valeurs est une puissance de 2.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 ou rien (TOR)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informe sur l'état bivalent d'un système.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 : une vanne ouverte ou fermée.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 d'impulsion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 impulsion est l'image d'un changement d'état. Exemple : un codeur incrémental donne un nombre fini et connu d'impulsion par tour.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Echantillonnage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C'est l'image numérique d'un signal analogique.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 : température, débit, niveau, son (pression)…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2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tension VS de sortie sera proportionnelle à la force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VS = k.(F+F) = 2k.F avec k constante.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 Capteur de pression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Définition : Lorsqu'un corps (gaz, liquide ou solide ) exerce une force F sur une paroi 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(surface); on peut définir la pression P exercée par ce corps avec la relation ci-dessous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F/S avec les unités : 1m2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1Pascal = 1Newton ou 1m2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1Pa = 1N 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rappelle que 1 kg = 9,81 N.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Unités : 1 bar = 105 Pa = 100 000 N / m2 ≈ 10 000 kg / m2 ≈ 1 kg / cm2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6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capteur de force est inséré dans la paroi d'une enceinte où règne une pression P. Une face du capteur est soumise à la force F (pression P) et l'autre face est soumise à la force F0 (pression extérieure P0).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F = P.S ; F0 = P0.S et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k.(F+F0) ( capteur de force, k = constante 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P + P0 ) = k' ( P + P0 ) conclusion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k' ( P + P0 )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s'agit ici d'un capteur de pression qui mesure la somme de la pression extérieure P0 et de la pression de l'enceinte 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L'augmentation de vitesse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véhicule donne une accélération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induit une force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exercée par la masse sur le capteur.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donc 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2k.F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2k.m.a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21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réception d'un son engendre une variation de pression à la surface du récepteur.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capteur de pression sur cette surface donnera donc une tension image du signal ultrasonore.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2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barreau de semi-conducteur soumis à un champ magnétique uniforme B et traversé par un courant I, est le siège d'une force électromotrice UH sur deux de ses faces.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tension de Hall UH est définie par la relation ci-dessous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 = RH. I.B/e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 :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constante de Hall ( dépend du semi-conducteur )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intensité de la source de courant (A)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intensité du champ magnétique (T)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épaisseur du barreau de silicium.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on maintient le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courant I constant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a donc une tension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 proportionnelle au champ magnétique B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UH =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k constante égale à RH.I/e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structure typique d'un capteur de champ magnétique est la suivante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5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Capteur de proximité</a:t>
            </a:r>
          </a:p>
          <a:p>
            <a:r>
              <a:rPr lang="fr-FR" dirty="0" smtClean="0"/>
              <a:t>Mesure de l'intensité d'un courant électrique sans "ouvrir " le circuit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courant I crée un champ magnétique proportionnel à ce courant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μ .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/ 2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capteur donne une tension US =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k'.I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k et k' constantes.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C'est le principe des pinces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ampèremétriques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(mesure de forts courants de 1000A et plus).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Avantages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plus de détérioration des ampèremètres "classiques".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pas de danger car le fil reste isolé (pas besoin d'ouvrir le circuit).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rapidité d'intervention.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1F81-167D-435E-9191-E6828CDB280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51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chaine d’information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capteurs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73" y="289334"/>
            <a:ext cx="9058275" cy="2314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35" y="2798445"/>
            <a:ext cx="67627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 à effet </a:t>
            </a:r>
            <a:r>
              <a:rPr lang="fr-FR" dirty="0" err="1" smtClean="0"/>
              <a:t>piezoelectrique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894" y="2097088"/>
            <a:ext cx="9352218" cy="38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</a:t>
            </a:r>
            <a:r>
              <a:rPr lang="fr-FR" dirty="0" err="1" smtClean="0"/>
              <a:t>general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1764566"/>
            <a:ext cx="9928263" cy="3734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1412" y="1764566"/>
            <a:ext cx="2613724" cy="123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85396" y="1764566"/>
            <a:ext cx="2613724" cy="192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442" y="5109880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 de 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0" y="2214381"/>
            <a:ext cx="8039164" cy="35768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b="2242"/>
          <a:stretch/>
        </p:blipFill>
        <p:spPr>
          <a:xfrm>
            <a:off x="9180576" y="2399490"/>
            <a:ext cx="3011424" cy="32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618518"/>
            <a:ext cx="7063804" cy="42547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16" y="4412772"/>
            <a:ext cx="3986784" cy="24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1173162"/>
            <a:ext cx="9905999" cy="4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 A Effet hall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41" y="2231095"/>
            <a:ext cx="5942140" cy="35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Détecteur de champ </a:t>
            </a:r>
            <a:r>
              <a:rPr lang="fr-FR" dirty="0" err="1" smtClean="0"/>
              <a:t>magnetique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2493327"/>
            <a:ext cx="9890762" cy="25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4412" y="2249487"/>
            <a:ext cx="5756212" cy="1883601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" y="2310447"/>
            <a:ext cx="4953000" cy="33657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2249487"/>
            <a:ext cx="5756212" cy="34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CAPTEURS À EFFET PHOTOÉLECTRIQUE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725" y="2249487"/>
            <a:ext cx="5893372" cy="35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1" y="618517"/>
            <a:ext cx="9983529" cy="5770585"/>
          </a:xfrm>
        </p:spPr>
      </p:pic>
    </p:spTree>
    <p:extLst>
      <p:ext uri="{BB962C8B-B14F-4D97-AF65-F5344CB8AC3E}">
        <p14:creationId xmlns:p14="http://schemas.microsoft.com/office/powerpoint/2010/main" val="38779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PHOTOresistance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37" y="1919787"/>
            <a:ext cx="8657347" cy="47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Photodiode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37" y="2097088"/>
            <a:ext cx="9282748" cy="42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Utilisations :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8670" y="2097088"/>
            <a:ext cx="1876425" cy="1876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2" y="2097088"/>
            <a:ext cx="7858125" cy="1876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2" y="4451958"/>
            <a:ext cx="7219950" cy="2000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5697" y="4154869"/>
            <a:ext cx="3192463" cy="25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45366"/>
            <a:ext cx="10660444" cy="1478570"/>
          </a:xfrm>
        </p:spPr>
        <p:txBody>
          <a:bodyPr/>
          <a:lstStyle/>
          <a:p>
            <a:r>
              <a:rPr lang="fr-FR" dirty="0"/>
              <a:t>CAPTEURS À RÉSISTANCE VARIABLE PAR DÉFORMATION</a:t>
            </a:r>
          </a:p>
        </p:txBody>
      </p:sp>
      <p:sp>
        <p:nvSpPr>
          <p:cNvPr id="4" name="AutoShape 2" descr="Afficher l'image d'origin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89" y="1977580"/>
            <a:ext cx="5240690" cy="40940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951" y="2557272"/>
            <a:ext cx="571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618518"/>
            <a:ext cx="9945052" cy="3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85" y="1740182"/>
            <a:ext cx="6858452" cy="34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678" y="618518"/>
            <a:ext cx="9925733" cy="3267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9221" y="618518"/>
            <a:ext cx="4149915" cy="572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78" y="3824950"/>
            <a:ext cx="9925733" cy="30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18518"/>
            <a:ext cx="6278994" cy="5583874"/>
          </a:xfrm>
        </p:spPr>
      </p:pic>
    </p:spTree>
    <p:extLst>
      <p:ext uri="{BB962C8B-B14F-4D97-AF65-F5344CB8AC3E}">
        <p14:creationId xmlns:p14="http://schemas.microsoft.com/office/powerpoint/2010/main" val="23127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688188"/>
            <a:ext cx="9911369" cy="3651557"/>
          </a:xfrm>
        </p:spPr>
      </p:pic>
    </p:spTree>
    <p:extLst>
      <p:ext uri="{BB962C8B-B14F-4D97-AF65-F5344CB8AC3E}">
        <p14:creationId xmlns:p14="http://schemas.microsoft.com/office/powerpoint/2010/main" val="236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14300"/>
            <a:ext cx="92106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300037"/>
            <a:ext cx="86010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3" y="618518"/>
            <a:ext cx="58578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618518"/>
            <a:ext cx="9908192" cy="50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36" y="618518"/>
            <a:ext cx="79819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6279</TotalTime>
  <Words>1496</Words>
  <Application>Microsoft Office PowerPoint</Application>
  <PresentationFormat>Grand écran</PresentationFormat>
  <Paragraphs>137</Paragraphs>
  <Slides>26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Tw Cen MT</vt:lpstr>
      <vt:lpstr>Circuit</vt:lpstr>
      <vt:lpstr>La chaine d’information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Capteur à effet piezoelectrique</vt:lpstr>
      <vt:lpstr>Cas general</vt:lpstr>
      <vt:lpstr>Capteur de pression</vt:lpstr>
      <vt:lpstr>Présentation PowerPoint</vt:lpstr>
      <vt:lpstr>Présentation PowerPoint</vt:lpstr>
      <vt:lpstr>CAPTEUR A Effet hall</vt:lpstr>
      <vt:lpstr>Détecteur de champ magnetique</vt:lpstr>
      <vt:lpstr>Autres applications</vt:lpstr>
      <vt:lpstr> CAPTEURS À EFFET PHOTOÉLECTRIQUE</vt:lpstr>
      <vt:lpstr>PHOTOresistance</vt:lpstr>
      <vt:lpstr>Photodiode</vt:lpstr>
      <vt:lpstr>Utilisations :</vt:lpstr>
      <vt:lpstr>CAPTEURS À RÉSISTANCE VARIABLE PAR DÉFORMATION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chaine d’information</dc:title>
  <dc:creator>Dominique FICHOT</dc:creator>
  <cp:lastModifiedBy>Dominique FICHOT</cp:lastModifiedBy>
  <cp:revision>13</cp:revision>
  <dcterms:created xsi:type="dcterms:W3CDTF">2015-11-26T08:11:40Z</dcterms:created>
  <dcterms:modified xsi:type="dcterms:W3CDTF">2016-01-12T19:48:22Z</dcterms:modified>
</cp:coreProperties>
</file>