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 id="2147483706" r:id="rId2"/>
    <p:sldMasterId id="2147483712" r:id="rId3"/>
    <p:sldMasterId id="2147483724" r:id="rId4"/>
  </p:sldMasterIdLst>
  <p:notesMasterIdLst>
    <p:notesMasterId r:id="rId46"/>
  </p:notesMasterIdLst>
  <p:handoutMasterIdLst>
    <p:handoutMasterId r:id="rId47"/>
  </p:handoutMasterIdLst>
  <p:sldIdLst>
    <p:sldId id="446" r:id="rId5"/>
    <p:sldId id="495" r:id="rId6"/>
    <p:sldId id="449" r:id="rId7"/>
    <p:sldId id="434" r:id="rId8"/>
    <p:sldId id="453" r:id="rId9"/>
    <p:sldId id="427" r:id="rId10"/>
    <p:sldId id="454" r:id="rId11"/>
    <p:sldId id="441" r:id="rId12"/>
    <p:sldId id="455" r:id="rId13"/>
    <p:sldId id="456" r:id="rId14"/>
    <p:sldId id="457" r:id="rId15"/>
    <p:sldId id="458" r:id="rId16"/>
    <p:sldId id="459" r:id="rId17"/>
    <p:sldId id="461" r:id="rId18"/>
    <p:sldId id="460" r:id="rId19"/>
    <p:sldId id="462" r:id="rId20"/>
    <p:sldId id="465" r:id="rId21"/>
    <p:sldId id="466" r:id="rId22"/>
    <p:sldId id="468" r:id="rId23"/>
    <p:sldId id="467" r:id="rId24"/>
    <p:sldId id="469" r:id="rId25"/>
    <p:sldId id="470" r:id="rId26"/>
    <p:sldId id="471" r:id="rId27"/>
    <p:sldId id="473" r:id="rId28"/>
    <p:sldId id="472" r:id="rId29"/>
    <p:sldId id="474" r:id="rId30"/>
    <p:sldId id="477" r:id="rId31"/>
    <p:sldId id="478" r:id="rId32"/>
    <p:sldId id="479" r:id="rId33"/>
    <p:sldId id="480" r:id="rId34"/>
    <p:sldId id="481" r:id="rId35"/>
    <p:sldId id="482" r:id="rId36"/>
    <p:sldId id="483" r:id="rId37"/>
    <p:sldId id="484" r:id="rId38"/>
    <p:sldId id="485" r:id="rId39"/>
    <p:sldId id="487" r:id="rId40"/>
    <p:sldId id="488" r:id="rId41"/>
    <p:sldId id="489" r:id="rId42"/>
    <p:sldId id="490" r:id="rId43"/>
    <p:sldId id="491" r:id="rId44"/>
    <p:sldId id="492" r:id="rId45"/>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72" userDrawn="1">
          <p15:clr>
            <a:srgbClr val="A4A3A4"/>
          </p15:clr>
        </p15:guide>
        <p15:guide id="2" pos="288" userDrawn="1">
          <p15:clr>
            <a:srgbClr val="F26B43"/>
          </p15:clr>
        </p15:guide>
        <p15:guide id="3" orient="horz" pos="4056" userDrawn="1">
          <p15:clr>
            <a:srgbClr val="F26B43"/>
          </p15:clr>
        </p15:guide>
        <p15:guide id="4" orient="horz" pos="1488" userDrawn="1">
          <p15:clr>
            <a:srgbClr val="A4A3A4"/>
          </p15:clr>
        </p15:guide>
        <p15:guide id="5" pos="3816" userDrawn="1">
          <p15:clr>
            <a:srgbClr val="A4A3A4"/>
          </p15:clr>
        </p15:guide>
        <p15:guide id="6" pos="7416" userDrawn="1">
          <p15:clr>
            <a:srgbClr val="F26B43"/>
          </p15:clr>
        </p15:guide>
        <p15:guide id="7" orient="horz" pos="312" userDrawn="1">
          <p15:clr>
            <a:srgbClr val="F26B43"/>
          </p15:clr>
        </p15:guide>
        <p15:guide id="8" orient="horz" pos="2160" userDrawn="1">
          <p15:clr>
            <a:srgbClr val="A4A3A4"/>
          </p15:clr>
        </p15:guide>
        <p15:guide id="9" orient="horz" pos="230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E"/>
    <a:srgbClr val="8C5896"/>
    <a:srgbClr val="7C6560"/>
    <a:srgbClr val="29282D"/>
    <a:srgbClr val="E288B6"/>
    <a:srgbClr val="D75078"/>
    <a:srgbClr val="B38F6A"/>
    <a:srgbClr val="6667AB"/>
    <a:srgbClr val="BBBBBB"/>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286" autoAdjust="0"/>
  </p:normalViewPr>
  <p:slideViewPr>
    <p:cSldViewPr snapToGrid="0">
      <p:cViewPr varScale="1">
        <p:scale>
          <a:sx n="106" d="100"/>
          <a:sy n="106" d="100"/>
        </p:scale>
        <p:origin x="732" y="102"/>
      </p:cViewPr>
      <p:guideLst>
        <p:guide orient="horz" pos="3672"/>
        <p:guide pos="288"/>
        <p:guide orient="horz" pos="4056"/>
        <p:guide orient="horz" pos="1488"/>
        <p:guide pos="3816"/>
        <p:guide pos="7416"/>
        <p:guide orient="horz" pos="312"/>
        <p:guide orient="horz" pos="2160"/>
        <p:guide orient="horz" pos="2304"/>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3780" y="85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8/10/relationships/authors" Targe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B3440B4-626E-4F3C-BAEA-93BE989AF48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a:p>
        </p:txBody>
      </p:sp>
      <p:sp>
        <p:nvSpPr>
          <p:cNvPr id="3" name="Espace réservé de la date 2">
            <a:extLst>
              <a:ext uri="{FF2B5EF4-FFF2-40B4-BE49-F238E27FC236}">
                <a16:creationId xmlns:a16="http://schemas.microsoft.com/office/drawing/2014/main" id="{E53A5570-8E4E-4AA9-B246-5A27A383B99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C63F59E2-8B57-4898-A941-78C0BCF569CC}" type="datetime1">
              <a:rPr lang="fr-FR" smtClean="0"/>
              <a:t>26/09/2022</a:t>
            </a:fld>
            <a:endParaRPr lang="fr-FR"/>
          </a:p>
        </p:txBody>
      </p:sp>
      <p:sp>
        <p:nvSpPr>
          <p:cNvPr id="4" name="Espace réservé du pied de page 3">
            <a:extLst>
              <a:ext uri="{FF2B5EF4-FFF2-40B4-BE49-F238E27FC236}">
                <a16:creationId xmlns:a16="http://schemas.microsoft.com/office/drawing/2014/main" id="{D50D364A-9468-466A-ACCD-ABB3762BE8B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a:p>
        </p:txBody>
      </p:sp>
      <p:sp>
        <p:nvSpPr>
          <p:cNvPr id="5" name="Espace réservé du numéro de diapositive 4">
            <a:extLst>
              <a:ext uri="{FF2B5EF4-FFF2-40B4-BE49-F238E27FC236}">
                <a16:creationId xmlns:a16="http://schemas.microsoft.com/office/drawing/2014/main" id="{CE9EF394-4AD6-48D1-9C4C-1B3D44BBF58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2004FE7-BA7C-4FF4-9756-C6A1F2BCA37F}" type="slidenum">
              <a:rPr lang="fr-FR" smtClean="0"/>
              <a:t>‹N°›</a:t>
            </a:fld>
            <a:endParaRPr lang="fr-FR"/>
          </a:p>
        </p:txBody>
      </p:sp>
    </p:spTree>
    <p:extLst>
      <p:ext uri="{BB962C8B-B14F-4D97-AF65-F5344CB8AC3E}">
        <p14:creationId xmlns:p14="http://schemas.microsoft.com/office/powerpoint/2010/main" val="20977173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noProof="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DBD6C4C8-C009-4449-B572-DD106EA8511C}" type="datetime1">
              <a:rPr lang="fr-FR" noProof="0" smtClean="0"/>
              <a:t>26/09/2022</a:t>
            </a:fld>
            <a:endParaRPr lang="fr-FR" noProof="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noProof="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noProof="0"/>
              <a:t>Modifiez les styles du texte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noProof="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B83F1C3-4FA3-4491-97F4-43CA9C8BDFDF}" type="slidenum">
              <a:rPr lang="fr-FR" noProof="0" smtClean="0"/>
              <a:t>‹N°›</a:t>
            </a:fld>
            <a:endParaRPr lang="fr-FR" noProof="0"/>
          </a:p>
        </p:txBody>
      </p:sp>
    </p:spTree>
    <p:extLst>
      <p:ext uri="{BB962C8B-B14F-4D97-AF65-F5344CB8AC3E}">
        <p14:creationId xmlns:p14="http://schemas.microsoft.com/office/powerpoint/2010/main" val="379634690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6B83F1C3-4FA3-4491-97F4-43CA9C8BDFDF}" type="slidenum">
              <a:rPr lang="fr-FR" smtClean="0"/>
              <a:t>1</a:t>
            </a:fld>
            <a:endParaRPr lang="fr-FR"/>
          </a:p>
        </p:txBody>
      </p:sp>
    </p:spTree>
    <p:extLst>
      <p:ext uri="{BB962C8B-B14F-4D97-AF65-F5344CB8AC3E}">
        <p14:creationId xmlns:p14="http://schemas.microsoft.com/office/powerpoint/2010/main" val="3631956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6B83F1C3-4FA3-4491-97F4-43CA9C8BDFDF}" type="slidenum">
              <a:rPr lang="fr-FR" smtClean="0"/>
              <a:t>10</a:t>
            </a:fld>
            <a:endParaRPr lang="fr-FR"/>
          </a:p>
        </p:txBody>
      </p:sp>
    </p:spTree>
    <p:extLst>
      <p:ext uri="{BB962C8B-B14F-4D97-AF65-F5344CB8AC3E}">
        <p14:creationId xmlns:p14="http://schemas.microsoft.com/office/powerpoint/2010/main" val="4267884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6B83F1C3-4FA3-4491-97F4-43CA9C8BDFDF}" type="slidenum">
              <a:rPr lang="fr-FR" smtClean="0"/>
              <a:t>11</a:t>
            </a:fld>
            <a:endParaRPr lang="fr-FR"/>
          </a:p>
        </p:txBody>
      </p:sp>
    </p:spTree>
    <p:extLst>
      <p:ext uri="{BB962C8B-B14F-4D97-AF65-F5344CB8AC3E}">
        <p14:creationId xmlns:p14="http://schemas.microsoft.com/office/powerpoint/2010/main" val="3600930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6B83F1C3-4FA3-4491-97F4-43CA9C8BDFDF}" type="slidenum">
              <a:rPr lang="fr-FR" smtClean="0"/>
              <a:t>12</a:t>
            </a:fld>
            <a:endParaRPr lang="fr-FR"/>
          </a:p>
        </p:txBody>
      </p:sp>
    </p:spTree>
    <p:extLst>
      <p:ext uri="{BB962C8B-B14F-4D97-AF65-F5344CB8AC3E}">
        <p14:creationId xmlns:p14="http://schemas.microsoft.com/office/powerpoint/2010/main" val="187426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6B83F1C3-4FA3-4491-97F4-43CA9C8BDFDF}" type="slidenum">
              <a:rPr lang="fr-FR" smtClean="0"/>
              <a:t>13</a:t>
            </a:fld>
            <a:endParaRPr lang="fr-FR"/>
          </a:p>
        </p:txBody>
      </p:sp>
    </p:spTree>
    <p:extLst>
      <p:ext uri="{BB962C8B-B14F-4D97-AF65-F5344CB8AC3E}">
        <p14:creationId xmlns:p14="http://schemas.microsoft.com/office/powerpoint/2010/main" val="3852927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6B83F1C3-4FA3-4491-97F4-43CA9C8BDFDF}" type="slidenum">
              <a:rPr lang="fr-FR" smtClean="0"/>
              <a:t>14</a:t>
            </a:fld>
            <a:endParaRPr lang="fr-FR"/>
          </a:p>
        </p:txBody>
      </p:sp>
    </p:spTree>
    <p:extLst>
      <p:ext uri="{BB962C8B-B14F-4D97-AF65-F5344CB8AC3E}">
        <p14:creationId xmlns:p14="http://schemas.microsoft.com/office/powerpoint/2010/main" val="6001833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6B83F1C3-4FA3-4491-97F4-43CA9C8BDFDF}" type="slidenum">
              <a:rPr lang="fr-FR" smtClean="0"/>
              <a:t>15</a:t>
            </a:fld>
            <a:endParaRPr lang="fr-FR"/>
          </a:p>
        </p:txBody>
      </p:sp>
    </p:spTree>
    <p:extLst>
      <p:ext uri="{BB962C8B-B14F-4D97-AF65-F5344CB8AC3E}">
        <p14:creationId xmlns:p14="http://schemas.microsoft.com/office/powerpoint/2010/main" val="29047851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6B83F1C3-4FA3-4491-97F4-43CA9C8BDFDF}" type="slidenum">
              <a:rPr lang="fr-FR" smtClean="0"/>
              <a:t>16</a:t>
            </a:fld>
            <a:endParaRPr lang="fr-FR"/>
          </a:p>
        </p:txBody>
      </p:sp>
    </p:spTree>
    <p:extLst>
      <p:ext uri="{BB962C8B-B14F-4D97-AF65-F5344CB8AC3E}">
        <p14:creationId xmlns:p14="http://schemas.microsoft.com/office/powerpoint/2010/main" val="2465368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6B83F1C3-4FA3-4491-97F4-43CA9C8BDFDF}" type="slidenum">
              <a:rPr lang="fr-FR" smtClean="0"/>
              <a:t>17</a:t>
            </a:fld>
            <a:endParaRPr lang="fr-FR"/>
          </a:p>
        </p:txBody>
      </p:sp>
    </p:spTree>
    <p:extLst>
      <p:ext uri="{BB962C8B-B14F-4D97-AF65-F5344CB8AC3E}">
        <p14:creationId xmlns:p14="http://schemas.microsoft.com/office/powerpoint/2010/main" val="38449395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6B83F1C3-4FA3-4491-97F4-43CA9C8BDFDF}" type="slidenum">
              <a:rPr lang="fr-FR" smtClean="0"/>
              <a:t>18</a:t>
            </a:fld>
            <a:endParaRPr lang="fr-FR"/>
          </a:p>
        </p:txBody>
      </p:sp>
    </p:spTree>
    <p:extLst>
      <p:ext uri="{BB962C8B-B14F-4D97-AF65-F5344CB8AC3E}">
        <p14:creationId xmlns:p14="http://schemas.microsoft.com/office/powerpoint/2010/main" val="395437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6B83F1C3-4FA3-4491-97F4-43CA9C8BDFDF}" type="slidenum">
              <a:rPr lang="fr-FR" smtClean="0"/>
              <a:t>19</a:t>
            </a:fld>
            <a:endParaRPr lang="fr-FR"/>
          </a:p>
        </p:txBody>
      </p:sp>
    </p:spTree>
    <p:extLst>
      <p:ext uri="{BB962C8B-B14F-4D97-AF65-F5344CB8AC3E}">
        <p14:creationId xmlns:p14="http://schemas.microsoft.com/office/powerpoint/2010/main" val="2556603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6B83F1C3-4FA3-4491-97F4-43CA9C8BDFDF}" type="slidenum">
              <a:rPr lang="fr-FR" smtClean="0"/>
              <a:t>2</a:t>
            </a:fld>
            <a:endParaRPr lang="fr-FR"/>
          </a:p>
        </p:txBody>
      </p:sp>
    </p:spTree>
    <p:extLst>
      <p:ext uri="{BB962C8B-B14F-4D97-AF65-F5344CB8AC3E}">
        <p14:creationId xmlns:p14="http://schemas.microsoft.com/office/powerpoint/2010/main" val="6071446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6B83F1C3-4FA3-4491-97F4-43CA9C8BDFDF}" type="slidenum">
              <a:rPr lang="fr-FR" smtClean="0"/>
              <a:t>20</a:t>
            </a:fld>
            <a:endParaRPr lang="fr-FR"/>
          </a:p>
        </p:txBody>
      </p:sp>
    </p:spTree>
    <p:extLst>
      <p:ext uri="{BB962C8B-B14F-4D97-AF65-F5344CB8AC3E}">
        <p14:creationId xmlns:p14="http://schemas.microsoft.com/office/powerpoint/2010/main" val="18619921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6B83F1C3-4FA3-4491-97F4-43CA9C8BDFDF}" type="slidenum">
              <a:rPr lang="fr-FR" smtClean="0"/>
              <a:t>21</a:t>
            </a:fld>
            <a:endParaRPr lang="fr-FR"/>
          </a:p>
        </p:txBody>
      </p:sp>
    </p:spTree>
    <p:extLst>
      <p:ext uri="{BB962C8B-B14F-4D97-AF65-F5344CB8AC3E}">
        <p14:creationId xmlns:p14="http://schemas.microsoft.com/office/powerpoint/2010/main" val="21461781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6B83F1C3-4FA3-4491-97F4-43CA9C8BDFDF}" type="slidenum">
              <a:rPr lang="fr-FR" smtClean="0"/>
              <a:t>22</a:t>
            </a:fld>
            <a:endParaRPr lang="fr-FR"/>
          </a:p>
        </p:txBody>
      </p:sp>
    </p:spTree>
    <p:extLst>
      <p:ext uri="{BB962C8B-B14F-4D97-AF65-F5344CB8AC3E}">
        <p14:creationId xmlns:p14="http://schemas.microsoft.com/office/powerpoint/2010/main" val="578903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6B83F1C3-4FA3-4491-97F4-43CA9C8BDFDF}" type="slidenum">
              <a:rPr lang="fr-FR" smtClean="0"/>
              <a:t>23</a:t>
            </a:fld>
            <a:endParaRPr lang="fr-FR"/>
          </a:p>
        </p:txBody>
      </p:sp>
    </p:spTree>
    <p:extLst>
      <p:ext uri="{BB962C8B-B14F-4D97-AF65-F5344CB8AC3E}">
        <p14:creationId xmlns:p14="http://schemas.microsoft.com/office/powerpoint/2010/main" val="10064764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6B83F1C3-4FA3-4491-97F4-43CA9C8BDFDF}" type="slidenum">
              <a:rPr lang="fr-FR" smtClean="0"/>
              <a:t>24</a:t>
            </a:fld>
            <a:endParaRPr lang="fr-FR"/>
          </a:p>
        </p:txBody>
      </p:sp>
    </p:spTree>
    <p:extLst>
      <p:ext uri="{BB962C8B-B14F-4D97-AF65-F5344CB8AC3E}">
        <p14:creationId xmlns:p14="http://schemas.microsoft.com/office/powerpoint/2010/main" val="21760636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6B83F1C3-4FA3-4491-97F4-43CA9C8BDFDF}" type="slidenum">
              <a:rPr lang="fr-FR" smtClean="0"/>
              <a:t>25</a:t>
            </a:fld>
            <a:endParaRPr lang="fr-FR"/>
          </a:p>
        </p:txBody>
      </p:sp>
    </p:spTree>
    <p:extLst>
      <p:ext uri="{BB962C8B-B14F-4D97-AF65-F5344CB8AC3E}">
        <p14:creationId xmlns:p14="http://schemas.microsoft.com/office/powerpoint/2010/main" val="38281471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6B83F1C3-4FA3-4491-97F4-43CA9C8BDFDF}" type="slidenum">
              <a:rPr lang="fr-FR" smtClean="0"/>
              <a:t>26</a:t>
            </a:fld>
            <a:endParaRPr lang="fr-FR"/>
          </a:p>
        </p:txBody>
      </p:sp>
    </p:spTree>
    <p:extLst>
      <p:ext uri="{BB962C8B-B14F-4D97-AF65-F5344CB8AC3E}">
        <p14:creationId xmlns:p14="http://schemas.microsoft.com/office/powerpoint/2010/main" val="26385604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6B83F1C3-4FA3-4491-97F4-43CA9C8BDFDF}" type="slidenum">
              <a:rPr lang="fr-FR" smtClean="0"/>
              <a:t>27</a:t>
            </a:fld>
            <a:endParaRPr lang="fr-FR"/>
          </a:p>
        </p:txBody>
      </p:sp>
    </p:spTree>
    <p:extLst>
      <p:ext uri="{BB962C8B-B14F-4D97-AF65-F5344CB8AC3E}">
        <p14:creationId xmlns:p14="http://schemas.microsoft.com/office/powerpoint/2010/main" val="370410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6B83F1C3-4FA3-4491-97F4-43CA9C8BDFDF}" type="slidenum">
              <a:rPr lang="fr-FR" smtClean="0"/>
              <a:t>28</a:t>
            </a:fld>
            <a:endParaRPr lang="fr-FR"/>
          </a:p>
        </p:txBody>
      </p:sp>
    </p:spTree>
    <p:extLst>
      <p:ext uri="{BB962C8B-B14F-4D97-AF65-F5344CB8AC3E}">
        <p14:creationId xmlns:p14="http://schemas.microsoft.com/office/powerpoint/2010/main" val="40840228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6B83F1C3-4FA3-4491-97F4-43CA9C8BDFDF}" type="slidenum">
              <a:rPr lang="fr-FR" smtClean="0"/>
              <a:t>29</a:t>
            </a:fld>
            <a:endParaRPr lang="fr-FR"/>
          </a:p>
        </p:txBody>
      </p:sp>
    </p:spTree>
    <p:extLst>
      <p:ext uri="{BB962C8B-B14F-4D97-AF65-F5344CB8AC3E}">
        <p14:creationId xmlns:p14="http://schemas.microsoft.com/office/powerpoint/2010/main" val="1656872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6B83F1C3-4FA3-4491-97F4-43CA9C8BDFDF}" type="slidenum">
              <a:rPr lang="fr-FR" smtClean="0"/>
              <a:t>3</a:t>
            </a:fld>
            <a:endParaRPr lang="fr-FR"/>
          </a:p>
        </p:txBody>
      </p:sp>
    </p:spTree>
    <p:extLst>
      <p:ext uri="{BB962C8B-B14F-4D97-AF65-F5344CB8AC3E}">
        <p14:creationId xmlns:p14="http://schemas.microsoft.com/office/powerpoint/2010/main" val="39019533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6B83F1C3-4FA3-4491-97F4-43CA9C8BDFDF}" type="slidenum">
              <a:rPr lang="fr-FR" smtClean="0"/>
              <a:t>30</a:t>
            </a:fld>
            <a:endParaRPr lang="fr-FR"/>
          </a:p>
        </p:txBody>
      </p:sp>
    </p:spTree>
    <p:extLst>
      <p:ext uri="{BB962C8B-B14F-4D97-AF65-F5344CB8AC3E}">
        <p14:creationId xmlns:p14="http://schemas.microsoft.com/office/powerpoint/2010/main" val="36624544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6B83F1C3-4FA3-4491-97F4-43CA9C8BDFDF}" type="slidenum">
              <a:rPr lang="fr-FR" smtClean="0"/>
              <a:t>31</a:t>
            </a:fld>
            <a:endParaRPr lang="fr-FR"/>
          </a:p>
        </p:txBody>
      </p:sp>
    </p:spTree>
    <p:extLst>
      <p:ext uri="{BB962C8B-B14F-4D97-AF65-F5344CB8AC3E}">
        <p14:creationId xmlns:p14="http://schemas.microsoft.com/office/powerpoint/2010/main" val="42715510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6B83F1C3-4FA3-4491-97F4-43CA9C8BDFDF}" type="slidenum">
              <a:rPr lang="fr-FR" smtClean="0"/>
              <a:t>32</a:t>
            </a:fld>
            <a:endParaRPr lang="fr-FR"/>
          </a:p>
        </p:txBody>
      </p:sp>
    </p:spTree>
    <p:extLst>
      <p:ext uri="{BB962C8B-B14F-4D97-AF65-F5344CB8AC3E}">
        <p14:creationId xmlns:p14="http://schemas.microsoft.com/office/powerpoint/2010/main" val="1018980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6B83F1C3-4FA3-4491-97F4-43CA9C8BDFDF}" type="slidenum">
              <a:rPr lang="fr-FR" smtClean="0"/>
              <a:t>33</a:t>
            </a:fld>
            <a:endParaRPr lang="fr-FR"/>
          </a:p>
        </p:txBody>
      </p:sp>
    </p:spTree>
    <p:extLst>
      <p:ext uri="{BB962C8B-B14F-4D97-AF65-F5344CB8AC3E}">
        <p14:creationId xmlns:p14="http://schemas.microsoft.com/office/powerpoint/2010/main" val="30769117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6B83F1C3-4FA3-4491-97F4-43CA9C8BDFDF}" type="slidenum">
              <a:rPr lang="fr-FR" smtClean="0"/>
              <a:t>34</a:t>
            </a:fld>
            <a:endParaRPr lang="fr-FR"/>
          </a:p>
        </p:txBody>
      </p:sp>
    </p:spTree>
    <p:extLst>
      <p:ext uri="{BB962C8B-B14F-4D97-AF65-F5344CB8AC3E}">
        <p14:creationId xmlns:p14="http://schemas.microsoft.com/office/powerpoint/2010/main" val="41696551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6B83F1C3-4FA3-4491-97F4-43CA9C8BDFDF}" type="slidenum">
              <a:rPr lang="fr-FR" smtClean="0"/>
              <a:t>35</a:t>
            </a:fld>
            <a:endParaRPr lang="fr-FR"/>
          </a:p>
        </p:txBody>
      </p:sp>
    </p:spTree>
    <p:extLst>
      <p:ext uri="{BB962C8B-B14F-4D97-AF65-F5344CB8AC3E}">
        <p14:creationId xmlns:p14="http://schemas.microsoft.com/office/powerpoint/2010/main" val="9233452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6B83F1C3-4FA3-4491-97F4-43CA9C8BDFDF}" type="slidenum">
              <a:rPr lang="fr-FR" smtClean="0"/>
              <a:t>36</a:t>
            </a:fld>
            <a:endParaRPr lang="fr-FR"/>
          </a:p>
        </p:txBody>
      </p:sp>
    </p:spTree>
    <p:extLst>
      <p:ext uri="{BB962C8B-B14F-4D97-AF65-F5344CB8AC3E}">
        <p14:creationId xmlns:p14="http://schemas.microsoft.com/office/powerpoint/2010/main" val="19687004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6B83F1C3-4FA3-4491-97F4-43CA9C8BDFDF}" type="slidenum">
              <a:rPr lang="fr-FR" smtClean="0"/>
              <a:t>37</a:t>
            </a:fld>
            <a:endParaRPr lang="fr-FR"/>
          </a:p>
        </p:txBody>
      </p:sp>
    </p:spTree>
    <p:extLst>
      <p:ext uri="{BB962C8B-B14F-4D97-AF65-F5344CB8AC3E}">
        <p14:creationId xmlns:p14="http://schemas.microsoft.com/office/powerpoint/2010/main" val="30725225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6B83F1C3-4FA3-4491-97F4-43CA9C8BDFDF}" type="slidenum">
              <a:rPr lang="fr-FR" smtClean="0"/>
              <a:t>38</a:t>
            </a:fld>
            <a:endParaRPr lang="fr-FR"/>
          </a:p>
        </p:txBody>
      </p:sp>
    </p:spTree>
    <p:extLst>
      <p:ext uri="{BB962C8B-B14F-4D97-AF65-F5344CB8AC3E}">
        <p14:creationId xmlns:p14="http://schemas.microsoft.com/office/powerpoint/2010/main" val="12671406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6B83F1C3-4FA3-4491-97F4-43CA9C8BDFDF}" type="slidenum">
              <a:rPr lang="fr-FR" smtClean="0"/>
              <a:t>39</a:t>
            </a:fld>
            <a:endParaRPr lang="fr-FR"/>
          </a:p>
        </p:txBody>
      </p:sp>
    </p:spTree>
    <p:extLst>
      <p:ext uri="{BB962C8B-B14F-4D97-AF65-F5344CB8AC3E}">
        <p14:creationId xmlns:p14="http://schemas.microsoft.com/office/powerpoint/2010/main" val="225510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6B83F1C3-4FA3-4491-97F4-43CA9C8BDFDF}" type="slidenum">
              <a:rPr lang="fr-FR" smtClean="0"/>
              <a:t>4</a:t>
            </a:fld>
            <a:endParaRPr lang="fr-FR"/>
          </a:p>
        </p:txBody>
      </p:sp>
    </p:spTree>
    <p:extLst>
      <p:ext uri="{BB962C8B-B14F-4D97-AF65-F5344CB8AC3E}">
        <p14:creationId xmlns:p14="http://schemas.microsoft.com/office/powerpoint/2010/main" val="1274435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6B83F1C3-4FA3-4491-97F4-43CA9C8BDFDF}" type="slidenum">
              <a:rPr lang="fr-FR" smtClean="0"/>
              <a:t>40</a:t>
            </a:fld>
            <a:endParaRPr lang="fr-FR"/>
          </a:p>
        </p:txBody>
      </p:sp>
    </p:spTree>
    <p:extLst>
      <p:ext uri="{BB962C8B-B14F-4D97-AF65-F5344CB8AC3E}">
        <p14:creationId xmlns:p14="http://schemas.microsoft.com/office/powerpoint/2010/main" val="25116994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6B83F1C3-4FA3-4491-97F4-43CA9C8BDFDF}" type="slidenum">
              <a:rPr lang="fr-FR" smtClean="0"/>
              <a:t>41</a:t>
            </a:fld>
            <a:endParaRPr lang="fr-FR"/>
          </a:p>
        </p:txBody>
      </p:sp>
    </p:spTree>
    <p:extLst>
      <p:ext uri="{BB962C8B-B14F-4D97-AF65-F5344CB8AC3E}">
        <p14:creationId xmlns:p14="http://schemas.microsoft.com/office/powerpoint/2010/main" val="839949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6B83F1C3-4FA3-4491-97F4-43CA9C8BDFDF}" type="slidenum">
              <a:rPr lang="fr-FR" smtClean="0"/>
              <a:t>5</a:t>
            </a:fld>
            <a:endParaRPr lang="fr-FR"/>
          </a:p>
        </p:txBody>
      </p:sp>
    </p:spTree>
    <p:extLst>
      <p:ext uri="{BB962C8B-B14F-4D97-AF65-F5344CB8AC3E}">
        <p14:creationId xmlns:p14="http://schemas.microsoft.com/office/powerpoint/2010/main" val="3510075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6B83F1C3-4FA3-4491-97F4-43CA9C8BDFDF}" type="slidenum">
              <a:rPr lang="fr-FR" smtClean="0"/>
              <a:t>6</a:t>
            </a:fld>
            <a:endParaRPr lang="fr-FR"/>
          </a:p>
        </p:txBody>
      </p:sp>
    </p:spTree>
    <p:extLst>
      <p:ext uri="{BB962C8B-B14F-4D97-AF65-F5344CB8AC3E}">
        <p14:creationId xmlns:p14="http://schemas.microsoft.com/office/powerpoint/2010/main" val="1667921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6B83F1C3-4FA3-4491-97F4-43CA9C8BDFDF}" type="slidenum">
              <a:rPr lang="fr-FR" smtClean="0"/>
              <a:t>7</a:t>
            </a:fld>
            <a:endParaRPr lang="fr-FR"/>
          </a:p>
        </p:txBody>
      </p:sp>
    </p:spTree>
    <p:extLst>
      <p:ext uri="{BB962C8B-B14F-4D97-AF65-F5344CB8AC3E}">
        <p14:creationId xmlns:p14="http://schemas.microsoft.com/office/powerpoint/2010/main" val="3408886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6B83F1C3-4FA3-4491-97F4-43CA9C8BDFDF}" type="slidenum">
              <a:rPr lang="fr-FR" smtClean="0"/>
              <a:t>8</a:t>
            </a:fld>
            <a:endParaRPr lang="fr-FR"/>
          </a:p>
        </p:txBody>
      </p:sp>
    </p:spTree>
    <p:extLst>
      <p:ext uri="{BB962C8B-B14F-4D97-AF65-F5344CB8AC3E}">
        <p14:creationId xmlns:p14="http://schemas.microsoft.com/office/powerpoint/2010/main" val="2326352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6B83F1C3-4FA3-4491-97F4-43CA9C8BDFDF}" type="slidenum">
              <a:rPr lang="fr-FR" smtClean="0"/>
              <a:t>9</a:t>
            </a:fld>
            <a:endParaRPr lang="fr-FR"/>
          </a:p>
        </p:txBody>
      </p:sp>
    </p:spTree>
    <p:extLst>
      <p:ext uri="{BB962C8B-B14F-4D97-AF65-F5344CB8AC3E}">
        <p14:creationId xmlns:p14="http://schemas.microsoft.com/office/powerpoint/2010/main" val="3929634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8" name="Espace réservé d’image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65000"/>
              <a:lumOff val="35000"/>
            </a:schemeClr>
          </a:solidFill>
        </p:spPr>
        <p:txBody>
          <a:bodyPr rtlCol="0" anchor="ctr"/>
          <a:lstStyle>
            <a:lvl1pPr marL="0" indent="0" algn="ctr">
              <a:buNone/>
              <a:defRPr>
                <a:solidFill>
                  <a:schemeClr val="bg1"/>
                </a:solidFill>
              </a:defRPr>
            </a:lvl1pPr>
          </a:lstStyle>
          <a:p>
            <a:pPr rtl="0"/>
            <a:r>
              <a:rPr lang="fr-FR" noProof="0"/>
              <a:t>Cliquez sur l'icône pour ajouter une image</a:t>
            </a:r>
          </a:p>
        </p:txBody>
      </p:sp>
      <p:sp>
        <p:nvSpPr>
          <p:cNvPr id="2" name="Titre 1">
            <a:extLst>
              <a:ext uri="{FF2B5EF4-FFF2-40B4-BE49-F238E27FC236}">
                <a16:creationId xmlns:a16="http://schemas.microsoft.com/office/drawing/2014/main" id="{43379CA9-81D6-424A-8046-4B56E1D25059}"/>
              </a:ext>
            </a:extLst>
          </p:cNvPr>
          <p:cNvSpPr>
            <a:spLocks noGrp="1"/>
          </p:cNvSpPr>
          <p:nvPr>
            <p:ph type="title"/>
          </p:nvPr>
        </p:nvSpPr>
        <p:spPr>
          <a:xfrm>
            <a:off x="457200" y="4517136"/>
            <a:ext cx="6581554" cy="1371600"/>
          </a:xfrm>
        </p:spPr>
        <p:txBody>
          <a:bodyPr rtlCol="0">
            <a:normAutofit/>
          </a:bodyPr>
          <a:lstStyle>
            <a:lvl1pPr>
              <a:lnSpc>
                <a:spcPts val="4600"/>
              </a:lnSpc>
              <a:defRPr sz="3600" cap="all" baseline="0">
                <a:solidFill>
                  <a:schemeClr val="bg1"/>
                </a:solidFill>
              </a:defRPr>
            </a:lvl1pPr>
          </a:lstStyle>
          <a:p>
            <a:pPr rtl="0"/>
            <a:r>
              <a:rPr lang="fr-FR" noProof="0"/>
              <a:t>Modifiez le style du titre</a:t>
            </a:r>
          </a:p>
        </p:txBody>
      </p:sp>
    </p:spTree>
    <p:extLst>
      <p:ext uri="{BB962C8B-B14F-4D97-AF65-F5344CB8AC3E}">
        <p14:creationId xmlns:p14="http://schemas.microsoft.com/office/powerpoint/2010/main" val="3650242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lette divertissements">
    <p:bg>
      <p:bgPr>
        <a:solidFill>
          <a:schemeClr val="bg1">
            <a:lumMod val="8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rtlCol="0" anchor="b" anchorCtr="0">
            <a:normAutofit/>
          </a:bodyPr>
          <a:lstStyle>
            <a:lvl1pPr>
              <a:lnSpc>
                <a:spcPts val="4000"/>
              </a:lnSpc>
              <a:defRPr sz="3200"/>
            </a:lvl1pPr>
          </a:lstStyle>
          <a:p>
            <a:pPr rtl="0"/>
            <a:r>
              <a:rPr lang="fr-FR" noProof="0"/>
              <a:t>Cliquez pour modifier le titre</a:t>
            </a:r>
          </a:p>
        </p:txBody>
      </p:sp>
      <p:sp>
        <p:nvSpPr>
          <p:cNvPr id="9" name="Espace réservé d’image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rtlCol="0"/>
          <a:lstStyle>
            <a:lvl1pPr>
              <a:defRPr sz="2000"/>
            </a:lvl1pPr>
          </a:lstStyle>
          <a:p>
            <a:pPr rtl="0"/>
            <a:endParaRPr lang="fr-FR" noProof="0"/>
          </a:p>
        </p:txBody>
      </p:sp>
      <p:sp>
        <p:nvSpPr>
          <p:cNvPr id="18" name="Espace réservé d’image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rtlCol="0"/>
          <a:lstStyle>
            <a:lvl1pPr>
              <a:defRPr sz="2000"/>
            </a:lvl1pPr>
          </a:lstStyle>
          <a:p>
            <a:pPr rtl="0"/>
            <a:endParaRPr lang="fr-FR" noProof="0"/>
          </a:p>
        </p:txBody>
      </p:sp>
      <p:sp>
        <p:nvSpPr>
          <p:cNvPr id="19" name="Espace réservé d’image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rtlCol="0"/>
          <a:lstStyle>
            <a:lvl1pPr>
              <a:defRPr sz="2000"/>
            </a:lvl1pPr>
          </a:lstStyle>
          <a:p>
            <a:pPr rtl="0"/>
            <a:endParaRPr lang="fr-FR" noProof="0"/>
          </a:p>
        </p:txBody>
      </p:sp>
      <p:sp>
        <p:nvSpPr>
          <p:cNvPr id="20" name="Espace réservé d’image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rtlCol="0"/>
          <a:lstStyle>
            <a:lvl1pPr>
              <a:defRPr sz="2000"/>
            </a:lvl1pPr>
          </a:lstStyle>
          <a:p>
            <a:pPr rtl="0"/>
            <a:endParaRPr lang="fr-FR" noProof="0"/>
          </a:p>
        </p:txBody>
      </p:sp>
      <p:sp>
        <p:nvSpPr>
          <p:cNvPr id="21" name="Espace réservé d’image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rtlCol="0"/>
          <a:lstStyle>
            <a:lvl1pPr>
              <a:defRPr sz="2000"/>
            </a:lvl1pPr>
          </a:lstStyle>
          <a:p>
            <a:pPr rtl="0"/>
            <a:endParaRPr lang="fr-FR" noProof="0"/>
          </a:p>
        </p:txBody>
      </p:sp>
      <p:sp>
        <p:nvSpPr>
          <p:cNvPr id="22" name="Espace réservé d’image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rtlCol="0"/>
          <a:lstStyle>
            <a:lvl1pPr>
              <a:defRPr sz="2000"/>
            </a:lvl1pPr>
          </a:lstStyle>
          <a:p>
            <a:pPr rtl="0"/>
            <a:endParaRPr lang="fr-FR" noProof="0"/>
          </a:p>
        </p:txBody>
      </p:sp>
      <p:sp>
        <p:nvSpPr>
          <p:cNvPr id="23" name="Espace réservé d’image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rtlCol="0"/>
          <a:lstStyle>
            <a:lvl1pPr>
              <a:defRPr sz="2000"/>
            </a:lvl1pPr>
          </a:lstStyle>
          <a:p>
            <a:pPr rtl="0"/>
            <a:endParaRPr lang="fr-FR" noProof="0"/>
          </a:p>
        </p:txBody>
      </p:sp>
      <p:sp>
        <p:nvSpPr>
          <p:cNvPr id="24" name="Espace réservé d’image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rtlCol="0"/>
          <a:lstStyle>
            <a:lvl1pPr>
              <a:defRPr sz="2000"/>
            </a:lvl1pPr>
          </a:lstStyle>
          <a:p>
            <a:pPr rtl="0"/>
            <a:endParaRPr lang="fr-FR" noProof="0"/>
          </a:p>
        </p:txBody>
      </p:sp>
    </p:spTree>
    <p:extLst>
      <p:ext uri="{BB962C8B-B14F-4D97-AF65-F5344CB8AC3E}">
        <p14:creationId xmlns:p14="http://schemas.microsoft.com/office/powerpoint/2010/main" val="1542889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lette immersive divertissements">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A3BC27-A809-4F76-931E-2DE01059A5AB}"/>
              </a:ext>
            </a:extLst>
          </p:cNvPr>
          <p:cNvSpPr/>
          <p:nvPr userDrawn="1"/>
        </p:nvSpPr>
        <p:spPr>
          <a:xfrm>
            <a:off x="6712974" y="1651000"/>
            <a:ext cx="460459" cy="5207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9" name="Rectangle 8">
            <a:extLst>
              <a:ext uri="{FF2B5EF4-FFF2-40B4-BE49-F238E27FC236}">
                <a16:creationId xmlns:a16="http://schemas.microsoft.com/office/drawing/2014/main" id="{D96A5108-5EBA-43CE-BA4A-DA9EEF5D808A}"/>
              </a:ext>
            </a:extLst>
          </p:cNvPr>
          <p:cNvSpPr/>
          <p:nvPr userDrawn="1"/>
        </p:nvSpPr>
        <p:spPr>
          <a:xfrm>
            <a:off x="9271000" y="0"/>
            <a:ext cx="2921000" cy="5397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1" name="Rectangle 10">
            <a:extLst>
              <a:ext uri="{FF2B5EF4-FFF2-40B4-BE49-F238E27FC236}">
                <a16:creationId xmlns:a16="http://schemas.microsoft.com/office/drawing/2014/main" id="{E2712910-50D0-4906-AB08-F37D02F96D4A}"/>
              </a:ext>
            </a:extLst>
          </p:cNvPr>
          <p:cNvSpPr/>
          <p:nvPr userDrawn="1"/>
        </p:nvSpPr>
        <p:spPr>
          <a:xfrm>
            <a:off x="0" y="2387600"/>
            <a:ext cx="5461000" cy="215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2" name="Rectangle 11">
            <a:extLst>
              <a:ext uri="{FF2B5EF4-FFF2-40B4-BE49-F238E27FC236}">
                <a16:creationId xmlns:a16="http://schemas.microsoft.com/office/drawing/2014/main" id="{7DAC760C-BE23-4DA2-A294-3B5668F8AECA}"/>
              </a:ext>
            </a:extLst>
          </p:cNvPr>
          <p:cNvSpPr/>
          <p:nvPr userDrawn="1"/>
        </p:nvSpPr>
        <p:spPr>
          <a:xfrm>
            <a:off x="228600" y="241300"/>
            <a:ext cx="11772900" cy="6400800"/>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 name="Titre 1">
            <a:extLst>
              <a:ext uri="{FF2B5EF4-FFF2-40B4-BE49-F238E27FC236}">
                <a16:creationId xmlns:a16="http://schemas.microsoft.com/office/drawing/2014/main" id="{43379CA9-81D6-424A-8046-4B56E1D25059}"/>
              </a:ext>
            </a:extLst>
          </p:cNvPr>
          <p:cNvSpPr>
            <a:spLocks noGrp="1"/>
          </p:cNvSpPr>
          <p:nvPr>
            <p:ph type="title"/>
          </p:nvPr>
        </p:nvSpPr>
        <p:spPr>
          <a:xfrm>
            <a:off x="457199" y="914400"/>
            <a:ext cx="5605272" cy="1572126"/>
          </a:xfrm>
        </p:spPr>
        <p:txBody>
          <a:bodyPr rtlCol="0" anchor="ctr" anchorCtr="0"/>
          <a:lstStyle>
            <a:lvl1pPr>
              <a:defRPr>
                <a:solidFill>
                  <a:schemeClr val="bg1"/>
                </a:solidFill>
              </a:defRPr>
            </a:lvl1pPr>
          </a:lstStyle>
          <a:p>
            <a:pPr rtl="0"/>
            <a:r>
              <a:rPr lang="fr-FR" noProof="0"/>
              <a:t>Modifiez le style du titre</a:t>
            </a:r>
          </a:p>
        </p:txBody>
      </p:sp>
      <p:sp>
        <p:nvSpPr>
          <p:cNvPr id="10" name="Espace réservé du texte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3072384"/>
            <a:ext cx="4946904" cy="2871216"/>
          </a:xfrm>
          <a:prstGeom prst="rect">
            <a:avLst/>
          </a:prstGeom>
        </p:spPr>
        <p:txBody>
          <a:bodyPr rtlCol="0"/>
          <a:lstStyle>
            <a:lvl1pPr marL="0" indent="0">
              <a:lnSpc>
                <a:spcPts val="30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rtl="0"/>
            <a:r>
              <a:rPr lang="fr-FR" noProof="0"/>
              <a:t>Cliquez pour modifier le texte</a:t>
            </a:r>
          </a:p>
        </p:txBody>
      </p:sp>
      <p:sp>
        <p:nvSpPr>
          <p:cNvPr id="7" name="Espace réservé d’image 6">
            <a:extLst>
              <a:ext uri="{FF2B5EF4-FFF2-40B4-BE49-F238E27FC236}">
                <a16:creationId xmlns:a16="http://schemas.microsoft.com/office/drawing/2014/main" id="{9A66F217-0E52-4AD8-82BA-AB332C59638C}"/>
              </a:ext>
            </a:extLst>
          </p:cNvPr>
          <p:cNvSpPr>
            <a:spLocks noGrp="1"/>
          </p:cNvSpPr>
          <p:nvPr>
            <p:ph type="pic" sz="quarter" idx="15"/>
          </p:nvPr>
        </p:nvSpPr>
        <p:spPr>
          <a:xfrm>
            <a:off x="7178040" y="457200"/>
            <a:ext cx="4562856" cy="6400800"/>
          </a:xfrm>
          <a:prstGeom prst="rect">
            <a:avLst/>
          </a:prstGeom>
          <a:solidFill>
            <a:schemeClr val="accent5">
              <a:lumMod val="20000"/>
              <a:lumOff val="80000"/>
            </a:schemeClr>
          </a:solidFill>
        </p:spPr>
        <p:txBody>
          <a:bodyPr rtlCol="0" anchor="ctr"/>
          <a:lstStyle>
            <a:lvl1pPr marL="0" indent="0" algn="ctr">
              <a:buNone/>
              <a:defRPr/>
            </a:lvl1pPr>
          </a:lstStyle>
          <a:p>
            <a:pPr rtl="0"/>
            <a:endParaRPr lang="fr-FR" noProof="0"/>
          </a:p>
        </p:txBody>
      </p:sp>
    </p:spTree>
    <p:extLst>
      <p:ext uri="{BB962C8B-B14F-4D97-AF65-F5344CB8AC3E}">
        <p14:creationId xmlns:p14="http://schemas.microsoft.com/office/powerpoint/2010/main" val="4037176041"/>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8" name="Espace réservé d’image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50000"/>
              <a:lumOff val="50000"/>
            </a:schemeClr>
          </a:solidFill>
        </p:spPr>
        <p:txBody>
          <a:bodyPr rtlCol="0" anchor="ctr"/>
          <a:lstStyle>
            <a:lvl1pPr marL="0" indent="0">
              <a:buNone/>
              <a:defRPr>
                <a:solidFill>
                  <a:schemeClr val="bg1"/>
                </a:solidFill>
              </a:defRPr>
            </a:lvl1pPr>
          </a:lstStyle>
          <a:p>
            <a:pPr rtl="0"/>
            <a:r>
              <a:rPr lang="fr-FR" noProof="0"/>
              <a:t>Cliquez sur l'icône pour ajouter une image</a:t>
            </a:r>
          </a:p>
        </p:txBody>
      </p:sp>
      <p:sp>
        <p:nvSpPr>
          <p:cNvPr id="2" name="Titre 1">
            <a:extLst>
              <a:ext uri="{FF2B5EF4-FFF2-40B4-BE49-F238E27FC236}">
                <a16:creationId xmlns:a16="http://schemas.microsoft.com/office/drawing/2014/main" id="{43379CA9-81D6-424A-8046-4B56E1D25059}"/>
              </a:ext>
            </a:extLst>
          </p:cNvPr>
          <p:cNvSpPr>
            <a:spLocks noGrp="1"/>
          </p:cNvSpPr>
          <p:nvPr>
            <p:ph type="title"/>
          </p:nvPr>
        </p:nvSpPr>
        <p:spPr/>
        <p:txBody>
          <a:bodyPr rtlCol="0"/>
          <a:lstStyle>
            <a:lvl1pPr>
              <a:defRPr cap="all" baseline="0">
                <a:solidFill>
                  <a:schemeClr val="bg1"/>
                </a:solidFill>
              </a:defRPr>
            </a:lvl1pPr>
          </a:lstStyle>
          <a:p>
            <a:pPr rtl="0"/>
            <a:r>
              <a:rPr lang="fr-FR" noProof="0"/>
              <a:t>Modifiez le style du titre</a:t>
            </a:r>
          </a:p>
        </p:txBody>
      </p:sp>
      <p:sp>
        <p:nvSpPr>
          <p:cNvPr id="10" name="Espace réservé du texte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3429000" y="2240280"/>
            <a:ext cx="4645152" cy="4197096"/>
          </a:xfrm>
          <a:prstGeom prst="rect">
            <a:avLst/>
          </a:prstGeom>
        </p:spPr>
        <p:txBody>
          <a:bodyPr rtlCol="0"/>
          <a:lstStyle>
            <a:lvl1pPr marL="0" indent="0">
              <a:lnSpc>
                <a:spcPts val="28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rtl="0"/>
            <a:r>
              <a:rPr lang="fr-FR" noProof="0"/>
              <a:t>Cliquez pour modifier le texte</a:t>
            </a:r>
          </a:p>
        </p:txBody>
      </p:sp>
      <p:sp>
        <p:nvSpPr>
          <p:cNvPr id="7" name="Espace réservé du texte 6">
            <a:extLst>
              <a:ext uri="{FF2B5EF4-FFF2-40B4-BE49-F238E27FC236}">
                <a16:creationId xmlns:a16="http://schemas.microsoft.com/office/drawing/2014/main" id="{EC1CB8E8-F58A-4B26-B8AA-8977FC608E83}"/>
              </a:ext>
            </a:extLst>
          </p:cNvPr>
          <p:cNvSpPr>
            <a:spLocks noGrp="1"/>
          </p:cNvSpPr>
          <p:nvPr>
            <p:ph type="body" sz="quarter" idx="15" hasCustomPrompt="1"/>
          </p:nvPr>
        </p:nvSpPr>
        <p:spPr>
          <a:xfrm>
            <a:off x="630936" y="4498848"/>
            <a:ext cx="2121408" cy="621792"/>
          </a:xfrm>
          <a:prstGeom prst="rect">
            <a:avLst/>
          </a:prstGeom>
        </p:spPr>
        <p:txBody>
          <a:bodyPr lIns="0" rtlCol="0"/>
          <a:lstStyle>
            <a:lvl1pPr marL="0" indent="0">
              <a:lnSpc>
                <a:spcPts val="1800"/>
              </a:lnSpc>
              <a:spcBef>
                <a:spcPts val="0"/>
              </a:spcBef>
              <a:buNone/>
              <a:defRPr sz="1200" b="1"/>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rtl="0"/>
            <a:r>
              <a:rPr lang="fr-FR" noProof="0"/>
              <a:t>Cliquez sur le texte</a:t>
            </a:r>
          </a:p>
        </p:txBody>
      </p:sp>
    </p:spTree>
    <p:extLst>
      <p:ext uri="{BB962C8B-B14F-4D97-AF65-F5344CB8AC3E}">
        <p14:creationId xmlns:p14="http://schemas.microsoft.com/office/powerpoint/2010/main" val="1980593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lette action d’équilibrage">
    <p:bg>
      <p:bgPr>
        <a:solidFill>
          <a:schemeClr val="bg1">
            <a:lumMod val="8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rtlCol="0" anchor="b" anchorCtr="0">
            <a:normAutofit/>
          </a:bodyPr>
          <a:lstStyle>
            <a:lvl1pPr>
              <a:lnSpc>
                <a:spcPts val="4000"/>
              </a:lnSpc>
              <a:defRPr sz="3200" cap="all" baseline="0"/>
            </a:lvl1pPr>
          </a:lstStyle>
          <a:p>
            <a:pPr rtl="0"/>
            <a:r>
              <a:rPr lang="fr-FR" noProof="0"/>
              <a:t>Cliquez pour modifier le titre</a:t>
            </a:r>
          </a:p>
        </p:txBody>
      </p:sp>
      <p:sp>
        <p:nvSpPr>
          <p:cNvPr id="9" name="Espace réservé d’image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rtlCol="0"/>
          <a:lstStyle>
            <a:lvl1pPr>
              <a:defRPr sz="2000"/>
            </a:lvl1pPr>
          </a:lstStyle>
          <a:p>
            <a:pPr rtl="0"/>
            <a:r>
              <a:rPr lang="fr-FR" noProof="0"/>
              <a:t>Cliquez sur l'icône pour ajouter une image</a:t>
            </a:r>
          </a:p>
        </p:txBody>
      </p:sp>
      <p:sp>
        <p:nvSpPr>
          <p:cNvPr id="18" name="Espace réservé d’image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rtlCol="0"/>
          <a:lstStyle>
            <a:lvl1pPr>
              <a:defRPr sz="2000"/>
            </a:lvl1pPr>
          </a:lstStyle>
          <a:p>
            <a:pPr rtl="0"/>
            <a:r>
              <a:rPr lang="fr-FR" noProof="0"/>
              <a:t>Cliquez sur l'icône pour ajouter une image</a:t>
            </a:r>
          </a:p>
        </p:txBody>
      </p:sp>
      <p:sp>
        <p:nvSpPr>
          <p:cNvPr id="19" name="Espace réservé d’image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rtlCol="0"/>
          <a:lstStyle>
            <a:lvl1pPr>
              <a:defRPr sz="2000"/>
            </a:lvl1pPr>
          </a:lstStyle>
          <a:p>
            <a:pPr rtl="0"/>
            <a:r>
              <a:rPr lang="fr-FR" noProof="0"/>
              <a:t>Cliquez sur l'icône pour ajouter une image</a:t>
            </a:r>
          </a:p>
        </p:txBody>
      </p:sp>
      <p:sp>
        <p:nvSpPr>
          <p:cNvPr id="20" name="Espace réservé d’image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rtlCol="0"/>
          <a:lstStyle>
            <a:lvl1pPr>
              <a:defRPr sz="2000"/>
            </a:lvl1pPr>
          </a:lstStyle>
          <a:p>
            <a:pPr rtl="0"/>
            <a:r>
              <a:rPr lang="fr-FR" noProof="0"/>
              <a:t>Cliquez sur l'icône pour ajouter une image</a:t>
            </a:r>
          </a:p>
        </p:txBody>
      </p:sp>
      <p:sp>
        <p:nvSpPr>
          <p:cNvPr id="21" name="Espace réservé d’image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rtlCol="0"/>
          <a:lstStyle>
            <a:lvl1pPr>
              <a:defRPr sz="2000"/>
            </a:lvl1pPr>
          </a:lstStyle>
          <a:p>
            <a:pPr rtl="0"/>
            <a:r>
              <a:rPr lang="fr-FR" noProof="0"/>
              <a:t>Cliquez sur l'icône pour ajouter une image</a:t>
            </a:r>
          </a:p>
        </p:txBody>
      </p:sp>
      <p:sp>
        <p:nvSpPr>
          <p:cNvPr id="22" name="Espace réservé d’image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rtlCol="0"/>
          <a:lstStyle>
            <a:lvl1pPr>
              <a:defRPr sz="2000"/>
            </a:lvl1pPr>
          </a:lstStyle>
          <a:p>
            <a:pPr rtl="0"/>
            <a:r>
              <a:rPr lang="fr-FR" noProof="0"/>
              <a:t>Cliquez sur l'icône pour ajouter une image</a:t>
            </a:r>
          </a:p>
        </p:txBody>
      </p:sp>
      <p:sp>
        <p:nvSpPr>
          <p:cNvPr id="23" name="Espace réservé d’image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rtlCol="0"/>
          <a:lstStyle>
            <a:lvl1pPr>
              <a:defRPr sz="2000"/>
            </a:lvl1pPr>
          </a:lstStyle>
          <a:p>
            <a:pPr rtl="0"/>
            <a:r>
              <a:rPr lang="fr-FR" noProof="0"/>
              <a:t>Cliquez sur l'icône pour ajouter une image</a:t>
            </a:r>
          </a:p>
        </p:txBody>
      </p:sp>
      <p:sp>
        <p:nvSpPr>
          <p:cNvPr id="24" name="Espace réservé d’image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rtlCol="0"/>
          <a:lstStyle>
            <a:lvl1pPr>
              <a:defRPr sz="2000"/>
            </a:lvl1pPr>
          </a:lstStyle>
          <a:p>
            <a:pPr rtl="0"/>
            <a:r>
              <a:rPr lang="fr-FR" noProof="0"/>
              <a:t>Cliquez sur l'icône pour ajouter une image</a:t>
            </a:r>
          </a:p>
        </p:txBody>
      </p:sp>
    </p:spTree>
    <p:extLst>
      <p:ext uri="{BB962C8B-B14F-4D97-AF65-F5344CB8AC3E}">
        <p14:creationId xmlns:p14="http://schemas.microsoft.com/office/powerpoint/2010/main" val="2901903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lette immersive actions d’équilibrage">
    <p:bg>
      <p:bgPr>
        <a:solidFill>
          <a:schemeClr val="accent5"/>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0869985-B973-4011-9FA2-83D7EBB2EA53}"/>
              </a:ext>
            </a:extLst>
          </p:cNvPr>
          <p:cNvSpPr/>
          <p:nvPr userDrawn="1"/>
        </p:nvSpPr>
        <p:spPr>
          <a:xfrm>
            <a:off x="0" y="2400300"/>
            <a:ext cx="4267200" cy="4457700"/>
          </a:xfrm>
          <a:prstGeom prst="rect">
            <a:avLst/>
          </a:prstGeom>
          <a:solidFill>
            <a:srgbClr val="D29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 name="Titre 1">
            <a:extLst>
              <a:ext uri="{FF2B5EF4-FFF2-40B4-BE49-F238E27FC236}">
                <a16:creationId xmlns:a16="http://schemas.microsoft.com/office/drawing/2014/main" id="{43379CA9-81D6-424A-8046-4B56E1D25059}"/>
              </a:ext>
            </a:extLst>
          </p:cNvPr>
          <p:cNvSpPr>
            <a:spLocks noGrp="1"/>
          </p:cNvSpPr>
          <p:nvPr>
            <p:ph type="title"/>
          </p:nvPr>
        </p:nvSpPr>
        <p:spPr>
          <a:xfrm>
            <a:off x="457199" y="1399032"/>
            <a:ext cx="3619501" cy="877824"/>
          </a:xfrm>
        </p:spPr>
        <p:txBody>
          <a:bodyPr rtlCol="0"/>
          <a:lstStyle>
            <a:lvl1pPr>
              <a:defRPr cap="all" baseline="0">
                <a:solidFill>
                  <a:schemeClr val="bg1"/>
                </a:solidFill>
              </a:defRPr>
            </a:lvl1pPr>
          </a:lstStyle>
          <a:p>
            <a:pPr rtl="0"/>
            <a:r>
              <a:rPr lang="fr-FR" noProof="0"/>
              <a:t>Modifiez le style du titre</a:t>
            </a:r>
          </a:p>
        </p:txBody>
      </p:sp>
      <p:sp>
        <p:nvSpPr>
          <p:cNvPr id="10" name="Espace réservé du texte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779776"/>
            <a:ext cx="3465576" cy="3255264"/>
          </a:xfrm>
          <a:prstGeom prst="rect">
            <a:avLst/>
          </a:prstGeom>
        </p:spPr>
        <p:txBody>
          <a:bodyPr rtlCol="0"/>
          <a:lstStyle>
            <a:lvl1pPr marL="0" indent="0">
              <a:lnSpc>
                <a:spcPts val="30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rtl="0"/>
            <a:r>
              <a:rPr lang="fr-FR" noProof="0"/>
              <a:t>Cliquez pour modifier le texte</a:t>
            </a:r>
          </a:p>
        </p:txBody>
      </p:sp>
      <p:sp>
        <p:nvSpPr>
          <p:cNvPr id="7" name="Espace réservé d’image 6">
            <a:extLst>
              <a:ext uri="{FF2B5EF4-FFF2-40B4-BE49-F238E27FC236}">
                <a16:creationId xmlns:a16="http://schemas.microsoft.com/office/drawing/2014/main" id="{9A66F217-0E52-4AD8-82BA-AB332C59638C}"/>
              </a:ext>
            </a:extLst>
          </p:cNvPr>
          <p:cNvSpPr>
            <a:spLocks noGrp="1"/>
          </p:cNvSpPr>
          <p:nvPr>
            <p:ph type="pic" sz="quarter" idx="15"/>
          </p:nvPr>
        </p:nvSpPr>
        <p:spPr>
          <a:xfrm>
            <a:off x="4254500" y="0"/>
            <a:ext cx="7480300" cy="6858000"/>
          </a:xfrm>
          <a:prstGeom prst="rect">
            <a:avLst/>
          </a:prstGeom>
        </p:spPr>
        <p:txBody>
          <a:bodyPr rtlCol="0" anchor="ctr"/>
          <a:lstStyle>
            <a:lvl1pPr marL="0" indent="0" algn="ctr">
              <a:buNone/>
              <a:defRPr>
                <a:solidFill>
                  <a:schemeClr val="bg1"/>
                </a:solidFill>
              </a:defRPr>
            </a:lvl1pPr>
          </a:lstStyle>
          <a:p>
            <a:pPr rtl="0"/>
            <a:r>
              <a:rPr lang="fr-FR" noProof="0"/>
              <a:t>Cliquez sur l'icône pour ajouter une image</a:t>
            </a:r>
          </a:p>
        </p:txBody>
      </p:sp>
      <p:sp>
        <p:nvSpPr>
          <p:cNvPr id="8" name="Rectangle 7">
            <a:extLst>
              <a:ext uri="{FF2B5EF4-FFF2-40B4-BE49-F238E27FC236}">
                <a16:creationId xmlns:a16="http://schemas.microsoft.com/office/drawing/2014/main" id="{E75D44F0-DADD-4DCC-82EC-FDB3E9878AA9}"/>
              </a:ext>
            </a:extLst>
          </p:cNvPr>
          <p:cNvSpPr/>
          <p:nvPr userDrawn="1"/>
        </p:nvSpPr>
        <p:spPr>
          <a:xfrm>
            <a:off x="11734800" y="4445000"/>
            <a:ext cx="457200" cy="2413000"/>
          </a:xfrm>
          <a:prstGeom prst="rect">
            <a:avLst/>
          </a:prstGeom>
          <a:solidFill>
            <a:srgbClr val="884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9" name="Rectangle 8">
            <a:extLst>
              <a:ext uri="{FF2B5EF4-FFF2-40B4-BE49-F238E27FC236}">
                <a16:creationId xmlns:a16="http://schemas.microsoft.com/office/drawing/2014/main" id="{28CFE2C9-8B6E-4DDA-A5EA-04581F7629F0}"/>
              </a:ext>
            </a:extLst>
          </p:cNvPr>
          <p:cNvSpPr/>
          <p:nvPr userDrawn="1"/>
        </p:nvSpPr>
        <p:spPr>
          <a:xfrm>
            <a:off x="11734800" y="0"/>
            <a:ext cx="457200" cy="4462272"/>
          </a:xfrm>
          <a:prstGeom prst="rect">
            <a:avLst/>
          </a:prstGeom>
          <a:solidFill>
            <a:srgbClr val="86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Tree>
    <p:extLst>
      <p:ext uri="{BB962C8B-B14F-4D97-AF65-F5344CB8AC3E}">
        <p14:creationId xmlns:p14="http://schemas.microsoft.com/office/powerpoint/2010/main" val="2371823428"/>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9" name="Rectangle 8" hidden="1"/>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en-US" sz="1800" dirty="0"/>
          </a:p>
        </p:txBody>
      </p:sp>
      <p:sp>
        <p:nvSpPr>
          <p:cNvPr id="12" name="Titre 1">
            <a:extLst>
              <a:ext uri="{FF2B5EF4-FFF2-40B4-BE49-F238E27FC236}">
                <a16:creationId xmlns:a16="http://schemas.microsoft.com/office/drawing/2014/main" id="{96FEDCD9-19A7-423B-ABE0-DDD032DE8879}"/>
              </a:ext>
            </a:extLst>
          </p:cNvPr>
          <p:cNvSpPr>
            <a:spLocks noGrp="1"/>
          </p:cNvSpPr>
          <p:nvPr>
            <p:ph type="title"/>
          </p:nvPr>
        </p:nvSpPr>
        <p:spPr>
          <a:xfrm>
            <a:off x="457199" y="914400"/>
            <a:ext cx="7467601" cy="1572768"/>
          </a:xfrm>
        </p:spPr>
        <p:txBody>
          <a:bodyPr rtlCol="0"/>
          <a:lstStyle>
            <a:lvl1pPr>
              <a:lnSpc>
                <a:spcPts val="4600"/>
              </a:lnSpc>
              <a:defRPr/>
            </a:lvl1pPr>
          </a:lstStyle>
          <a:p>
            <a:pPr rtl="0"/>
            <a:r>
              <a:rPr lang="fr-FR" noProof="0"/>
              <a:t>Modifiez le style du titre</a:t>
            </a:r>
          </a:p>
        </p:txBody>
      </p:sp>
      <p:sp>
        <p:nvSpPr>
          <p:cNvPr id="14" name="Espace réservé du texte 9">
            <a:extLst>
              <a:ext uri="{FF2B5EF4-FFF2-40B4-BE49-F238E27FC236}">
                <a16:creationId xmlns:a16="http://schemas.microsoft.com/office/drawing/2014/main" id="{EBD7372B-17B4-4062-8BFA-745581B27349}"/>
              </a:ext>
            </a:extLst>
          </p:cNvPr>
          <p:cNvSpPr>
            <a:spLocks noGrp="1"/>
          </p:cNvSpPr>
          <p:nvPr>
            <p:ph type="body" sz="quarter" idx="14" hasCustomPrompt="1"/>
          </p:nvPr>
        </p:nvSpPr>
        <p:spPr>
          <a:xfrm>
            <a:off x="457200" y="2540000"/>
            <a:ext cx="6591300" cy="3403600"/>
          </a:xfrm>
          <a:prstGeom prst="rect">
            <a:avLst/>
          </a:prstGeom>
        </p:spPr>
        <p:txBody>
          <a:bodyPr rtlCol="0"/>
          <a:lstStyle>
            <a:lvl1pPr marL="342900" indent="-342900">
              <a:lnSpc>
                <a:spcPts val="3000"/>
              </a:lnSpc>
              <a:spcBef>
                <a:spcPts val="0"/>
              </a:spcBef>
              <a:buFont typeface="+mj-lt"/>
              <a:buAutoNum type="arabicPeriod"/>
              <a:defRPr sz="1800"/>
            </a:lvl1pPr>
            <a:lvl2pPr marL="457200" indent="0">
              <a:buNone/>
              <a:defRPr sz="2400"/>
            </a:lvl2pPr>
            <a:lvl3pPr marL="914400" indent="0">
              <a:buNone/>
              <a:defRPr sz="2400"/>
            </a:lvl3pPr>
            <a:lvl4pPr marL="1371600" indent="0">
              <a:buNone/>
              <a:defRPr sz="2400"/>
            </a:lvl4pPr>
            <a:lvl5pPr marL="1828800" indent="0">
              <a:buNone/>
              <a:defRPr sz="2400"/>
            </a:lvl5pPr>
          </a:lstStyle>
          <a:p>
            <a:pPr lvl="0" rtl="0"/>
            <a:r>
              <a:rPr lang="fr-FR" noProof="0"/>
              <a:t>Cliquez pour modifier le texte</a:t>
            </a:r>
          </a:p>
        </p:txBody>
      </p:sp>
      <p:sp>
        <p:nvSpPr>
          <p:cNvPr id="3" name="Espace réservé d’image 2">
            <a:extLst>
              <a:ext uri="{FF2B5EF4-FFF2-40B4-BE49-F238E27FC236}">
                <a16:creationId xmlns:a16="http://schemas.microsoft.com/office/drawing/2014/main" id="{C09A28F9-9D68-48A2-A1AD-C1C318C0EC8D}"/>
              </a:ext>
            </a:extLst>
          </p:cNvPr>
          <p:cNvSpPr>
            <a:spLocks noGrp="1"/>
          </p:cNvSpPr>
          <p:nvPr>
            <p:ph type="pic" sz="quarter" idx="15"/>
          </p:nvPr>
        </p:nvSpPr>
        <p:spPr>
          <a:xfrm>
            <a:off x="8115300" y="1384300"/>
            <a:ext cx="3410712" cy="4572000"/>
          </a:xfrm>
          <a:prstGeom prst="roundRect">
            <a:avLst>
              <a:gd name="adj" fmla="val 2543"/>
            </a:avLst>
          </a:prstGeom>
        </p:spPr>
        <p:txBody>
          <a:bodyPr rtlCol="0" anchor="ctr"/>
          <a:lstStyle>
            <a:lvl1pPr marL="0" indent="0" algn="ctr">
              <a:buNone/>
              <a:defRPr/>
            </a:lvl1pPr>
          </a:lstStyle>
          <a:p>
            <a:pPr rtl="0"/>
            <a:r>
              <a:rPr lang="fr-FR" noProof="0"/>
              <a:t>Cliquez sur l'icône pour ajouter une image</a:t>
            </a:r>
          </a:p>
        </p:txBody>
      </p:sp>
    </p:spTree>
    <p:extLst>
      <p:ext uri="{BB962C8B-B14F-4D97-AF65-F5344CB8AC3E}">
        <p14:creationId xmlns:p14="http://schemas.microsoft.com/office/powerpoint/2010/main" val="2185836540"/>
      </p:ext>
    </p:extLst>
  </p:cSld>
  <p:clrMapOvr>
    <a:masterClrMapping/>
  </p:clrMapOvr>
  <p:extLst>
    <p:ext uri="{DCECCB84-F9BA-43D5-87BE-67443E8EF086}">
      <p15:sldGuideLst xmlns:p15="http://schemas.microsoft.com/office/powerpoint/2012/main">
        <p15:guide id="1" orient="horz" pos="1032" userDrawn="1">
          <p15:clr>
            <a:srgbClr val="FBAE40"/>
          </p15:clr>
        </p15:guide>
        <p15:guide id="2" pos="33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lette source">
    <p:bg>
      <p:bgPr>
        <a:solidFill>
          <a:schemeClr val="bg1">
            <a:lumMod val="8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rtlCol="0" anchor="b" anchorCtr="0">
            <a:normAutofit/>
          </a:bodyPr>
          <a:lstStyle>
            <a:lvl1pPr>
              <a:lnSpc>
                <a:spcPts val="4000"/>
              </a:lnSpc>
              <a:defRPr sz="3200"/>
            </a:lvl1pPr>
          </a:lstStyle>
          <a:p>
            <a:pPr rtl="0"/>
            <a:r>
              <a:rPr lang="fr-FR" noProof="0"/>
              <a:t>Cliquez pour modifier le titre</a:t>
            </a:r>
          </a:p>
        </p:txBody>
      </p:sp>
      <p:sp>
        <p:nvSpPr>
          <p:cNvPr id="9" name="Espace réservé d’image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rtlCol="0"/>
          <a:lstStyle>
            <a:lvl1pPr>
              <a:defRPr sz="2000"/>
            </a:lvl1pPr>
          </a:lstStyle>
          <a:p>
            <a:pPr rtl="0"/>
            <a:endParaRPr lang="fr-FR" noProof="0"/>
          </a:p>
        </p:txBody>
      </p:sp>
      <p:sp>
        <p:nvSpPr>
          <p:cNvPr id="18" name="Espace réservé d’image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rtlCol="0"/>
          <a:lstStyle>
            <a:lvl1pPr>
              <a:defRPr sz="2000"/>
            </a:lvl1pPr>
          </a:lstStyle>
          <a:p>
            <a:pPr rtl="0"/>
            <a:endParaRPr lang="fr-FR" noProof="0"/>
          </a:p>
        </p:txBody>
      </p:sp>
      <p:sp>
        <p:nvSpPr>
          <p:cNvPr id="19" name="Espace réservé d’image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rtlCol="0"/>
          <a:lstStyle>
            <a:lvl1pPr>
              <a:defRPr sz="2000"/>
            </a:lvl1pPr>
          </a:lstStyle>
          <a:p>
            <a:pPr rtl="0"/>
            <a:endParaRPr lang="fr-FR" noProof="0"/>
          </a:p>
        </p:txBody>
      </p:sp>
      <p:sp>
        <p:nvSpPr>
          <p:cNvPr id="20" name="Espace réservé d’image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rtlCol="0"/>
          <a:lstStyle>
            <a:lvl1pPr>
              <a:defRPr sz="2000"/>
            </a:lvl1pPr>
          </a:lstStyle>
          <a:p>
            <a:pPr rtl="0"/>
            <a:endParaRPr lang="fr-FR" noProof="0"/>
          </a:p>
        </p:txBody>
      </p:sp>
      <p:sp>
        <p:nvSpPr>
          <p:cNvPr id="21" name="Espace réservé d’image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rtlCol="0"/>
          <a:lstStyle>
            <a:lvl1pPr>
              <a:defRPr sz="2000"/>
            </a:lvl1pPr>
          </a:lstStyle>
          <a:p>
            <a:pPr rtl="0"/>
            <a:endParaRPr lang="fr-FR" noProof="0"/>
          </a:p>
        </p:txBody>
      </p:sp>
      <p:sp>
        <p:nvSpPr>
          <p:cNvPr id="22" name="Espace réservé d’image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rtlCol="0"/>
          <a:lstStyle>
            <a:lvl1pPr>
              <a:defRPr sz="2000"/>
            </a:lvl1pPr>
          </a:lstStyle>
          <a:p>
            <a:pPr rtl="0"/>
            <a:endParaRPr lang="fr-FR" noProof="0"/>
          </a:p>
        </p:txBody>
      </p:sp>
      <p:sp>
        <p:nvSpPr>
          <p:cNvPr id="23" name="Espace réservé d’image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rtlCol="0"/>
          <a:lstStyle>
            <a:lvl1pPr>
              <a:defRPr sz="2000"/>
            </a:lvl1pPr>
          </a:lstStyle>
          <a:p>
            <a:pPr rtl="0"/>
            <a:endParaRPr lang="fr-FR" noProof="0"/>
          </a:p>
        </p:txBody>
      </p:sp>
      <p:sp>
        <p:nvSpPr>
          <p:cNvPr id="24" name="Espace réservé d’image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rtlCol="0"/>
          <a:lstStyle>
            <a:lvl1pPr>
              <a:defRPr sz="2000"/>
            </a:lvl1pPr>
          </a:lstStyle>
          <a:p>
            <a:pPr rtl="0"/>
            <a:endParaRPr lang="fr-FR" noProof="0"/>
          </a:p>
        </p:txBody>
      </p:sp>
    </p:spTree>
    <p:extLst>
      <p:ext uri="{BB962C8B-B14F-4D97-AF65-F5344CB8AC3E}">
        <p14:creationId xmlns:p14="http://schemas.microsoft.com/office/powerpoint/2010/main" val="2205942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lette immersive source">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86ECD6-DF3C-4CA6-9A77-ED32AC37F81F}"/>
              </a:ext>
            </a:extLst>
          </p:cNvPr>
          <p:cNvSpPr/>
          <p:nvPr userDrawn="1"/>
        </p:nvSpPr>
        <p:spPr>
          <a:xfrm>
            <a:off x="0" y="0"/>
            <a:ext cx="2445488"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9" name="Rectangle 8">
            <a:extLst>
              <a:ext uri="{FF2B5EF4-FFF2-40B4-BE49-F238E27FC236}">
                <a16:creationId xmlns:a16="http://schemas.microsoft.com/office/drawing/2014/main" id="{8D3F081E-4462-4B33-A41E-0432A3B439D9}"/>
              </a:ext>
            </a:extLst>
          </p:cNvPr>
          <p:cNvSpPr/>
          <p:nvPr userDrawn="1"/>
        </p:nvSpPr>
        <p:spPr>
          <a:xfrm rot="5400000">
            <a:off x="10740656" y="5406656"/>
            <a:ext cx="2445488" cy="457200"/>
          </a:xfrm>
          <a:prstGeom prst="rect">
            <a:avLst/>
          </a:prstGeom>
          <a:solidFill>
            <a:srgbClr val="8A5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1" name="Rectangle 10">
            <a:extLst>
              <a:ext uri="{FF2B5EF4-FFF2-40B4-BE49-F238E27FC236}">
                <a16:creationId xmlns:a16="http://schemas.microsoft.com/office/drawing/2014/main" id="{C05FA2D1-6BF4-4194-B815-8C66D013FD27}"/>
              </a:ext>
            </a:extLst>
          </p:cNvPr>
          <p:cNvSpPr/>
          <p:nvPr userDrawn="1"/>
        </p:nvSpPr>
        <p:spPr>
          <a:xfrm>
            <a:off x="7982712" y="495300"/>
            <a:ext cx="3753612" cy="5943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2" name="Rectangle 11">
            <a:extLst>
              <a:ext uri="{FF2B5EF4-FFF2-40B4-BE49-F238E27FC236}">
                <a16:creationId xmlns:a16="http://schemas.microsoft.com/office/drawing/2014/main" id="{DC88F0DF-BC0B-473C-82DC-7FC46D38FAC1}"/>
              </a:ext>
            </a:extLst>
          </p:cNvPr>
          <p:cNvSpPr/>
          <p:nvPr userDrawn="1"/>
        </p:nvSpPr>
        <p:spPr>
          <a:xfrm>
            <a:off x="4251158" y="495300"/>
            <a:ext cx="3787056" cy="5943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0" name="Espace réservé du texte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779776"/>
            <a:ext cx="3465576" cy="3255264"/>
          </a:xfrm>
          <a:prstGeom prst="rect">
            <a:avLst/>
          </a:prstGeom>
        </p:spPr>
        <p:txBody>
          <a:bodyPr rtlCol="0"/>
          <a:lstStyle>
            <a:lvl1pPr marL="0" indent="0">
              <a:lnSpc>
                <a:spcPts val="3000"/>
              </a:lnSpc>
              <a:spcBef>
                <a:spcPts val="0"/>
              </a:spcBef>
              <a:buNone/>
              <a:defRPr sz="18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rtl="0"/>
            <a:r>
              <a:rPr lang="fr-FR" noProof="0"/>
              <a:t>Cliquez pour modifier le texte</a:t>
            </a:r>
          </a:p>
        </p:txBody>
      </p:sp>
      <p:sp>
        <p:nvSpPr>
          <p:cNvPr id="7" name="Espace réservé d’image 6">
            <a:extLst>
              <a:ext uri="{FF2B5EF4-FFF2-40B4-BE49-F238E27FC236}">
                <a16:creationId xmlns:a16="http://schemas.microsoft.com/office/drawing/2014/main" id="{9A66F217-0E52-4AD8-82BA-AB332C59638C}"/>
              </a:ext>
            </a:extLst>
          </p:cNvPr>
          <p:cNvSpPr>
            <a:spLocks noGrp="1"/>
          </p:cNvSpPr>
          <p:nvPr>
            <p:ph type="pic" sz="quarter" idx="15"/>
          </p:nvPr>
        </p:nvSpPr>
        <p:spPr>
          <a:xfrm>
            <a:off x="4709160" y="960120"/>
            <a:ext cx="6574536" cy="5074920"/>
          </a:xfrm>
          <a:prstGeom prst="rect">
            <a:avLst/>
          </a:prstGeom>
        </p:spPr>
        <p:txBody>
          <a:bodyPr rtlCol="0" anchor="ctr"/>
          <a:lstStyle>
            <a:lvl1pPr marL="0" indent="0" algn="ctr">
              <a:buNone/>
              <a:defRPr>
                <a:solidFill>
                  <a:schemeClr val="bg1"/>
                </a:solidFill>
              </a:defRPr>
            </a:lvl1pPr>
          </a:lstStyle>
          <a:p>
            <a:pPr rtl="0"/>
            <a:endParaRPr lang="fr-FR" noProof="0"/>
          </a:p>
        </p:txBody>
      </p:sp>
      <p:sp>
        <p:nvSpPr>
          <p:cNvPr id="13" name="Rectangle 12">
            <a:extLst>
              <a:ext uri="{FF2B5EF4-FFF2-40B4-BE49-F238E27FC236}">
                <a16:creationId xmlns:a16="http://schemas.microsoft.com/office/drawing/2014/main" id="{FDF3E524-6AEB-4529-804C-0B9CD9992050}"/>
              </a:ext>
            </a:extLst>
          </p:cNvPr>
          <p:cNvSpPr/>
          <p:nvPr userDrawn="1"/>
        </p:nvSpPr>
        <p:spPr>
          <a:xfrm>
            <a:off x="228600" y="241300"/>
            <a:ext cx="11772900" cy="6400800"/>
          </a:xfrm>
          <a:prstGeom prst="rect">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cxnSp>
        <p:nvCxnSpPr>
          <p:cNvPr id="14" name="Connecteur droit 13">
            <a:extLst>
              <a:ext uri="{FF2B5EF4-FFF2-40B4-BE49-F238E27FC236}">
                <a16:creationId xmlns:a16="http://schemas.microsoft.com/office/drawing/2014/main" id="{4CFF2CAC-AD21-48FA-AD68-A643AAA6A8C4}"/>
              </a:ext>
            </a:extLst>
          </p:cNvPr>
          <p:cNvCxnSpPr>
            <a:cxnSpLocks/>
          </p:cNvCxnSpPr>
          <p:nvPr userDrawn="1"/>
        </p:nvCxnSpPr>
        <p:spPr>
          <a:xfrm>
            <a:off x="228600" y="2415910"/>
            <a:ext cx="4022558"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id="{43379CA9-81D6-424A-8046-4B56E1D25059}"/>
              </a:ext>
            </a:extLst>
          </p:cNvPr>
          <p:cNvSpPr>
            <a:spLocks noGrp="1"/>
          </p:cNvSpPr>
          <p:nvPr>
            <p:ph type="title"/>
          </p:nvPr>
        </p:nvSpPr>
        <p:spPr>
          <a:xfrm>
            <a:off x="457199" y="1371600"/>
            <a:ext cx="3619501" cy="877824"/>
          </a:xfrm>
        </p:spPr>
        <p:txBody>
          <a:bodyPr rtlCol="0"/>
          <a:lstStyle>
            <a:lvl1pPr>
              <a:lnSpc>
                <a:spcPts val="4320"/>
              </a:lnSpc>
              <a:defRPr>
                <a:solidFill>
                  <a:schemeClr val="tx1"/>
                </a:solidFill>
              </a:defRPr>
            </a:lvl1pPr>
          </a:lstStyle>
          <a:p>
            <a:pPr rtl="0"/>
            <a:r>
              <a:rPr lang="fr-FR" noProof="0"/>
              <a:t>Modifiez le style du titre</a:t>
            </a:r>
          </a:p>
        </p:txBody>
      </p:sp>
    </p:spTree>
    <p:extLst>
      <p:ext uri="{BB962C8B-B14F-4D97-AF65-F5344CB8AC3E}">
        <p14:creationId xmlns:p14="http://schemas.microsoft.com/office/powerpoint/2010/main" val="2512255900"/>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lette star du spectacle">
    <p:bg>
      <p:bgPr>
        <a:solidFill>
          <a:schemeClr val="bg1">
            <a:lumMod val="8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rtlCol="0" anchor="t" anchorCtr="0">
            <a:normAutofit/>
          </a:bodyPr>
          <a:lstStyle>
            <a:lvl1pPr>
              <a:lnSpc>
                <a:spcPts val="4000"/>
              </a:lnSpc>
              <a:defRPr sz="3200"/>
            </a:lvl1pPr>
          </a:lstStyle>
          <a:p>
            <a:pPr rtl="0"/>
            <a:r>
              <a:rPr lang="fr-FR" noProof="0"/>
              <a:t>Cliquez pour modifier le titre</a:t>
            </a:r>
          </a:p>
        </p:txBody>
      </p:sp>
      <p:sp>
        <p:nvSpPr>
          <p:cNvPr id="9" name="Espace réservé d’image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rtlCol="0"/>
          <a:lstStyle>
            <a:lvl1pPr>
              <a:defRPr sz="2000"/>
            </a:lvl1pPr>
          </a:lstStyle>
          <a:p>
            <a:pPr rtl="0"/>
            <a:endParaRPr lang="fr-FR" noProof="0"/>
          </a:p>
        </p:txBody>
      </p:sp>
      <p:sp>
        <p:nvSpPr>
          <p:cNvPr id="18" name="Espace réservé d’image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rtlCol="0"/>
          <a:lstStyle>
            <a:lvl1pPr>
              <a:defRPr sz="2000"/>
            </a:lvl1pPr>
          </a:lstStyle>
          <a:p>
            <a:pPr rtl="0"/>
            <a:endParaRPr lang="fr-FR" noProof="0"/>
          </a:p>
        </p:txBody>
      </p:sp>
      <p:sp>
        <p:nvSpPr>
          <p:cNvPr id="19" name="Espace réservé d’image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rtlCol="0"/>
          <a:lstStyle>
            <a:lvl1pPr>
              <a:defRPr sz="2000"/>
            </a:lvl1pPr>
          </a:lstStyle>
          <a:p>
            <a:pPr rtl="0"/>
            <a:endParaRPr lang="fr-FR" noProof="0"/>
          </a:p>
        </p:txBody>
      </p:sp>
      <p:sp>
        <p:nvSpPr>
          <p:cNvPr id="20" name="Espace réservé d’image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rtlCol="0"/>
          <a:lstStyle>
            <a:lvl1pPr>
              <a:defRPr sz="2000"/>
            </a:lvl1pPr>
          </a:lstStyle>
          <a:p>
            <a:pPr rtl="0"/>
            <a:endParaRPr lang="fr-FR" noProof="0"/>
          </a:p>
        </p:txBody>
      </p:sp>
      <p:sp>
        <p:nvSpPr>
          <p:cNvPr id="21" name="Espace réservé d’image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rtlCol="0"/>
          <a:lstStyle>
            <a:lvl1pPr>
              <a:defRPr sz="2000"/>
            </a:lvl1pPr>
          </a:lstStyle>
          <a:p>
            <a:pPr rtl="0"/>
            <a:endParaRPr lang="fr-FR" noProof="0"/>
          </a:p>
        </p:txBody>
      </p:sp>
      <p:sp>
        <p:nvSpPr>
          <p:cNvPr id="22" name="Espace réservé d’image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rtlCol="0"/>
          <a:lstStyle>
            <a:lvl1pPr>
              <a:defRPr sz="2000"/>
            </a:lvl1pPr>
          </a:lstStyle>
          <a:p>
            <a:pPr rtl="0"/>
            <a:endParaRPr lang="fr-FR" noProof="0"/>
          </a:p>
        </p:txBody>
      </p:sp>
      <p:sp>
        <p:nvSpPr>
          <p:cNvPr id="23" name="Espace réservé d’image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rtlCol="0"/>
          <a:lstStyle>
            <a:lvl1pPr>
              <a:defRPr sz="2000"/>
            </a:lvl1pPr>
          </a:lstStyle>
          <a:p>
            <a:pPr rtl="0"/>
            <a:endParaRPr lang="fr-FR" noProof="0"/>
          </a:p>
        </p:txBody>
      </p:sp>
      <p:sp>
        <p:nvSpPr>
          <p:cNvPr id="24" name="Espace réservé d’image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rtlCol="0"/>
          <a:lstStyle>
            <a:lvl1pPr>
              <a:defRPr sz="2000"/>
            </a:lvl1pPr>
          </a:lstStyle>
          <a:p>
            <a:pPr rtl="0"/>
            <a:endParaRPr lang="fr-FR" noProof="0"/>
          </a:p>
        </p:txBody>
      </p:sp>
    </p:spTree>
    <p:extLst>
      <p:ext uri="{BB962C8B-B14F-4D97-AF65-F5344CB8AC3E}">
        <p14:creationId xmlns:p14="http://schemas.microsoft.com/office/powerpoint/2010/main" val="1553920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lette immersive star du spectacl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462B86F-90E5-425E-9F83-8477D8111E1D}"/>
              </a:ext>
            </a:extLst>
          </p:cNvPr>
          <p:cNvSpPr/>
          <p:nvPr userDrawn="1"/>
        </p:nvSpPr>
        <p:spPr>
          <a:xfrm>
            <a:off x="0" y="495300"/>
            <a:ext cx="6057900" cy="133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9" name="Rectangle 8">
            <a:extLst>
              <a:ext uri="{FF2B5EF4-FFF2-40B4-BE49-F238E27FC236}">
                <a16:creationId xmlns:a16="http://schemas.microsoft.com/office/drawing/2014/main" id="{F5269853-3C2C-4F9C-B1BB-E00F7A1DB9E1}"/>
              </a:ext>
            </a:extLst>
          </p:cNvPr>
          <p:cNvSpPr/>
          <p:nvPr userDrawn="1"/>
        </p:nvSpPr>
        <p:spPr>
          <a:xfrm>
            <a:off x="6530703" y="495300"/>
            <a:ext cx="2931587" cy="262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1" name="Rectangle 10">
            <a:extLst>
              <a:ext uri="{FF2B5EF4-FFF2-40B4-BE49-F238E27FC236}">
                <a16:creationId xmlns:a16="http://schemas.microsoft.com/office/drawing/2014/main" id="{93759D58-52AF-4785-8A33-F528F46D88A3}"/>
              </a:ext>
            </a:extLst>
          </p:cNvPr>
          <p:cNvSpPr/>
          <p:nvPr userDrawn="1"/>
        </p:nvSpPr>
        <p:spPr>
          <a:xfrm>
            <a:off x="8852618" y="3863713"/>
            <a:ext cx="2921000" cy="259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2" name="Rectangle 11">
            <a:extLst>
              <a:ext uri="{FF2B5EF4-FFF2-40B4-BE49-F238E27FC236}">
                <a16:creationId xmlns:a16="http://schemas.microsoft.com/office/drawing/2014/main" id="{6AD3E0F4-EC0D-43C2-AC84-A53134C8566E}"/>
              </a:ext>
            </a:extLst>
          </p:cNvPr>
          <p:cNvSpPr/>
          <p:nvPr userDrawn="1"/>
        </p:nvSpPr>
        <p:spPr>
          <a:xfrm>
            <a:off x="228600" y="241300"/>
            <a:ext cx="11772900" cy="6400800"/>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 name="Titre 1">
            <a:extLst>
              <a:ext uri="{FF2B5EF4-FFF2-40B4-BE49-F238E27FC236}">
                <a16:creationId xmlns:a16="http://schemas.microsoft.com/office/drawing/2014/main" id="{43379CA9-81D6-424A-8046-4B56E1D25059}"/>
              </a:ext>
            </a:extLst>
          </p:cNvPr>
          <p:cNvSpPr>
            <a:spLocks noGrp="1"/>
          </p:cNvSpPr>
          <p:nvPr>
            <p:ph type="title"/>
          </p:nvPr>
        </p:nvSpPr>
        <p:spPr>
          <a:xfrm>
            <a:off x="457199" y="914400"/>
            <a:ext cx="5638801" cy="1572126"/>
          </a:xfrm>
        </p:spPr>
        <p:txBody>
          <a:bodyPr rtlCol="0" anchor="t" anchorCtr="0">
            <a:noAutofit/>
          </a:bodyPr>
          <a:lstStyle>
            <a:lvl1pPr>
              <a:defRPr>
                <a:solidFill>
                  <a:schemeClr val="tx1"/>
                </a:solidFill>
              </a:defRPr>
            </a:lvl1pPr>
          </a:lstStyle>
          <a:p>
            <a:pPr rtl="0"/>
            <a:r>
              <a:rPr lang="fr-FR" noProof="0"/>
              <a:t>Modifiez le style du titre</a:t>
            </a:r>
          </a:p>
        </p:txBody>
      </p:sp>
      <p:sp>
        <p:nvSpPr>
          <p:cNvPr id="10" name="Espace réservé du texte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489200"/>
            <a:ext cx="5202936" cy="3547872"/>
          </a:xfrm>
          <a:prstGeom prst="rect">
            <a:avLst/>
          </a:prstGeom>
        </p:spPr>
        <p:txBody>
          <a:bodyPr rtlCol="0"/>
          <a:lstStyle>
            <a:lvl1pPr marL="0" indent="0">
              <a:lnSpc>
                <a:spcPts val="3000"/>
              </a:lnSpc>
              <a:spcBef>
                <a:spcPts val="0"/>
              </a:spcBef>
              <a:buNone/>
              <a:defRPr sz="18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rtl="0"/>
            <a:r>
              <a:rPr lang="fr-FR" noProof="0"/>
              <a:t>Cliquez pour modifier le texte</a:t>
            </a:r>
          </a:p>
        </p:txBody>
      </p:sp>
      <p:sp>
        <p:nvSpPr>
          <p:cNvPr id="7" name="Espace réservé d’image 6">
            <a:extLst>
              <a:ext uri="{FF2B5EF4-FFF2-40B4-BE49-F238E27FC236}">
                <a16:creationId xmlns:a16="http://schemas.microsoft.com/office/drawing/2014/main" id="{9A66F217-0E52-4AD8-82BA-AB332C59638C}"/>
              </a:ext>
            </a:extLst>
          </p:cNvPr>
          <p:cNvSpPr>
            <a:spLocks noGrp="1"/>
          </p:cNvSpPr>
          <p:nvPr>
            <p:ph type="pic" sz="quarter" idx="15"/>
          </p:nvPr>
        </p:nvSpPr>
        <p:spPr>
          <a:xfrm>
            <a:off x="6997700" y="914400"/>
            <a:ext cx="4334256" cy="5093208"/>
          </a:xfrm>
          <a:prstGeom prst="rect">
            <a:avLst/>
          </a:prstGeom>
          <a:solidFill>
            <a:schemeClr val="accent3"/>
          </a:solidFill>
        </p:spPr>
        <p:txBody>
          <a:bodyPr rtlCol="0" anchor="ctr"/>
          <a:lstStyle>
            <a:lvl1pPr marL="0" indent="0" algn="ctr">
              <a:buNone/>
              <a:defRPr/>
            </a:lvl1pPr>
          </a:lstStyle>
          <a:p>
            <a:pPr rtl="0"/>
            <a:endParaRPr lang="fr-FR" noProof="0"/>
          </a:p>
        </p:txBody>
      </p:sp>
    </p:spTree>
    <p:extLst>
      <p:ext uri="{BB962C8B-B14F-4D97-AF65-F5344CB8AC3E}">
        <p14:creationId xmlns:p14="http://schemas.microsoft.com/office/powerpoint/2010/main" val="3180366801"/>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pPr rtl="0"/>
            <a:r>
              <a:rPr lang="fr-FR" noProof="0"/>
              <a:t>Modifiez le style du titre</a:t>
            </a:r>
          </a:p>
        </p:txBody>
      </p:sp>
      <p:sp>
        <p:nvSpPr>
          <p:cNvPr id="4" name="Espace réservé de la date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AE447753-88CA-4321-A0EA-214F3EF0A665}" type="datetime1">
              <a:rPr lang="fr-FR" noProof="0" smtClean="0"/>
              <a:t>26/09/2022</a:t>
            </a:fld>
            <a:endParaRPr lang="fr-FR" noProof="0"/>
          </a:p>
        </p:txBody>
      </p:sp>
      <p:sp>
        <p:nvSpPr>
          <p:cNvPr id="5" name="Espace réservé du pied de page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fr-FR" noProof="0"/>
          </a:p>
        </p:txBody>
      </p:sp>
      <p:sp>
        <p:nvSpPr>
          <p:cNvPr id="6" name="Espace réservé du numéro de diapositive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C5FADE3-B84E-4AF7-91CC-AB47E1A43619}" type="slidenum">
              <a:rPr lang="fr-FR" noProof="0" smtClean="0"/>
              <a:t>‹N°›</a:t>
            </a:fld>
            <a:endParaRPr lang="fr-FR" noProof="0"/>
          </a:p>
        </p:txBody>
      </p:sp>
    </p:spTree>
    <p:extLst>
      <p:ext uri="{BB962C8B-B14F-4D97-AF65-F5344CB8AC3E}">
        <p14:creationId xmlns:p14="http://schemas.microsoft.com/office/powerpoint/2010/main" val="2263488725"/>
      </p:ext>
    </p:extLst>
  </p:cSld>
  <p:clrMap bg1="lt1" tx1="dk1" bg2="lt2" tx2="dk2" accent1="accent1" accent2="accent2" accent3="accent3" accent4="accent4" accent5="accent5" accent6="accent6" hlink="hlink" folHlink="folHlink"/>
  <p:sldLayoutIdLst>
    <p:sldLayoutId id="2147483688" r:id="rId1"/>
    <p:sldLayoutId id="2147483700" r:id="rId2"/>
    <p:sldLayoutId id="2147483701" r:id="rId3"/>
    <p:sldLayoutId id="2147483702" r:id="rId4"/>
    <p:sldLayoutId id="2147483662" r:id="rId5"/>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pPr rtl="0"/>
            <a:r>
              <a:rPr lang="fr-FR" noProof="0"/>
              <a:t>Modifiez le style du titre</a:t>
            </a:r>
          </a:p>
        </p:txBody>
      </p:sp>
      <p:sp>
        <p:nvSpPr>
          <p:cNvPr id="4" name="Espace réservé de la date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5D14CC4F-1760-4CD1-A5F6-63D35C634763}" type="datetime1">
              <a:rPr lang="fr-FR" noProof="0" smtClean="0"/>
              <a:t>26/09/2022</a:t>
            </a:fld>
            <a:endParaRPr lang="fr-FR" noProof="0"/>
          </a:p>
        </p:txBody>
      </p:sp>
      <p:sp>
        <p:nvSpPr>
          <p:cNvPr id="5" name="Espace réservé du pied de page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fr-FR" noProof="0"/>
          </a:p>
        </p:txBody>
      </p:sp>
      <p:sp>
        <p:nvSpPr>
          <p:cNvPr id="6" name="Espace réservé du numéro de diapositive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C5FADE3-B84E-4AF7-91CC-AB47E1A43619}" type="slidenum">
              <a:rPr lang="fr-FR" noProof="0" smtClean="0"/>
              <a:t>‹N°›</a:t>
            </a:fld>
            <a:endParaRPr lang="fr-FR" noProof="0"/>
          </a:p>
        </p:txBody>
      </p:sp>
    </p:spTree>
    <p:extLst>
      <p:ext uri="{BB962C8B-B14F-4D97-AF65-F5344CB8AC3E}">
        <p14:creationId xmlns:p14="http://schemas.microsoft.com/office/powerpoint/2010/main" val="2911603562"/>
      </p:ext>
    </p:extLst>
  </p:cSld>
  <p:clrMap bg1="lt1" tx1="dk1" bg2="lt2" tx2="dk2" accent1="accent1" accent2="accent2" accent3="accent3" accent4="accent4" accent5="accent5" accent6="accent6" hlink="hlink" folHlink="folHlink"/>
  <p:sldLayoutIdLst>
    <p:sldLayoutId id="2147483729" r:id="rId1"/>
    <p:sldLayoutId id="2147483711" r:id="rId2"/>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pPr rtl="0"/>
            <a:r>
              <a:rPr lang="fr-FR" noProof="0"/>
              <a:t>Modifiez le style du titre</a:t>
            </a:r>
          </a:p>
        </p:txBody>
      </p:sp>
      <p:sp>
        <p:nvSpPr>
          <p:cNvPr id="4" name="Espace réservé de la date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D8B423F9-2E9B-45D5-8345-DE67562FE472}" type="datetime1">
              <a:rPr lang="fr-FR" noProof="0" smtClean="0"/>
              <a:t>26/09/2022</a:t>
            </a:fld>
            <a:endParaRPr lang="fr-FR" noProof="0"/>
          </a:p>
        </p:txBody>
      </p:sp>
      <p:sp>
        <p:nvSpPr>
          <p:cNvPr id="5" name="Espace réservé du pied de page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fr-FR" noProof="0"/>
          </a:p>
        </p:txBody>
      </p:sp>
      <p:sp>
        <p:nvSpPr>
          <p:cNvPr id="6" name="Espace réservé du numéro de diapositive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C5FADE3-B84E-4AF7-91CC-AB47E1A43619}" type="slidenum">
              <a:rPr lang="fr-FR" noProof="0" smtClean="0"/>
              <a:t>‹N°›</a:t>
            </a:fld>
            <a:endParaRPr lang="fr-FR" noProof="0"/>
          </a:p>
        </p:txBody>
      </p:sp>
    </p:spTree>
    <p:extLst>
      <p:ext uri="{BB962C8B-B14F-4D97-AF65-F5344CB8AC3E}">
        <p14:creationId xmlns:p14="http://schemas.microsoft.com/office/powerpoint/2010/main" val="1044508539"/>
      </p:ext>
    </p:extLst>
  </p:cSld>
  <p:clrMap bg1="lt1" tx1="dk1" bg2="lt2" tx2="dk2" accent1="accent1" accent2="accent2" accent3="accent3" accent4="accent4" accent5="accent5" accent6="accent6" hlink="hlink" folHlink="folHlink"/>
  <p:sldLayoutIdLst>
    <p:sldLayoutId id="2147483730" r:id="rId1"/>
    <p:sldLayoutId id="2147483723" r:id="rId2"/>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pPr rtl="0"/>
            <a:r>
              <a:rPr lang="fr-FR" noProof="0"/>
              <a:t>Modifiez le style du titre</a:t>
            </a:r>
          </a:p>
        </p:txBody>
      </p:sp>
      <p:sp>
        <p:nvSpPr>
          <p:cNvPr id="4" name="Espace réservé de la date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4396599E-4844-4230-95DB-728D186DB5F9}" type="datetime1">
              <a:rPr lang="fr-FR" noProof="0" smtClean="0"/>
              <a:t>26/09/2022</a:t>
            </a:fld>
            <a:endParaRPr lang="fr-FR" noProof="0"/>
          </a:p>
        </p:txBody>
      </p:sp>
      <p:sp>
        <p:nvSpPr>
          <p:cNvPr id="5" name="Espace réservé du pied de page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fr-FR" noProof="0"/>
          </a:p>
        </p:txBody>
      </p:sp>
      <p:sp>
        <p:nvSpPr>
          <p:cNvPr id="6" name="Espace réservé du numéro de diapositive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C5FADE3-B84E-4AF7-91CC-AB47E1A43619}" type="slidenum">
              <a:rPr lang="fr-FR" noProof="0" smtClean="0"/>
              <a:t>‹N°›</a:t>
            </a:fld>
            <a:endParaRPr lang="fr-FR" noProof="0"/>
          </a:p>
        </p:txBody>
      </p:sp>
    </p:spTree>
    <p:extLst>
      <p:ext uri="{BB962C8B-B14F-4D97-AF65-F5344CB8AC3E}">
        <p14:creationId xmlns:p14="http://schemas.microsoft.com/office/powerpoint/2010/main" val="2032013640"/>
      </p:ext>
    </p:extLst>
  </p:cSld>
  <p:clrMap bg1="lt1" tx1="dk1" bg2="lt2" tx2="dk2" accent1="accent1" accent2="accent2" accent3="accent3" accent4="accent4" accent5="accent5" accent6="accent6" hlink="hlink" folHlink="folHlink"/>
  <p:sldLayoutIdLst>
    <p:sldLayoutId id="2147483731" r:id="rId1"/>
    <p:sldLayoutId id="2147483704" r:id="rId2"/>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8.gif"/></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image 7" descr="Image abstraite de lignes de courb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srcRect/>
          <a:stretch/>
        </p:blipFill>
        <p:spPr>
          <a:xfrm>
            <a:off x="225" y="0"/>
            <a:ext cx="12191550" cy="6857999"/>
          </a:xfrm>
        </p:spPr>
      </p:pic>
      <p:sp>
        <p:nvSpPr>
          <p:cNvPr id="4" name="Titre 3">
            <a:extLst>
              <a:ext uri="{FF2B5EF4-FFF2-40B4-BE49-F238E27FC236}">
                <a16:creationId xmlns:a16="http://schemas.microsoft.com/office/drawing/2014/main" id="{08347D8D-E852-43D5-858E-2D01BE57FA93}"/>
              </a:ext>
            </a:extLst>
          </p:cNvPr>
          <p:cNvSpPr>
            <a:spLocks noGrp="1"/>
          </p:cNvSpPr>
          <p:nvPr>
            <p:ph type="title"/>
          </p:nvPr>
        </p:nvSpPr>
        <p:spPr>
          <a:xfrm>
            <a:off x="457200" y="4515034"/>
            <a:ext cx="6581554" cy="1371600"/>
          </a:xfrm>
        </p:spPr>
        <p:txBody>
          <a:bodyPr rtlCol="0" anchor="t" anchorCtr="0">
            <a:normAutofit/>
          </a:bodyPr>
          <a:lstStyle/>
          <a:p>
            <a:pPr rtl="0"/>
            <a:r>
              <a:rPr lang="fr-FR" dirty="0"/>
              <a:t>La fonction Distribuer</a:t>
            </a:r>
          </a:p>
        </p:txBody>
      </p:sp>
    </p:spTree>
    <p:extLst>
      <p:ext uri="{BB962C8B-B14F-4D97-AF65-F5344CB8AC3E}">
        <p14:creationId xmlns:p14="http://schemas.microsoft.com/office/powerpoint/2010/main" val="1558315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D0849B1-6093-E65C-42A6-D4233D013C23}"/>
              </a:ext>
            </a:extLst>
          </p:cNvPr>
          <p:cNvPicPr>
            <a:picLocks noChangeAspect="1"/>
          </p:cNvPicPr>
          <p:nvPr/>
        </p:nvPicPr>
        <p:blipFill>
          <a:blip r:embed="rId3"/>
          <a:stretch>
            <a:fillRect/>
          </a:stretch>
        </p:blipFill>
        <p:spPr>
          <a:xfrm>
            <a:off x="2351314" y="234399"/>
            <a:ext cx="9638834" cy="6443952"/>
          </a:xfrm>
          <a:prstGeom prst="rect">
            <a:avLst/>
          </a:prstGeom>
        </p:spPr>
      </p:pic>
      <p:sp>
        <p:nvSpPr>
          <p:cNvPr id="7" name="Titre 3">
            <a:extLst>
              <a:ext uri="{FF2B5EF4-FFF2-40B4-BE49-F238E27FC236}">
                <a16:creationId xmlns:a16="http://schemas.microsoft.com/office/drawing/2014/main" id="{BD6493D0-09F7-BD2C-C1BC-76B3FABA9B6D}"/>
              </a:ext>
            </a:extLst>
          </p:cNvPr>
          <p:cNvSpPr>
            <a:spLocks noGrp="1"/>
          </p:cNvSpPr>
          <p:nvPr>
            <p:ph type="title"/>
          </p:nvPr>
        </p:nvSpPr>
        <p:spPr>
          <a:xfrm>
            <a:off x="65313" y="1492893"/>
            <a:ext cx="2817846" cy="2267339"/>
          </a:xfrm>
        </p:spPr>
        <p:txBody>
          <a:bodyPr rtlCol="0" anchor="b" anchorCtr="0"/>
          <a:lstStyle/>
          <a:p>
            <a:pPr rtl="0"/>
            <a:r>
              <a:rPr lang="fr-FR" dirty="0"/>
              <a:t>Vérins </a:t>
            </a:r>
            <a:r>
              <a:rPr lang="fr-FR" dirty="0" err="1"/>
              <a:t>speciaux</a:t>
            </a:r>
            <a:endParaRPr lang="fr-FR" dirty="0"/>
          </a:p>
        </p:txBody>
      </p:sp>
    </p:spTree>
    <p:extLst>
      <p:ext uri="{BB962C8B-B14F-4D97-AF65-F5344CB8AC3E}">
        <p14:creationId xmlns:p14="http://schemas.microsoft.com/office/powerpoint/2010/main" val="1560596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A44986A6-583D-4323-BBE6-0C4C3B1464BF}"/>
              </a:ext>
            </a:extLst>
          </p:cNvPr>
          <p:cNvSpPr>
            <a:spLocks noGrp="1"/>
          </p:cNvSpPr>
          <p:nvPr>
            <p:ph type="title"/>
          </p:nvPr>
        </p:nvSpPr>
        <p:spPr>
          <a:xfrm>
            <a:off x="457199" y="1182757"/>
            <a:ext cx="3619501" cy="1094099"/>
          </a:xfrm>
        </p:spPr>
        <p:txBody>
          <a:bodyPr rtlCol="0">
            <a:normAutofit/>
          </a:bodyPr>
          <a:lstStyle/>
          <a:p>
            <a:pPr rtl="0"/>
            <a:r>
              <a:rPr lang="fr-FR" dirty="0"/>
              <a:t>Distribuer l’énergie</a:t>
            </a:r>
          </a:p>
        </p:txBody>
      </p:sp>
      <p:sp>
        <p:nvSpPr>
          <p:cNvPr id="16" name="Rectangle 15">
            <a:extLst>
              <a:ext uri="{FF2B5EF4-FFF2-40B4-BE49-F238E27FC236}">
                <a16:creationId xmlns:a16="http://schemas.microsoft.com/office/drawing/2014/main" id="{F41CB42D-A527-44ED-ADE2-30B3266BAFB1}"/>
              </a:ext>
              <a:ext uri="{C183D7F6-B498-43B3-948B-1728B52AA6E4}">
                <adec:decorative xmlns:adec="http://schemas.microsoft.com/office/drawing/2017/decorative" val="1"/>
              </a:ext>
            </a:extLst>
          </p:cNvPr>
          <p:cNvSpPr/>
          <p:nvPr/>
        </p:nvSpPr>
        <p:spPr>
          <a:xfrm>
            <a:off x="228600" y="241300"/>
            <a:ext cx="11772900" cy="6400800"/>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0" name="Espace réservé du texte 9">
            <a:extLst>
              <a:ext uri="{FF2B5EF4-FFF2-40B4-BE49-F238E27FC236}">
                <a16:creationId xmlns:a16="http://schemas.microsoft.com/office/drawing/2014/main" id="{2EA41274-3572-BF45-11C5-E5AFED9DCE9A}"/>
              </a:ext>
            </a:extLst>
          </p:cNvPr>
          <p:cNvSpPr>
            <a:spLocks noGrp="1"/>
          </p:cNvSpPr>
          <p:nvPr>
            <p:ph type="body" sz="quarter" idx="14"/>
          </p:nvPr>
        </p:nvSpPr>
        <p:spPr>
          <a:xfrm>
            <a:off x="148512" y="3458813"/>
            <a:ext cx="3928188" cy="3005204"/>
          </a:xfrm>
        </p:spPr>
        <p:txBody>
          <a:bodyPr/>
          <a:lstStyle/>
          <a:p>
            <a:pPr algn="ctr"/>
            <a:r>
              <a:rPr lang="fr-FR" sz="2400" dirty="0"/>
              <a:t>Les distributeurs pneumatiques ou électropneumatiques</a:t>
            </a:r>
          </a:p>
        </p:txBody>
      </p:sp>
      <p:pic>
        <p:nvPicPr>
          <p:cNvPr id="2" name="Image 1">
            <a:extLst>
              <a:ext uri="{FF2B5EF4-FFF2-40B4-BE49-F238E27FC236}">
                <a16:creationId xmlns:a16="http://schemas.microsoft.com/office/drawing/2014/main" id="{4C4A38EA-1A26-EB44-2A81-C50D9AFD3B8C}"/>
              </a:ext>
            </a:extLst>
          </p:cNvPr>
          <p:cNvPicPr>
            <a:picLocks noChangeAspect="1"/>
          </p:cNvPicPr>
          <p:nvPr/>
        </p:nvPicPr>
        <p:blipFill>
          <a:blip r:embed="rId3"/>
          <a:stretch>
            <a:fillRect/>
          </a:stretch>
        </p:blipFill>
        <p:spPr>
          <a:xfrm>
            <a:off x="4266947" y="1661158"/>
            <a:ext cx="7503114" cy="3517333"/>
          </a:xfrm>
          <a:prstGeom prst="rect">
            <a:avLst/>
          </a:prstGeom>
        </p:spPr>
      </p:pic>
    </p:spTree>
    <p:extLst>
      <p:ext uri="{BB962C8B-B14F-4D97-AF65-F5344CB8AC3E}">
        <p14:creationId xmlns:p14="http://schemas.microsoft.com/office/powerpoint/2010/main" val="801577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A44986A6-583D-4323-BBE6-0C4C3B1464BF}"/>
              </a:ext>
            </a:extLst>
          </p:cNvPr>
          <p:cNvSpPr>
            <a:spLocks noGrp="1"/>
          </p:cNvSpPr>
          <p:nvPr>
            <p:ph type="title"/>
          </p:nvPr>
        </p:nvSpPr>
        <p:spPr>
          <a:xfrm>
            <a:off x="457199" y="1182757"/>
            <a:ext cx="3619501" cy="1094099"/>
          </a:xfrm>
        </p:spPr>
        <p:txBody>
          <a:bodyPr rtlCol="0">
            <a:normAutofit/>
          </a:bodyPr>
          <a:lstStyle/>
          <a:p>
            <a:pPr rtl="0"/>
            <a:r>
              <a:rPr lang="fr-FR" dirty="0"/>
              <a:t>Distribuer l’énergie</a:t>
            </a:r>
          </a:p>
        </p:txBody>
      </p:sp>
      <p:sp>
        <p:nvSpPr>
          <p:cNvPr id="16" name="Rectangle 15">
            <a:extLst>
              <a:ext uri="{FF2B5EF4-FFF2-40B4-BE49-F238E27FC236}">
                <a16:creationId xmlns:a16="http://schemas.microsoft.com/office/drawing/2014/main" id="{F41CB42D-A527-44ED-ADE2-30B3266BAFB1}"/>
              </a:ext>
              <a:ext uri="{C183D7F6-B498-43B3-948B-1728B52AA6E4}">
                <adec:decorative xmlns:adec="http://schemas.microsoft.com/office/drawing/2017/decorative" val="1"/>
              </a:ext>
            </a:extLst>
          </p:cNvPr>
          <p:cNvSpPr/>
          <p:nvPr/>
        </p:nvSpPr>
        <p:spPr>
          <a:xfrm>
            <a:off x="228600" y="241300"/>
            <a:ext cx="11772900" cy="6400800"/>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0" name="Espace réservé du texte 9">
            <a:extLst>
              <a:ext uri="{FF2B5EF4-FFF2-40B4-BE49-F238E27FC236}">
                <a16:creationId xmlns:a16="http://schemas.microsoft.com/office/drawing/2014/main" id="{2EA41274-3572-BF45-11C5-E5AFED9DCE9A}"/>
              </a:ext>
            </a:extLst>
          </p:cNvPr>
          <p:cNvSpPr>
            <a:spLocks noGrp="1"/>
          </p:cNvSpPr>
          <p:nvPr>
            <p:ph type="body" sz="quarter" idx="14"/>
          </p:nvPr>
        </p:nvSpPr>
        <p:spPr>
          <a:xfrm>
            <a:off x="148512" y="3458813"/>
            <a:ext cx="3928188" cy="3005204"/>
          </a:xfrm>
        </p:spPr>
        <p:txBody>
          <a:bodyPr/>
          <a:lstStyle/>
          <a:p>
            <a:pPr algn="ctr"/>
            <a:r>
              <a:rPr lang="fr-FR" sz="2400" dirty="0"/>
              <a:t>Les distributeurs pneumatiques ou électropneumatiques</a:t>
            </a:r>
          </a:p>
        </p:txBody>
      </p:sp>
      <p:pic>
        <p:nvPicPr>
          <p:cNvPr id="3" name="Image 2">
            <a:extLst>
              <a:ext uri="{FF2B5EF4-FFF2-40B4-BE49-F238E27FC236}">
                <a16:creationId xmlns:a16="http://schemas.microsoft.com/office/drawing/2014/main" id="{45B73327-0EA4-BCF8-3E46-D6153325A63D}"/>
              </a:ext>
            </a:extLst>
          </p:cNvPr>
          <p:cNvPicPr>
            <a:picLocks noChangeAspect="1"/>
          </p:cNvPicPr>
          <p:nvPr/>
        </p:nvPicPr>
        <p:blipFill>
          <a:blip r:embed="rId3"/>
          <a:stretch>
            <a:fillRect/>
          </a:stretch>
        </p:blipFill>
        <p:spPr>
          <a:xfrm>
            <a:off x="4305298" y="988136"/>
            <a:ext cx="7457159" cy="4834166"/>
          </a:xfrm>
          <a:prstGeom prst="rect">
            <a:avLst/>
          </a:prstGeom>
        </p:spPr>
      </p:pic>
    </p:spTree>
    <p:extLst>
      <p:ext uri="{BB962C8B-B14F-4D97-AF65-F5344CB8AC3E}">
        <p14:creationId xmlns:p14="http://schemas.microsoft.com/office/powerpoint/2010/main" val="3533844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A44986A6-583D-4323-BBE6-0C4C3B1464BF}"/>
              </a:ext>
            </a:extLst>
          </p:cNvPr>
          <p:cNvSpPr>
            <a:spLocks noGrp="1"/>
          </p:cNvSpPr>
          <p:nvPr>
            <p:ph type="title"/>
          </p:nvPr>
        </p:nvSpPr>
        <p:spPr>
          <a:xfrm>
            <a:off x="457199" y="1182757"/>
            <a:ext cx="3619501" cy="1094099"/>
          </a:xfrm>
        </p:spPr>
        <p:txBody>
          <a:bodyPr rtlCol="0">
            <a:normAutofit/>
          </a:bodyPr>
          <a:lstStyle/>
          <a:p>
            <a:pPr rtl="0"/>
            <a:r>
              <a:rPr lang="fr-FR" dirty="0"/>
              <a:t>Distribuer l’énergie</a:t>
            </a:r>
          </a:p>
        </p:txBody>
      </p:sp>
      <p:sp>
        <p:nvSpPr>
          <p:cNvPr id="16" name="Rectangle 15">
            <a:extLst>
              <a:ext uri="{FF2B5EF4-FFF2-40B4-BE49-F238E27FC236}">
                <a16:creationId xmlns:a16="http://schemas.microsoft.com/office/drawing/2014/main" id="{F41CB42D-A527-44ED-ADE2-30B3266BAFB1}"/>
              </a:ext>
              <a:ext uri="{C183D7F6-B498-43B3-948B-1728B52AA6E4}">
                <adec:decorative xmlns:adec="http://schemas.microsoft.com/office/drawing/2017/decorative" val="1"/>
              </a:ext>
            </a:extLst>
          </p:cNvPr>
          <p:cNvSpPr/>
          <p:nvPr/>
        </p:nvSpPr>
        <p:spPr>
          <a:xfrm>
            <a:off x="228600" y="241300"/>
            <a:ext cx="11772900" cy="6400800"/>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0" name="Espace réservé du texte 9">
            <a:extLst>
              <a:ext uri="{FF2B5EF4-FFF2-40B4-BE49-F238E27FC236}">
                <a16:creationId xmlns:a16="http://schemas.microsoft.com/office/drawing/2014/main" id="{2EA41274-3572-BF45-11C5-E5AFED9DCE9A}"/>
              </a:ext>
            </a:extLst>
          </p:cNvPr>
          <p:cNvSpPr>
            <a:spLocks noGrp="1"/>
          </p:cNvSpPr>
          <p:nvPr>
            <p:ph type="body" sz="quarter" idx="14"/>
          </p:nvPr>
        </p:nvSpPr>
        <p:spPr>
          <a:xfrm>
            <a:off x="148512" y="3458813"/>
            <a:ext cx="3928188" cy="3005204"/>
          </a:xfrm>
        </p:spPr>
        <p:txBody>
          <a:bodyPr/>
          <a:lstStyle/>
          <a:p>
            <a:pPr algn="ctr"/>
            <a:r>
              <a:rPr lang="fr-FR" sz="2400" dirty="0"/>
              <a:t>Les distributeurs pneumatiques ou électropneumatiques</a:t>
            </a:r>
          </a:p>
        </p:txBody>
      </p:sp>
      <p:pic>
        <p:nvPicPr>
          <p:cNvPr id="2" name="Image 1">
            <a:extLst>
              <a:ext uri="{FF2B5EF4-FFF2-40B4-BE49-F238E27FC236}">
                <a16:creationId xmlns:a16="http://schemas.microsoft.com/office/drawing/2014/main" id="{4F2521F3-A3B4-E994-8D3A-6CEA41780E20}"/>
              </a:ext>
            </a:extLst>
          </p:cNvPr>
          <p:cNvPicPr>
            <a:picLocks noChangeAspect="1"/>
          </p:cNvPicPr>
          <p:nvPr/>
        </p:nvPicPr>
        <p:blipFill>
          <a:blip r:embed="rId3"/>
          <a:stretch>
            <a:fillRect/>
          </a:stretch>
        </p:blipFill>
        <p:spPr>
          <a:xfrm>
            <a:off x="4259423" y="379710"/>
            <a:ext cx="7518655" cy="5694519"/>
          </a:xfrm>
          <a:prstGeom prst="rect">
            <a:avLst/>
          </a:prstGeom>
        </p:spPr>
      </p:pic>
    </p:spTree>
    <p:extLst>
      <p:ext uri="{BB962C8B-B14F-4D97-AF65-F5344CB8AC3E}">
        <p14:creationId xmlns:p14="http://schemas.microsoft.com/office/powerpoint/2010/main" val="1661314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A44986A6-583D-4323-BBE6-0C4C3B1464BF}"/>
              </a:ext>
            </a:extLst>
          </p:cNvPr>
          <p:cNvSpPr>
            <a:spLocks noGrp="1"/>
          </p:cNvSpPr>
          <p:nvPr>
            <p:ph type="title"/>
          </p:nvPr>
        </p:nvSpPr>
        <p:spPr>
          <a:xfrm>
            <a:off x="457199" y="1182757"/>
            <a:ext cx="3619501" cy="1094099"/>
          </a:xfrm>
        </p:spPr>
        <p:txBody>
          <a:bodyPr rtlCol="0">
            <a:normAutofit/>
          </a:bodyPr>
          <a:lstStyle/>
          <a:p>
            <a:pPr rtl="0"/>
            <a:r>
              <a:rPr lang="fr-FR" dirty="0"/>
              <a:t>Distribuer l’énergie</a:t>
            </a:r>
          </a:p>
        </p:txBody>
      </p:sp>
      <p:sp>
        <p:nvSpPr>
          <p:cNvPr id="16" name="Rectangle 15">
            <a:extLst>
              <a:ext uri="{FF2B5EF4-FFF2-40B4-BE49-F238E27FC236}">
                <a16:creationId xmlns:a16="http://schemas.microsoft.com/office/drawing/2014/main" id="{F41CB42D-A527-44ED-ADE2-30B3266BAFB1}"/>
              </a:ext>
              <a:ext uri="{C183D7F6-B498-43B3-948B-1728B52AA6E4}">
                <adec:decorative xmlns:adec="http://schemas.microsoft.com/office/drawing/2017/decorative" val="1"/>
              </a:ext>
            </a:extLst>
          </p:cNvPr>
          <p:cNvSpPr/>
          <p:nvPr/>
        </p:nvSpPr>
        <p:spPr>
          <a:xfrm>
            <a:off x="228600" y="241300"/>
            <a:ext cx="11772900" cy="6400800"/>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0" name="Espace réservé du texte 9">
            <a:extLst>
              <a:ext uri="{FF2B5EF4-FFF2-40B4-BE49-F238E27FC236}">
                <a16:creationId xmlns:a16="http://schemas.microsoft.com/office/drawing/2014/main" id="{2EA41274-3572-BF45-11C5-E5AFED9DCE9A}"/>
              </a:ext>
            </a:extLst>
          </p:cNvPr>
          <p:cNvSpPr>
            <a:spLocks noGrp="1"/>
          </p:cNvSpPr>
          <p:nvPr>
            <p:ph type="body" sz="quarter" idx="14"/>
          </p:nvPr>
        </p:nvSpPr>
        <p:spPr>
          <a:xfrm>
            <a:off x="148512" y="3458813"/>
            <a:ext cx="3928188" cy="3005204"/>
          </a:xfrm>
        </p:spPr>
        <p:txBody>
          <a:bodyPr/>
          <a:lstStyle/>
          <a:p>
            <a:pPr algn="ctr"/>
            <a:r>
              <a:rPr lang="fr-FR" sz="2400" dirty="0"/>
              <a:t>Les distributeurs pneumatiques ou électropneumatiques</a:t>
            </a:r>
          </a:p>
        </p:txBody>
      </p:sp>
      <p:pic>
        <p:nvPicPr>
          <p:cNvPr id="4" name="Image 3" descr="Une image contenant LEGO, jouet&#10;&#10;Description générée automatiquement">
            <a:extLst>
              <a:ext uri="{FF2B5EF4-FFF2-40B4-BE49-F238E27FC236}">
                <a16:creationId xmlns:a16="http://schemas.microsoft.com/office/drawing/2014/main" id="{14A8346E-436E-9B6E-C9DA-804BAB9E30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96750" y="1182757"/>
            <a:ext cx="7429502" cy="4794436"/>
          </a:xfrm>
          <a:prstGeom prst="rect">
            <a:avLst/>
          </a:prstGeom>
          <a:noFill/>
          <a:ln>
            <a:noFill/>
          </a:ln>
        </p:spPr>
      </p:pic>
    </p:spTree>
    <p:extLst>
      <p:ext uri="{BB962C8B-B14F-4D97-AF65-F5344CB8AC3E}">
        <p14:creationId xmlns:p14="http://schemas.microsoft.com/office/powerpoint/2010/main" val="1457864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A44986A6-583D-4323-BBE6-0C4C3B1464BF}"/>
              </a:ext>
            </a:extLst>
          </p:cNvPr>
          <p:cNvSpPr>
            <a:spLocks noGrp="1"/>
          </p:cNvSpPr>
          <p:nvPr>
            <p:ph type="title"/>
          </p:nvPr>
        </p:nvSpPr>
        <p:spPr>
          <a:xfrm>
            <a:off x="457199" y="1182757"/>
            <a:ext cx="3619501" cy="1094099"/>
          </a:xfrm>
        </p:spPr>
        <p:txBody>
          <a:bodyPr rtlCol="0">
            <a:normAutofit/>
          </a:bodyPr>
          <a:lstStyle/>
          <a:p>
            <a:pPr rtl="0"/>
            <a:r>
              <a:rPr lang="fr-FR" dirty="0"/>
              <a:t>Distribuer l’énergie</a:t>
            </a:r>
          </a:p>
        </p:txBody>
      </p:sp>
      <p:sp>
        <p:nvSpPr>
          <p:cNvPr id="16" name="Rectangle 15">
            <a:extLst>
              <a:ext uri="{FF2B5EF4-FFF2-40B4-BE49-F238E27FC236}">
                <a16:creationId xmlns:a16="http://schemas.microsoft.com/office/drawing/2014/main" id="{F41CB42D-A527-44ED-ADE2-30B3266BAFB1}"/>
              </a:ext>
              <a:ext uri="{C183D7F6-B498-43B3-948B-1728B52AA6E4}">
                <adec:decorative xmlns:adec="http://schemas.microsoft.com/office/drawing/2017/decorative" val="1"/>
              </a:ext>
            </a:extLst>
          </p:cNvPr>
          <p:cNvSpPr/>
          <p:nvPr/>
        </p:nvSpPr>
        <p:spPr>
          <a:xfrm>
            <a:off x="228600" y="241300"/>
            <a:ext cx="11772900" cy="6400800"/>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0" name="Espace réservé du texte 9">
            <a:extLst>
              <a:ext uri="{FF2B5EF4-FFF2-40B4-BE49-F238E27FC236}">
                <a16:creationId xmlns:a16="http://schemas.microsoft.com/office/drawing/2014/main" id="{2EA41274-3572-BF45-11C5-E5AFED9DCE9A}"/>
              </a:ext>
            </a:extLst>
          </p:cNvPr>
          <p:cNvSpPr>
            <a:spLocks noGrp="1"/>
          </p:cNvSpPr>
          <p:nvPr>
            <p:ph type="body" sz="quarter" idx="14"/>
          </p:nvPr>
        </p:nvSpPr>
        <p:spPr>
          <a:xfrm>
            <a:off x="148512" y="3458813"/>
            <a:ext cx="3928188" cy="3005204"/>
          </a:xfrm>
        </p:spPr>
        <p:txBody>
          <a:bodyPr/>
          <a:lstStyle/>
          <a:p>
            <a:pPr algn="ctr"/>
            <a:r>
              <a:rPr lang="fr-FR" sz="2400" dirty="0"/>
              <a:t>Les distributeurs pneumatiques ou électropneumatiques</a:t>
            </a:r>
          </a:p>
        </p:txBody>
      </p:sp>
      <p:pic>
        <p:nvPicPr>
          <p:cNvPr id="3" name="Image 2">
            <a:extLst>
              <a:ext uri="{FF2B5EF4-FFF2-40B4-BE49-F238E27FC236}">
                <a16:creationId xmlns:a16="http://schemas.microsoft.com/office/drawing/2014/main" id="{FADE5D7F-C3C7-25C1-7FCB-17FD1A8E9E1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60877" y="241300"/>
            <a:ext cx="4708850" cy="6511961"/>
          </a:xfrm>
          <a:prstGeom prst="rect">
            <a:avLst/>
          </a:prstGeom>
          <a:noFill/>
          <a:ln>
            <a:noFill/>
          </a:ln>
        </p:spPr>
      </p:pic>
      <p:pic>
        <p:nvPicPr>
          <p:cNvPr id="4" name="Image 3" descr="Une image contenant LEGO, jouet&#10;&#10;Description générée automatiquement">
            <a:extLst>
              <a:ext uri="{FF2B5EF4-FFF2-40B4-BE49-F238E27FC236}">
                <a16:creationId xmlns:a16="http://schemas.microsoft.com/office/drawing/2014/main" id="{14A8346E-436E-9B6E-C9DA-804BAB9E30E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31953" y="4926563"/>
            <a:ext cx="2255571" cy="1455574"/>
          </a:xfrm>
          <a:prstGeom prst="rect">
            <a:avLst/>
          </a:prstGeom>
          <a:noFill/>
          <a:ln>
            <a:noFill/>
          </a:ln>
        </p:spPr>
      </p:pic>
    </p:spTree>
    <p:extLst>
      <p:ext uri="{BB962C8B-B14F-4D97-AF65-F5344CB8AC3E}">
        <p14:creationId xmlns:p14="http://schemas.microsoft.com/office/powerpoint/2010/main" val="2597282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A44986A6-583D-4323-BBE6-0C4C3B1464BF}"/>
              </a:ext>
            </a:extLst>
          </p:cNvPr>
          <p:cNvSpPr>
            <a:spLocks noGrp="1"/>
          </p:cNvSpPr>
          <p:nvPr>
            <p:ph type="title"/>
          </p:nvPr>
        </p:nvSpPr>
        <p:spPr>
          <a:xfrm>
            <a:off x="457199" y="1182757"/>
            <a:ext cx="3619501" cy="1094099"/>
          </a:xfrm>
        </p:spPr>
        <p:txBody>
          <a:bodyPr rtlCol="0">
            <a:normAutofit/>
          </a:bodyPr>
          <a:lstStyle/>
          <a:p>
            <a:pPr rtl="0"/>
            <a:r>
              <a:rPr lang="fr-FR" dirty="0"/>
              <a:t>Distribuer l’énergie</a:t>
            </a:r>
          </a:p>
        </p:txBody>
      </p:sp>
      <p:sp>
        <p:nvSpPr>
          <p:cNvPr id="16" name="Rectangle 15">
            <a:extLst>
              <a:ext uri="{FF2B5EF4-FFF2-40B4-BE49-F238E27FC236}">
                <a16:creationId xmlns:a16="http://schemas.microsoft.com/office/drawing/2014/main" id="{F41CB42D-A527-44ED-ADE2-30B3266BAFB1}"/>
              </a:ext>
              <a:ext uri="{C183D7F6-B498-43B3-948B-1728B52AA6E4}">
                <adec:decorative xmlns:adec="http://schemas.microsoft.com/office/drawing/2017/decorative" val="1"/>
              </a:ext>
            </a:extLst>
          </p:cNvPr>
          <p:cNvSpPr/>
          <p:nvPr/>
        </p:nvSpPr>
        <p:spPr>
          <a:xfrm>
            <a:off x="228600" y="241300"/>
            <a:ext cx="11772900" cy="6400800"/>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0" name="Espace réservé du texte 9">
            <a:extLst>
              <a:ext uri="{FF2B5EF4-FFF2-40B4-BE49-F238E27FC236}">
                <a16:creationId xmlns:a16="http://schemas.microsoft.com/office/drawing/2014/main" id="{2EA41274-3572-BF45-11C5-E5AFED9DCE9A}"/>
              </a:ext>
            </a:extLst>
          </p:cNvPr>
          <p:cNvSpPr>
            <a:spLocks noGrp="1"/>
          </p:cNvSpPr>
          <p:nvPr>
            <p:ph type="body" sz="quarter" idx="14"/>
          </p:nvPr>
        </p:nvSpPr>
        <p:spPr>
          <a:xfrm>
            <a:off x="148512" y="3458813"/>
            <a:ext cx="3928188" cy="3005204"/>
          </a:xfrm>
        </p:spPr>
        <p:txBody>
          <a:bodyPr/>
          <a:lstStyle/>
          <a:p>
            <a:pPr algn="ctr"/>
            <a:r>
              <a:rPr lang="fr-FR" sz="2400" dirty="0"/>
              <a:t>Les distributeurs pneumatiques ou électropneumatiques</a:t>
            </a:r>
          </a:p>
        </p:txBody>
      </p:sp>
      <p:pic>
        <p:nvPicPr>
          <p:cNvPr id="3" name="Image 2">
            <a:extLst>
              <a:ext uri="{FF2B5EF4-FFF2-40B4-BE49-F238E27FC236}">
                <a16:creationId xmlns:a16="http://schemas.microsoft.com/office/drawing/2014/main" id="{D871ED51-6B8E-4E8E-3DFC-13705A3F8DB6}"/>
              </a:ext>
            </a:extLst>
          </p:cNvPr>
          <p:cNvPicPr>
            <a:picLocks noChangeAspect="1"/>
          </p:cNvPicPr>
          <p:nvPr/>
        </p:nvPicPr>
        <p:blipFill rotWithShape="1">
          <a:blip r:embed="rId3">
            <a:extLst>
              <a:ext uri="{28A0092B-C50C-407E-A947-70E740481C1C}">
                <a14:useLocalDpi xmlns:a14="http://schemas.microsoft.com/office/drawing/2010/main" val="0"/>
              </a:ext>
            </a:extLst>
          </a:blip>
          <a:srcRect b="263"/>
          <a:stretch/>
        </p:blipFill>
        <p:spPr bwMode="auto">
          <a:xfrm>
            <a:off x="6271682" y="2577077"/>
            <a:ext cx="3346220" cy="3813348"/>
          </a:xfrm>
          <a:prstGeom prst="rect">
            <a:avLst/>
          </a:prstGeom>
          <a:ln>
            <a:noFill/>
          </a:ln>
          <a:extLst>
            <a:ext uri="{53640926-AAD7-44D8-BBD7-CCE9431645EC}">
              <a14:shadowObscured xmlns:a14="http://schemas.microsoft.com/office/drawing/2010/main"/>
            </a:ext>
          </a:extLst>
        </p:spPr>
      </p:pic>
      <p:pic>
        <p:nvPicPr>
          <p:cNvPr id="4" name="Image 3">
            <a:extLst>
              <a:ext uri="{FF2B5EF4-FFF2-40B4-BE49-F238E27FC236}">
                <a16:creationId xmlns:a16="http://schemas.microsoft.com/office/drawing/2014/main" id="{0444D634-BA55-3190-6E02-E07BA1490486}"/>
              </a:ext>
            </a:extLst>
          </p:cNvPr>
          <p:cNvPicPr>
            <a:picLocks noChangeAspect="1"/>
          </p:cNvPicPr>
          <p:nvPr/>
        </p:nvPicPr>
        <p:blipFill>
          <a:blip r:embed="rId4"/>
          <a:stretch>
            <a:fillRect/>
          </a:stretch>
        </p:blipFill>
        <p:spPr>
          <a:xfrm>
            <a:off x="4453177" y="489038"/>
            <a:ext cx="7324250" cy="1840301"/>
          </a:xfrm>
          <a:prstGeom prst="rect">
            <a:avLst/>
          </a:prstGeom>
        </p:spPr>
      </p:pic>
    </p:spTree>
    <p:extLst>
      <p:ext uri="{BB962C8B-B14F-4D97-AF65-F5344CB8AC3E}">
        <p14:creationId xmlns:p14="http://schemas.microsoft.com/office/powerpoint/2010/main" val="2621137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B67C909B-0AD0-483C-AAC3-96A0A3D16BE1}"/>
              </a:ext>
            </a:extLst>
          </p:cNvPr>
          <p:cNvSpPr>
            <a:spLocks noGrp="1"/>
          </p:cNvSpPr>
          <p:nvPr>
            <p:ph type="title"/>
          </p:nvPr>
        </p:nvSpPr>
        <p:spPr>
          <a:xfrm>
            <a:off x="457199" y="1371600"/>
            <a:ext cx="3619501" cy="877824"/>
          </a:xfrm>
        </p:spPr>
        <p:txBody>
          <a:bodyPr rtlCol="0"/>
          <a:lstStyle/>
          <a:p>
            <a:pPr rtl="0"/>
            <a:r>
              <a:rPr lang="fr-FR" dirty="0"/>
              <a:t>Les moteurs </a:t>
            </a:r>
          </a:p>
        </p:txBody>
      </p:sp>
      <mc:AlternateContent xmlns:mc="http://schemas.openxmlformats.org/markup-compatibility/2006" xmlns:a14="http://schemas.microsoft.com/office/drawing/2010/main">
        <mc:Choice Requires="a14">
          <p:sp>
            <p:nvSpPr>
              <p:cNvPr id="8" name="Espace réservé du texte 7">
                <a:extLst>
                  <a:ext uri="{FF2B5EF4-FFF2-40B4-BE49-F238E27FC236}">
                    <a16:creationId xmlns:a16="http://schemas.microsoft.com/office/drawing/2014/main" id="{E154013F-D2A9-4715-ACE2-3720EA35B8D0}"/>
                  </a:ext>
                </a:extLst>
              </p:cNvPr>
              <p:cNvSpPr>
                <a:spLocks noGrp="1"/>
              </p:cNvSpPr>
              <p:nvPr>
                <p:ph type="body" sz="quarter" idx="14"/>
              </p:nvPr>
            </p:nvSpPr>
            <p:spPr>
              <a:xfrm>
                <a:off x="380236" y="2649147"/>
                <a:ext cx="3773425" cy="3854290"/>
              </a:xfrm>
            </p:spPr>
            <p:txBody>
              <a:bodyPr rtlCol="0"/>
              <a:lstStyle/>
              <a:p>
                <a:pPr rtl="0"/>
                <a:r>
                  <a:rPr lang="fr-FR" sz="1800" u="sng" dirty="0">
                    <a:effectLst/>
                    <a:latin typeface="Segoe UI" panose="020B0502040204020203" pitchFamily="34" charset="0"/>
                  </a:rPr>
                  <a:t>Unités de mesures :</a:t>
                </a:r>
              </a:p>
              <a:p>
                <a:pPr rtl="0"/>
                <a:r>
                  <a:rPr lang="fr-FR" sz="1800" dirty="0">
                    <a:effectLst/>
                    <a:latin typeface="Segoe UI" panose="020B0502040204020203" pitchFamily="34" charset="0"/>
                  </a:rPr>
                  <a:t>Vitesse </a:t>
                </a:r>
                <a:r>
                  <a:rPr lang="el-GR" sz="2400" b="1" i="0" dirty="0">
                    <a:solidFill>
                      <a:srgbClr val="4D5156"/>
                    </a:solidFill>
                    <a:effectLst/>
                    <a:latin typeface="arial" panose="020B0604020202020204" pitchFamily="34" charset="0"/>
                  </a:rPr>
                  <a:t>ω</a:t>
                </a:r>
                <a:r>
                  <a:rPr lang="fr-FR" b="0" i="0" dirty="0">
                    <a:solidFill>
                      <a:srgbClr val="4D5156"/>
                    </a:solidFill>
                    <a:effectLst/>
                    <a:latin typeface="arial" panose="020B0604020202020204" pitchFamily="34" charset="0"/>
                  </a:rPr>
                  <a:t> </a:t>
                </a:r>
                <a:r>
                  <a:rPr lang="fr-FR" sz="1800" dirty="0">
                    <a:effectLst/>
                    <a:latin typeface="Segoe UI" panose="020B0502040204020203" pitchFamily="34" charset="0"/>
                  </a:rPr>
                  <a:t>en rad.s</a:t>
                </a:r>
                <a:r>
                  <a:rPr lang="fr-FR" sz="1800" baseline="30000" dirty="0">
                    <a:solidFill>
                      <a:srgbClr val="202124"/>
                    </a:solidFill>
                    <a:effectLst/>
                    <a:latin typeface="Arial" panose="020B0604020202020204" pitchFamily="34" charset="0"/>
                    <a:ea typeface="Calibri" panose="020F0502020204030204" pitchFamily="34" charset="0"/>
                  </a:rPr>
                  <a:t>-1</a:t>
                </a:r>
                <a:endParaRPr lang="fr-FR" sz="1800" dirty="0">
                  <a:effectLst/>
                  <a:latin typeface="Segoe UI" panose="020B0502040204020203" pitchFamily="34" charset="0"/>
                </a:endParaRPr>
              </a:p>
              <a:p>
                <a:pPr rtl="0"/>
                <a:r>
                  <a:rPr lang="fr-FR" dirty="0">
                    <a:latin typeface="Segoe UI" panose="020B0502040204020203" pitchFamily="34" charset="0"/>
                  </a:rPr>
                  <a:t>Couple C en N.m</a:t>
                </a:r>
              </a:p>
              <a:p>
                <a:pPr rtl="0"/>
                <a:r>
                  <a:rPr lang="fr-FR" dirty="0">
                    <a:latin typeface="Segoe UI" panose="020B0502040204020203" pitchFamily="34" charset="0"/>
                  </a:rPr>
                  <a:t>Fréquence de rotation N en tr.min</a:t>
                </a:r>
                <a:r>
                  <a:rPr lang="fr-FR" sz="1800" baseline="30000" dirty="0">
                    <a:solidFill>
                      <a:srgbClr val="202124"/>
                    </a:solidFill>
                    <a:effectLst/>
                    <a:latin typeface="Arial" panose="020B0604020202020204" pitchFamily="34" charset="0"/>
                    <a:ea typeface="Calibri" panose="020F0502020204030204" pitchFamily="34" charset="0"/>
                  </a:rPr>
                  <a:t>-1</a:t>
                </a:r>
                <a:endParaRPr lang="fr-FR" dirty="0">
                  <a:latin typeface="Segoe UI" panose="020B0502040204020203" pitchFamily="34" charset="0"/>
                </a:endParaRPr>
              </a:p>
              <a:p>
                <a:pPr rtl="0"/>
                <a:endParaRPr lang="fr-FR" dirty="0">
                  <a:latin typeface="Segoe UI" panose="020B0502040204020203" pitchFamily="34" charset="0"/>
                </a:endParaRPr>
              </a:p>
              <a:p>
                <a:pPr rtl="0"/>
                <a:r>
                  <a:rPr lang="fr-FR" dirty="0">
                    <a:latin typeface="Segoe UI" panose="020B0502040204020203" pitchFamily="34" charset="0"/>
                  </a:rPr>
                  <a:t>P = C . </a:t>
                </a:r>
                <a:r>
                  <a:rPr lang="el-GR" sz="2400" b="0" i="0" dirty="0">
                    <a:solidFill>
                      <a:srgbClr val="4D5156"/>
                    </a:solidFill>
                    <a:effectLst/>
                    <a:latin typeface="arial" panose="020B0604020202020204" pitchFamily="34" charset="0"/>
                  </a:rPr>
                  <a:t>ω</a:t>
                </a:r>
                <a:endParaRPr lang="fr-FR" dirty="0">
                  <a:latin typeface="Segoe UI" panose="020B0502040204020203" pitchFamily="34" charset="0"/>
                </a:endParaRPr>
              </a:p>
              <a:p>
                <a:endParaRPr lang="fr-FR" dirty="0">
                  <a:solidFill>
                    <a:srgbClr val="4D5156"/>
                  </a:solidFill>
                </a:endParaRPr>
              </a:p>
              <a:p>
                <a:r>
                  <a:rPr lang="fr-FR" sz="2000" dirty="0">
                    <a:solidFill>
                      <a:srgbClr val="4D5156"/>
                    </a:solidFill>
                  </a:rPr>
                  <a:t>avec </a:t>
                </a:r>
                <a14:m>
                  <m:oMath xmlns:m="http://schemas.openxmlformats.org/officeDocument/2006/math">
                    <m:r>
                      <m:rPr>
                        <m:nor/>
                      </m:rPr>
                      <a:rPr lang="el-GR" sz="2000" dirty="0">
                        <a:solidFill>
                          <a:srgbClr val="4D5156"/>
                        </a:solidFill>
                        <a:latin typeface="arial" panose="020B0604020202020204" pitchFamily="34" charset="0"/>
                      </a:rPr>
                      <m:t>ω</m:t>
                    </m:r>
                    <m:r>
                      <a:rPr lang="fr-FR" sz="2000" i="1" smtClean="0">
                        <a:latin typeface="Cambria Math" panose="02040503050406030204" pitchFamily="18" charset="0"/>
                      </a:rPr>
                      <m:t>=</m:t>
                    </m:r>
                    <m:f>
                      <m:fPr>
                        <m:ctrlPr>
                          <a:rPr lang="fr-FR" sz="2000" i="1" smtClean="0">
                            <a:solidFill>
                              <a:srgbClr val="836967"/>
                            </a:solidFill>
                            <a:latin typeface="Cambria Math" panose="02040503050406030204" pitchFamily="18" charset="0"/>
                          </a:rPr>
                        </m:ctrlPr>
                      </m:fPr>
                      <m:num>
                        <m:r>
                          <a:rPr lang="fr-FR" sz="2000" i="1" smtClean="0">
                            <a:latin typeface="Cambria Math" panose="02040503050406030204" pitchFamily="18" charset="0"/>
                          </a:rPr>
                          <m:t>2</m:t>
                        </m:r>
                        <m:r>
                          <m:rPr>
                            <m:sty m:val="p"/>
                          </m:rPr>
                          <a:rPr lang="el-GR" sz="2000" i="1" smtClean="0">
                            <a:latin typeface="Cambria Math" panose="02040503050406030204" pitchFamily="18" charset="0"/>
                          </a:rPr>
                          <m:t>π</m:t>
                        </m:r>
                        <m:r>
                          <a:rPr lang="fr-FR" sz="2000" i="1" smtClean="0">
                            <a:latin typeface="Cambria Math" panose="02040503050406030204" pitchFamily="18" charset="0"/>
                          </a:rPr>
                          <m:t>𝑁</m:t>
                        </m:r>
                      </m:num>
                      <m:den>
                        <m:r>
                          <a:rPr lang="fr-FR" sz="2000" i="1" smtClean="0">
                            <a:latin typeface="Cambria Math" panose="02040503050406030204" pitchFamily="18" charset="0"/>
                          </a:rPr>
                          <m:t>60</m:t>
                        </m:r>
                      </m:den>
                    </m:f>
                  </m:oMath>
                </a14:m>
                <a:endParaRPr lang="fr-FR" sz="2000" dirty="0"/>
              </a:p>
            </p:txBody>
          </p:sp>
        </mc:Choice>
        <mc:Fallback xmlns="">
          <p:sp>
            <p:nvSpPr>
              <p:cNvPr id="8" name="Espace réservé du texte 7">
                <a:extLst>
                  <a:ext uri="{FF2B5EF4-FFF2-40B4-BE49-F238E27FC236}">
                    <a16:creationId xmlns:a16="http://schemas.microsoft.com/office/drawing/2014/main" id="{E154013F-D2A9-4715-ACE2-3720EA35B8D0}"/>
                  </a:ext>
                </a:extLst>
              </p:cNvPr>
              <p:cNvSpPr>
                <a:spLocks noGrp="1" noRot="1" noChangeAspect="1" noMove="1" noResize="1" noEditPoints="1" noAdjustHandles="1" noChangeArrowheads="1" noChangeShapeType="1" noTextEdit="1"/>
              </p:cNvSpPr>
              <p:nvPr>
                <p:ph type="body" sz="quarter" idx="14"/>
              </p:nvPr>
            </p:nvSpPr>
            <p:spPr>
              <a:xfrm>
                <a:off x="380236" y="2649147"/>
                <a:ext cx="3773425" cy="3854290"/>
              </a:xfrm>
              <a:blipFill>
                <a:blip r:embed="rId3"/>
                <a:stretch>
                  <a:fillRect l="-1616"/>
                </a:stretch>
              </a:blipFill>
            </p:spPr>
            <p:txBody>
              <a:bodyPr/>
              <a:lstStyle/>
              <a:p>
                <a:r>
                  <a:rPr lang="fr-FR">
                    <a:noFill/>
                  </a:rPr>
                  <a:t> </a:t>
                </a:r>
              </a:p>
            </p:txBody>
          </p:sp>
        </mc:Fallback>
      </mc:AlternateContent>
      <p:pic>
        <p:nvPicPr>
          <p:cNvPr id="2" name="Image 1">
            <a:extLst>
              <a:ext uri="{FF2B5EF4-FFF2-40B4-BE49-F238E27FC236}">
                <a16:creationId xmlns:a16="http://schemas.microsoft.com/office/drawing/2014/main" id="{070A8564-6449-3CC3-414C-EB2080D3D5E5}"/>
              </a:ext>
            </a:extLst>
          </p:cNvPr>
          <p:cNvPicPr>
            <a:picLocks noChangeAspect="1"/>
          </p:cNvPicPr>
          <p:nvPr/>
        </p:nvPicPr>
        <p:blipFill>
          <a:blip r:embed="rId4"/>
          <a:stretch>
            <a:fillRect/>
          </a:stretch>
        </p:blipFill>
        <p:spPr>
          <a:xfrm>
            <a:off x="5188616" y="579275"/>
            <a:ext cx="5699449" cy="5699449"/>
          </a:xfrm>
          <a:prstGeom prst="rect">
            <a:avLst/>
          </a:prstGeom>
        </p:spPr>
      </p:pic>
    </p:spTree>
    <p:extLst>
      <p:ext uri="{BB962C8B-B14F-4D97-AF65-F5344CB8AC3E}">
        <p14:creationId xmlns:p14="http://schemas.microsoft.com/office/powerpoint/2010/main" val="3583372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A44986A6-583D-4323-BBE6-0C4C3B1464BF}"/>
              </a:ext>
            </a:extLst>
          </p:cNvPr>
          <p:cNvSpPr>
            <a:spLocks noGrp="1"/>
          </p:cNvSpPr>
          <p:nvPr>
            <p:ph type="title"/>
          </p:nvPr>
        </p:nvSpPr>
        <p:spPr>
          <a:xfrm>
            <a:off x="457199" y="1182757"/>
            <a:ext cx="3619501" cy="1094099"/>
          </a:xfrm>
        </p:spPr>
        <p:txBody>
          <a:bodyPr rtlCol="0">
            <a:normAutofit/>
          </a:bodyPr>
          <a:lstStyle/>
          <a:p>
            <a:pPr rtl="0"/>
            <a:r>
              <a:rPr lang="fr-FR" dirty="0"/>
              <a:t>Le sens de rotation :</a:t>
            </a:r>
          </a:p>
        </p:txBody>
      </p:sp>
      <p:sp>
        <p:nvSpPr>
          <p:cNvPr id="16" name="Rectangle 15">
            <a:extLst>
              <a:ext uri="{FF2B5EF4-FFF2-40B4-BE49-F238E27FC236}">
                <a16:creationId xmlns:a16="http://schemas.microsoft.com/office/drawing/2014/main" id="{F41CB42D-A527-44ED-ADE2-30B3266BAFB1}"/>
              </a:ext>
              <a:ext uri="{C183D7F6-B498-43B3-948B-1728B52AA6E4}">
                <adec:decorative xmlns:adec="http://schemas.microsoft.com/office/drawing/2017/decorative" val="1"/>
              </a:ext>
            </a:extLst>
          </p:cNvPr>
          <p:cNvSpPr/>
          <p:nvPr/>
        </p:nvSpPr>
        <p:spPr>
          <a:xfrm>
            <a:off x="228600" y="241300"/>
            <a:ext cx="11772900" cy="6400800"/>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3" name="ZoneTexte 2">
            <a:extLst>
              <a:ext uri="{FF2B5EF4-FFF2-40B4-BE49-F238E27FC236}">
                <a16:creationId xmlns:a16="http://schemas.microsoft.com/office/drawing/2014/main" id="{F1F4CDFF-DFE6-5FCF-313F-B4593DF020A1}"/>
              </a:ext>
            </a:extLst>
          </p:cNvPr>
          <p:cNvSpPr txBox="1"/>
          <p:nvPr/>
        </p:nvSpPr>
        <p:spPr>
          <a:xfrm>
            <a:off x="228600" y="2541664"/>
            <a:ext cx="3979506" cy="3840731"/>
          </a:xfrm>
          <a:prstGeom prst="rect">
            <a:avLst/>
          </a:prstGeom>
          <a:noFill/>
        </p:spPr>
        <p:txBody>
          <a:bodyPr wrap="square">
            <a:spAutoFit/>
          </a:bodyPr>
          <a:lstStyle/>
          <a:p>
            <a:pPr algn="just">
              <a:lnSpc>
                <a:spcPct val="107000"/>
              </a:lnSpc>
              <a:spcAft>
                <a:spcPts val="800"/>
              </a:spcAft>
            </a:pPr>
            <a:r>
              <a:rPr lang="fr-FR"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Un moteur a deux sens de rotation. C’est le sens du passage du courant électrique qui va provoquer une rotation horaire ou anti-horaire. </a:t>
            </a:r>
          </a:p>
          <a:p>
            <a:pPr algn="just">
              <a:lnSpc>
                <a:spcPct val="107000"/>
              </a:lnSpc>
              <a:spcAft>
                <a:spcPts val="800"/>
              </a:spcAft>
            </a:pPr>
            <a:r>
              <a:rPr lang="fr-FR"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 théorie, il est donc aise de fixer le sens de rotation d’un moteur à courant continu mais si ce dernier est alimenté par une pile, on ne pourra changer le sens de rotation qu’en inversant le sens de branchement de la pile. </a:t>
            </a:r>
          </a:p>
          <a:p>
            <a:pPr algn="just">
              <a:lnSpc>
                <a:spcPct val="107000"/>
              </a:lnSpc>
              <a:spcAft>
                <a:spcPts val="800"/>
              </a:spcAft>
            </a:pPr>
            <a:r>
              <a:rPr lang="fr-FR"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Cette solution n’est pas envisageable pour la plupart des applications.</a:t>
            </a:r>
            <a:endParaRPr lang="fr-F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 3">
            <a:extLst>
              <a:ext uri="{FF2B5EF4-FFF2-40B4-BE49-F238E27FC236}">
                <a16:creationId xmlns:a16="http://schemas.microsoft.com/office/drawing/2014/main" id="{2EC60A60-ABF1-D502-AE4D-34C2B525BB48}"/>
              </a:ext>
            </a:extLst>
          </p:cNvPr>
          <p:cNvPicPr>
            <a:picLocks noChangeAspect="1"/>
          </p:cNvPicPr>
          <p:nvPr/>
        </p:nvPicPr>
        <p:blipFill>
          <a:blip r:embed="rId3"/>
          <a:stretch>
            <a:fillRect/>
          </a:stretch>
        </p:blipFill>
        <p:spPr>
          <a:xfrm>
            <a:off x="4247901" y="1787897"/>
            <a:ext cx="7486900" cy="3334609"/>
          </a:xfrm>
          <a:prstGeom prst="rect">
            <a:avLst/>
          </a:prstGeom>
        </p:spPr>
      </p:pic>
    </p:spTree>
    <p:extLst>
      <p:ext uri="{BB962C8B-B14F-4D97-AF65-F5344CB8AC3E}">
        <p14:creationId xmlns:p14="http://schemas.microsoft.com/office/powerpoint/2010/main" val="4231001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A44986A6-583D-4323-BBE6-0C4C3B1464BF}"/>
              </a:ext>
            </a:extLst>
          </p:cNvPr>
          <p:cNvSpPr>
            <a:spLocks noGrp="1"/>
          </p:cNvSpPr>
          <p:nvPr>
            <p:ph type="title"/>
          </p:nvPr>
        </p:nvSpPr>
        <p:spPr>
          <a:xfrm>
            <a:off x="457199" y="1182757"/>
            <a:ext cx="3619501" cy="1094099"/>
          </a:xfrm>
        </p:spPr>
        <p:txBody>
          <a:bodyPr rtlCol="0">
            <a:normAutofit/>
          </a:bodyPr>
          <a:lstStyle/>
          <a:p>
            <a:pPr rtl="0"/>
            <a:r>
              <a:rPr lang="fr-FR" dirty="0"/>
              <a:t>Le sens de rotation :</a:t>
            </a:r>
          </a:p>
        </p:txBody>
      </p:sp>
      <p:sp>
        <p:nvSpPr>
          <p:cNvPr id="16" name="Rectangle 15">
            <a:extLst>
              <a:ext uri="{FF2B5EF4-FFF2-40B4-BE49-F238E27FC236}">
                <a16:creationId xmlns:a16="http://schemas.microsoft.com/office/drawing/2014/main" id="{F41CB42D-A527-44ED-ADE2-30B3266BAFB1}"/>
              </a:ext>
              <a:ext uri="{C183D7F6-B498-43B3-948B-1728B52AA6E4}">
                <adec:decorative xmlns:adec="http://schemas.microsoft.com/office/drawing/2017/decorative" val="1"/>
              </a:ext>
            </a:extLst>
          </p:cNvPr>
          <p:cNvSpPr/>
          <p:nvPr/>
        </p:nvSpPr>
        <p:spPr>
          <a:xfrm>
            <a:off x="228600" y="241300"/>
            <a:ext cx="11772900" cy="6400800"/>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3" name="ZoneTexte 2">
            <a:extLst>
              <a:ext uri="{FF2B5EF4-FFF2-40B4-BE49-F238E27FC236}">
                <a16:creationId xmlns:a16="http://schemas.microsoft.com/office/drawing/2014/main" id="{F1F4CDFF-DFE6-5FCF-313F-B4593DF020A1}"/>
              </a:ext>
            </a:extLst>
          </p:cNvPr>
          <p:cNvSpPr txBox="1"/>
          <p:nvPr/>
        </p:nvSpPr>
        <p:spPr>
          <a:xfrm>
            <a:off x="228600" y="2541664"/>
            <a:ext cx="3979506" cy="671915"/>
          </a:xfrm>
          <a:prstGeom prst="rect">
            <a:avLst/>
          </a:prstGeom>
          <a:noFill/>
        </p:spPr>
        <p:txBody>
          <a:bodyPr wrap="square">
            <a:spAutoFit/>
          </a:bodyPr>
          <a:lstStyle/>
          <a:p>
            <a:pPr algn="just">
              <a:lnSpc>
                <a:spcPct val="107000"/>
              </a:lnSpc>
              <a:spcAft>
                <a:spcPts val="800"/>
              </a:spcAft>
            </a:pPr>
            <a:r>
              <a:rPr lang="fr-FR"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Schéma de puissance d’un moteur triphasé</a:t>
            </a:r>
            <a:endParaRPr lang="fr-F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 3">
            <a:extLst>
              <a:ext uri="{FF2B5EF4-FFF2-40B4-BE49-F238E27FC236}">
                <a16:creationId xmlns:a16="http://schemas.microsoft.com/office/drawing/2014/main" id="{92E04585-FE50-7721-0609-196243AD9470}"/>
              </a:ext>
            </a:extLst>
          </p:cNvPr>
          <p:cNvPicPr>
            <a:picLocks noChangeAspect="1"/>
          </p:cNvPicPr>
          <p:nvPr/>
        </p:nvPicPr>
        <p:blipFill>
          <a:blip r:embed="rId3"/>
          <a:stretch>
            <a:fillRect/>
          </a:stretch>
        </p:blipFill>
        <p:spPr>
          <a:xfrm>
            <a:off x="5128572" y="387610"/>
            <a:ext cx="5415020" cy="6108179"/>
          </a:xfrm>
          <a:prstGeom prst="rect">
            <a:avLst/>
          </a:prstGeom>
        </p:spPr>
      </p:pic>
    </p:spTree>
    <p:extLst>
      <p:ext uri="{BB962C8B-B14F-4D97-AF65-F5344CB8AC3E}">
        <p14:creationId xmlns:p14="http://schemas.microsoft.com/office/powerpoint/2010/main" val="920175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image 7" descr="Image abstraite de lignes de courb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srcRect/>
          <a:stretch/>
        </p:blipFill>
        <p:spPr>
          <a:xfrm>
            <a:off x="0" y="1"/>
            <a:ext cx="12191550" cy="6857999"/>
          </a:xfrm>
        </p:spPr>
      </p:pic>
      <p:sp>
        <p:nvSpPr>
          <p:cNvPr id="3" name="ZoneTexte 2">
            <a:extLst>
              <a:ext uri="{FF2B5EF4-FFF2-40B4-BE49-F238E27FC236}">
                <a16:creationId xmlns:a16="http://schemas.microsoft.com/office/drawing/2014/main" id="{B0EF4B99-27DE-2110-7A57-D908D8F7CFF2}"/>
              </a:ext>
            </a:extLst>
          </p:cNvPr>
          <p:cNvSpPr txBox="1"/>
          <p:nvPr/>
        </p:nvSpPr>
        <p:spPr>
          <a:xfrm>
            <a:off x="3999368" y="2514765"/>
            <a:ext cx="7632649" cy="830997"/>
          </a:xfrm>
          <a:prstGeom prst="rect">
            <a:avLst/>
          </a:prstGeom>
          <a:noFill/>
        </p:spPr>
        <p:txBody>
          <a:bodyPr wrap="square">
            <a:spAutoFit/>
          </a:bodyPr>
          <a:lstStyle/>
          <a:p>
            <a:pPr rtl="0"/>
            <a:r>
              <a:rPr lang="fr-FR" sz="2400" dirty="0">
                <a:solidFill>
                  <a:srgbClr val="202124"/>
                </a:solidFill>
                <a:effectLst/>
                <a:latin typeface="Arial" panose="020B0604020202020204" pitchFamily="34" charset="0"/>
                <a:ea typeface="Calibri" panose="020F0502020204030204" pitchFamily="34" charset="0"/>
              </a:rPr>
              <a:t>Distribution de l'énergie à l'actionneur réalisée par un distributeur ou un contacteur, par exemple.</a:t>
            </a:r>
            <a:endParaRPr lang="fr-FR" sz="2400" dirty="0"/>
          </a:p>
        </p:txBody>
      </p:sp>
      <p:sp>
        <p:nvSpPr>
          <p:cNvPr id="7" name="Titre 3">
            <a:extLst>
              <a:ext uri="{FF2B5EF4-FFF2-40B4-BE49-F238E27FC236}">
                <a16:creationId xmlns:a16="http://schemas.microsoft.com/office/drawing/2014/main" id="{D8090FDD-1F25-0468-EC33-D0C4614DEB23}"/>
              </a:ext>
            </a:extLst>
          </p:cNvPr>
          <p:cNvSpPr txBox="1">
            <a:spLocks/>
          </p:cNvSpPr>
          <p:nvPr/>
        </p:nvSpPr>
        <p:spPr>
          <a:xfrm>
            <a:off x="457199" y="914400"/>
            <a:ext cx="11174819" cy="903767"/>
          </a:xfrm>
          <a:prstGeom prst="rect">
            <a:avLst/>
          </a:prstGeom>
        </p:spPr>
        <p:txBody>
          <a:bodyPr vert="horz" lIns="91440" tIns="45720" rIns="91440" bIns="45720" rtlCol="0" anchor="ctr">
            <a:normAutofit/>
          </a:bodyPr>
          <a:lstStyle>
            <a:lvl1pPr algn="l" defTabSz="914400" rtl="0" eaLnBrk="1" latinLnBrk="0" hangingPunct="1">
              <a:lnSpc>
                <a:spcPts val="4600"/>
              </a:lnSpc>
              <a:spcBef>
                <a:spcPct val="0"/>
              </a:spcBef>
              <a:buNone/>
              <a:defRPr sz="3600" kern="1200" cap="all" baseline="0">
                <a:solidFill>
                  <a:schemeClr val="bg1"/>
                </a:solidFill>
                <a:latin typeface="+mj-lt"/>
                <a:ea typeface="+mj-ea"/>
                <a:cs typeface="+mj-cs"/>
              </a:defRPr>
            </a:lvl1pPr>
          </a:lstStyle>
          <a:p>
            <a:r>
              <a:rPr lang="fr-FR"/>
              <a:t>Définition</a:t>
            </a:r>
            <a:endParaRPr lang="fr-FR" dirty="0"/>
          </a:p>
        </p:txBody>
      </p:sp>
    </p:spTree>
    <p:extLst>
      <p:ext uri="{BB962C8B-B14F-4D97-AF65-F5344CB8AC3E}">
        <p14:creationId xmlns:p14="http://schemas.microsoft.com/office/powerpoint/2010/main" val="1540797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A44986A6-583D-4323-BBE6-0C4C3B1464BF}"/>
              </a:ext>
            </a:extLst>
          </p:cNvPr>
          <p:cNvSpPr>
            <a:spLocks noGrp="1"/>
          </p:cNvSpPr>
          <p:nvPr>
            <p:ph type="title"/>
          </p:nvPr>
        </p:nvSpPr>
        <p:spPr>
          <a:xfrm>
            <a:off x="457199" y="1182757"/>
            <a:ext cx="3619501" cy="1094099"/>
          </a:xfrm>
        </p:spPr>
        <p:txBody>
          <a:bodyPr rtlCol="0">
            <a:normAutofit/>
          </a:bodyPr>
          <a:lstStyle/>
          <a:p>
            <a:pPr rtl="0"/>
            <a:r>
              <a:rPr lang="fr-FR" dirty="0"/>
              <a:t>Le sens de rotation :</a:t>
            </a:r>
          </a:p>
        </p:txBody>
      </p:sp>
      <p:sp>
        <p:nvSpPr>
          <p:cNvPr id="16" name="Rectangle 15">
            <a:extLst>
              <a:ext uri="{FF2B5EF4-FFF2-40B4-BE49-F238E27FC236}">
                <a16:creationId xmlns:a16="http://schemas.microsoft.com/office/drawing/2014/main" id="{F41CB42D-A527-44ED-ADE2-30B3266BAFB1}"/>
              </a:ext>
              <a:ext uri="{C183D7F6-B498-43B3-948B-1728B52AA6E4}">
                <adec:decorative xmlns:adec="http://schemas.microsoft.com/office/drawing/2017/decorative" val="1"/>
              </a:ext>
            </a:extLst>
          </p:cNvPr>
          <p:cNvSpPr/>
          <p:nvPr/>
        </p:nvSpPr>
        <p:spPr>
          <a:xfrm>
            <a:off x="228600" y="241300"/>
            <a:ext cx="11772900" cy="6400800"/>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3" name="ZoneTexte 2">
            <a:extLst>
              <a:ext uri="{FF2B5EF4-FFF2-40B4-BE49-F238E27FC236}">
                <a16:creationId xmlns:a16="http://schemas.microsoft.com/office/drawing/2014/main" id="{F1F4CDFF-DFE6-5FCF-313F-B4593DF020A1}"/>
              </a:ext>
            </a:extLst>
          </p:cNvPr>
          <p:cNvSpPr txBox="1"/>
          <p:nvPr/>
        </p:nvSpPr>
        <p:spPr>
          <a:xfrm>
            <a:off x="277196" y="2455391"/>
            <a:ext cx="3979506" cy="671915"/>
          </a:xfrm>
          <a:prstGeom prst="rect">
            <a:avLst/>
          </a:prstGeom>
          <a:noFill/>
        </p:spPr>
        <p:txBody>
          <a:bodyPr wrap="square">
            <a:spAutoFit/>
          </a:bodyPr>
          <a:lstStyle/>
          <a:p>
            <a:pPr algn="just">
              <a:lnSpc>
                <a:spcPct val="107000"/>
              </a:lnSpc>
              <a:spcAft>
                <a:spcPts val="800"/>
              </a:spcAft>
            </a:pPr>
            <a:r>
              <a:rPr lang="fr-FR"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Schéma de commande d’un moteur triphasé (1 sens de rotation)</a:t>
            </a:r>
            <a:endParaRPr lang="fr-F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 1">
            <a:extLst>
              <a:ext uri="{FF2B5EF4-FFF2-40B4-BE49-F238E27FC236}">
                <a16:creationId xmlns:a16="http://schemas.microsoft.com/office/drawing/2014/main" id="{076DF667-0CB1-92E4-53AC-431C1A3D3A9D}"/>
              </a:ext>
            </a:extLst>
          </p:cNvPr>
          <p:cNvPicPr>
            <a:picLocks noChangeAspect="1"/>
          </p:cNvPicPr>
          <p:nvPr/>
        </p:nvPicPr>
        <p:blipFill>
          <a:blip r:embed="rId3"/>
          <a:stretch>
            <a:fillRect/>
          </a:stretch>
        </p:blipFill>
        <p:spPr>
          <a:xfrm>
            <a:off x="4155863" y="795387"/>
            <a:ext cx="7717762" cy="4812314"/>
          </a:xfrm>
          <a:prstGeom prst="rect">
            <a:avLst/>
          </a:prstGeom>
        </p:spPr>
      </p:pic>
    </p:spTree>
    <p:extLst>
      <p:ext uri="{BB962C8B-B14F-4D97-AF65-F5344CB8AC3E}">
        <p14:creationId xmlns:p14="http://schemas.microsoft.com/office/powerpoint/2010/main" val="20378629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A44986A6-583D-4323-BBE6-0C4C3B1464BF}"/>
              </a:ext>
            </a:extLst>
          </p:cNvPr>
          <p:cNvSpPr>
            <a:spLocks noGrp="1"/>
          </p:cNvSpPr>
          <p:nvPr>
            <p:ph type="title"/>
          </p:nvPr>
        </p:nvSpPr>
        <p:spPr>
          <a:xfrm>
            <a:off x="457199" y="1182757"/>
            <a:ext cx="3619501" cy="1094099"/>
          </a:xfrm>
        </p:spPr>
        <p:txBody>
          <a:bodyPr rtlCol="0">
            <a:normAutofit/>
          </a:bodyPr>
          <a:lstStyle/>
          <a:p>
            <a:pPr rtl="0"/>
            <a:r>
              <a:rPr lang="fr-FR" dirty="0"/>
              <a:t>Le sens de rotation :</a:t>
            </a:r>
          </a:p>
        </p:txBody>
      </p:sp>
      <p:sp>
        <p:nvSpPr>
          <p:cNvPr id="16" name="Rectangle 15">
            <a:extLst>
              <a:ext uri="{FF2B5EF4-FFF2-40B4-BE49-F238E27FC236}">
                <a16:creationId xmlns:a16="http://schemas.microsoft.com/office/drawing/2014/main" id="{F41CB42D-A527-44ED-ADE2-30B3266BAFB1}"/>
              </a:ext>
              <a:ext uri="{C183D7F6-B498-43B3-948B-1728B52AA6E4}">
                <adec:decorative xmlns:adec="http://schemas.microsoft.com/office/drawing/2017/decorative" val="1"/>
              </a:ext>
            </a:extLst>
          </p:cNvPr>
          <p:cNvSpPr/>
          <p:nvPr/>
        </p:nvSpPr>
        <p:spPr>
          <a:xfrm>
            <a:off x="228600" y="241300"/>
            <a:ext cx="11772900" cy="6400800"/>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3" name="ZoneTexte 2">
            <a:extLst>
              <a:ext uri="{FF2B5EF4-FFF2-40B4-BE49-F238E27FC236}">
                <a16:creationId xmlns:a16="http://schemas.microsoft.com/office/drawing/2014/main" id="{F1F4CDFF-DFE6-5FCF-313F-B4593DF020A1}"/>
              </a:ext>
            </a:extLst>
          </p:cNvPr>
          <p:cNvSpPr txBox="1"/>
          <p:nvPr/>
        </p:nvSpPr>
        <p:spPr>
          <a:xfrm>
            <a:off x="277196" y="2455391"/>
            <a:ext cx="3979506" cy="671915"/>
          </a:xfrm>
          <a:prstGeom prst="rect">
            <a:avLst/>
          </a:prstGeom>
          <a:noFill/>
        </p:spPr>
        <p:txBody>
          <a:bodyPr wrap="square">
            <a:spAutoFit/>
          </a:bodyPr>
          <a:lstStyle/>
          <a:p>
            <a:pPr algn="just">
              <a:lnSpc>
                <a:spcPct val="107000"/>
              </a:lnSpc>
              <a:spcAft>
                <a:spcPts val="800"/>
              </a:spcAft>
            </a:pPr>
            <a:r>
              <a:rPr lang="fr-FR"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Schéma de commande d’un moteur triphasé (2 sens de rotation)</a:t>
            </a:r>
            <a:endParaRPr lang="fr-F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 3">
            <a:extLst>
              <a:ext uri="{FF2B5EF4-FFF2-40B4-BE49-F238E27FC236}">
                <a16:creationId xmlns:a16="http://schemas.microsoft.com/office/drawing/2014/main" id="{4EBB6251-A3DE-B4EE-498A-AA37818B7E4B}"/>
              </a:ext>
            </a:extLst>
          </p:cNvPr>
          <p:cNvPicPr>
            <a:picLocks noChangeAspect="1"/>
          </p:cNvPicPr>
          <p:nvPr/>
        </p:nvPicPr>
        <p:blipFill>
          <a:blip r:embed="rId3"/>
          <a:stretch>
            <a:fillRect/>
          </a:stretch>
        </p:blipFill>
        <p:spPr>
          <a:xfrm>
            <a:off x="4443316" y="286214"/>
            <a:ext cx="7090449" cy="6330485"/>
          </a:xfrm>
          <a:prstGeom prst="rect">
            <a:avLst/>
          </a:prstGeom>
        </p:spPr>
      </p:pic>
      <p:pic>
        <p:nvPicPr>
          <p:cNvPr id="5" name="Image 4">
            <a:extLst>
              <a:ext uri="{FF2B5EF4-FFF2-40B4-BE49-F238E27FC236}">
                <a16:creationId xmlns:a16="http://schemas.microsoft.com/office/drawing/2014/main" id="{4443B291-ECCD-CA76-E584-CF91DEC37045}"/>
              </a:ext>
            </a:extLst>
          </p:cNvPr>
          <p:cNvPicPr>
            <a:picLocks noChangeAspect="1"/>
          </p:cNvPicPr>
          <p:nvPr/>
        </p:nvPicPr>
        <p:blipFill>
          <a:blip r:embed="rId4"/>
          <a:stretch>
            <a:fillRect/>
          </a:stretch>
        </p:blipFill>
        <p:spPr>
          <a:xfrm>
            <a:off x="549922" y="3129898"/>
            <a:ext cx="3115934" cy="3514795"/>
          </a:xfrm>
          <a:prstGeom prst="rect">
            <a:avLst/>
          </a:prstGeom>
        </p:spPr>
      </p:pic>
    </p:spTree>
    <p:extLst>
      <p:ext uri="{BB962C8B-B14F-4D97-AF65-F5344CB8AC3E}">
        <p14:creationId xmlns:p14="http://schemas.microsoft.com/office/powerpoint/2010/main" val="25831617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41CB42D-A527-44ED-ADE2-30B3266BAFB1}"/>
              </a:ext>
              <a:ext uri="{C183D7F6-B498-43B3-948B-1728B52AA6E4}">
                <adec:decorative xmlns:adec="http://schemas.microsoft.com/office/drawing/2017/decorative" val="1"/>
              </a:ext>
            </a:extLst>
          </p:cNvPr>
          <p:cNvSpPr/>
          <p:nvPr/>
        </p:nvSpPr>
        <p:spPr>
          <a:xfrm>
            <a:off x="228600" y="241300"/>
            <a:ext cx="11772900" cy="6400800"/>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pic>
        <p:nvPicPr>
          <p:cNvPr id="4" name="Image 3">
            <a:extLst>
              <a:ext uri="{FF2B5EF4-FFF2-40B4-BE49-F238E27FC236}">
                <a16:creationId xmlns:a16="http://schemas.microsoft.com/office/drawing/2014/main" id="{4EBB6251-A3DE-B4EE-498A-AA37818B7E4B}"/>
              </a:ext>
            </a:extLst>
          </p:cNvPr>
          <p:cNvPicPr>
            <a:picLocks noChangeAspect="1"/>
          </p:cNvPicPr>
          <p:nvPr/>
        </p:nvPicPr>
        <p:blipFill>
          <a:blip r:embed="rId3"/>
          <a:stretch>
            <a:fillRect/>
          </a:stretch>
        </p:blipFill>
        <p:spPr>
          <a:xfrm>
            <a:off x="4443316" y="286214"/>
            <a:ext cx="7090449" cy="6330485"/>
          </a:xfrm>
          <a:prstGeom prst="rect">
            <a:avLst/>
          </a:prstGeom>
        </p:spPr>
      </p:pic>
      <p:sp>
        <p:nvSpPr>
          <p:cNvPr id="2" name="Titre 6">
            <a:extLst>
              <a:ext uri="{FF2B5EF4-FFF2-40B4-BE49-F238E27FC236}">
                <a16:creationId xmlns:a16="http://schemas.microsoft.com/office/drawing/2014/main" id="{33CCF9A4-9BC1-0EAB-EA19-8B3B2AD1D0F8}"/>
              </a:ext>
            </a:extLst>
          </p:cNvPr>
          <p:cNvSpPr txBox="1">
            <a:spLocks/>
          </p:cNvSpPr>
          <p:nvPr/>
        </p:nvSpPr>
        <p:spPr>
          <a:xfrm>
            <a:off x="609599" y="1335157"/>
            <a:ext cx="3619501" cy="10940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bg1"/>
                </a:solidFill>
                <a:latin typeface="+mj-lt"/>
                <a:ea typeface="+mj-ea"/>
                <a:cs typeface="+mj-cs"/>
              </a:defRPr>
            </a:lvl1pPr>
          </a:lstStyle>
          <a:p>
            <a:r>
              <a:rPr lang="fr-FR"/>
              <a:t>Le sens de rotation :</a:t>
            </a:r>
            <a:endParaRPr lang="fr-FR" dirty="0"/>
          </a:p>
        </p:txBody>
      </p:sp>
      <p:sp>
        <p:nvSpPr>
          <p:cNvPr id="6" name="Titre 5">
            <a:extLst>
              <a:ext uri="{FF2B5EF4-FFF2-40B4-BE49-F238E27FC236}">
                <a16:creationId xmlns:a16="http://schemas.microsoft.com/office/drawing/2014/main" id="{A81F01D3-16C6-07DE-FCB4-A510CABB51B2}"/>
              </a:ext>
            </a:extLst>
          </p:cNvPr>
          <p:cNvSpPr>
            <a:spLocks noGrp="1"/>
          </p:cNvSpPr>
          <p:nvPr>
            <p:ph type="title"/>
          </p:nvPr>
        </p:nvSpPr>
        <p:spPr/>
        <p:txBody>
          <a:bodyPr/>
          <a:lstStyle/>
          <a:p>
            <a:endParaRPr lang="fr-FR" dirty="0"/>
          </a:p>
        </p:txBody>
      </p:sp>
    </p:spTree>
    <p:extLst>
      <p:ext uri="{BB962C8B-B14F-4D97-AF65-F5344CB8AC3E}">
        <p14:creationId xmlns:p14="http://schemas.microsoft.com/office/powerpoint/2010/main" val="826422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A44986A6-583D-4323-BBE6-0C4C3B1464BF}"/>
              </a:ext>
            </a:extLst>
          </p:cNvPr>
          <p:cNvSpPr>
            <a:spLocks noGrp="1"/>
          </p:cNvSpPr>
          <p:nvPr>
            <p:ph type="title"/>
          </p:nvPr>
        </p:nvSpPr>
        <p:spPr>
          <a:xfrm>
            <a:off x="457199" y="1182757"/>
            <a:ext cx="3619501" cy="1094099"/>
          </a:xfrm>
        </p:spPr>
        <p:txBody>
          <a:bodyPr rtlCol="0">
            <a:normAutofit/>
          </a:bodyPr>
          <a:lstStyle/>
          <a:p>
            <a:pPr rtl="0"/>
            <a:r>
              <a:rPr lang="fr-FR" dirty="0"/>
              <a:t>Le sens de rotation :</a:t>
            </a:r>
          </a:p>
        </p:txBody>
      </p:sp>
      <p:sp>
        <p:nvSpPr>
          <p:cNvPr id="16" name="Rectangle 15">
            <a:extLst>
              <a:ext uri="{FF2B5EF4-FFF2-40B4-BE49-F238E27FC236}">
                <a16:creationId xmlns:a16="http://schemas.microsoft.com/office/drawing/2014/main" id="{F41CB42D-A527-44ED-ADE2-30B3266BAFB1}"/>
              </a:ext>
              <a:ext uri="{C183D7F6-B498-43B3-948B-1728B52AA6E4}">
                <adec:decorative xmlns:adec="http://schemas.microsoft.com/office/drawing/2017/decorative" val="1"/>
              </a:ext>
            </a:extLst>
          </p:cNvPr>
          <p:cNvSpPr/>
          <p:nvPr/>
        </p:nvSpPr>
        <p:spPr>
          <a:xfrm>
            <a:off x="228600" y="241300"/>
            <a:ext cx="11772900" cy="6400800"/>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3" name="ZoneTexte 2">
            <a:extLst>
              <a:ext uri="{FF2B5EF4-FFF2-40B4-BE49-F238E27FC236}">
                <a16:creationId xmlns:a16="http://schemas.microsoft.com/office/drawing/2014/main" id="{F1F4CDFF-DFE6-5FCF-313F-B4593DF020A1}"/>
              </a:ext>
            </a:extLst>
          </p:cNvPr>
          <p:cNvSpPr txBox="1"/>
          <p:nvPr/>
        </p:nvSpPr>
        <p:spPr>
          <a:xfrm>
            <a:off x="277196" y="2455391"/>
            <a:ext cx="3979506" cy="4401974"/>
          </a:xfrm>
          <a:prstGeom prst="rect">
            <a:avLst/>
          </a:prstGeom>
          <a:noFill/>
        </p:spPr>
        <p:txBody>
          <a:bodyPr wrap="square">
            <a:spAutoFit/>
          </a:bodyPr>
          <a:lstStyle/>
          <a:p>
            <a:pPr algn="just">
              <a:lnSpc>
                <a:spcPct val="107000"/>
              </a:lnSpc>
              <a:spcAft>
                <a:spcPts val="800"/>
              </a:spcAft>
            </a:pPr>
            <a:r>
              <a:rPr lang="fr-FR"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 moteur pas à pas :</a:t>
            </a:r>
          </a:p>
          <a:p>
            <a:pPr algn="just">
              <a:lnSpc>
                <a:spcPct val="107000"/>
              </a:lnSpc>
              <a:spcAft>
                <a:spcPts val="800"/>
              </a:spcAft>
            </a:pPr>
            <a:r>
              <a:rPr lang="fr-F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 rotor est constitué d’aimants permanents et le stator de bobines. Quand un courant circule dans les bobines situées en opposition, il créé un champ magnétique. On aimante successivement ces deux bobines ce qui attire les aimants permanents du rotor et provoque la rotation de ce dernier. Un moteur pas à pas fonction sur le principe de l’attraction de deux pôles magnétiques opposés (Nord et Sud) et de répulsion de deux pôles identiques.</a:t>
            </a:r>
          </a:p>
          <a:p>
            <a:pPr algn="just">
              <a:lnSpc>
                <a:spcPct val="107000"/>
              </a:lnSpc>
              <a:spcAft>
                <a:spcPts val="800"/>
              </a:spcAft>
            </a:pPr>
            <a:endParaRPr lang="fr-F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 1">
            <a:extLst>
              <a:ext uri="{FF2B5EF4-FFF2-40B4-BE49-F238E27FC236}">
                <a16:creationId xmlns:a16="http://schemas.microsoft.com/office/drawing/2014/main" id="{D4C7E30E-E5D4-3C25-BC54-466135E67A70}"/>
              </a:ext>
            </a:extLst>
          </p:cNvPr>
          <p:cNvPicPr>
            <a:picLocks noChangeAspect="1"/>
          </p:cNvPicPr>
          <p:nvPr/>
        </p:nvPicPr>
        <p:blipFill rotWithShape="1">
          <a:blip r:embed="rId3">
            <a:extLst>
              <a:ext uri="{28A0092B-C50C-407E-A947-70E740481C1C}">
                <a14:useLocalDpi xmlns:a14="http://schemas.microsoft.com/office/drawing/2010/main" val="0"/>
              </a:ext>
            </a:extLst>
          </a:blip>
          <a:srcRect l="15066" t="22638" r="29998" b="20180"/>
          <a:stretch/>
        </p:blipFill>
        <p:spPr bwMode="auto">
          <a:xfrm rot="5400000">
            <a:off x="5215422" y="586985"/>
            <a:ext cx="5439757" cy="55357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471968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A44986A6-583D-4323-BBE6-0C4C3B1464BF}"/>
              </a:ext>
            </a:extLst>
          </p:cNvPr>
          <p:cNvSpPr>
            <a:spLocks noGrp="1"/>
          </p:cNvSpPr>
          <p:nvPr>
            <p:ph type="title"/>
          </p:nvPr>
        </p:nvSpPr>
        <p:spPr>
          <a:xfrm>
            <a:off x="457199" y="1182757"/>
            <a:ext cx="3619501" cy="1094099"/>
          </a:xfrm>
        </p:spPr>
        <p:txBody>
          <a:bodyPr rtlCol="0">
            <a:normAutofit/>
          </a:bodyPr>
          <a:lstStyle/>
          <a:p>
            <a:pPr rtl="0"/>
            <a:r>
              <a:rPr lang="fr-FR" dirty="0"/>
              <a:t>Le sens de rotation :</a:t>
            </a:r>
          </a:p>
        </p:txBody>
      </p:sp>
      <p:sp>
        <p:nvSpPr>
          <p:cNvPr id="16" name="Rectangle 15">
            <a:extLst>
              <a:ext uri="{FF2B5EF4-FFF2-40B4-BE49-F238E27FC236}">
                <a16:creationId xmlns:a16="http://schemas.microsoft.com/office/drawing/2014/main" id="{F41CB42D-A527-44ED-ADE2-30B3266BAFB1}"/>
              </a:ext>
              <a:ext uri="{C183D7F6-B498-43B3-948B-1728B52AA6E4}">
                <adec:decorative xmlns:adec="http://schemas.microsoft.com/office/drawing/2017/decorative" val="1"/>
              </a:ext>
            </a:extLst>
          </p:cNvPr>
          <p:cNvSpPr/>
          <p:nvPr/>
        </p:nvSpPr>
        <p:spPr>
          <a:xfrm>
            <a:off x="228600" y="241300"/>
            <a:ext cx="11772900" cy="6400800"/>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3" name="ZoneTexte 2">
            <a:extLst>
              <a:ext uri="{FF2B5EF4-FFF2-40B4-BE49-F238E27FC236}">
                <a16:creationId xmlns:a16="http://schemas.microsoft.com/office/drawing/2014/main" id="{F1F4CDFF-DFE6-5FCF-313F-B4593DF020A1}"/>
              </a:ext>
            </a:extLst>
          </p:cNvPr>
          <p:cNvSpPr txBox="1"/>
          <p:nvPr/>
        </p:nvSpPr>
        <p:spPr>
          <a:xfrm>
            <a:off x="277196" y="2455391"/>
            <a:ext cx="3979506" cy="3911840"/>
          </a:xfrm>
          <a:prstGeom prst="rect">
            <a:avLst/>
          </a:prstGeom>
          <a:noFill/>
        </p:spPr>
        <p:txBody>
          <a:bodyPr wrap="square">
            <a:spAutoFit/>
          </a:bodyPr>
          <a:lstStyle/>
          <a:p>
            <a:pPr algn="just">
              <a:lnSpc>
                <a:spcPct val="107000"/>
              </a:lnSpc>
              <a:spcAft>
                <a:spcPts val="800"/>
              </a:spcAft>
            </a:pPr>
            <a:r>
              <a:rPr lang="fr-FR"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 moteur pas à pas :</a:t>
            </a:r>
          </a:p>
          <a:p>
            <a:pPr algn="just">
              <a:lnSpc>
                <a:spcPct val="107000"/>
              </a:lnSpc>
              <a:spcAft>
                <a:spcPts val="800"/>
              </a:spcAft>
            </a:pPr>
            <a:r>
              <a:rPr lang="fr-F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 moteur pas à pas tourne d’un angle constant chaque fois qu’il reçoit une impulsion au stator. La vitesse de ce type de moteur est plus faible que celle d’un moteur à courant continu et dépend de la fréquence des impulsions reçues.</a:t>
            </a:r>
            <a:endParaRPr lang="fr-FR"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Son positionnement est précis car on a la possibilité de bloquer la rotation dans une position en comptant le nombre de pas effectués.</a:t>
            </a:r>
          </a:p>
          <a:p>
            <a:pPr algn="just">
              <a:lnSpc>
                <a:spcPct val="107000"/>
              </a:lnSpc>
              <a:spcAft>
                <a:spcPts val="800"/>
              </a:spcAft>
            </a:pPr>
            <a:endParaRPr lang="fr-F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 7">
            <a:extLst>
              <a:ext uri="{FF2B5EF4-FFF2-40B4-BE49-F238E27FC236}">
                <a16:creationId xmlns:a16="http://schemas.microsoft.com/office/drawing/2014/main" id="{780712B4-4713-1097-5870-E0A3BF1049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915208" y="2602034"/>
            <a:ext cx="2531491" cy="2920002"/>
          </a:xfrm>
          <a:prstGeom prst="rect">
            <a:avLst/>
          </a:prstGeom>
        </p:spPr>
      </p:pic>
      <p:pic>
        <p:nvPicPr>
          <p:cNvPr id="9" name="Image 8">
            <a:extLst>
              <a:ext uri="{FF2B5EF4-FFF2-40B4-BE49-F238E27FC236}">
                <a16:creationId xmlns:a16="http://schemas.microsoft.com/office/drawing/2014/main" id="{7E18EF2B-D10E-3A24-74AA-66EFC1165C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4059188" y="1650442"/>
            <a:ext cx="4758612" cy="4312895"/>
          </a:xfrm>
          <a:prstGeom prst="rect">
            <a:avLst/>
          </a:prstGeom>
        </p:spPr>
      </p:pic>
    </p:spTree>
    <p:extLst>
      <p:ext uri="{BB962C8B-B14F-4D97-AF65-F5344CB8AC3E}">
        <p14:creationId xmlns:p14="http://schemas.microsoft.com/office/powerpoint/2010/main" val="3680494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A44986A6-583D-4323-BBE6-0C4C3B1464BF}"/>
              </a:ext>
            </a:extLst>
          </p:cNvPr>
          <p:cNvSpPr>
            <a:spLocks noGrp="1"/>
          </p:cNvSpPr>
          <p:nvPr>
            <p:ph type="title"/>
          </p:nvPr>
        </p:nvSpPr>
        <p:spPr>
          <a:xfrm>
            <a:off x="457199" y="1182757"/>
            <a:ext cx="3619501" cy="1094099"/>
          </a:xfrm>
        </p:spPr>
        <p:txBody>
          <a:bodyPr rtlCol="0">
            <a:normAutofit/>
          </a:bodyPr>
          <a:lstStyle/>
          <a:p>
            <a:pPr rtl="0"/>
            <a:r>
              <a:rPr lang="fr-FR" dirty="0"/>
              <a:t>Le sens de rotation :</a:t>
            </a:r>
          </a:p>
        </p:txBody>
      </p:sp>
      <p:sp>
        <p:nvSpPr>
          <p:cNvPr id="16" name="Rectangle 15">
            <a:extLst>
              <a:ext uri="{FF2B5EF4-FFF2-40B4-BE49-F238E27FC236}">
                <a16:creationId xmlns:a16="http://schemas.microsoft.com/office/drawing/2014/main" id="{F41CB42D-A527-44ED-ADE2-30B3266BAFB1}"/>
              </a:ext>
              <a:ext uri="{C183D7F6-B498-43B3-948B-1728B52AA6E4}">
                <adec:decorative xmlns:adec="http://schemas.microsoft.com/office/drawing/2017/decorative" val="1"/>
              </a:ext>
            </a:extLst>
          </p:cNvPr>
          <p:cNvSpPr/>
          <p:nvPr/>
        </p:nvSpPr>
        <p:spPr>
          <a:xfrm>
            <a:off x="228600" y="241300"/>
            <a:ext cx="11772900" cy="6400800"/>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3" name="ZoneTexte 2">
            <a:extLst>
              <a:ext uri="{FF2B5EF4-FFF2-40B4-BE49-F238E27FC236}">
                <a16:creationId xmlns:a16="http://schemas.microsoft.com/office/drawing/2014/main" id="{F1F4CDFF-DFE6-5FCF-313F-B4593DF020A1}"/>
              </a:ext>
            </a:extLst>
          </p:cNvPr>
          <p:cNvSpPr txBox="1"/>
          <p:nvPr/>
        </p:nvSpPr>
        <p:spPr>
          <a:xfrm>
            <a:off x="277196" y="2455391"/>
            <a:ext cx="3979506" cy="1734706"/>
          </a:xfrm>
          <a:prstGeom prst="rect">
            <a:avLst/>
          </a:prstGeom>
          <a:noFill/>
        </p:spPr>
        <p:txBody>
          <a:bodyPr wrap="square">
            <a:spAutoFit/>
          </a:bodyPr>
          <a:lstStyle/>
          <a:p>
            <a:pPr algn="just">
              <a:lnSpc>
                <a:spcPct val="107000"/>
              </a:lnSpc>
              <a:spcAft>
                <a:spcPts val="800"/>
              </a:spcAft>
            </a:pPr>
            <a:r>
              <a:rPr lang="fr-FR"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 moteur pas à pas :</a:t>
            </a:r>
          </a:p>
          <a:p>
            <a:pPr>
              <a:lnSpc>
                <a:spcPct val="107000"/>
              </a:lnSpc>
              <a:spcAft>
                <a:spcPts val="800"/>
              </a:spcAft>
            </a:pPr>
            <a:r>
              <a:rPr lang="fr-F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Pour inverser le sens de passage des courants I1 et I2 dans les bobines, il faut utiliser un pont en H.</a:t>
            </a:r>
          </a:p>
          <a:p>
            <a:pPr algn="just">
              <a:lnSpc>
                <a:spcPct val="107000"/>
              </a:lnSpc>
              <a:spcAft>
                <a:spcPts val="800"/>
              </a:spcAft>
            </a:pPr>
            <a:endParaRPr lang="fr-F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 9">
            <a:extLst>
              <a:ext uri="{FF2B5EF4-FFF2-40B4-BE49-F238E27FC236}">
                <a16:creationId xmlns:a16="http://schemas.microsoft.com/office/drawing/2014/main" id="{85B13525-B7BC-F027-91D9-8A33D81673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771815" y="-91398"/>
            <a:ext cx="4534569" cy="7468857"/>
          </a:xfrm>
          <a:prstGeom prst="rect">
            <a:avLst/>
          </a:prstGeom>
        </p:spPr>
      </p:pic>
    </p:spTree>
    <p:extLst>
      <p:ext uri="{BB962C8B-B14F-4D97-AF65-F5344CB8AC3E}">
        <p14:creationId xmlns:p14="http://schemas.microsoft.com/office/powerpoint/2010/main" val="1826873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A44986A6-583D-4323-BBE6-0C4C3B1464BF}"/>
              </a:ext>
            </a:extLst>
          </p:cNvPr>
          <p:cNvSpPr>
            <a:spLocks noGrp="1"/>
          </p:cNvSpPr>
          <p:nvPr>
            <p:ph type="title"/>
          </p:nvPr>
        </p:nvSpPr>
        <p:spPr>
          <a:xfrm>
            <a:off x="457199" y="1182757"/>
            <a:ext cx="3619501" cy="1094099"/>
          </a:xfrm>
        </p:spPr>
        <p:txBody>
          <a:bodyPr rtlCol="0">
            <a:normAutofit/>
          </a:bodyPr>
          <a:lstStyle/>
          <a:p>
            <a:pPr rtl="0"/>
            <a:r>
              <a:rPr lang="fr-FR" dirty="0"/>
              <a:t>Le sens de rotation :</a:t>
            </a:r>
          </a:p>
        </p:txBody>
      </p:sp>
      <p:sp>
        <p:nvSpPr>
          <p:cNvPr id="16" name="Rectangle 15">
            <a:extLst>
              <a:ext uri="{FF2B5EF4-FFF2-40B4-BE49-F238E27FC236}">
                <a16:creationId xmlns:a16="http://schemas.microsoft.com/office/drawing/2014/main" id="{F41CB42D-A527-44ED-ADE2-30B3266BAFB1}"/>
              </a:ext>
              <a:ext uri="{C183D7F6-B498-43B3-948B-1728B52AA6E4}">
                <adec:decorative xmlns:adec="http://schemas.microsoft.com/office/drawing/2017/decorative" val="1"/>
              </a:ext>
            </a:extLst>
          </p:cNvPr>
          <p:cNvSpPr/>
          <p:nvPr/>
        </p:nvSpPr>
        <p:spPr>
          <a:xfrm>
            <a:off x="228600" y="241300"/>
            <a:ext cx="11772900" cy="6400800"/>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3" name="ZoneTexte 2">
            <a:extLst>
              <a:ext uri="{FF2B5EF4-FFF2-40B4-BE49-F238E27FC236}">
                <a16:creationId xmlns:a16="http://schemas.microsoft.com/office/drawing/2014/main" id="{F1F4CDFF-DFE6-5FCF-313F-B4593DF020A1}"/>
              </a:ext>
            </a:extLst>
          </p:cNvPr>
          <p:cNvSpPr txBox="1"/>
          <p:nvPr/>
        </p:nvSpPr>
        <p:spPr>
          <a:xfrm>
            <a:off x="277196" y="2455391"/>
            <a:ext cx="3979506" cy="1734706"/>
          </a:xfrm>
          <a:prstGeom prst="rect">
            <a:avLst/>
          </a:prstGeom>
          <a:noFill/>
        </p:spPr>
        <p:txBody>
          <a:bodyPr wrap="square">
            <a:spAutoFit/>
          </a:bodyPr>
          <a:lstStyle/>
          <a:p>
            <a:pPr algn="just">
              <a:lnSpc>
                <a:spcPct val="107000"/>
              </a:lnSpc>
              <a:spcAft>
                <a:spcPts val="800"/>
              </a:spcAft>
            </a:pPr>
            <a:r>
              <a:rPr lang="fr-FR"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 moteur pas à pas :</a:t>
            </a:r>
          </a:p>
          <a:p>
            <a:pPr>
              <a:lnSpc>
                <a:spcPct val="107000"/>
              </a:lnSpc>
              <a:spcAft>
                <a:spcPts val="800"/>
              </a:spcAft>
            </a:pPr>
            <a:r>
              <a:rPr lang="fr-F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Pour inverser le sens de passage des courants I1 et I2 dans les bobines, il faut utiliser un pont en H.</a:t>
            </a:r>
          </a:p>
          <a:p>
            <a:pPr algn="just">
              <a:lnSpc>
                <a:spcPct val="107000"/>
              </a:lnSpc>
              <a:spcAft>
                <a:spcPts val="800"/>
              </a:spcAft>
            </a:pPr>
            <a:endParaRPr lang="fr-F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 1">
            <a:extLst>
              <a:ext uri="{FF2B5EF4-FFF2-40B4-BE49-F238E27FC236}">
                <a16:creationId xmlns:a16="http://schemas.microsoft.com/office/drawing/2014/main" id="{461BEC9C-BE2C-781D-25CA-B77B46EEA0EA}"/>
              </a:ext>
            </a:extLst>
          </p:cNvPr>
          <p:cNvPicPr>
            <a:picLocks noChangeAspect="1"/>
          </p:cNvPicPr>
          <p:nvPr/>
        </p:nvPicPr>
        <p:blipFill>
          <a:blip r:embed="rId3"/>
          <a:stretch>
            <a:fillRect/>
          </a:stretch>
        </p:blipFill>
        <p:spPr>
          <a:xfrm rot="5400000">
            <a:off x="5963769" y="-379982"/>
            <a:ext cx="4133269" cy="7524860"/>
          </a:xfrm>
          <a:prstGeom prst="rect">
            <a:avLst/>
          </a:prstGeom>
        </p:spPr>
      </p:pic>
    </p:spTree>
    <p:extLst>
      <p:ext uri="{BB962C8B-B14F-4D97-AF65-F5344CB8AC3E}">
        <p14:creationId xmlns:p14="http://schemas.microsoft.com/office/powerpoint/2010/main" val="1191107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A44986A6-583D-4323-BBE6-0C4C3B1464BF}"/>
              </a:ext>
            </a:extLst>
          </p:cNvPr>
          <p:cNvSpPr>
            <a:spLocks noGrp="1"/>
          </p:cNvSpPr>
          <p:nvPr>
            <p:ph type="title"/>
          </p:nvPr>
        </p:nvSpPr>
        <p:spPr>
          <a:xfrm>
            <a:off x="457199" y="1182757"/>
            <a:ext cx="3619501" cy="1094099"/>
          </a:xfrm>
        </p:spPr>
        <p:txBody>
          <a:bodyPr rtlCol="0">
            <a:normAutofit/>
          </a:bodyPr>
          <a:lstStyle/>
          <a:p>
            <a:pPr rtl="0"/>
            <a:r>
              <a:rPr lang="fr-FR" dirty="0"/>
              <a:t>Le sens de rotation :</a:t>
            </a:r>
          </a:p>
        </p:txBody>
      </p:sp>
      <p:sp>
        <p:nvSpPr>
          <p:cNvPr id="16" name="Rectangle 15">
            <a:extLst>
              <a:ext uri="{FF2B5EF4-FFF2-40B4-BE49-F238E27FC236}">
                <a16:creationId xmlns:a16="http://schemas.microsoft.com/office/drawing/2014/main" id="{F41CB42D-A527-44ED-ADE2-30B3266BAFB1}"/>
              </a:ext>
              <a:ext uri="{C183D7F6-B498-43B3-948B-1728B52AA6E4}">
                <adec:decorative xmlns:adec="http://schemas.microsoft.com/office/drawing/2017/decorative" val="1"/>
              </a:ext>
            </a:extLst>
          </p:cNvPr>
          <p:cNvSpPr/>
          <p:nvPr/>
        </p:nvSpPr>
        <p:spPr>
          <a:xfrm>
            <a:off x="228600" y="241300"/>
            <a:ext cx="11772900" cy="6400800"/>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3" name="ZoneTexte 2">
            <a:extLst>
              <a:ext uri="{FF2B5EF4-FFF2-40B4-BE49-F238E27FC236}">
                <a16:creationId xmlns:a16="http://schemas.microsoft.com/office/drawing/2014/main" id="{F1F4CDFF-DFE6-5FCF-313F-B4593DF020A1}"/>
              </a:ext>
            </a:extLst>
          </p:cNvPr>
          <p:cNvSpPr txBox="1"/>
          <p:nvPr/>
        </p:nvSpPr>
        <p:spPr>
          <a:xfrm>
            <a:off x="277196" y="2455391"/>
            <a:ext cx="3979506" cy="3216522"/>
          </a:xfrm>
          <a:prstGeom prst="rect">
            <a:avLst/>
          </a:prstGeom>
          <a:noFill/>
        </p:spPr>
        <p:txBody>
          <a:bodyPr wrap="square">
            <a:spAutoFit/>
          </a:bodyPr>
          <a:lstStyle/>
          <a:p>
            <a:pPr algn="just">
              <a:lnSpc>
                <a:spcPct val="107000"/>
              </a:lnSpc>
              <a:spcAft>
                <a:spcPts val="800"/>
              </a:spcAft>
            </a:pPr>
            <a:r>
              <a:rPr lang="fr-FR"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 moteur </a:t>
            </a:r>
            <a:r>
              <a:rPr lang="fr-FR"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brushless</a:t>
            </a:r>
            <a:r>
              <a:rPr lang="fr-FR"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Un moteur </a:t>
            </a:r>
            <a:r>
              <a:rPr lang="fr-FR" sz="18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Brushless</a:t>
            </a:r>
            <a:r>
              <a:rPr lang="fr-F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comporte les mêmes éléments qu’un moteur à courant continu, excepté le collecteur, mais l’emplacement des bobines et des aimants permanents sont inversés. Le rotor est composé d’un ou plusieurs aimants permanents, et le stator de plusieurs bobinages.</a:t>
            </a:r>
          </a:p>
          <a:p>
            <a:pPr algn="just">
              <a:lnSpc>
                <a:spcPct val="107000"/>
              </a:lnSpc>
              <a:spcAft>
                <a:spcPts val="800"/>
              </a:spcAft>
            </a:pPr>
            <a:endParaRPr lang="fr-F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 3" descr="Composition dun moteur brushless">
            <a:extLst>
              <a:ext uri="{FF2B5EF4-FFF2-40B4-BE49-F238E27FC236}">
                <a16:creationId xmlns:a16="http://schemas.microsoft.com/office/drawing/2014/main" id="{2FFE0BC1-B8BF-ABC4-B26D-E6DA3128DA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87754" y="1440802"/>
            <a:ext cx="3495092" cy="3495092"/>
          </a:xfrm>
          <a:prstGeom prst="rect">
            <a:avLst/>
          </a:prstGeom>
          <a:noFill/>
          <a:ln>
            <a:noFill/>
          </a:ln>
        </p:spPr>
      </p:pic>
    </p:spTree>
    <p:extLst>
      <p:ext uri="{BB962C8B-B14F-4D97-AF65-F5344CB8AC3E}">
        <p14:creationId xmlns:p14="http://schemas.microsoft.com/office/powerpoint/2010/main" val="38147681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A44986A6-583D-4323-BBE6-0C4C3B1464BF}"/>
              </a:ext>
            </a:extLst>
          </p:cNvPr>
          <p:cNvSpPr>
            <a:spLocks noGrp="1"/>
          </p:cNvSpPr>
          <p:nvPr>
            <p:ph type="title"/>
          </p:nvPr>
        </p:nvSpPr>
        <p:spPr>
          <a:xfrm>
            <a:off x="457199" y="1182757"/>
            <a:ext cx="3619501" cy="1094099"/>
          </a:xfrm>
        </p:spPr>
        <p:txBody>
          <a:bodyPr rtlCol="0">
            <a:normAutofit/>
          </a:bodyPr>
          <a:lstStyle/>
          <a:p>
            <a:pPr rtl="0"/>
            <a:r>
              <a:rPr lang="fr-FR" dirty="0"/>
              <a:t>Le sens de rotation :</a:t>
            </a:r>
          </a:p>
        </p:txBody>
      </p:sp>
      <p:sp>
        <p:nvSpPr>
          <p:cNvPr id="16" name="Rectangle 15">
            <a:extLst>
              <a:ext uri="{FF2B5EF4-FFF2-40B4-BE49-F238E27FC236}">
                <a16:creationId xmlns:a16="http://schemas.microsoft.com/office/drawing/2014/main" id="{F41CB42D-A527-44ED-ADE2-30B3266BAFB1}"/>
              </a:ext>
              <a:ext uri="{C183D7F6-B498-43B3-948B-1728B52AA6E4}">
                <adec:decorative xmlns:adec="http://schemas.microsoft.com/office/drawing/2017/decorative" val="1"/>
              </a:ext>
            </a:extLst>
          </p:cNvPr>
          <p:cNvSpPr/>
          <p:nvPr/>
        </p:nvSpPr>
        <p:spPr>
          <a:xfrm>
            <a:off x="228600" y="241300"/>
            <a:ext cx="11772900" cy="6400800"/>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3" name="ZoneTexte 2">
            <a:extLst>
              <a:ext uri="{FF2B5EF4-FFF2-40B4-BE49-F238E27FC236}">
                <a16:creationId xmlns:a16="http://schemas.microsoft.com/office/drawing/2014/main" id="{F1F4CDFF-DFE6-5FCF-313F-B4593DF020A1}"/>
              </a:ext>
            </a:extLst>
          </p:cNvPr>
          <p:cNvSpPr txBox="1"/>
          <p:nvPr/>
        </p:nvSpPr>
        <p:spPr>
          <a:xfrm>
            <a:off x="277196" y="2455391"/>
            <a:ext cx="3979506" cy="3911840"/>
          </a:xfrm>
          <a:prstGeom prst="rect">
            <a:avLst/>
          </a:prstGeom>
          <a:noFill/>
        </p:spPr>
        <p:txBody>
          <a:bodyPr wrap="square">
            <a:spAutoFit/>
          </a:bodyPr>
          <a:lstStyle/>
          <a:p>
            <a:pPr algn="just">
              <a:lnSpc>
                <a:spcPct val="107000"/>
              </a:lnSpc>
              <a:spcAft>
                <a:spcPts val="800"/>
              </a:spcAft>
            </a:pPr>
            <a:r>
              <a:rPr lang="fr-FR"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 moteur </a:t>
            </a:r>
            <a:r>
              <a:rPr lang="fr-FR"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brushless</a:t>
            </a:r>
            <a:r>
              <a:rPr lang="fr-FR"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Il existe des stratégies communes pour commander un moteur BLDC : la commande marche/arrêt 120° de base et la commande vectorielle. </a:t>
            </a:r>
          </a:p>
          <a:p>
            <a:pPr>
              <a:lnSpc>
                <a:spcPct val="107000"/>
              </a:lnSpc>
              <a:spcAft>
                <a:spcPts val="800"/>
              </a:spcAft>
            </a:pPr>
            <a:r>
              <a:rPr lang="fr-F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Dans la commande marche/arrêt 120°, deux des trois bobines du moteur BLDC sont excitées, et six schémas d'excitation sont commutés dans une séquence rotative pour supporter la rotation dans les deux sens. </a:t>
            </a:r>
          </a:p>
          <a:p>
            <a:pPr algn="just">
              <a:lnSpc>
                <a:spcPct val="107000"/>
              </a:lnSpc>
              <a:spcAft>
                <a:spcPts val="800"/>
              </a:spcAft>
            </a:pPr>
            <a:endParaRPr lang="fr-F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 1">
            <a:extLst>
              <a:ext uri="{FF2B5EF4-FFF2-40B4-BE49-F238E27FC236}">
                <a16:creationId xmlns:a16="http://schemas.microsoft.com/office/drawing/2014/main" id="{4F5989EF-B75C-2FDA-F92F-BFEF61B30D12}"/>
              </a:ext>
            </a:extLst>
          </p:cNvPr>
          <p:cNvPicPr>
            <a:picLocks noChangeAspect="1"/>
          </p:cNvPicPr>
          <p:nvPr/>
        </p:nvPicPr>
        <p:blipFill>
          <a:blip r:embed="rId3"/>
          <a:stretch>
            <a:fillRect/>
          </a:stretch>
        </p:blipFill>
        <p:spPr>
          <a:xfrm>
            <a:off x="4274584" y="2081648"/>
            <a:ext cx="7570410" cy="2738766"/>
          </a:xfrm>
          <a:prstGeom prst="rect">
            <a:avLst/>
          </a:prstGeom>
        </p:spPr>
      </p:pic>
    </p:spTree>
    <p:extLst>
      <p:ext uri="{BB962C8B-B14F-4D97-AF65-F5344CB8AC3E}">
        <p14:creationId xmlns:p14="http://schemas.microsoft.com/office/powerpoint/2010/main" val="11922801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A44986A6-583D-4323-BBE6-0C4C3B1464BF}"/>
              </a:ext>
            </a:extLst>
          </p:cNvPr>
          <p:cNvSpPr>
            <a:spLocks noGrp="1"/>
          </p:cNvSpPr>
          <p:nvPr>
            <p:ph type="title"/>
          </p:nvPr>
        </p:nvSpPr>
        <p:spPr>
          <a:xfrm>
            <a:off x="457199" y="1182757"/>
            <a:ext cx="3619501" cy="1094099"/>
          </a:xfrm>
        </p:spPr>
        <p:txBody>
          <a:bodyPr rtlCol="0">
            <a:normAutofit/>
          </a:bodyPr>
          <a:lstStyle/>
          <a:p>
            <a:pPr rtl="0"/>
            <a:r>
              <a:rPr lang="fr-FR" dirty="0"/>
              <a:t>Le sens de rotation :</a:t>
            </a:r>
          </a:p>
        </p:txBody>
      </p:sp>
      <p:sp>
        <p:nvSpPr>
          <p:cNvPr id="16" name="Rectangle 15">
            <a:extLst>
              <a:ext uri="{FF2B5EF4-FFF2-40B4-BE49-F238E27FC236}">
                <a16:creationId xmlns:a16="http://schemas.microsoft.com/office/drawing/2014/main" id="{F41CB42D-A527-44ED-ADE2-30B3266BAFB1}"/>
              </a:ext>
              <a:ext uri="{C183D7F6-B498-43B3-948B-1728B52AA6E4}">
                <adec:decorative xmlns:adec="http://schemas.microsoft.com/office/drawing/2017/decorative" val="1"/>
              </a:ext>
            </a:extLst>
          </p:cNvPr>
          <p:cNvSpPr/>
          <p:nvPr/>
        </p:nvSpPr>
        <p:spPr>
          <a:xfrm>
            <a:off x="228600" y="241300"/>
            <a:ext cx="11772900" cy="6400800"/>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3" name="ZoneTexte 2">
            <a:extLst>
              <a:ext uri="{FF2B5EF4-FFF2-40B4-BE49-F238E27FC236}">
                <a16:creationId xmlns:a16="http://schemas.microsoft.com/office/drawing/2014/main" id="{F1F4CDFF-DFE6-5FCF-313F-B4593DF020A1}"/>
              </a:ext>
            </a:extLst>
          </p:cNvPr>
          <p:cNvSpPr txBox="1"/>
          <p:nvPr/>
        </p:nvSpPr>
        <p:spPr>
          <a:xfrm>
            <a:off x="277196" y="2455391"/>
            <a:ext cx="3979506" cy="1268361"/>
          </a:xfrm>
          <a:prstGeom prst="rect">
            <a:avLst/>
          </a:prstGeom>
          <a:noFill/>
        </p:spPr>
        <p:txBody>
          <a:bodyPr wrap="square">
            <a:spAutoFit/>
          </a:bodyPr>
          <a:lstStyle/>
          <a:p>
            <a:pPr algn="just">
              <a:lnSpc>
                <a:spcPct val="107000"/>
              </a:lnSpc>
              <a:spcAft>
                <a:spcPts val="800"/>
              </a:spcAft>
            </a:pPr>
            <a:r>
              <a:rPr lang="fr-FR"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 moteur </a:t>
            </a:r>
            <a:r>
              <a:rPr lang="fr-FR"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brushless</a:t>
            </a:r>
            <a:r>
              <a:rPr lang="fr-FR"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fr-FR" sz="1600" b="0" i="0" dirty="0">
                <a:solidFill>
                  <a:schemeClr val="bg1"/>
                </a:solidFill>
                <a:effectLst/>
                <a:latin typeface="arial" panose="020B0604020202020204" pitchFamily="34" charset="0"/>
              </a:rPr>
              <a:t>Les ESC (</a:t>
            </a:r>
            <a:r>
              <a:rPr lang="fr-FR" sz="1600" b="1" i="0" dirty="0" err="1">
                <a:solidFill>
                  <a:schemeClr val="bg1"/>
                </a:solidFill>
                <a:effectLst/>
                <a:latin typeface="arial" panose="020B0604020202020204" pitchFamily="34" charset="0"/>
              </a:rPr>
              <a:t>Electronic</a:t>
            </a:r>
            <a:r>
              <a:rPr lang="fr-FR" sz="1600" b="1" i="0" dirty="0">
                <a:solidFill>
                  <a:schemeClr val="bg1"/>
                </a:solidFill>
                <a:effectLst/>
                <a:latin typeface="arial" panose="020B0604020202020204" pitchFamily="34" charset="0"/>
              </a:rPr>
              <a:t> Speed Controller</a:t>
            </a:r>
            <a:r>
              <a:rPr lang="fr-FR" sz="1600" b="0" i="0" dirty="0">
                <a:solidFill>
                  <a:schemeClr val="bg1"/>
                </a:solidFill>
                <a:effectLst/>
                <a:latin typeface="arial" panose="020B0604020202020204" pitchFamily="34" charset="0"/>
              </a:rPr>
              <a:t>) ou variateurs permettent de réguler la vitesse des moteurs </a:t>
            </a:r>
            <a:r>
              <a:rPr lang="fr-FR" sz="1600" b="0" i="0" dirty="0" err="1">
                <a:solidFill>
                  <a:schemeClr val="bg1"/>
                </a:solidFill>
                <a:effectLst/>
                <a:latin typeface="arial" panose="020B0604020202020204" pitchFamily="34" charset="0"/>
              </a:rPr>
              <a:t>brushless</a:t>
            </a:r>
            <a:endParaRPr lang="fr-F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 3">
            <a:extLst>
              <a:ext uri="{FF2B5EF4-FFF2-40B4-BE49-F238E27FC236}">
                <a16:creationId xmlns:a16="http://schemas.microsoft.com/office/drawing/2014/main" id="{53353121-9BF0-DA0A-1626-82B27D58D45F}"/>
              </a:ext>
            </a:extLst>
          </p:cNvPr>
          <p:cNvPicPr>
            <a:picLocks noChangeAspect="1"/>
          </p:cNvPicPr>
          <p:nvPr/>
        </p:nvPicPr>
        <p:blipFill>
          <a:blip r:embed="rId3"/>
          <a:stretch>
            <a:fillRect/>
          </a:stretch>
        </p:blipFill>
        <p:spPr>
          <a:xfrm>
            <a:off x="4256701" y="1729806"/>
            <a:ext cx="7478099" cy="4030854"/>
          </a:xfrm>
          <a:prstGeom prst="rect">
            <a:avLst/>
          </a:prstGeom>
        </p:spPr>
      </p:pic>
    </p:spTree>
    <p:extLst>
      <p:ext uri="{BB962C8B-B14F-4D97-AF65-F5344CB8AC3E}">
        <p14:creationId xmlns:p14="http://schemas.microsoft.com/office/powerpoint/2010/main" val="1448036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2219A53-983C-4CAC-81BB-5FADEB962F35}"/>
              </a:ext>
            </a:extLst>
          </p:cNvPr>
          <p:cNvSpPr>
            <a:spLocks noGrp="1"/>
          </p:cNvSpPr>
          <p:nvPr>
            <p:ph type="title"/>
          </p:nvPr>
        </p:nvSpPr>
        <p:spPr>
          <a:xfrm>
            <a:off x="457200" y="2569464"/>
            <a:ext cx="3114262" cy="1179576"/>
          </a:xfrm>
        </p:spPr>
        <p:txBody>
          <a:bodyPr rtlCol="0">
            <a:normAutofit fontScale="90000"/>
          </a:bodyPr>
          <a:lstStyle/>
          <a:p>
            <a:pPr rtl="0"/>
            <a:r>
              <a:rPr lang="fr-FR" dirty="0"/>
              <a:t>Les grandes familles d’actionneurs</a:t>
            </a:r>
          </a:p>
        </p:txBody>
      </p:sp>
      <p:pic>
        <p:nvPicPr>
          <p:cNvPr id="2" name="Image 1">
            <a:extLst>
              <a:ext uri="{FF2B5EF4-FFF2-40B4-BE49-F238E27FC236}">
                <a16:creationId xmlns:a16="http://schemas.microsoft.com/office/drawing/2014/main" id="{8CE256B7-3342-C05A-8490-002F40E99B33}"/>
              </a:ext>
            </a:extLst>
          </p:cNvPr>
          <p:cNvPicPr>
            <a:picLocks noChangeAspect="1"/>
          </p:cNvPicPr>
          <p:nvPr/>
        </p:nvPicPr>
        <p:blipFill>
          <a:blip r:embed="rId3"/>
          <a:stretch>
            <a:fillRect/>
          </a:stretch>
        </p:blipFill>
        <p:spPr>
          <a:xfrm rot="16200000">
            <a:off x="5100639" y="1116783"/>
            <a:ext cx="2905125" cy="1571625"/>
          </a:xfrm>
          <a:prstGeom prst="rect">
            <a:avLst/>
          </a:prstGeom>
        </p:spPr>
      </p:pic>
      <p:pic>
        <p:nvPicPr>
          <p:cNvPr id="6" name="Image 5">
            <a:extLst>
              <a:ext uri="{FF2B5EF4-FFF2-40B4-BE49-F238E27FC236}">
                <a16:creationId xmlns:a16="http://schemas.microsoft.com/office/drawing/2014/main" id="{6C32D261-4DC4-E1EA-A8F4-2D26ECA06043}"/>
              </a:ext>
            </a:extLst>
          </p:cNvPr>
          <p:cNvPicPr>
            <a:picLocks noChangeAspect="1"/>
          </p:cNvPicPr>
          <p:nvPr/>
        </p:nvPicPr>
        <p:blipFill rotWithShape="1">
          <a:blip r:embed="rId4"/>
          <a:srcRect t="24383" r="9126" b="26455"/>
          <a:stretch/>
        </p:blipFill>
        <p:spPr>
          <a:xfrm rot="16200000">
            <a:off x="5100637" y="4324351"/>
            <a:ext cx="2905127" cy="1571625"/>
          </a:xfrm>
          <a:prstGeom prst="rect">
            <a:avLst/>
          </a:prstGeom>
        </p:spPr>
      </p:pic>
      <p:pic>
        <p:nvPicPr>
          <p:cNvPr id="9" name="Image 8">
            <a:extLst>
              <a:ext uri="{FF2B5EF4-FFF2-40B4-BE49-F238E27FC236}">
                <a16:creationId xmlns:a16="http://schemas.microsoft.com/office/drawing/2014/main" id="{D4A9FD35-4F4D-5FC9-84DB-7325F856F73D}"/>
              </a:ext>
            </a:extLst>
          </p:cNvPr>
          <p:cNvPicPr>
            <a:picLocks noChangeAspect="1"/>
          </p:cNvPicPr>
          <p:nvPr/>
        </p:nvPicPr>
        <p:blipFill rotWithShape="1">
          <a:blip r:embed="rId5"/>
          <a:srcRect l="27358" r="19680"/>
          <a:stretch/>
        </p:blipFill>
        <p:spPr>
          <a:xfrm>
            <a:off x="8771683" y="450032"/>
            <a:ext cx="1535621" cy="2899462"/>
          </a:xfrm>
          <a:prstGeom prst="rect">
            <a:avLst/>
          </a:prstGeom>
        </p:spPr>
      </p:pic>
      <p:pic>
        <p:nvPicPr>
          <p:cNvPr id="1026" name="Picture 2" descr="Olympic - Embase resistance 6 trous 2200w pour Chauffe-eau Thermor, Chauffe-eau  Atlantic, Chauffe-eau Pacific, Chauffe-eau Olympic, Chauffe-eau Delta,  Chauffe-e - Chauffe-eau - Rue du Commerce">
            <a:extLst>
              <a:ext uri="{FF2B5EF4-FFF2-40B4-BE49-F238E27FC236}">
                <a16:creationId xmlns:a16="http://schemas.microsoft.com/office/drawing/2014/main" id="{CA15E8E0-20CE-6F40-B3ED-1576F7FA9E8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4497" r="22273"/>
          <a:stretch/>
        </p:blipFill>
        <p:spPr bwMode="auto">
          <a:xfrm>
            <a:off x="8771683" y="3663265"/>
            <a:ext cx="1543394" cy="2899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1487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A44986A6-583D-4323-BBE6-0C4C3B1464BF}"/>
              </a:ext>
            </a:extLst>
          </p:cNvPr>
          <p:cNvSpPr>
            <a:spLocks noGrp="1"/>
          </p:cNvSpPr>
          <p:nvPr>
            <p:ph type="title"/>
          </p:nvPr>
        </p:nvSpPr>
        <p:spPr>
          <a:xfrm>
            <a:off x="457199" y="1182757"/>
            <a:ext cx="3619501" cy="1094099"/>
          </a:xfrm>
        </p:spPr>
        <p:txBody>
          <a:bodyPr rtlCol="0">
            <a:normAutofit/>
          </a:bodyPr>
          <a:lstStyle/>
          <a:p>
            <a:pPr rtl="0"/>
            <a:r>
              <a:rPr lang="fr-FR" dirty="0"/>
              <a:t>Le sens de rotation :</a:t>
            </a:r>
          </a:p>
        </p:txBody>
      </p:sp>
      <p:sp>
        <p:nvSpPr>
          <p:cNvPr id="16" name="Rectangle 15">
            <a:extLst>
              <a:ext uri="{FF2B5EF4-FFF2-40B4-BE49-F238E27FC236}">
                <a16:creationId xmlns:a16="http://schemas.microsoft.com/office/drawing/2014/main" id="{F41CB42D-A527-44ED-ADE2-30B3266BAFB1}"/>
              </a:ext>
              <a:ext uri="{C183D7F6-B498-43B3-948B-1728B52AA6E4}">
                <adec:decorative xmlns:adec="http://schemas.microsoft.com/office/drawing/2017/decorative" val="1"/>
              </a:ext>
            </a:extLst>
          </p:cNvPr>
          <p:cNvSpPr/>
          <p:nvPr/>
        </p:nvSpPr>
        <p:spPr>
          <a:xfrm>
            <a:off x="228600" y="241300"/>
            <a:ext cx="11772900" cy="6400800"/>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3" name="ZoneTexte 2">
            <a:extLst>
              <a:ext uri="{FF2B5EF4-FFF2-40B4-BE49-F238E27FC236}">
                <a16:creationId xmlns:a16="http://schemas.microsoft.com/office/drawing/2014/main" id="{F1F4CDFF-DFE6-5FCF-313F-B4593DF020A1}"/>
              </a:ext>
            </a:extLst>
          </p:cNvPr>
          <p:cNvSpPr txBox="1"/>
          <p:nvPr/>
        </p:nvSpPr>
        <p:spPr>
          <a:xfrm>
            <a:off x="277196" y="2464722"/>
            <a:ext cx="3979506" cy="3615477"/>
          </a:xfrm>
          <a:prstGeom prst="rect">
            <a:avLst/>
          </a:prstGeom>
          <a:noFill/>
        </p:spPr>
        <p:txBody>
          <a:bodyPr wrap="square">
            <a:spAutoFit/>
          </a:bodyPr>
          <a:lstStyle/>
          <a:p>
            <a:pPr algn="just">
              <a:lnSpc>
                <a:spcPct val="107000"/>
              </a:lnSpc>
              <a:spcAft>
                <a:spcPts val="800"/>
              </a:spcAft>
            </a:pPr>
            <a:r>
              <a:rPr lang="fr-FR"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 moteur à courant continu :</a:t>
            </a:r>
          </a:p>
          <a:p>
            <a:pPr algn="just">
              <a:lnSpc>
                <a:spcPct val="107000"/>
              </a:lnSpc>
              <a:spcAft>
                <a:spcPts val="800"/>
              </a:spcAft>
            </a:pPr>
            <a:r>
              <a:rPr lang="fr-FR" dirty="0">
                <a:solidFill>
                  <a:schemeClr val="bg1"/>
                </a:solidFill>
                <a:latin typeface="Calibri" panose="020F0502020204030204" pitchFamily="34" charset="0"/>
                <a:cs typeface="Times New Roman" panose="02020603050405020304" pitchFamily="18" charset="0"/>
              </a:rPr>
              <a:t>4 transistors, symbolisés ici par des interrupteurs K1, K2, K3 et K4, sont montés en pont et permettent de commander le sens de rotation du moteur : </a:t>
            </a:r>
          </a:p>
          <a:p>
            <a:pPr algn="just">
              <a:lnSpc>
                <a:spcPct val="107000"/>
              </a:lnSpc>
              <a:spcAft>
                <a:spcPts val="800"/>
              </a:spcAft>
            </a:pPr>
            <a:r>
              <a:rPr lang="fr-FR" dirty="0">
                <a:solidFill>
                  <a:schemeClr val="bg1"/>
                </a:solidFill>
                <a:latin typeface="Calibri" panose="020F0502020204030204" pitchFamily="34" charset="0"/>
                <a:cs typeface="Times New Roman" panose="02020603050405020304" pitchFamily="18" charset="0"/>
              </a:rPr>
              <a:t>Lorsque K1 et K4 sont fermés (saturés), le moteur tourne dans un sens (sens 1). Lorsque K2 et K3 sont fermés, le moteur va tourner dans l’autre sens (sens 2).</a:t>
            </a:r>
          </a:p>
          <a:p>
            <a:pPr algn="just">
              <a:lnSpc>
                <a:spcPct val="107000"/>
              </a:lnSpc>
              <a:spcAft>
                <a:spcPts val="800"/>
              </a:spcAft>
            </a:pPr>
            <a:endParaRPr lang="fr-F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74" name="Picture 2" descr="Commande moteur courant continu avec relais">
            <a:extLst>
              <a:ext uri="{FF2B5EF4-FFF2-40B4-BE49-F238E27FC236}">
                <a16:creationId xmlns:a16="http://schemas.microsoft.com/office/drawing/2014/main" id="{849E86F2-F801-E72B-1348-CB0568A038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5298" y="996335"/>
            <a:ext cx="7473604" cy="4881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00844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A44986A6-583D-4323-BBE6-0C4C3B1464BF}"/>
              </a:ext>
            </a:extLst>
          </p:cNvPr>
          <p:cNvSpPr>
            <a:spLocks noGrp="1"/>
          </p:cNvSpPr>
          <p:nvPr>
            <p:ph type="title"/>
          </p:nvPr>
        </p:nvSpPr>
        <p:spPr>
          <a:xfrm>
            <a:off x="457199" y="1182757"/>
            <a:ext cx="3619501" cy="1094099"/>
          </a:xfrm>
        </p:spPr>
        <p:txBody>
          <a:bodyPr rtlCol="0">
            <a:normAutofit/>
          </a:bodyPr>
          <a:lstStyle/>
          <a:p>
            <a:pPr rtl="0"/>
            <a:r>
              <a:rPr lang="fr-FR" dirty="0"/>
              <a:t>Le sens de rotation :</a:t>
            </a:r>
          </a:p>
        </p:txBody>
      </p:sp>
      <p:sp>
        <p:nvSpPr>
          <p:cNvPr id="16" name="Rectangle 15">
            <a:extLst>
              <a:ext uri="{FF2B5EF4-FFF2-40B4-BE49-F238E27FC236}">
                <a16:creationId xmlns:a16="http://schemas.microsoft.com/office/drawing/2014/main" id="{F41CB42D-A527-44ED-ADE2-30B3266BAFB1}"/>
              </a:ext>
              <a:ext uri="{C183D7F6-B498-43B3-948B-1728B52AA6E4}">
                <adec:decorative xmlns:adec="http://schemas.microsoft.com/office/drawing/2017/decorative" val="1"/>
              </a:ext>
            </a:extLst>
          </p:cNvPr>
          <p:cNvSpPr/>
          <p:nvPr/>
        </p:nvSpPr>
        <p:spPr>
          <a:xfrm>
            <a:off x="228600" y="241300"/>
            <a:ext cx="11772900" cy="6400800"/>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3" name="ZoneTexte 2">
            <a:extLst>
              <a:ext uri="{FF2B5EF4-FFF2-40B4-BE49-F238E27FC236}">
                <a16:creationId xmlns:a16="http://schemas.microsoft.com/office/drawing/2014/main" id="{F1F4CDFF-DFE6-5FCF-313F-B4593DF020A1}"/>
              </a:ext>
            </a:extLst>
          </p:cNvPr>
          <p:cNvSpPr txBox="1"/>
          <p:nvPr/>
        </p:nvSpPr>
        <p:spPr>
          <a:xfrm>
            <a:off x="277196" y="2464722"/>
            <a:ext cx="3979506" cy="743024"/>
          </a:xfrm>
          <a:prstGeom prst="rect">
            <a:avLst/>
          </a:prstGeom>
          <a:noFill/>
        </p:spPr>
        <p:txBody>
          <a:bodyPr wrap="square">
            <a:spAutoFit/>
          </a:bodyPr>
          <a:lstStyle/>
          <a:p>
            <a:pPr algn="just">
              <a:lnSpc>
                <a:spcPct val="107000"/>
              </a:lnSpc>
              <a:spcAft>
                <a:spcPts val="800"/>
              </a:spcAft>
            </a:pPr>
            <a:r>
              <a:rPr lang="fr-FR"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 moteur à courant continu :</a:t>
            </a:r>
          </a:p>
          <a:p>
            <a:pPr algn="just">
              <a:lnSpc>
                <a:spcPct val="107000"/>
              </a:lnSpc>
              <a:spcAft>
                <a:spcPts val="800"/>
              </a:spcAft>
            </a:pPr>
            <a:endParaRPr lang="fr-F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 1">
            <a:extLst>
              <a:ext uri="{FF2B5EF4-FFF2-40B4-BE49-F238E27FC236}">
                <a16:creationId xmlns:a16="http://schemas.microsoft.com/office/drawing/2014/main" id="{D4E73910-64A8-4BAB-9E84-895D25A6B3E8}"/>
              </a:ext>
            </a:extLst>
          </p:cNvPr>
          <p:cNvPicPr>
            <a:picLocks noChangeAspect="1"/>
          </p:cNvPicPr>
          <p:nvPr/>
        </p:nvPicPr>
        <p:blipFill>
          <a:blip r:embed="rId3"/>
          <a:stretch>
            <a:fillRect/>
          </a:stretch>
        </p:blipFill>
        <p:spPr>
          <a:xfrm>
            <a:off x="4277305" y="1998595"/>
            <a:ext cx="7471284" cy="3140731"/>
          </a:xfrm>
          <a:prstGeom prst="rect">
            <a:avLst/>
          </a:prstGeom>
        </p:spPr>
      </p:pic>
    </p:spTree>
    <p:extLst>
      <p:ext uri="{BB962C8B-B14F-4D97-AF65-F5344CB8AC3E}">
        <p14:creationId xmlns:p14="http://schemas.microsoft.com/office/powerpoint/2010/main" val="11670569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A44986A6-583D-4323-BBE6-0C4C3B1464BF}"/>
              </a:ext>
            </a:extLst>
          </p:cNvPr>
          <p:cNvSpPr>
            <a:spLocks noGrp="1"/>
          </p:cNvSpPr>
          <p:nvPr>
            <p:ph type="title"/>
          </p:nvPr>
        </p:nvSpPr>
        <p:spPr>
          <a:xfrm>
            <a:off x="457199" y="1182757"/>
            <a:ext cx="3619501" cy="1094099"/>
          </a:xfrm>
        </p:spPr>
        <p:txBody>
          <a:bodyPr rtlCol="0">
            <a:normAutofit/>
          </a:bodyPr>
          <a:lstStyle/>
          <a:p>
            <a:pPr rtl="0"/>
            <a:r>
              <a:rPr lang="fr-FR" dirty="0"/>
              <a:t>Le sens de rotation :</a:t>
            </a:r>
          </a:p>
        </p:txBody>
      </p:sp>
      <p:sp>
        <p:nvSpPr>
          <p:cNvPr id="16" name="Rectangle 15">
            <a:extLst>
              <a:ext uri="{FF2B5EF4-FFF2-40B4-BE49-F238E27FC236}">
                <a16:creationId xmlns:a16="http://schemas.microsoft.com/office/drawing/2014/main" id="{F41CB42D-A527-44ED-ADE2-30B3266BAFB1}"/>
              </a:ext>
              <a:ext uri="{C183D7F6-B498-43B3-948B-1728B52AA6E4}">
                <adec:decorative xmlns:adec="http://schemas.microsoft.com/office/drawing/2017/decorative" val="1"/>
              </a:ext>
            </a:extLst>
          </p:cNvPr>
          <p:cNvSpPr/>
          <p:nvPr/>
        </p:nvSpPr>
        <p:spPr>
          <a:xfrm>
            <a:off x="228600" y="241300"/>
            <a:ext cx="11772900" cy="6400800"/>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3" name="ZoneTexte 2">
            <a:extLst>
              <a:ext uri="{FF2B5EF4-FFF2-40B4-BE49-F238E27FC236}">
                <a16:creationId xmlns:a16="http://schemas.microsoft.com/office/drawing/2014/main" id="{F1F4CDFF-DFE6-5FCF-313F-B4593DF020A1}"/>
              </a:ext>
            </a:extLst>
          </p:cNvPr>
          <p:cNvSpPr txBox="1"/>
          <p:nvPr/>
        </p:nvSpPr>
        <p:spPr>
          <a:xfrm>
            <a:off x="277196" y="2464722"/>
            <a:ext cx="3979506" cy="743024"/>
          </a:xfrm>
          <a:prstGeom prst="rect">
            <a:avLst/>
          </a:prstGeom>
          <a:noFill/>
        </p:spPr>
        <p:txBody>
          <a:bodyPr wrap="square">
            <a:spAutoFit/>
          </a:bodyPr>
          <a:lstStyle/>
          <a:p>
            <a:pPr algn="just">
              <a:lnSpc>
                <a:spcPct val="107000"/>
              </a:lnSpc>
              <a:spcAft>
                <a:spcPts val="800"/>
              </a:spcAft>
            </a:pPr>
            <a:r>
              <a:rPr lang="fr-FR"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 moteur à courant continu :</a:t>
            </a:r>
          </a:p>
          <a:p>
            <a:pPr algn="just">
              <a:lnSpc>
                <a:spcPct val="107000"/>
              </a:lnSpc>
              <a:spcAft>
                <a:spcPts val="800"/>
              </a:spcAft>
            </a:pPr>
            <a:endParaRPr lang="fr-F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 3">
            <a:extLst>
              <a:ext uri="{FF2B5EF4-FFF2-40B4-BE49-F238E27FC236}">
                <a16:creationId xmlns:a16="http://schemas.microsoft.com/office/drawing/2014/main" id="{6C2232C5-5BC5-439B-9BE1-309A31E1944A}"/>
              </a:ext>
            </a:extLst>
          </p:cNvPr>
          <p:cNvPicPr>
            <a:picLocks noChangeAspect="1"/>
          </p:cNvPicPr>
          <p:nvPr/>
        </p:nvPicPr>
        <p:blipFill>
          <a:blip r:embed="rId3"/>
          <a:stretch>
            <a:fillRect/>
          </a:stretch>
        </p:blipFill>
        <p:spPr>
          <a:xfrm>
            <a:off x="4803906" y="809843"/>
            <a:ext cx="6622792" cy="5472023"/>
          </a:xfrm>
          <a:prstGeom prst="rect">
            <a:avLst/>
          </a:prstGeom>
        </p:spPr>
      </p:pic>
      <p:pic>
        <p:nvPicPr>
          <p:cNvPr id="5" name="Image 4">
            <a:extLst>
              <a:ext uri="{FF2B5EF4-FFF2-40B4-BE49-F238E27FC236}">
                <a16:creationId xmlns:a16="http://schemas.microsoft.com/office/drawing/2014/main" id="{934117AD-434B-F732-0576-D8F26840DC92}"/>
              </a:ext>
            </a:extLst>
          </p:cNvPr>
          <p:cNvPicPr>
            <a:picLocks noChangeAspect="1"/>
          </p:cNvPicPr>
          <p:nvPr/>
        </p:nvPicPr>
        <p:blipFill rotWithShape="1">
          <a:blip r:embed="rId4"/>
          <a:srcRect l="19805" t="22817" r="37609" b="24302"/>
          <a:stretch/>
        </p:blipFill>
        <p:spPr>
          <a:xfrm>
            <a:off x="228600" y="3203825"/>
            <a:ext cx="3860987" cy="2015412"/>
          </a:xfrm>
          <a:prstGeom prst="rect">
            <a:avLst/>
          </a:prstGeom>
        </p:spPr>
      </p:pic>
    </p:spTree>
    <p:extLst>
      <p:ext uri="{BB962C8B-B14F-4D97-AF65-F5344CB8AC3E}">
        <p14:creationId xmlns:p14="http://schemas.microsoft.com/office/powerpoint/2010/main" val="23713092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A44986A6-583D-4323-BBE6-0C4C3B1464BF}"/>
              </a:ext>
            </a:extLst>
          </p:cNvPr>
          <p:cNvSpPr>
            <a:spLocks noGrp="1"/>
          </p:cNvSpPr>
          <p:nvPr>
            <p:ph type="title"/>
          </p:nvPr>
        </p:nvSpPr>
        <p:spPr>
          <a:xfrm>
            <a:off x="457199" y="1182757"/>
            <a:ext cx="3619501" cy="1094099"/>
          </a:xfrm>
        </p:spPr>
        <p:txBody>
          <a:bodyPr rtlCol="0">
            <a:normAutofit/>
          </a:bodyPr>
          <a:lstStyle/>
          <a:p>
            <a:pPr rtl="0"/>
            <a:r>
              <a:rPr lang="fr-FR" dirty="0"/>
              <a:t>Le sens de rotation :</a:t>
            </a:r>
          </a:p>
        </p:txBody>
      </p:sp>
      <p:sp>
        <p:nvSpPr>
          <p:cNvPr id="16" name="Rectangle 15">
            <a:extLst>
              <a:ext uri="{FF2B5EF4-FFF2-40B4-BE49-F238E27FC236}">
                <a16:creationId xmlns:a16="http://schemas.microsoft.com/office/drawing/2014/main" id="{F41CB42D-A527-44ED-ADE2-30B3266BAFB1}"/>
              </a:ext>
              <a:ext uri="{C183D7F6-B498-43B3-948B-1728B52AA6E4}">
                <adec:decorative xmlns:adec="http://schemas.microsoft.com/office/drawing/2017/decorative" val="1"/>
              </a:ext>
            </a:extLst>
          </p:cNvPr>
          <p:cNvSpPr/>
          <p:nvPr/>
        </p:nvSpPr>
        <p:spPr>
          <a:xfrm>
            <a:off x="228600" y="241300"/>
            <a:ext cx="11772900" cy="6400800"/>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3" name="ZoneTexte 2">
            <a:extLst>
              <a:ext uri="{FF2B5EF4-FFF2-40B4-BE49-F238E27FC236}">
                <a16:creationId xmlns:a16="http://schemas.microsoft.com/office/drawing/2014/main" id="{F1F4CDFF-DFE6-5FCF-313F-B4593DF020A1}"/>
              </a:ext>
            </a:extLst>
          </p:cNvPr>
          <p:cNvSpPr txBox="1"/>
          <p:nvPr/>
        </p:nvSpPr>
        <p:spPr>
          <a:xfrm>
            <a:off x="277196" y="2464722"/>
            <a:ext cx="3979506" cy="743024"/>
          </a:xfrm>
          <a:prstGeom prst="rect">
            <a:avLst/>
          </a:prstGeom>
          <a:noFill/>
        </p:spPr>
        <p:txBody>
          <a:bodyPr wrap="square">
            <a:spAutoFit/>
          </a:bodyPr>
          <a:lstStyle/>
          <a:p>
            <a:pPr algn="just">
              <a:lnSpc>
                <a:spcPct val="107000"/>
              </a:lnSpc>
              <a:spcAft>
                <a:spcPts val="800"/>
              </a:spcAft>
            </a:pPr>
            <a:r>
              <a:rPr lang="fr-FR"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 moteur à courant continu :</a:t>
            </a:r>
          </a:p>
          <a:p>
            <a:pPr algn="just">
              <a:lnSpc>
                <a:spcPct val="107000"/>
              </a:lnSpc>
              <a:spcAft>
                <a:spcPts val="800"/>
              </a:spcAft>
            </a:pPr>
            <a:endParaRPr lang="fr-F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 4">
            <a:extLst>
              <a:ext uri="{FF2B5EF4-FFF2-40B4-BE49-F238E27FC236}">
                <a16:creationId xmlns:a16="http://schemas.microsoft.com/office/drawing/2014/main" id="{934117AD-434B-F732-0576-D8F26840DC92}"/>
              </a:ext>
            </a:extLst>
          </p:cNvPr>
          <p:cNvPicPr>
            <a:picLocks noChangeAspect="1"/>
          </p:cNvPicPr>
          <p:nvPr/>
        </p:nvPicPr>
        <p:blipFill rotWithShape="1">
          <a:blip r:embed="rId3"/>
          <a:srcRect l="19805" t="22817" r="37609" b="24302"/>
          <a:stretch/>
        </p:blipFill>
        <p:spPr>
          <a:xfrm>
            <a:off x="228600" y="3203825"/>
            <a:ext cx="3860987" cy="2015412"/>
          </a:xfrm>
          <a:prstGeom prst="rect">
            <a:avLst/>
          </a:prstGeom>
        </p:spPr>
      </p:pic>
      <p:pic>
        <p:nvPicPr>
          <p:cNvPr id="2" name="Image 1">
            <a:extLst>
              <a:ext uri="{FF2B5EF4-FFF2-40B4-BE49-F238E27FC236}">
                <a16:creationId xmlns:a16="http://schemas.microsoft.com/office/drawing/2014/main" id="{FFA5992E-B26F-FC34-0ED3-BA2926330DD8}"/>
              </a:ext>
            </a:extLst>
          </p:cNvPr>
          <p:cNvPicPr>
            <a:picLocks noChangeAspect="1"/>
          </p:cNvPicPr>
          <p:nvPr/>
        </p:nvPicPr>
        <p:blipFill>
          <a:blip r:embed="rId4"/>
          <a:stretch>
            <a:fillRect/>
          </a:stretch>
        </p:blipFill>
        <p:spPr>
          <a:xfrm>
            <a:off x="4791019" y="809842"/>
            <a:ext cx="6499820" cy="5472023"/>
          </a:xfrm>
          <a:prstGeom prst="rect">
            <a:avLst/>
          </a:prstGeom>
        </p:spPr>
      </p:pic>
    </p:spTree>
    <p:extLst>
      <p:ext uri="{BB962C8B-B14F-4D97-AF65-F5344CB8AC3E}">
        <p14:creationId xmlns:p14="http://schemas.microsoft.com/office/powerpoint/2010/main" val="37343610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A44986A6-583D-4323-BBE6-0C4C3B1464BF}"/>
              </a:ext>
            </a:extLst>
          </p:cNvPr>
          <p:cNvSpPr>
            <a:spLocks noGrp="1"/>
          </p:cNvSpPr>
          <p:nvPr>
            <p:ph type="title"/>
          </p:nvPr>
        </p:nvSpPr>
        <p:spPr>
          <a:xfrm>
            <a:off x="457199" y="1182757"/>
            <a:ext cx="3619501" cy="1094099"/>
          </a:xfrm>
        </p:spPr>
        <p:txBody>
          <a:bodyPr rtlCol="0">
            <a:normAutofit/>
          </a:bodyPr>
          <a:lstStyle/>
          <a:p>
            <a:pPr rtl="0"/>
            <a:r>
              <a:rPr lang="fr-FR" dirty="0"/>
              <a:t>Le sens de rotation :</a:t>
            </a:r>
          </a:p>
        </p:txBody>
      </p:sp>
      <p:sp>
        <p:nvSpPr>
          <p:cNvPr id="16" name="Rectangle 15">
            <a:extLst>
              <a:ext uri="{FF2B5EF4-FFF2-40B4-BE49-F238E27FC236}">
                <a16:creationId xmlns:a16="http://schemas.microsoft.com/office/drawing/2014/main" id="{F41CB42D-A527-44ED-ADE2-30B3266BAFB1}"/>
              </a:ext>
              <a:ext uri="{C183D7F6-B498-43B3-948B-1728B52AA6E4}">
                <adec:decorative xmlns:adec="http://schemas.microsoft.com/office/drawing/2017/decorative" val="1"/>
              </a:ext>
            </a:extLst>
          </p:cNvPr>
          <p:cNvSpPr/>
          <p:nvPr/>
        </p:nvSpPr>
        <p:spPr>
          <a:xfrm>
            <a:off x="228600" y="241300"/>
            <a:ext cx="11772900" cy="6400800"/>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3" name="ZoneTexte 2">
            <a:extLst>
              <a:ext uri="{FF2B5EF4-FFF2-40B4-BE49-F238E27FC236}">
                <a16:creationId xmlns:a16="http://schemas.microsoft.com/office/drawing/2014/main" id="{F1F4CDFF-DFE6-5FCF-313F-B4593DF020A1}"/>
              </a:ext>
            </a:extLst>
          </p:cNvPr>
          <p:cNvSpPr txBox="1"/>
          <p:nvPr/>
        </p:nvSpPr>
        <p:spPr>
          <a:xfrm>
            <a:off x="277196" y="2464722"/>
            <a:ext cx="3979506" cy="743024"/>
          </a:xfrm>
          <a:prstGeom prst="rect">
            <a:avLst/>
          </a:prstGeom>
          <a:noFill/>
        </p:spPr>
        <p:txBody>
          <a:bodyPr wrap="square">
            <a:spAutoFit/>
          </a:bodyPr>
          <a:lstStyle/>
          <a:p>
            <a:pPr algn="just">
              <a:lnSpc>
                <a:spcPct val="107000"/>
              </a:lnSpc>
              <a:spcAft>
                <a:spcPts val="800"/>
              </a:spcAft>
            </a:pPr>
            <a:r>
              <a:rPr lang="fr-FR"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 moteur à courant continu :</a:t>
            </a:r>
          </a:p>
          <a:p>
            <a:pPr algn="just">
              <a:lnSpc>
                <a:spcPct val="107000"/>
              </a:lnSpc>
              <a:spcAft>
                <a:spcPts val="800"/>
              </a:spcAft>
            </a:pPr>
            <a:endParaRPr lang="fr-F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 4">
            <a:extLst>
              <a:ext uri="{FF2B5EF4-FFF2-40B4-BE49-F238E27FC236}">
                <a16:creationId xmlns:a16="http://schemas.microsoft.com/office/drawing/2014/main" id="{934117AD-434B-F732-0576-D8F26840DC92}"/>
              </a:ext>
            </a:extLst>
          </p:cNvPr>
          <p:cNvPicPr>
            <a:picLocks noChangeAspect="1"/>
          </p:cNvPicPr>
          <p:nvPr/>
        </p:nvPicPr>
        <p:blipFill rotWithShape="1">
          <a:blip r:embed="rId3"/>
          <a:srcRect l="19805" t="22817" r="37609" b="24302"/>
          <a:stretch/>
        </p:blipFill>
        <p:spPr>
          <a:xfrm>
            <a:off x="228600" y="3203825"/>
            <a:ext cx="3860987" cy="2015412"/>
          </a:xfrm>
          <a:prstGeom prst="rect">
            <a:avLst/>
          </a:prstGeom>
        </p:spPr>
      </p:pic>
      <p:pic>
        <p:nvPicPr>
          <p:cNvPr id="4" name="Image 3">
            <a:extLst>
              <a:ext uri="{FF2B5EF4-FFF2-40B4-BE49-F238E27FC236}">
                <a16:creationId xmlns:a16="http://schemas.microsoft.com/office/drawing/2014/main" id="{C0C9BB76-BE3A-FB90-247D-12DC6CF04AA3}"/>
              </a:ext>
            </a:extLst>
          </p:cNvPr>
          <p:cNvPicPr>
            <a:picLocks noChangeAspect="1"/>
          </p:cNvPicPr>
          <p:nvPr/>
        </p:nvPicPr>
        <p:blipFill>
          <a:blip r:embed="rId4"/>
          <a:stretch>
            <a:fillRect/>
          </a:stretch>
        </p:blipFill>
        <p:spPr>
          <a:xfrm>
            <a:off x="4269142" y="1658619"/>
            <a:ext cx="7467817" cy="3659831"/>
          </a:xfrm>
          <a:prstGeom prst="rect">
            <a:avLst/>
          </a:prstGeom>
        </p:spPr>
      </p:pic>
    </p:spTree>
    <p:extLst>
      <p:ext uri="{BB962C8B-B14F-4D97-AF65-F5344CB8AC3E}">
        <p14:creationId xmlns:p14="http://schemas.microsoft.com/office/powerpoint/2010/main" val="32463191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A44986A6-583D-4323-BBE6-0C4C3B1464BF}"/>
              </a:ext>
            </a:extLst>
          </p:cNvPr>
          <p:cNvSpPr>
            <a:spLocks noGrp="1"/>
          </p:cNvSpPr>
          <p:nvPr>
            <p:ph type="title"/>
          </p:nvPr>
        </p:nvSpPr>
        <p:spPr>
          <a:xfrm>
            <a:off x="457199" y="1182757"/>
            <a:ext cx="3619501" cy="1094099"/>
          </a:xfrm>
        </p:spPr>
        <p:txBody>
          <a:bodyPr rtlCol="0">
            <a:normAutofit/>
          </a:bodyPr>
          <a:lstStyle/>
          <a:p>
            <a:pPr rtl="0"/>
            <a:r>
              <a:rPr lang="fr-FR" dirty="0"/>
              <a:t>Moduler la vitesse:</a:t>
            </a:r>
          </a:p>
        </p:txBody>
      </p:sp>
      <p:sp>
        <p:nvSpPr>
          <p:cNvPr id="16" name="Rectangle 15">
            <a:extLst>
              <a:ext uri="{FF2B5EF4-FFF2-40B4-BE49-F238E27FC236}">
                <a16:creationId xmlns:a16="http://schemas.microsoft.com/office/drawing/2014/main" id="{F41CB42D-A527-44ED-ADE2-30B3266BAFB1}"/>
              </a:ext>
              <a:ext uri="{C183D7F6-B498-43B3-948B-1728B52AA6E4}">
                <adec:decorative xmlns:adec="http://schemas.microsoft.com/office/drawing/2017/decorative" val="1"/>
              </a:ext>
            </a:extLst>
          </p:cNvPr>
          <p:cNvSpPr/>
          <p:nvPr/>
        </p:nvSpPr>
        <p:spPr>
          <a:xfrm>
            <a:off x="228600" y="241300"/>
            <a:ext cx="11772900" cy="6400800"/>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3" name="ZoneTexte 2">
            <a:extLst>
              <a:ext uri="{FF2B5EF4-FFF2-40B4-BE49-F238E27FC236}">
                <a16:creationId xmlns:a16="http://schemas.microsoft.com/office/drawing/2014/main" id="{F1F4CDFF-DFE6-5FCF-313F-B4593DF020A1}"/>
              </a:ext>
            </a:extLst>
          </p:cNvPr>
          <p:cNvSpPr txBox="1"/>
          <p:nvPr/>
        </p:nvSpPr>
        <p:spPr>
          <a:xfrm>
            <a:off x="277196" y="2464722"/>
            <a:ext cx="3979506" cy="4208203"/>
          </a:xfrm>
          <a:prstGeom prst="rect">
            <a:avLst/>
          </a:prstGeom>
          <a:noFill/>
        </p:spPr>
        <p:txBody>
          <a:bodyPr wrap="square">
            <a:spAutoFit/>
          </a:bodyPr>
          <a:lstStyle/>
          <a:p>
            <a:pPr algn="just">
              <a:lnSpc>
                <a:spcPct val="107000"/>
              </a:lnSpc>
              <a:spcAft>
                <a:spcPts val="800"/>
              </a:spcAft>
            </a:pPr>
            <a:r>
              <a:rPr lang="fr-FR"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 moteur à courant continu : </a:t>
            </a:r>
          </a:p>
          <a:p>
            <a:pPr algn="just">
              <a:lnSpc>
                <a:spcPct val="107000"/>
              </a:lnSpc>
              <a:spcAft>
                <a:spcPts val="800"/>
              </a:spcAft>
            </a:pPr>
            <a:r>
              <a:rPr lang="fr-F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Quand on veut faire varier la vitesse d’un moteur, la première idée qui vient à l’esprit est de faire varier la tension aux bornes du moteur mais on constate que pour des valeurs faibles de la tension, le moteur ne tourne pas.</a:t>
            </a:r>
          </a:p>
          <a:p>
            <a:pPr algn="just">
              <a:lnSpc>
                <a:spcPct val="107000"/>
              </a:lnSpc>
              <a:spcAft>
                <a:spcPts val="800"/>
              </a:spcAft>
            </a:pPr>
            <a:r>
              <a:rPr lang="fr-F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Le moteur demande une tension minimale pour démarrer. Si cette dernière est trop basse, les forces électromagnétiques ne sont pas suffisantes pour vaincre le frottement. </a:t>
            </a:r>
            <a:endParaRPr lang="fr-FR"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fr-F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age 8">
            <a:extLst>
              <a:ext uri="{FF2B5EF4-FFF2-40B4-BE49-F238E27FC236}">
                <a16:creationId xmlns:a16="http://schemas.microsoft.com/office/drawing/2014/main" id="{E676138D-76F9-3F54-D26A-2E3DDACB27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5301" y="1289267"/>
            <a:ext cx="7019890" cy="4551696"/>
          </a:xfrm>
          <a:prstGeom prst="rect">
            <a:avLst/>
          </a:prstGeom>
        </p:spPr>
      </p:pic>
    </p:spTree>
    <p:extLst>
      <p:ext uri="{BB962C8B-B14F-4D97-AF65-F5344CB8AC3E}">
        <p14:creationId xmlns:p14="http://schemas.microsoft.com/office/powerpoint/2010/main" val="18413985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A44986A6-583D-4323-BBE6-0C4C3B1464BF}"/>
              </a:ext>
            </a:extLst>
          </p:cNvPr>
          <p:cNvSpPr>
            <a:spLocks noGrp="1"/>
          </p:cNvSpPr>
          <p:nvPr>
            <p:ph type="title"/>
          </p:nvPr>
        </p:nvSpPr>
        <p:spPr>
          <a:xfrm>
            <a:off x="457199" y="1182757"/>
            <a:ext cx="3619501" cy="1094099"/>
          </a:xfrm>
        </p:spPr>
        <p:txBody>
          <a:bodyPr rtlCol="0">
            <a:normAutofit/>
          </a:bodyPr>
          <a:lstStyle/>
          <a:p>
            <a:pPr rtl="0"/>
            <a:r>
              <a:rPr lang="fr-FR" dirty="0"/>
              <a:t>Moduler la vitesse:</a:t>
            </a:r>
          </a:p>
        </p:txBody>
      </p:sp>
      <p:sp>
        <p:nvSpPr>
          <p:cNvPr id="16" name="Rectangle 15">
            <a:extLst>
              <a:ext uri="{FF2B5EF4-FFF2-40B4-BE49-F238E27FC236}">
                <a16:creationId xmlns:a16="http://schemas.microsoft.com/office/drawing/2014/main" id="{F41CB42D-A527-44ED-ADE2-30B3266BAFB1}"/>
              </a:ext>
              <a:ext uri="{C183D7F6-B498-43B3-948B-1728B52AA6E4}">
                <adec:decorative xmlns:adec="http://schemas.microsoft.com/office/drawing/2017/decorative" val="1"/>
              </a:ext>
            </a:extLst>
          </p:cNvPr>
          <p:cNvSpPr/>
          <p:nvPr/>
        </p:nvSpPr>
        <p:spPr>
          <a:xfrm>
            <a:off x="228600" y="241300"/>
            <a:ext cx="11772900" cy="6400800"/>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3" name="ZoneTexte 2">
            <a:extLst>
              <a:ext uri="{FF2B5EF4-FFF2-40B4-BE49-F238E27FC236}">
                <a16:creationId xmlns:a16="http://schemas.microsoft.com/office/drawing/2014/main" id="{F1F4CDFF-DFE6-5FCF-313F-B4593DF020A1}"/>
              </a:ext>
            </a:extLst>
          </p:cNvPr>
          <p:cNvSpPr txBox="1"/>
          <p:nvPr/>
        </p:nvSpPr>
        <p:spPr>
          <a:xfrm>
            <a:off x="277196" y="2464722"/>
            <a:ext cx="3979506" cy="4212435"/>
          </a:xfrm>
          <a:prstGeom prst="rect">
            <a:avLst/>
          </a:prstGeom>
          <a:noFill/>
        </p:spPr>
        <p:txBody>
          <a:bodyPr wrap="square">
            <a:spAutoFit/>
          </a:bodyPr>
          <a:lstStyle/>
          <a:p>
            <a:pPr algn="just">
              <a:lnSpc>
                <a:spcPct val="107000"/>
              </a:lnSpc>
              <a:spcAft>
                <a:spcPts val="800"/>
              </a:spcAft>
            </a:pPr>
            <a:r>
              <a:rPr lang="fr-FR"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 moteur à courant continu : </a:t>
            </a:r>
          </a:p>
          <a:p>
            <a:pPr algn="just">
              <a:lnSpc>
                <a:spcPct val="107000"/>
              </a:lnSpc>
              <a:spcAft>
                <a:spcPts val="800"/>
              </a:spcAft>
            </a:pPr>
            <a:r>
              <a:rPr lang="fr-F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Il devient donc difficile d’ajuster la vitesse de façon précise.  La solution à ce problème est astucieuse. Il suffit de fournir au moteur une tension qui est toujours la même soit la tension maximale !</a:t>
            </a:r>
          </a:p>
          <a:p>
            <a:pPr algn="just">
              <a:lnSpc>
                <a:spcPct val="107000"/>
              </a:lnSpc>
              <a:spcAft>
                <a:spcPts val="800"/>
              </a:spcAft>
            </a:pPr>
            <a:r>
              <a:rPr lang="fr-F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Par contre, cette tension ne sera appliquée que par très courtes périodes de temps. </a:t>
            </a:r>
          </a:p>
          <a:p>
            <a:pPr algn="just">
              <a:lnSpc>
                <a:spcPct val="107000"/>
              </a:lnSpc>
              <a:spcAft>
                <a:spcPts val="800"/>
              </a:spcAft>
            </a:pPr>
            <a:r>
              <a:rPr lang="fr-F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 ajustant la longueur de ces périodes de temps, on arrive à faire tourner plus ou moins vite les moteurs. </a:t>
            </a:r>
          </a:p>
          <a:p>
            <a:pPr algn="just">
              <a:lnSpc>
                <a:spcPct val="107000"/>
              </a:lnSpc>
              <a:spcAft>
                <a:spcPts val="800"/>
              </a:spcAft>
            </a:pPr>
            <a:r>
              <a:rPr lang="fr-F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Mieux, on remarque que la vitesse des moteurs devient proportionnelle à la longueur des périodes de temps. </a:t>
            </a:r>
            <a:endParaRPr lang="fr-FR"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 1">
            <a:extLst>
              <a:ext uri="{FF2B5EF4-FFF2-40B4-BE49-F238E27FC236}">
                <a16:creationId xmlns:a16="http://schemas.microsoft.com/office/drawing/2014/main" id="{3BAFF683-1F34-8098-5955-E92091F149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5301" y="1289267"/>
            <a:ext cx="7019890" cy="4551696"/>
          </a:xfrm>
          <a:prstGeom prst="rect">
            <a:avLst/>
          </a:prstGeom>
        </p:spPr>
      </p:pic>
    </p:spTree>
    <p:extLst>
      <p:ext uri="{BB962C8B-B14F-4D97-AF65-F5344CB8AC3E}">
        <p14:creationId xmlns:p14="http://schemas.microsoft.com/office/powerpoint/2010/main" val="32396550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A44986A6-583D-4323-BBE6-0C4C3B1464BF}"/>
              </a:ext>
            </a:extLst>
          </p:cNvPr>
          <p:cNvSpPr>
            <a:spLocks noGrp="1"/>
          </p:cNvSpPr>
          <p:nvPr>
            <p:ph type="title"/>
          </p:nvPr>
        </p:nvSpPr>
        <p:spPr>
          <a:xfrm>
            <a:off x="457199" y="1182757"/>
            <a:ext cx="3619501" cy="1094099"/>
          </a:xfrm>
        </p:spPr>
        <p:txBody>
          <a:bodyPr rtlCol="0">
            <a:normAutofit/>
          </a:bodyPr>
          <a:lstStyle/>
          <a:p>
            <a:pPr rtl="0"/>
            <a:r>
              <a:rPr lang="fr-FR" dirty="0"/>
              <a:t>Moduler la vitesse:</a:t>
            </a:r>
          </a:p>
        </p:txBody>
      </p:sp>
      <p:sp>
        <p:nvSpPr>
          <p:cNvPr id="16" name="Rectangle 15">
            <a:extLst>
              <a:ext uri="{FF2B5EF4-FFF2-40B4-BE49-F238E27FC236}">
                <a16:creationId xmlns:a16="http://schemas.microsoft.com/office/drawing/2014/main" id="{F41CB42D-A527-44ED-ADE2-30B3266BAFB1}"/>
              </a:ext>
              <a:ext uri="{C183D7F6-B498-43B3-948B-1728B52AA6E4}">
                <adec:decorative xmlns:adec="http://schemas.microsoft.com/office/drawing/2017/decorative" val="1"/>
              </a:ext>
            </a:extLst>
          </p:cNvPr>
          <p:cNvSpPr/>
          <p:nvPr/>
        </p:nvSpPr>
        <p:spPr>
          <a:xfrm>
            <a:off x="228600" y="241300"/>
            <a:ext cx="11772900" cy="6400800"/>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3" name="ZoneTexte 2">
            <a:extLst>
              <a:ext uri="{FF2B5EF4-FFF2-40B4-BE49-F238E27FC236}">
                <a16:creationId xmlns:a16="http://schemas.microsoft.com/office/drawing/2014/main" id="{F1F4CDFF-DFE6-5FCF-313F-B4593DF020A1}"/>
              </a:ext>
            </a:extLst>
          </p:cNvPr>
          <p:cNvSpPr txBox="1"/>
          <p:nvPr/>
        </p:nvSpPr>
        <p:spPr>
          <a:xfrm>
            <a:off x="277196" y="2464722"/>
            <a:ext cx="3979506" cy="3441776"/>
          </a:xfrm>
          <a:prstGeom prst="rect">
            <a:avLst/>
          </a:prstGeom>
          <a:noFill/>
        </p:spPr>
        <p:txBody>
          <a:bodyPr wrap="square">
            <a:spAutoFit/>
          </a:bodyPr>
          <a:lstStyle/>
          <a:p>
            <a:pPr algn="just">
              <a:lnSpc>
                <a:spcPct val="107000"/>
              </a:lnSpc>
              <a:spcAft>
                <a:spcPts val="800"/>
              </a:spcAft>
            </a:pPr>
            <a:r>
              <a:rPr lang="fr-FR"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 moteur à courant continu : </a:t>
            </a:r>
          </a:p>
          <a:p>
            <a:pPr algn="just">
              <a:lnSpc>
                <a:spcPct val="107000"/>
              </a:lnSpc>
              <a:spcAft>
                <a:spcPts val="800"/>
              </a:spcAft>
            </a:pPr>
            <a:r>
              <a:rPr lang="fr-F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Contrôler la longueur des périodes passées à la tension maximale par rapport au temps passé sans application de tension (tension nulle) est donc le cœur de la solution. En réalité, cette solution est très connue en contrôle des systèmes et en électronique et elle porte le nom de PWM (Pulse </a:t>
            </a:r>
            <a:r>
              <a:rPr lang="fr-FR" sz="18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Width</a:t>
            </a:r>
            <a:r>
              <a:rPr lang="fr-F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Modulation) ou Modulation par Largeur d'Impulsions (MLI).</a:t>
            </a:r>
            <a:endParaRPr lang="fr-FR"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 1">
            <a:extLst>
              <a:ext uri="{FF2B5EF4-FFF2-40B4-BE49-F238E27FC236}">
                <a16:creationId xmlns:a16="http://schemas.microsoft.com/office/drawing/2014/main" id="{6981D68A-D192-5856-30FB-B36A18B522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5301" y="1289267"/>
            <a:ext cx="7019890" cy="4551696"/>
          </a:xfrm>
          <a:prstGeom prst="rect">
            <a:avLst/>
          </a:prstGeom>
        </p:spPr>
      </p:pic>
    </p:spTree>
    <p:extLst>
      <p:ext uri="{BB962C8B-B14F-4D97-AF65-F5344CB8AC3E}">
        <p14:creationId xmlns:p14="http://schemas.microsoft.com/office/powerpoint/2010/main" val="28712480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A44986A6-583D-4323-BBE6-0C4C3B1464BF}"/>
              </a:ext>
            </a:extLst>
          </p:cNvPr>
          <p:cNvSpPr>
            <a:spLocks noGrp="1"/>
          </p:cNvSpPr>
          <p:nvPr>
            <p:ph type="title"/>
          </p:nvPr>
        </p:nvSpPr>
        <p:spPr>
          <a:xfrm>
            <a:off x="457199" y="1182757"/>
            <a:ext cx="3619501" cy="1094099"/>
          </a:xfrm>
        </p:spPr>
        <p:txBody>
          <a:bodyPr rtlCol="0">
            <a:normAutofit/>
          </a:bodyPr>
          <a:lstStyle/>
          <a:p>
            <a:pPr rtl="0"/>
            <a:r>
              <a:rPr lang="fr-FR" dirty="0"/>
              <a:t>Moduler la vitesse:</a:t>
            </a:r>
          </a:p>
        </p:txBody>
      </p:sp>
      <p:sp>
        <p:nvSpPr>
          <p:cNvPr id="16" name="Rectangle 15">
            <a:extLst>
              <a:ext uri="{FF2B5EF4-FFF2-40B4-BE49-F238E27FC236}">
                <a16:creationId xmlns:a16="http://schemas.microsoft.com/office/drawing/2014/main" id="{F41CB42D-A527-44ED-ADE2-30B3266BAFB1}"/>
              </a:ext>
              <a:ext uri="{C183D7F6-B498-43B3-948B-1728B52AA6E4}">
                <adec:decorative xmlns:adec="http://schemas.microsoft.com/office/drawing/2017/decorative" val="1"/>
              </a:ext>
            </a:extLst>
          </p:cNvPr>
          <p:cNvSpPr/>
          <p:nvPr/>
        </p:nvSpPr>
        <p:spPr>
          <a:xfrm>
            <a:off x="228600" y="241300"/>
            <a:ext cx="11772900" cy="6400800"/>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3" name="ZoneTexte 2">
            <a:extLst>
              <a:ext uri="{FF2B5EF4-FFF2-40B4-BE49-F238E27FC236}">
                <a16:creationId xmlns:a16="http://schemas.microsoft.com/office/drawing/2014/main" id="{F1F4CDFF-DFE6-5FCF-313F-B4593DF020A1}"/>
              </a:ext>
            </a:extLst>
          </p:cNvPr>
          <p:cNvSpPr txBox="1"/>
          <p:nvPr/>
        </p:nvSpPr>
        <p:spPr>
          <a:xfrm>
            <a:off x="277196" y="2399405"/>
            <a:ext cx="3979506" cy="4373313"/>
          </a:xfrm>
          <a:prstGeom prst="rect">
            <a:avLst/>
          </a:prstGeom>
          <a:noFill/>
        </p:spPr>
        <p:txBody>
          <a:bodyPr wrap="square">
            <a:spAutoFit/>
          </a:bodyPr>
          <a:lstStyle/>
          <a:p>
            <a:pPr algn="just">
              <a:lnSpc>
                <a:spcPct val="107000"/>
              </a:lnSpc>
              <a:spcAft>
                <a:spcPts val="800"/>
              </a:spcAft>
            </a:pPr>
            <a:r>
              <a:rPr lang="fr-FR"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 moteur à courant continu : </a:t>
            </a:r>
          </a:p>
          <a:p>
            <a:pPr algn="just">
              <a:lnSpc>
                <a:spcPct val="107000"/>
              </a:lnSpc>
              <a:spcAft>
                <a:spcPts val="800"/>
              </a:spcAft>
            </a:pPr>
            <a:r>
              <a:rPr lang="fr-F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 PWM (ou MLI) est un signal numérique, donc la tension peut prendre deux valeurs seulement. Dans certains cas très spécifiques (onduleurs à MLI par exemple) on fabrique un troisième niveau en inversant la tension du niveau haut.</a:t>
            </a:r>
          </a:p>
          <a:p>
            <a:pPr algn="just">
              <a:lnSpc>
                <a:spcPct val="107000"/>
              </a:lnSpc>
              <a:spcAft>
                <a:spcPts val="800"/>
              </a:spcAft>
            </a:pPr>
            <a:r>
              <a:rPr lang="fr-F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Le signal est carré. Le niveau bas correspond généralement à 0 Volt. La période est notée T ; la durée de l’impulsion (pour laquelle la tension est celle de l’état haut) est appelée th. </a:t>
            </a:r>
          </a:p>
          <a:p>
            <a:pPr algn="just">
              <a:lnSpc>
                <a:spcPct val="107000"/>
              </a:lnSpc>
              <a:spcAft>
                <a:spcPts val="800"/>
              </a:spcAft>
            </a:pPr>
            <a:r>
              <a:rPr lang="fr-F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Si la période change, le signal n’est plus vraiment périodique au sens strict. On appelle alors T la pseudo période.</a:t>
            </a:r>
            <a:endParaRPr lang="fr-F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 1">
            <a:extLst>
              <a:ext uri="{FF2B5EF4-FFF2-40B4-BE49-F238E27FC236}">
                <a16:creationId xmlns:a16="http://schemas.microsoft.com/office/drawing/2014/main" id="{6981D68A-D192-5856-30FB-B36A18B522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5301" y="1289267"/>
            <a:ext cx="7019890" cy="4551696"/>
          </a:xfrm>
          <a:prstGeom prst="rect">
            <a:avLst/>
          </a:prstGeom>
        </p:spPr>
      </p:pic>
    </p:spTree>
    <p:extLst>
      <p:ext uri="{BB962C8B-B14F-4D97-AF65-F5344CB8AC3E}">
        <p14:creationId xmlns:p14="http://schemas.microsoft.com/office/powerpoint/2010/main" val="14396999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A44986A6-583D-4323-BBE6-0C4C3B1464BF}"/>
              </a:ext>
            </a:extLst>
          </p:cNvPr>
          <p:cNvSpPr>
            <a:spLocks noGrp="1"/>
          </p:cNvSpPr>
          <p:nvPr>
            <p:ph type="title"/>
          </p:nvPr>
        </p:nvSpPr>
        <p:spPr>
          <a:xfrm>
            <a:off x="457199" y="1182757"/>
            <a:ext cx="3619501" cy="1094099"/>
          </a:xfrm>
        </p:spPr>
        <p:txBody>
          <a:bodyPr rtlCol="0">
            <a:normAutofit/>
          </a:bodyPr>
          <a:lstStyle/>
          <a:p>
            <a:pPr rtl="0"/>
            <a:r>
              <a:rPr lang="fr-FR" dirty="0"/>
              <a:t>Moduler la vitesse:</a:t>
            </a:r>
          </a:p>
        </p:txBody>
      </p:sp>
      <p:sp>
        <p:nvSpPr>
          <p:cNvPr id="16" name="Rectangle 15">
            <a:extLst>
              <a:ext uri="{FF2B5EF4-FFF2-40B4-BE49-F238E27FC236}">
                <a16:creationId xmlns:a16="http://schemas.microsoft.com/office/drawing/2014/main" id="{F41CB42D-A527-44ED-ADE2-30B3266BAFB1}"/>
              </a:ext>
              <a:ext uri="{C183D7F6-B498-43B3-948B-1728B52AA6E4}">
                <adec:decorative xmlns:adec="http://schemas.microsoft.com/office/drawing/2017/decorative" val="1"/>
              </a:ext>
            </a:extLst>
          </p:cNvPr>
          <p:cNvSpPr/>
          <p:nvPr/>
        </p:nvSpPr>
        <p:spPr>
          <a:xfrm>
            <a:off x="228600" y="241300"/>
            <a:ext cx="11772900" cy="6400800"/>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3" name="ZoneTexte 2">
            <a:extLst>
              <a:ext uri="{FF2B5EF4-FFF2-40B4-BE49-F238E27FC236}">
                <a16:creationId xmlns:a16="http://schemas.microsoft.com/office/drawing/2014/main" id="{F1F4CDFF-DFE6-5FCF-313F-B4593DF020A1}"/>
              </a:ext>
            </a:extLst>
          </p:cNvPr>
          <p:cNvSpPr txBox="1"/>
          <p:nvPr/>
        </p:nvSpPr>
        <p:spPr>
          <a:xfrm>
            <a:off x="277196" y="2399405"/>
            <a:ext cx="3979506" cy="375552"/>
          </a:xfrm>
          <a:prstGeom prst="rect">
            <a:avLst/>
          </a:prstGeom>
          <a:noFill/>
        </p:spPr>
        <p:txBody>
          <a:bodyPr wrap="square">
            <a:spAutoFit/>
          </a:bodyPr>
          <a:lstStyle/>
          <a:p>
            <a:pPr algn="just">
              <a:lnSpc>
                <a:spcPct val="107000"/>
              </a:lnSpc>
              <a:spcAft>
                <a:spcPts val="800"/>
              </a:spcAft>
            </a:pPr>
            <a:r>
              <a:rPr lang="fr-FR"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 moteur à courant continu : </a:t>
            </a:r>
          </a:p>
        </p:txBody>
      </p:sp>
      <p:sp>
        <p:nvSpPr>
          <p:cNvPr id="5" name="ZoneTexte 4">
            <a:extLst>
              <a:ext uri="{FF2B5EF4-FFF2-40B4-BE49-F238E27FC236}">
                <a16:creationId xmlns:a16="http://schemas.microsoft.com/office/drawing/2014/main" id="{67D7E2B3-949C-9E64-42DC-A234F7DA9E15}"/>
              </a:ext>
            </a:extLst>
          </p:cNvPr>
          <p:cNvSpPr txBox="1"/>
          <p:nvPr/>
        </p:nvSpPr>
        <p:spPr>
          <a:xfrm>
            <a:off x="4332122" y="1419122"/>
            <a:ext cx="7292653" cy="4247317"/>
          </a:xfrm>
          <a:prstGeom prst="rect">
            <a:avLst/>
          </a:prstGeom>
          <a:noFill/>
        </p:spPr>
        <p:txBody>
          <a:bodyPr wrap="square">
            <a:spAutoFit/>
          </a:bodyPr>
          <a:lstStyle/>
          <a:p>
            <a:r>
              <a:rPr lang="fr-F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 principal intérêt de la technique PWM est de limiter la chauffe des composants électroniques. </a:t>
            </a:r>
          </a:p>
          <a:p>
            <a:r>
              <a:rPr lang="fr-F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Par exemple : une lampe de 20 Watts allumée au maximum consomme 20 W. Si par une commande de gradation elle est allumée au quart de sa puissance, elle consomme 5 W. </a:t>
            </a:r>
          </a:p>
          <a:p>
            <a:r>
              <a:rPr lang="fr-F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 composant analogique devrait alors dissiper 15 W, ce qui implique un énorme radiateur.</a:t>
            </a:r>
          </a:p>
          <a:p>
            <a:r>
              <a:rPr lang="fr-F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En PWM, la puissance fournie est soit maximale, soit nulle. Lorsqu'elle est maximale, pendant un quart du temps par exemple, il n'y a pas besoin de dissiper de puissance résiduelle. Lorsqu'elle est nulle, il n'y a pas besoin de dissiper non plus de puissance, car elle n'est pas fournie du tout. Un autre intérêt du PWM est que la tension appliquée au moteur pendant th est Vcc. Celle-ci est suffisante pour vaincre les frottements et faire tourner le moteur. La tension moyenne appliquée au moteur est proportionnelle au rapport cyclique, ce qui permet d’avoir des consignes de vitesse faibles.</a:t>
            </a:r>
            <a:endParaRPr lang="fr-FR" dirty="0">
              <a:solidFill>
                <a:schemeClr val="bg1"/>
              </a:solidFill>
            </a:endParaRPr>
          </a:p>
        </p:txBody>
      </p:sp>
      <p:pic>
        <p:nvPicPr>
          <p:cNvPr id="5122" name="Picture 2" descr="Голямо количество рекламирам турнир adruiano broche mli Бъдете обезкуражени  дрехи пустиня">
            <a:extLst>
              <a:ext uri="{FF2B5EF4-FFF2-40B4-BE49-F238E27FC236}">
                <a16:creationId xmlns:a16="http://schemas.microsoft.com/office/drawing/2014/main" id="{774A0C4F-8973-DC35-63DE-5764548B10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96" y="2774957"/>
            <a:ext cx="3799504" cy="3602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983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B67C909B-0AD0-483C-AAC3-96A0A3D16BE1}"/>
              </a:ext>
            </a:extLst>
          </p:cNvPr>
          <p:cNvSpPr>
            <a:spLocks noGrp="1"/>
          </p:cNvSpPr>
          <p:nvPr>
            <p:ph type="title"/>
          </p:nvPr>
        </p:nvSpPr>
        <p:spPr>
          <a:xfrm>
            <a:off x="457199" y="1371600"/>
            <a:ext cx="3619501" cy="877824"/>
          </a:xfrm>
        </p:spPr>
        <p:txBody>
          <a:bodyPr rtlCol="0"/>
          <a:lstStyle/>
          <a:p>
            <a:pPr rtl="0"/>
            <a:r>
              <a:rPr lang="fr-FR" dirty="0"/>
              <a:t>Les vérins </a:t>
            </a:r>
          </a:p>
        </p:txBody>
      </p:sp>
      <mc:AlternateContent xmlns:mc="http://schemas.openxmlformats.org/markup-compatibility/2006" xmlns:a14="http://schemas.microsoft.com/office/drawing/2010/main">
        <mc:Choice Requires="a14">
          <p:sp>
            <p:nvSpPr>
              <p:cNvPr id="8" name="Espace réservé du texte 7">
                <a:extLst>
                  <a:ext uri="{FF2B5EF4-FFF2-40B4-BE49-F238E27FC236}">
                    <a16:creationId xmlns:a16="http://schemas.microsoft.com/office/drawing/2014/main" id="{E154013F-D2A9-4715-ACE2-3720EA35B8D0}"/>
                  </a:ext>
                </a:extLst>
              </p:cNvPr>
              <p:cNvSpPr>
                <a:spLocks noGrp="1"/>
              </p:cNvSpPr>
              <p:nvPr>
                <p:ph type="body" sz="quarter" idx="14"/>
              </p:nvPr>
            </p:nvSpPr>
            <p:spPr>
              <a:xfrm>
                <a:off x="380236" y="2649147"/>
                <a:ext cx="3773425" cy="3255264"/>
              </a:xfrm>
            </p:spPr>
            <p:txBody>
              <a:bodyPr rtlCol="0"/>
              <a:lstStyle/>
              <a:p>
                <a:pPr rtl="0"/>
                <a:r>
                  <a:rPr lang="fr-FR" sz="1800" u="sng" dirty="0">
                    <a:effectLst/>
                    <a:latin typeface="Segoe UI" panose="020B0502040204020203" pitchFamily="34" charset="0"/>
                  </a:rPr>
                  <a:t>Unités de mesures :</a:t>
                </a:r>
              </a:p>
              <a:p>
                <a:pPr rtl="0"/>
                <a:r>
                  <a:rPr lang="fr-FR" sz="1800" dirty="0">
                    <a:effectLst/>
                    <a:latin typeface="Segoe UI" panose="020B0502040204020203" pitchFamily="34" charset="0"/>
                  </a:rPr>
                  <a:t>Pression en Pascal (Pa) soit 1N.m</a:t>
                </a:r>
                <a:r>
                  <a:rPr lang="fr-FR" sz="1800" baseline="30000" dirty="0">
                    <a:solidFill>
                      <a:srgbClr val="202124"/>
                    </a:solidFill>
                    <a:effectLst/>
                    <a:latin typeface="Arial" panose="020B0604020202020204" pitchFamily="34" charset="0"/>
                    <a:ea typeface="Calibri" panose="020F0502020204030204" pitchFamily="34" charset="0"/>
                  </a:rPr>
                  <a:t>-2</a:t>
                </a:r>
                <a:endParaRPr lang="fr-FR" sz="1800" dirty="0">
                  <a:effectLst/>
                  <a:latin typeface="Segoe UI" panose="020B0502040204020203" pitchFamily="34" charset="0"/>
                </a:endParaRPr>
              </a:p>
              <a:p>
                <a:pPr rtl="0"/>
                <a:endParaRPr lang="fr-FR" dirty="0">
                  <a:latin typeface="Segoe UI" panose="020B0502040204020203" pitchFamily="34" charset="0"/>
                </a:endParaRPr>
              </a:p>
              <a:p>
                <a:pPr rtl="0"/>
                <a:r>
                  <a:rPr lang="fr-FR" dirty="0">
                    <a:latin typeface="Segoe UI" panose="020B0502040204020203" pitchFamily="34" charset="0"/>
                  </a:rPr>
                  <a:t>Pression en bar soit 1daN.cm</a:t>
                </a:r>
                <a:r>
                  <a:rPr lang="fr-FR" sz="1800" baseline="30000" dirty="0">
                    <a:solidFill>
                      <a:srgbClr val="202124"/>
                    </a:solidFill>
                    <a:effectLst/>
                    <a:latin typeface="Arial" panose="020B0604020202020204" pitchFamily="34" charset="0"/>
                    <a:ea typeface="Calibri" panose="020F0502020204030204" pitchFamily="34" charset="0"/>
                  </a:rPr>
                  <a:t>-2</a:t>
                </a:r>
                <a:endParaRPr lang="fr-FR" dirty="0">
                  <a:latin typeface="Segoe UI" panose="020B0502040204020203" pitchFamily="34" charset="0"/>
                </a:endParaRPr>
              </a:p>
              <a:p>
                <a:pPr rtl="0"/>
                <a:endParaRPr lang="fr-FR" dirty="0">
                  <a:latin typeface="Segoe UI" panose="020B0502040204020203" pitchFamily="34" charset="0"/>
                </a:endParaRPr>
              </a:p>
              <a:p>
                <a:pPr rtl="0"/>
                <a:endParaRPr lang="fr-FR" dirty="0">
                  <a:latin typeface="Segoe UI" panose="020B0502040204020203" pitchFamily="34" charset="0"/>
                </a:endParaRPr>
              </a:p>
              <a:p>
                <a:pPr rtl="0"/>
                <a14:m>
                  <m:oMathPara xmlns:m="http://schemas.openxmlformats.org/officeDocument/2006/math">
                    <m:oMathParaPr>
                      <m:jc m:val="centerGroup"/>
                    </m:oMathParaPr>
                    <m:oMath xmlns:m="http://schemas.openxmlformats.org/officeDocument/2006/math">
                      <m:r>
                        <a:rPr lang="fr-FR" sz="3200" b="0" i="1" smtClean="0">
                          <a:solidFill>
                            <a:schemeClr val="accent2"/>
                          </a:solidFill>
                          <a:latin typeface="Cambria Math" panose="02040503050406030204" pitchFamily="18" charset="0"/>
                        </a:rPr>
                        <m:t>𝑃</m:t>
                      </m:r>
                      <m:r>
                        <a:rPr lang="fr-FR" sz="3200" b="0" i="1" smtClean="0">
                          <a:latin typeface="Cambria Math" panose="02040503050406030204" pitchFamily="18" charset="0"/>
                        </a:rPr>
                        <m:t>(</m:t>
                      </m:r>
                      <m:r>
                        <a:rPr lang="fr-FR" sz="3200" b="0" i="1" smtClean="0">
                          <a:latin typeface="Cambria Math" panose="02040503050406030204" pitchFamily="18" charset="0"/>
                        </a:rPr>
                        <m:t>𝑃𝑎</m:t>
                      </m:r>
                      <m:r>
                        <a:rPr lang="fr-FR" sz="3200" b="0" i="1" smtClean="0">
                          <a:latin typeface="Cambria Math" panose="02040503050406030204" pitchFamily="18" charset="0"/>
                        </a:rPr>
                        <m:t>)=</m:t>
                      </m:r>
                      <m:f>
                        <m:fPr>
                          <m:ctrlPr>
                            <a:rPr lang="fr-FR" sz="3200" i="1" smtClean="0">
                              <a:solidFill>
                                <a:srgbClr val="836967"/>
                              </a:solidFill>
                              <a:latin typeface="Cambria Math" panose="02040503050406030204" pitchFamily="18" charset="0"/>
                            </a:rPr>
                          </m:ctrlPr>
                        </m:fPr>
                        <m:num>
                          <m:r>
                            <a:rPr lang="fr-FR" sz="3200" i="1" smtClean="0">
                              <a:latin typeface="Cambria Math" panose="02040503050406030204" pitchFamily="18" charset="0"/>
                            </a:rPr>
                            <m:t>𝐹</m:t>
                          </m:r>
                          <m:r>
                            <a:rPr lang="fr-FR" sz="3200" b="0" i="1" smtClean="0">
                              <a:latin typeface="Cambria Math" panose="02040503050406030204" pitchFamily="18" charset="0"/>
                            </a:rPr>
                            <m:t>(</m:t>
                          </m:r>
                          <m:r>
                            <a:rPr lang="fr-FR" sz="3200" b="0" i="1" smtClean="0">
                              <a:latin typeface="Cambria Math" panose="02040503050406030204" pitchFamily="18" charset="0"/>
                            </a:rPr>
                            <m:t>𝑁</m:t>
                          </m:r>
                          <m:r>
                            <a:rPr lang="fr-FR" sz="3200" b="0" i="1" smtClean="0">
                              <a:latin typeface="Cambria Math" panose="02040503050406030204" pitchFamily="18" charset="0"/>
                            </a:rPr>
                            <m:t>)</m:t>
                          </m:r>
                        </m:num>
                        <m:den>
                          <m:r>
                            <a:rPr lang="fr-FR" sz="3200" b="0" i="1" smtClean="0">
                              <a:latin typeface="Cambria Math" panose="02040503050406030204" pitchFamily="18" charset="0"/>
                            </a:rPr>
                            <m:t>𝑆</m:t>
                          </m:r>
                          <m:r>
                            <a:rPr lang="fr-FR" sz="3200" b="0" i="1" smtClean="0">
                              <a:latin typeface="Cambria Math" panose="02040503050406030204" pitchFamily="18" charset="0"/>
                            </a:rPr>
                            <m:t> (</m:t>
                          </m:r>
                          <m:r>
                            <a:rPr lang="fr-FR" sz="3200" b="0" i="1" smtClean="0">
                              <a:latin typeface="Cambria Math" panose="02040503050406030204" pitchFamily="18" charset="0"/>
                            </a:rPr>
                            <m:t>𝑚</m:t>
                          </m:r>
                          <m:r>
                            <a:rPr lang="fr-FR" sz="3200" b="0" i="1" smtClean="0">
                              <a:latin typeface="Cambria Math" panose="02040503050406030204" pitchFamily="18" charset="0"/>
                            </a:rPr>
                            <m:t>²)</m:t>
                          </m:r>
                        </m:den>
                      </m:f>
                    </m:oMath>
                  </m:oMathPara>
                </a14:m>
                <a:endParaRPr lang="fr-FR" dirty="0"/>
              </a:p>
              <a:p>
                <a:pPr rtl="0"/>
                <a:endParaRPr lang="fr-FR" dirty="0"/>
              </a:p>
              <a:p>
                <a:pPr rtl="0"/>
                <a:r>
                  <a:rPr lang="fr-FR" dirty="0"/>
                  <a:t>1 bar = </a:t>
                </a:r>
                <a:r>
                  <a:rPr lang="fr-FR" sz="1800" dirty="0">
                    <a:solidFill>
                      <a:srgbClr val="202124"/>
                    </a:solidFill>
                    <a:effectLst/>
                    <a:latin typeface="Arial" panose="020B0604020202020204" pitchFamily="34" charset="0"/>
                    <a:ea typeface="Calibri" panose="020F0502020204030204" pitchFamily="34" charset="0"/>
                  </a:rPr>
                  <a:t>10</a:t>
                </a:r>
                <a:r>
                  <a:rPr lang="fr-FR" sz="1800" baseline="30000" dirty="0">
                    <a:solidFill>
                      <a:srgbClr val="202124"/>
                    </a:solidFill>
                    <a:effectLst/>
                    <a:latin typeface="Arial" panose="020B0604020202020204" pitchFamily="34" charset="0"/>
                    <a:ea typeface="Calibri" panose="020F0502020204030204" pitchFamily="34" charset="0"/>
                  </a:rPr>
                  <a:t>5 </a:t>
                </a:r>
                <a:r>
                  <a:rPr lang="fr-FR" dirty="0"/>
                  <a:t>Pa</a:t>
                </a:r>
              </a:p>
            </p:txBody>
          </p:sp>
        </mc:Choice>
        <mc:Fallback xmlns="">
          <p:sp>
            <p:nvSpPr>
              <p:cNvPr id="8" name="Espace réservé du texte 7">
                <a:extLst>
                  <a:ext uri="{FF2B5EF4-FFF2-40B4-BE49-F238E27FC236}">
                    <a16:creationId xmlns:a16="http://schemas.microsoft.com/office/drawing/2014/main" id="{E154013F-D2A9-4715-ACE2-3720EA35B8D0}"/>
                  </a:ext>
                </a:extLst>
              </p:cNvPr>
              <p:cNvSpPr>
                <a:spLocks noGrp="1" noRot="1" noChangeAspect="1" noMove="1" noResize="1" noEditPoints="1" noAdjustHandles="1" noChangeArrowheads="1" noChangeShapeType="1" noTextEdit="1"/>
              </p:cNvSpPr>
              <p:nvPr>
                <p:ph type="body" sz="quarter" idx="14"/>
              </p:nvPr>
            </p:nvSpPr>
            <p:spPr>
              <a:xfrm>
                <a:off x="380236" y="2649147"/>
                <a:ext cx="3773425" cy="3255264"/>
              </a:xfrm>
              <a:blipFill>
                <a:blip r:embed="rId3"/>
                <a:stretch>
                  <a:fillRect l="-1292" b="-9925"/>
                </a:stretch>
              </a:blipFill>
            </p:spPr>
            <p:txBody>
              <a:bodyPr/>
              <a:lstStyle/>
              <a:p>
                <a:r>
                  <a:rPr lang="fr-FR">
                    <a:noFill/>
                  </a:rPr>
                  <a:t> </a:t>
                </a:r>
              </a:p>
            </p:txBody>
          </p:sp>
        </mc:Fallback>
      </mc:AlternateContent>
      <p:pic>
        <p:nvPicPr>
          <p:cNvPr id="4" name="Espace réservé pour une image  3">
            <a:extLst>
              <a:ext uri="{FF2B5EF4-FFF2-40B4-BE49-F238E27FC236}">
                <a16:creationId xmlns:a16="http://schemas.microsoft.com/office/drawing/2014/main" id="{0808F7F7-7449-4F18-BA06-C22A73DE6E7C}"/>
              </a:ext>
            </a:extLst>
          </p:cNvPr>
          <p:cNvPicPr>
            <a:picLocks noGrp="1" noChangeAspect="1"/>
          </p:cNvPicPr>
          <p:nvPr>
            <p:ph type="pic" sz="quarter" idx="15"/>
          </p:nvPr>
        </p:nvPicPr>
        <p:blipFill>
          <a:blip r:embed="rId4"/>
          <a:srcRect t="11408" b="11408"/>
          <a:stretch>
            <a:fillRect/>
          </a:stretch>
        </p:blipFill>
        <p:spPr>
          <a:prstGeom prst="rect">
            <a:avLst/>
          </a:prstGeom>
        </p:spPr>
      </p:pic>
    </p:spTree>
    <p:extLst>
      <p:ext uri="{BB962C8B-B14F-4D97-AF65-F5344CB8AC3E}">
        <p14:creationId xmlns:p14="http://schemas.microsoft.com/office/powerpoint/2010/main" val="18812600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A44986A6-583D-4323-BBE6-0C4C3B1464BF}"/>
              </a:ext>
            </a:extLst>
          </p:cNvPr>
          <p:cNvSpPr>
            <a:spLocks noGrp="1"/>
          </p:cNvSpPr>
          <p:nvPr>
            <p:ph type="title"/>
          </p:nvPr>
        </p:nvSpPr>
        <p:spPr>
          <a:xfrm>
            <a:off x="457199" y="1182757"/>
            <a:ext cx="3619501" cy="1094099"/>
          </a:xfrm>
        </p:spPr>
        <p:txBody>
          <a:bodyPr rtlCol="0">
            <a:normAutofit/>
          </a:bodyPr>
          <a:lstStyle/>
          <a:p>
            <a:pPr rtl="0"/>
            <a:r>
              <a:rPr lang="fr-FR" dirty="0"/>
              <a:t>Moduler la vitesse:</a:t>
            </a:r>
          </a:p>
        </p:txBody>
      </p:sp>
      <p:sp>
        <p:nvSpPr>
          <p:cNvPr id="16" name="Rectangle 15">
            <a:extLst>
              <a:ext uri="{FF2B5EF4-FFF2-40B4-BE49-F238E27FC236}">
                <a16:creationId xmlns:a16="http://schemas.microsoft.com/office/drawing/2014/main" id="{F41CB42D-A527-44ED-ADE2-30B3266BAFB1}"/>
              </a:ext>
              <a:ext uri="{C183D7F6-B498-43B3-948B-1728B52AA6E4}">
                <adec:decorative xmlns:adec="http://schemas.microsoft.com/office/drawing/2017/decorative" val="1"/>
              </a:ext>
            </a:extLst>
          </p:cNvPr>
          <p:cNvSpPr/>
          <p:nvPr/>
        </p:nvSpPr>
        <p:spPr>
          <a:xfrm>
            <a:off x="228600" y="241300"/>
            <a:ext cx="11772900" cy="6400800"/>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3" name="ZoneTexte 2">
            <a:extLst>
              <a:ext uri="{FF2B5EF4-FFF2-40B4-BE49-F238E27FC236}">
                <a16:creationId xmlns:a16="http://schemas.microsoft.com/office/drawing/2014/main" id="{F1F4CDFF-DFE6-5FCF-313F-B4593DF020A1}"/>
              </a:ext>
            </a:extLst>
          </p:cNvPr>
          <p:cNvSpPr txBox="1"/>
          <p:nvPr/>
        </p:nvSpPr>
        <p:spPr>
          <a:xfrm>
            <a:off x="277196" y="2399405"/>
            <a:ext cx="3979506" cy="4342279"/>
          </a:xfrm>
          <a:prstGeom prst="rect">
            <a:avLst/>
          </a:prstGeom>
          <a:noFill/>
        </p:spPr>
        <p:txBody>
          <a:bodyPr wrap="square">
            <a:spAutoFit/>
          </a:bodyPr>
          <a:lstStyle/>
          <a:p>
            <a:pPr algn="just">
              <a:lnSpc>
                <a:spcPct val="107000"/>
              </a:lnSpc>
              <a:spcAft>
                <a:spcPts val="800"/>
              </a:spcAft>
            </a:pPr>
            <a:r>
              <a:rPr lang="fr-FR"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 moteur à courant continu :</a:t>
            </a:r>
          </a:p>
          <a:p>
            <a:pPr algn="just">
              <a:lnSpc>
                <a:spcPct val="107000"/>
              </a:lnSpc>
              <a:spcAft>
                <a:spcPts val="800"/>
              </a:spcAft>
            </a:pPr>
            <a:r>
              <a:rPr lang="fr-F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La commande d'actionneurs de puissance par PWM est très liée à la notion de fréquence. </a:t>
            </a:r>
          </a:p>
          <a:p>
            <a:pPr algn="just">
              <a:lnSpc>
                <a:spcPct val="107000"/>
              </a:lnSpc>
              <a:spcAft>
                <a:spcPts val="800"/>
              </a:spcAft>
            </a:pPr>
            <a:r>
              <a:rPr lang="fr-F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Pour que l'impression d'une valeur moyenne constante d'allumage apparaisse, il faut que l'alternance d'allumage/extinction soit suffisamment rapide pour qu'elle ne se remarque pas. </a:t>
            </a:r>
          </a:p>
          <a:p>
            <a:pPr algn="just">
              <a:lnSpc>
                <a:spcPct val="107000"/>
              </a:lnSpc>
              <a:spcAft>
                <a:spcPts val="800"/>
              </a:spcAft>
            </a:pPr>
            <a:r>
              <a:rPr lang="fr-F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Selon les utilisations la fréquence du PWM va de 100 Hz (100 cycles par seconde) à 200 kHz.</a:t>
            </a:r>
            <a:endParaRPr lang="fr-FR" dirty="0">
              <a:solidFill>
                <a:schemeClr val="bg1"/>
              </a:solidFill>
            </a:endParaRPr>
          </a:p>
          <a:p>
            <a:pPr algn="just">
              <a:lnSpc>
                <a:spcPct val="107000"/>
              </a:lnSpc>
              <a:spcAft>
                <a:spcPts val="800"/>
              </a:spcAft>
            </a:pPr>
            <a:r>
              <a:rPr lang="fr-FR"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2" name="Image 1">
            <a:extLst>
              <a:ext uri="{FF2B5EF4-FFF2-40B4-BE49-F238E27FC236}">
                <a16:creationId xmlns:a16="http://schemas.microsoft.com/office/drawing/2014/main" id="{6D2D805A-1D9D-0D0F-0D51-CA834884AE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9600" y="2024883"/>
            <a:ext cx="7524714" cy="2631092"/>
          </a:xfrm>
          <a:prstGeom prst="rect">
            <a:avLst/>
          </a:prstGeom>
        </p:spPr>
      </p:pic>
      <p:pic>
        <p:nvPicPr>
          <p:cNvPr id="4" name="Image 3">
            <a:extLst>
              <a:ext uri="{FF2B5EF4-FFF2-40B4-BE49-F238E27FC236}">
                <a16:creationId xmlns:a16="http://schemas.microsoft.com/office/drawing/2014/main" id="{5B18AEB4-DCB0-45C3-1871-7B6FF3A7D2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7727" y="4987374"/>
            <a:ext cx="2968200" cy="1452184"/>
          </a:xfrm>
          <a:prstGeom prst="rect">
            <a:avLst/>
          </a:prstGeom>
        </p:spPr>
      </p:pic>
    </p:spTree>
    <p:extLst>
      <p:ext uri="{BB962C8B-B14F-4D97-AF65-F5344CB8AC3E}">
        <p14:creationId xmlns:p14="http://schemas.microsoft.com/office/powerpoint/2010/main" val="1581465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A44986A6-583D-4323-BBE6-0C4C3B1464BF}"/>
              </a:ext>
            </a:extLst>
          </p:cNvPr>
          <p:cNvSpPr>
            <a:spLocks noGrp="1"/>
          </p:cNvSpPr>
          <p:nvPr>
            <p:ph type="title"/>
          </p:nvPr>
        </p:nvSpPr>
        <p:spPr>
          <a:xfrm>
            <a:off x="457199" y="1182757"/>
            <a:ext cx="3619501" cy="1094099"/>
          </a:xfrm>
        </p:spPr>
        <p:txBody>
          <a:bodyPr rtlCol="0">
            <a:normAutofit/>
          </a:bodyPr>
          <a:lstStyle/>
          <a:p>
            <a:pPr rtl="0"/>
            <a:r>
              <a:rPr lang="fr-FR" dirty="0"/>
              <a:t>Moduler la vitesse:</a:t>
            </a:r>
          </a:p>
        </p:txBody>
      </p:sp>
      <p:sp>
        <p:nvSpPr>
          <p:cNvPr id="16" name="Rectangle 15">
            <a:extLst>
              <a:ext uri="{FF2B5EF4-FFF2-40B4-BE49-F238E27FC236}">
                <a16:creationId xmlns:a16="http://schemas.microsoft.com/office/drawing/2014/main" id="{F41CB42D-A527-44ED-ADE2-30B3266BAFB1}"/>
              </a:ext>
              <a:ext uri="{C183D7F6-B498-43B3-948B-1728B52AA6E4}">
                <adec:decorative xmlns:adec="http://schemas.microsoft.com/office/drawing/2017/decorative" val="1"/>
              </a:ext>
            </a:extLst>
          </p:cNvPr>
          <p:cNvSpPr/>
          <p:nvPr/>
        </p:nvSpPr>
        <p:spPr>
          <a:xfrm>
            <a:off x="228600" y="241300"/>
            <a:ext cx="11772900" cy="6400800"/>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3" name="ZoneTexte 2">
            <a:extLst>
              <a:ext uri="{FF2B5EF4-FFF2-40B4-BE49-F238E27FC236}">
                <a16:creationId xmlns:a16="http://schemas.microsoft.com/office/drawing/2014/main" id="{F1F4CDFF-DFE6-5FCF-313F-B4593DF020A1}"/>
              </a:ext>
            </a:extLst>
          </p:cNvPr>
          <p:cNvSpPr txBox="1"/>
          <p:nvPr/>
        </p:nvSpPr>
        <p:spPr>
          <a:xfrm>
            <a:off x="277196" y="2399405"/>
            <a:ext cx="3979506" cy="2564100"/>
          </a:xfrm>
          <a:prstGeom prst="rect">
            <a:avLst/>
          </a:prstGeom>
          <a:noFill/>
        </p:spPr>
        <p:txBody>
          <a:bodyPr wrap="square">
            <a:spAutoFit/>
          </a:bodyPr>
          <a:lstStyle/>
          <a:p>
            <a:pPr>
              <a:lnSpc>
                <a:spcPct val="107000"/>
              </a:lnSpc>
              <a:spcAft>
                <a:spcPts val="800"/>
              </a:spcAft>
            </a:pPr>
            <a:r>
              <a:rPr lang="fr-FR"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 moteur à courant continu :</a:t>
            </a:r>
          </a:p>
          <a:p>
            <a:pPr>
              <a:lnSpc>
                <a:spcPct val="107000"/>
              </a:lnSpc>
              <a:spcAft>
                <a:spcPts val="800"/>
              </a:spcAft>
            </a:pPr>
            <a:r>
              <a:rPr lang="fr-F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On appelle rapport cyclique le rapport :</a:t>
            </a:r>
          </a:p>
          <a:p>
            <a:pPr>
              <a:lnSpc>
                <a:spcPct val="107000"/>
              </a:lnSpc>
              <a:spcAft>
                <a:spcPts val="800"/>
              </a:spcAft>
            </a:pPr>
            <a:r>
              <a:rPr lang="fr-F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Si th = 0 alors α = 0% et la tension moyenne de sortie est nulle. </a:t>
            </a:r>
          </a:p>
          <a:p>
            <a:pPr>
              <a:lnSpc>
                <a:spcPct val="107000"/>
              </a:lnSpc>
              <a:spcAft>
                <a:spcPts val="800"/>
              </a:spcAft>
            </a:pPr>
            <a:r>
              <a:rPr lang="fr-F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Si th = T alors α = 100% et la tension moyenne de sortie est égale à Vcc.</a:t>
            </a:r>
          </a:p>
          <a:p>
            <a:pPr>
              <a:lnSpc>
                <a:spcPct val="107000"/>
              </a:lnSpc>
              <a:spcAft>
                <a:spcPts val="800"/>
              </a:spcAft>
            </a:pPr>
            <a:r>
              <a:rPr lang="fr-FR"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4" name="Image 3">
            <a:extLst>
              <a:ext uri="{FF2B5EF4-FFF2-40B4-BE49-F238E27FC236}">
                <a16:creationId xmlns:a16="http://schemas.microsoft.com/office/drawing/2014/main" id="{6BB73855-3B63-ED41-A189-356EDC24EB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6070" y="2276856"/>
            <a:ext cx="2943334" cy="1734813"/>
          </a:xfrm>
          <a:prstGeom prst="rect">
            <a:avLst/>
          </a:prstGeom>
        </p:spPr>
      </p:pic>
    </p:spTree>
    <p:extLst>
      <p:ext uri="{BB962C8B-B14F-4D97-AF65-F5344CB8AC3E}">
        <p14:creationId xmlns:p14="http://schemas.microsoft.com/office/powerpoint/2010/main" val="937079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A44986A6-583D-4323-BBE6-0C4C3B1464BF}"/>
              </a:ext>
            </a:extLst>
          </p:cNvPr>
          <p:cNvSpPr>
            <a:spLocks noGrp="1"/>
          </p:cNvSpPr>
          <p:nvPr>
            <p:ph type="title"/>
          </p:nvPr>
        </p:nvSpPr>
        <p:spPr>
          <a:xfrm>
            <a:off x="457199" y="1182757"/>
            <a:ext cx="3619501" cy="1094099"/>
          </a:xfrm>
        </p:spPr>
        <p:txBody>
          <a:bodyPr rtlCol="0">
            <a:normAutofit/>
          </a:bodyPr>
          <a:lstStyle/>
          <a:p>
            <a:pPr rtl="0"/>
            <a:r>
              <a:rPr lang="fr-FR" dirty="0"/>
              <a:t>Fournir de l’air comprimé</a:t>
            </a:r>
          </a:p>
        </p:txBody>
      </p:sp>
      <p:sp>
        <p:nvSpPr>
          <p:cNvPr id="3" name="Espace réservé du texte 2">
            <a:extLst>
              <a:ext uri="{FF2B5EF4-FFF2-40B4-BE49-F238E27FC236}">
                <a16:creationId xmlns:a16="http://schemas.microsoft.com/office/drawing/2014/main" id="{7B91B0F8-EDCA-43C7-A602-F46DA2202AA8}"/>
              </a:ext>
            </a:extLst>
          </p:cNvPr>
          <p:cNvSpPr>
            <a:spLocks noGrp="1"/>
          </p:cNvSpPr>
          <p:nvPr>
            <p:ph type="body" sz="quarter" idx="14"/>
          </p:nvPr>
        </p:nvSpPr>
        <p:spPr>
          <a:xfrm>
            <a:off x="4689231" y="649223"/>
            <a:ext cx="6775938" cy="5775023"/>
          </a:xfrm>
        </p:spPr>
        <p:txBody>
          <a:bodyPr rtlCol="0">
            <a:noAutofit/>
          </a:bodyPr>
          <a:lstStyle/>
          <a:p>
            <a:pPr rtl="0"/>
            <a:r>
              <a:rPr lang="fr-FR" sz="2800" dirty="0"/>
              <a:t>L’air comprimé industriel est produit par </a:t>
            </a:r>
            <a:r>
              <a:rPr lang="fr-FR" sz="2800" dirty="0">
                <a:ln w="0"/>
                <a:solidFill>
                  <a:schemeClr val="tx1"/>
                </a:solidFill>
                <a:effectLst>
                  <a:outerShdw blurRad="38100" dist="19050" dir="2700000" algn="tl" rotWithShape="0">
                    <a:schemeClr val="dk1">
                      <a:alpha val="40000"/>
                    </a:schemeClr>
                  </a:outerShdw>
                </a:effectLst>
              </a:rPr>
              <a:t>un compresseur</a:t>
            </a:r>
            <a:r>
              <a:rPr lang="fr-FR" sz="2800" dirty="0"/>
              <a:t>. Même après avoir subi des opérations de filtration et d’asséchement, l’air comprimé qui circule dans les canalisations peut être chargé d’impuretés et d’humidité. De plus en raison des pertes de charge dans les canalisations, la pression du réseau est souvent supérieure à la </a:t>
            </a:r>
            <a:r>
              <a:rPr lang="fr-FR" sz="2800" dirty="0">
                <a:ln w="0"/>
                <a:solidFill>
                  <a:schemeClr val="tx1"/>
                </a:solidFill>
                <a:effectLst>
                  <a:outerShdw blurRad="38100" dist="19050" dir="2700000" algn="tl" rotWithShape="0">
                    <a:schemeClr val="dk1">
                      <a:alpha val="40000"/>
                    </a:schemeClr>
                  </a:outerShdw>
                </a:effectLst>
              </a:rPr>
              <a:t>pression d’utilisation</a:t>
            </a:r>
            <a:r>
              <a:rPr lang="fr-FR" sz="2800" dirty="0"/>
              <a:t> se situant généralement entre 5 et 6 bars. C’est la raison pour laquelle en amont de chaque machine on utilise une unité de conditionnement. </a:t>
            </a:r>
          </a:p>
        </p:txBody>
      </p:sp>
      <p:sp>
        <p:nvSpPr>
          <p:cNvPr id="16" name="Rectangle 15">
            <a:extLst>
              <a:ext uri="{FF2B5EF4-FFF2-40B4-BE49-F238E27FC236}">
                <a16:creationId xmlns:a16="http://schemas.microsoft.com/office/drawing/2014/main" id="{F41CB42D-A527-44ED-ADE2-30B3266BAFB1}"/>
              </a:ext>
              <a:ext uri="{C183D7F6-B498-43B3-948B-1728B52AA6E4}">
                <adec:decorative xmlns:adec="http://schemas.microsoft.com/office/drawing/2017/decorative" val="1"/>
              </a:ext>
            </a:extLst>
          </p:cNvPr>
          <p:cNvSpPr/>
          <p:nvPr/>
        </p:nvSpPr>
        <p:spPr>
          <a:xfrm>
            <a:off x="228600" y="241300"/>
            <a:ext cx="11772900" cy="6400800"/>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pic>
        <p:nvPicPr>
          <p:cNvPr id="8" name="Image 7">
            <a:extLst>
              <a:ext uri="{FF2B5EF4-FFF2-40B4-BE49-F238E27FC236}">
                <a16:creationId xmlns:a16="http://schemas.microsoft.com/office/drawing/2014/main" id="{0FE2640A-56FD-D283-95A5-57B908BA891D}"/>
              </a:ext>
            </a:extLst>
          </p:cNvPr>
          <p:cNvPicPr>
            <a:picLocks noChangeAspect="1"/>
          </p:cNvPicPr>
          <p:nvPr/>
        </p:nvPicPr>
        <p:blipFill>
          <a:blip r:embed="rId3"/>
          <a:stretch>
            <a:fillRect/>
          </a:stretch>
        </p:blipFill>
        <p:spPr>
          <a:xfrm>
            <a:off x="457199" y="2927234"/>
            <a:ext cx="3564740" cy="3307822"/>
          </a:xfrm>
          <a:prstGeom prst="rect">
            <a:avLst/>
          </a:prstGeom>
        </p:spPr>
      </p:pic>
    </p:spTree>
    <p:extLst>
      <p:ext uri="{BB962C8B-B14F-4D97-AF65-F5344CB8AC3E}">
        <p14:creationId xmlns:p14="http://schemas.microsoft.com/office/powerpoint/2010/main" val="3975400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A44986A6-583D-4323-BBE6-0C4C3B1464BF}"/>
              </a:ext>
            </a:extLst>
          </p:cNvPr>
          <p:cNvSpPr>
            <a:spLocks noGrp="1"/>
          </p:cNvSpPr>
          <p:nvPr>
            <p:ph type="title"/>
          </p:nvPr>
        </p:nvSpPr>
        <p:spPr>
          <a:xfrm>
            <a:off x="457199" y="1182757"/>
            <a:ext cx="3619501" cy="1094099"/>
          </a:xfrm>
        </p:spPr>
        <p:txBody>
          <a:bodyPr rtlCol="0">
            <a:normAutofit/>
          </a:bodyPr>
          <a:lstStyle/>
          <a:p>
            <a:pPr rtl="0"/>
            <a:r>
              <a:rPr lang="fr-FR" dirty="0"/>
              <a:t>Fournir de l’air comprimé</a:t>
            </a:r>
          </a:p>
        </p:txBody>
      </p:sp>
      <p:sp>
        <p:nvSpPr>
          <p:cNvPr id="3" name="Espace réservé du texte 2">
            <a:extLst>
              <a:ext uri="{FF2B5EF4-FFF2-40B4-BE49-F238E27FC236}">
                <a16:creationId xmlns:a16="http://schemas.microsoft.com/office/drawing/2014/main" id="{7B91B0F8-EDCA-43C7-A602-F46DA2202AA8}"/>
              </a:ext>
            </a:extLst>
          </p:cNvPr>
          <p:cNvSpPr>
            <a:spLocks noGrp="1"/>
          </p:cNvSpPr>
          <p:nvPr>
            <p:ph type="body" sz="quarter" idx="14"/>
          </p:nvPr>
        </p:nvSpPr>
        <p:spPr>
          <a:xfrm>
            <a:off x="237931" y="2359330"/>
            <a:ext cx="3970176" cy="4170797"/>
          </a:xfrm>
        </p:spPr>
        <p:txBody>
          <a:bodyPr rtlCol="0">
            <a:noAutofit/>
          </a:bodyPr>
          <a:lstStyle/>
          <a:p>
            <a:pPr rtl="0"/>
            <a:r>
              <a:rPr lang="fr-FR" dirty="0"/>
              <a:t>Afin de garantir une disponibilité optimale de la pression nécessaire avec un air le plus pur possible, chaque équipement industriel est équipé d'une </a:t>
            </a:r>
            <a:r>
              <a:rPr lang="fr-FR" dirty="0">
                <a:ln w="0"/>
                <a:solidFill>
                  <a:schemeClr val="tx1"/>
                </a:solidFill>
                <a:effectLst>
                  <a:outerShdw blurRad="38100" dist="19050" dir="2700000" algn="tl" rotWithShape="0">
                    <a:schemeClr val="dk1">
                      <a:alpha val="40000"/>
                    </a:schemeClr>
                  </a:outerShdw>
                </a:effectLst>
              </a:rPr>
              <a:t>unité de conditionnement d'air</a:t>
            </a:r>
            <a:r>
              <a:rPr lang="fr-FR" dirty="0"/>
              <a:t> comportant, au minimum, un filtre et un manodétendeur. Dans certains cas, on adjoint un huileur (ou lubrificateur) pour lubrifier l'air à l'entrée des équipements. </a:t>
            </a:r>
          </a:p>
        </p:txBody>
      </p:sp>
      <p:sp>
        <p:nvSpPr>
          <p:cNvPr id="16" name="Rectangle 15">
            <a:extLst>
              <a:ext uri="{FF2B5EF4-FFF2-40B4-BE49-F238E27FC236}">
                <a16:creationId xmlns:a16="http://schemas.microsoft.com/office/drawing/2014/main" id="{F41CB42D-A527-44ED-ADE2-30B3266BAFB1}"/>
              </a:ext>
              <a:ext uri="{C183D7F6-B498-43B3-948B-1728B52AA6E4}">
                <adec:decorative xmlns:adec="http://schemas.microsoft.com/office/drawing/2017/decorative" val="1"/>
              </a:ext>
            </a:extLst>
          </p:cNvPr>
          <p:cNvSpPr/>
          <p:nvPr/>
        </p:nvSpPr>
        <p:spPr>
          <a:xfrm>
            <a:off x="228600" y="241300"/>
            <a:ext cx="11772900" cy="6400800"/>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pic>
        <p:nvPicPr>
          <p:cNvPr id="6" name="Espace réservé pour une image  5">
            <a:extLst>
              <a:ext uri="{FF2B5EF4-FFF2-40B4-BE49-F238E27FC236}">
                <a16:creationId xmlns:a16="http://schemas.microsoft.com/office/drawing/2014/main" id="{6A657685-FFA7-D18D-593C-0A7719177A2D}"/>
              </a:ext>
            </a:extLst>
          </p:cNvPr>
          <p:cNvPicPr>
            <a:picLocks noGrp="1" noChangeAspect="1"/>
          </p:cNvPicPr>
          <p:nvPr>
            <p:ph type="pic" sz="quarter" idx="15"/>
          </p:nvPr>
        </p:nvPicPr>
        <p:blipFill rotWithShape="1">
          <a:blip r:embed="rId3"/>
          <a:srcRect l="52" t="381" r="2184"/>
          <a:stretch/>
        </p:blipFill>
        <p:spPr>
          <a:xfrm>
            <a:off x="4980216" y="2211542"/>
            <a:ext cx="5728996" cy="3153963"/>
          </a:xfrm>
        </p:spPr>
      </p:pic>
      <p:pic>
        <p:nvPicPr>
          <p:cNvPr id="9" name="Image 8">
            <a:extLst>
              <a:ext uri="{FF2B5EF4-FFF2-40B4-BE49-F238E27FC236}">
                <a16:creationId xmlns:a16="http://schemas.microsoft.com/office/drawing/2014/main" id="{B3A2ABC6-74E0-0464-E6A4-0BDC2BF47281}"/>
              </a:ext>
            </a:extLst>
          </p:cNvPr>
          <p:cNvPicPr>
            <a:picLocks noChangeAspect="1"/>
          </p:cNvPicPr>
          <p:nvPr/>
        </p:nvPicPr>
        <p:blipFill>
          <a:blip r:embed="rId4"/>
          <a:stretch>
            <a:fillRect/>
          </a:stretch>
        </p:blipFill>
        <p:spPr>
          <a:xfrm>
            <a:off x="10709212" y="2621901"/>
            <a:ext cx="980120" cy="433629"/>
          </a:xfrm>
          <a:prstGeom prst="rect">
            <a:avLst/>
          </a:prstGeom>
        </p:spPr>
      </p:pic>
    </p:spTree>
    <p:extLst>
      <p:ext uri="{BB962C8B-B14F-4D97-AF65-F5344CB8AC3E}">
        <p14:creationId xmlns:p14="http://schemas.microsoft.com/office/powerpoint/2010/main" val="2708177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A44986A6-583D-4323-BBE6-0C4C3B1464BF}"/>
              </a:ext>
            </a:extLst>
          </p:cNvPr>
          <p:cNvSpPr>
            <a:spLocks noGrp="1"/>
          </p:cNvSpPr>
          <p:nvPr>
            <p:ph type="title"/>
          </p:nvPr>
        </p:nvSpPr>
        <p:spPr>
          <a:xfrm>
            <a:off x="457199" y="1182757"/>
            <a:ext cx="3619501" cy="1094099"/>
          </a:xfrm>
        </p:spPr>
        <p:txBody>
          <a:bodyPr rtlCol="0">
            <a:normAutofit/>
          </a:bodyPr>
          <a:lstStyle/>
          <a:p>
            <a:pPr rtl="0"/>
            <a:r>
              <a:rPr lang="fr-FR" dirty="0"/>
              <a:t>Transformer l’énergie</a:t>
            </a:r>
          </a:p>
        </p:txBody>
      </p:sp>
      <p:sp>
        <p:nvSpPr>
          <p:cNvPr id="16" name="Rectangle 15">
            <a:extLst>
              <a:ext uri="{FF2B5EF4-FFF2-40B4-BE49-F238E27FC236}">
                <a16:creationId xmlns:a16="http://schemas.microsoft.com/office/drawing/2014/main" id="{F41CB42D-A527-44ED-ADE2-30B3266BAFB1}"/>
              </a:ext>
              <a:ext uri="{C183D7F6-B498-43B3-948B-1728B52AA6E4}">
                <adec:decorative xmlns:adec="http://schemas.microsoft.com/office/drawing/2017/decorative" val="1"/>
              </a:ext>
            </a:extLst>
          </p:cNvPr>
          <p:cNvSpPr/>
          <p:nvPr/>
        </p:nvSpPr>
        <p:spPr>
          <a:xfrm>
            <a:off x="228600" y="241300"/>
            <a:ext cx="11772900" cy="6400800"/>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pic>
        <p:nvPicPr>
          <p:cNvPr id="5" name="Image 4" descr="Une image contenant texte&#10;&#10;Description générée automatiquement">
            <a:extLst>
              <a:ext uri="{FF2B5EF4-FFF2-40B4-BE49-F238E27FC236}">
                <a16:creationId xmlns:a16="http://schemas.microsoft.com/office/drawing/2014/main" id="{03BD21BA-D4E5-4D73-5254-64A460EE1DA8}"/>
              </a:ext>
            </a:extLst>
          </p:cNvPr>
          <p:cNvPicPr>
            <a:picLocks noChangeAspect="1"/>
          </p:cNvPicPr>
          <p:nvPr/>
        </p:nvPicPr>
        <p:blipFill>
          <a:blip r:embed="rId3"/>
          <a:stretch>
            <a:fillRect/>
          </a:stretch>
        </p:blipFill>
        <p:spPr>
          <a:xfrm>
            <a:off x="4305298" y="1748468"/>
            <a:ext cx="7310367" cy="3420691"/>
          </a:xfrm>
          <a:prstGeom prst="rect">
            <a:avLst/>
          </a:prstGeom>
        </p:spPr>
      </p:pic>
      <p:sp>
        <p:nvSpPr>
          <p:cNvPr id="10" name="Espace réservé du texte 9">
            <a:extLst>
              <a:ext uri="{FF2B5EF4-FFF2-40B4-BE49-F238E27FC236}">
                <a16:creationId xmlns:a16="http://schemas.microsoft.com/office/drawing/2014/main" id="{2EA41274-3572-BF45-11C5-E5AFED9DCE9A}"/>
              </a:ext>
            </a:extLst>
          </p:cNvPr>
          <p:cNvSpPr>
            <a:spLocks noGrp="1"/>
          </p:cNvSpPr>
          <p:nvPr>
            <p:ph type="body" sz="quarter" idx="14"/>
          </p:nvPr>
        </p:nvSpPr>
        <p:spPr>
          <a:xfrm>
            <a:off x="148512" y="3458813"/>
            <a:ext cx="3928188" cy="3005204"/>
          </a:xfrm>
        </p:spPr>
        <p:txBody>
          <a:bodyPr/>
          <a:lstStyle/>
          <a:p>
            <a:pPr algn="ctr"/>
            <a:r>
              <a:rPr lang="fr-FR" sz="2400" dirty="0"/>
              <a:t>Convertir l’énergie hydraulique ou électrique en énergie mécanique de translation.</a:t>
            </a:r>
          </a:p>
        </p:txBody>
      </p:sp>
    </p:spTree>
    <p:extLst>
      <p:ext uri="{BB962C8B-B14F-4D97-AF65-F5344CB8AC3E}">
        <p14:creationId xmlns:p14="http://schemas.microsoft.com/office/powerpoint/2010/main" val="1150816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017D823E-45F8-4F3B-90EB-782ED1EAEBAA}"/>
              </a:ext>
            </a:extLst>
          </p:cNvPr>
          <p:cNvSpPr>
            <a:spLocks noGrp="1"/>
          </p:cNvSpPr>
          <p:nvPr>
            <p:ph type="title"/>
          </p:nvPr>
        </p:nvSpPr>
        <p:spPr>
          <a:xfrm>
            <a:off x="65313" y="1492893"/>
            <a:ext cx="2558992" cy="2267339"/>
          </a:xfrm>
        </p:spPr>
        <p:txBody>
          <a:bodyPr rtlCol="0" anchor="b" anchorCtr="0"/>
          <a:lstStyle/>
          <a:p>
            <a:pPr rtl="0"/>
            <a:r>
              <a:rPr lang="fr-FR" dirty="0"/>
              <a:t>Vérins simple effet</a:t>
            </a:r>
          </a:p>
        </p:txBody>
      </p:sp>
      <p:pic>
        <p:nvPicPr>
          <p:cNvPr id="19" name="Image 18">
            <a:extLst>
              <a:ext uri="{FF2B5EF4-FFF2-40B4-BE49-F238E27FC236}">
                <a16:creationId xmlns:a16="http://schemas.microsoft.com/office/drawing/2014/main" id="{F858D5B8-8C4D-97E1-320F-0E5C791D9101}"/>
              </a:ext>
            </a:extLst>
          </p:cNvPr>
          <p:cNvPicPr>
            <a:picLocks noChangeAspect="1"/>
          </p:cNvPicPr>
          <p:nvPr/>
        </p:nvPicPr>
        <p:blipFill>
          <a:blip r:embed="rId3"/>
          <a:stretch>
            <a:fillRect/>
          </a:stretch>
        </p:blipFill>
        <p:spPr>
          <a:xfrm>
            <a:off x="2773599" y="541176"/>
            <a:ext cx="9182734" cy="5775648"/>
          </a:xfrm>
          <a:prstGeom prst="rect">
            <a:avLst/>
          </a:prstGeom>
        </p:spPr>
      </p:pic>
    </p:spTree>
    <p:extLst>
      <p:ext uri="{BB962C8B-B14F-4D97-AF65-F5344CB8AC3E}">
        <p14:creationId xmlns:p14="http://schemas.microsoft.com/office/powerpoint/2010/main" val="2378376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017D823E-45F8-4F3B-90EB-782ED1EAEBAA}"/>
              </a:ext>
            </a:extLst>
          </p:cNvPr>
          <p:cNvSpPr>
            <a:spLocks noGrp="1"/>
          </p:cNvSpPr>
          <p:nvPr>
            <p:ph type="title"/>
          </p:nvPr>
        </p:nvSpPr>
        <p:spPr>
          <a:xfrm>
            <a:off x="65313" y="1492893"/>
            <a:ext cx="2817846" cy="2267339"/>
          </a:xfrm>
        </p:spPr>
        <p:txBody>
          <a:bodyPr rtlCol="0" anchor="b" anchorCtr="0"/>
          <a:lstStyle/>
          <a:p>
            <a:pPr rtl="0"/>
            <a:r>
              <a:rPr lang="fr-FR" dirty="0"/>
              <a:t>Vérins double effet</a:t>
            </a:r>
          </a:p>
        </p:txBody>
      </p:sp>
      <p:pic>
        <p:nvPicPr>
          <p:cNvPr id="2" name="Image 1">
            <a:extLst>
              <a:ext uri="{FF2B5EF4-FFF2-40B4-BE49-F238E27FC236}">
                <a16:creationId xmlns:a16="http://schemas.microsoft.com/office/drawing/2014/main" id="{8A60380C-D8CD-00ED-9081-3D6F20360542}"/>
              </a:ext>
            </a:extLst>
          </p:cNvPr>
          <p:cNvPicPr>
            <a:picLocks noChangeAspect="1"/>
          </p:cNvPicPr>
          <p:nvPr/>
        </p:nvPicPr>
        <p:blipFill>
          <a:blip r:embed="rId3"/>
          <a:stretch>
            <a:fillRect/>
          </a:stretch>
        </p:blipFill>
        <p:spPr>
          <a:xfrm>
            <a:off x="2761840" y="541176"/>
            <a:ext cx="9187564" cy="5775648"/>
          </a:xfrm>
          <a:prstGeom prst="rect">
            <a:avLst/>
          </a:prstGeom>
        </p:spPr>
      </p:pic>
    </p:spTree>
    <p:extLst>
      <p:ext uri="{BB962C8B-B14F-4D97-AF65-F5344CB8AC3E}">
        <p14:creationId xmlns:p14="http://schemas.microsoft.com/office/powerpoint/2010/main" val="4095500285"/>
      </p:ext>
    </p:extLst>
  </p:cSld>
  <p:clrMapOvr>
    <a:masterClrMapping/>
  </p:clrMapOvr>
</p:sld>
</file>

<file path=ppt/theme/theme1.xml><?xml version="1.0" encoding="utf-8"?>
<a:theme xmlns:a="http://schemas.openxmlformats.org/drawingml/2006/main" name="Action d’équilibrage">
  <a:themeElements>
    <a:clrScheme name="Balancing Act">
      <a:dk1>
        <a:sysClr val="windowText" lastClr="000000"/>
      </a:dk1>
      <a:lt1>
        <a:sysClr val="window" lastClr="FFFFFF"/>
      </a:lt1>
      <a:dk2>
        <a:srgbClr val="8A4C5D"/>
      </a:dk2>
      <a:lt2>
        <a:srgbClr val="9E838E"/>
      </a:lt2>
      <a:accent1>
        <a:srgbClr val="C6ADB0"/>
      </a:accent1>
      <a:accent2>
        <a:srgbClr val="E3C0BF"/>
      </a:accent2>
      <a:accent3>
        <a:srgbClr val="D4937F"/>
      </a:accent3>
      <a:accent4>
        <a:srgbClr val="CCB87E"/>
      </a:accent4>
      <a:accent5>
        <a:srgbClr val="6667AB"/>
      </a:accent5>
      <a:accent6>
        <a:srgbClr val="86A094"/>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1604672_TF78479028_Win32" id="{77204BD5-DC5B-444B-8C61-91619661CB81}" vid="{776A1D3E-E828-49C6-A3E1-88D51AAD6CA7}"/>
    </a:ext>
  </a:extLst>
</a:theme>
</file>

<file path=ppt/theme/theme2.xml><?xml version="1.0" encoding="utf-8"?>
<a:theme xmlns:a="http://schemas.openxmlformats.org/drawingml/2006/main" name="Source">
  <a:themeElements>
    <a:clrScheme name="Wellspring">
      <a:dk1>
        <a:sysClr val="windowText" lastClr="000000"/>
      </a:dk1>
      <a:lt1>
        <a:sysClr val="window" lastClr="FFFFFF"/>
      </a:lt1>
      <a:dk2>
        <a:srgbClr val="A1CAC9"/>
      </a:dk2>
      <a:lt2>
        <a:srgbClr val="48996B"/>
      </a:lt2>
      <a:accent1>
        <a:srgbClr val="759F51"/>
      </a:accent1>
      <a:accent2>
        <a:srgbClr val="436A2F"/>
      </a:accent2>
      <a:accent3>
        <a:srgbClr val="CFBF54"/>
      </a:accent3>
      <a:accent4>
        <a:srgbClr val="B3832F"/>
      </a:accent4>
      <a:accent5>
        <a:srgbClr val="8C5896"/>
      </a:accent5>
      <a:accent6>
        <a:srgbClr val="6667AB"/>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1604672_TF78479028_Win32" id="{77204BD5-DC5B-444B-8C61-91619661CB81}" vid="{904C2C84-D686-4EF4-AC4C-77765EC7640C}"/>
    </a:ext>
  </a:extLst>
</a:theme>
</file>

<file path=ppt/theme/theme3.xml><?xml version="1.0" encoding="utf-8"?>
<a:theme xmlns:a="http://schemas.openxmlformats.org/drawingml/2006/main" name="La star du spectacle">
  <a:themeElements>
    <a:clrScheme name="Star of the show">
      <a:dk1>
        <a:sysClr val="windowText" lastClr="000000"/>
      </a:dk1>
      <a:lt1>
        <a:sysClr val="window" lastClr="FFFFFF"/>
      </a:lt1>
      <a:dk2>
        <a:srgbClr val="29282D"/>
      </a:dk2>
      <a:lt2>
        <a:srgbClr val="625C60"/>
      </a:lt2>
      <a:accent1>
        <a:srgbClr val="7C6560"/>
      </a:accent1>
      <a:accent2>
        <a:srgbClr val="AEA392"/>
      </a:accent2>
      <a:accent3>
        <a:srgbClr val="DBD4D0"/>
      </a:accent3>
      <a:accent4>
        <a:srgbClr val="8E7961"/>
      </a:accent4>
      <a:accent5>
        <a:srgbClr val="F0EDE8"/>
      </a:accent5>
      <a:accent6>
        <a:srgbClr val="6667AB"/>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1604672_TF78479028_Win32" id="{77204BD5-DC5B-444B-8C61-91619661CB81}" vid="{6889CD5E-AC2A-4DD5-B8ED-419FF1D29098}"/>
    </a:ext>
  </a:extLst>
</a:theme>
</file>

<file path=ppt/theme/theme4.xml><?xml version="1.0" encoding="utf-8"?>
<a:theme xmlns:a="http://schemas.openxmlformats.org/drawingml/2006/main" name="Divertissements">
  <a:themeElements>
    <a:clrScheme name="Amusements">
      <a:dk1>
        <a:sysClr val="windowText" lastClr="000000"/>
      </a:dk1>
      <a:lt1>
        <a:sysClr val="window" lastClr="FFFFFF"/>
      </a:lt1>
      <a:dk2>
        <a:srgbClr val="D77E6F"/>
      </a:dk2>
      <a:lt2>
        <a:srgbClr val="6667AB"/>
      </a:lt2>
      <a:accent1>
        <a:srgbClr val="B38F6A"/>
      </a:accent1>
      <a:accent2>
        <a:srgbClr val="D75078"/>
      </a:accent2>
      <a:accent3>
        <a:srgbClr val="E288B6"/>
      </a:accent3>
      <a:accent4>
        <a:srgbClr val="E9445D"/>
      </a:accent4>
      <a:accent5>
        <a:srgbClr val="EEC272"/>
      </a:accent5>
      <a:accent6>
        <a:srgbClr val="85A0A9"/>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1604672_TF78479028_Win32" id="{77204BD5-DC5B-444B-8C61-91619661CB81}" vid="{64D9C8CE-0053-4C0F-BCD6-5697A825B772}"/>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Pantone de la Couleur de l’année 2022</Template>
  <TotalTime>148</TotalTime>
  <Words>1699</Words>
  <Application>Microsoft Office PowerPoint</Application>
  <PresentationFormat>Grand écran</PresentationFormat>
  <Paragraphs>167</Paragraphs>
  <Slides>41</Slides>
  <Notes>41</Notes>
  <HiddenSlides>0</HiddenSlides>
  <MMClips>0</MMClips>
  <ScaleCrop>false</ScaleCrop>
  <HeadingPairs>
    <vt:vector size="6" baseType="variant">
      <vt:variant>
        <vt:lpstr>Polices utilisées</vt:lpstr>
      </vt:variant>
      <vt:variant>
        <vt:i4>6</vt:i4>
      </vt:variant>
      <vt:variant>
        <vt:lpstr>Thème</vt:lpstr>
      </vt:variant>
      <vt:variant>
        <vt:i4>4</vt:i4>
      </vt:variant>
      <vt:variant>
        <vt:lpstr>Titres des diapositives</vt:lpstr>
      </vt:variant>
      <vt:variant>
        <vt:i4>41</vt:i4>
      </vt:variant>
    </vt:vector>
  </HeadingPairs>
  <TitlesOfParts>
    <vt:vector size="51" baseType="lpstr">
      <vt:lpstr>Arial</vt:lpstr>
      <vt:lpstr>Arial</vt:lpstr>
      <vt:lpstr>Calibri</vt:lpstr>
      <vt:lpstr>Cambria Math</vt:lpstr>
      <vt:lpstr>Segoe UI</vt:lpstr>
      <vt:lpstr>Segoe UI Light</vt:lpstr>
      <vt:lpstr>Action d’équilibrage</vt:lpstr>
      <vt:lpstr>Source</vt:lpstr>
      <vt:lpstr>La star du spectacle</vt:lpstr>
      <vt:lpstr>Divertissements</vt:lpstr>
      <vt:lpstr>La fonction Distribuer</vt:lpstr>
      <vt:lpstr>Présentation PowerPoint</vt:lpstr>
      <vt:lpstr>Les grandes familles d’actionneurs</vt:lpstr>
      <vt:lpstr>Les vérins </vt:lpstr>
      <vt:lpstr>Fournir de l’air comprimé</vt:lpstr>
      <vt:lpstr>Fournir de l’air comprimé</vt:lpstr>
      <vt:lpstr>Transformer l’énergie</vt:lpstr>
      <vt:lpstr>Vérins simple effet</vt:lpstr>
      <vt:lpstr>Vérins double effet</vt:lpstr>
      <vt:lpstr>Vérins speciaux</vt:lpstr>
      <vt:lpstr>Distribuer l’énergie</vt:lpstr>
      <vt:lpstr>Distribuer l’énergie</vt:lpstr>
      <vt:lpstr>Distribuer l’énergie</vt:lpstr>
      <vt:lpstr>Distribuer l’énergie</vt:lpstr>
      <vt:lpstr>Distribuer l’énergie</vt:lpstr>
      <vt:lpstr>Distribuer l’énergie</vt:lpstr>
      <vt:lpstr>Les moteurs </vt:lpstr>
      <vt:lpstr>Le sens de rotation :</vt:lpstr>
      <vt:lpstr>Le sens de rotation :</vt:lpstr>
      <vt:lpstr>Le sens de rotation :</vt:lpstr>
      <vt:lpstr>Le sens de rotation :</vt:lpstr>
      <vt:lpstr>Présentation PowerPoint</vt:lpstr>
      <vt:lpstr>Le sens de rotation :</vt:lpstr>
      <vt:lpstr>Le sens de rotation :</vt:lpstr>
      <vt:lpstr>Le sens de rotation :</vt:lpstr>
      <vt:lpstr>Le sens de rotation :</vt:lpstr>
      <vt:lpstr>Le sens de rotation :</vt:lpstr>
      <vt:lpstr>Le sens de rotation :</vt:lpstr>
      <vt:lpstr>Le sens de rotation :</vt:lpstr>
      <vt:lpstr>Le sens de rotation :</vt:lpstr>
      <vt:lpstr>Le sens de rotation :</vt:lpstr>
      <vt:lpstr>Le sens de rotation :</vt:lpstr>
      <vt:lpstr>Le sens de rotation :</vt:lpstr>
      <vt:lpstr>Le sens de rotation :</vt:lpstr>
      <vt:lpstr>Moduler la vitesse:</vt:lpstr>
      <vt:lpstr>Moduler la vitesse:</vt:lpstr>
      <vt:lpstr>Moduler la vitesse:</vt:lpstr>
      <vt:lpstr>Moduler la vitesse:</vt:lpstr>
      <vt:lpstr>Moduler la vitesse:</vt:lpstr>
      <vt:lpstr>Moduler la vitesse:</vt:lpstr>
      <vt:lpstr>Moduler la vitesse: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fonction Distribuer</dc:title>
  <dc:creator>Dominique FICHOT</dc:creator>
  <cp:lastModifiedBy>Dominique FICHOT</cp:lastModifiedBy>
  <cp:revision>4</cp:revision>
  <dcterms:created xsi:type="dcterms:W3CDTF">2022-09-26T07:14:46Z</dcterms:created>
  <dcterms:modified xsi:type="dcterms:W3CDTF">2022-09-26T09:44:38Z</dcterms:modified>
</cp:coreProperties>
</file>