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94" r:id="rId2"/>
    <p:sldId id="295" r:id="rId3"/>
    <p:sldId id="277" r:id="rId4"/>
    <p:sldId id="296" r:id="rId5"/>
    <p:sldId id="285" r:id="rId6"/>
    <p:sldId id="298" r:id="rId7"/>
    <p:sldId id="297" r:id="rId8"/>
    <p:sldId id="299" r:id="rId9"/>
    <p:sldId id="300" r:id="rId10"/>
    <p:sldId id="303" r:id="rId11"/>
    <p:sldId id="280" r:id="rId12"/>
    <p:sldId id="301" r:id="rId13"/>
    <p:sldId id="30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71" autoAdjust="0"/>
  </p:normalViewPr>
  <p:slideViewPr>
    <p:cSldViewPr snapToGrid="0">
      <p:cViewPr varScale="1">
        <p:scale>
          <a:sx n="101" d="100"/>
          <a:sy n="101" d="100"/>
        </p:scale>
        <p:origin x="9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2D635-9508-4DAA-AB52-26F2FA9ECE1D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1C70-7E46-4610-8C93-E08B848530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7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Différents types de réseaux</a:t>
            </a:r>
          </a:p>
          <a:p>
            <a:r>
              <a:rPr lang="fr-FR" dirty="0"/>
              <a:t>Réseau local</a:t>
            </a:r>
          </a:p>
          <a:p>
            <a:r>
              <a:rPr lang="fr-FR" dirty="0"/>
              <a:t>Tout décrire</a:t>
            </a:r>
          </a:p>
          <a:p>
            <a:r>
              <a:rPr lang="fr-FR" dirty="0"/>
              <a:t>Wifi&lt;Filaire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1C70-7E46-4610-8C93-E08B848530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85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taille d'un réseau local peut atteindre jusqu'à 100 voire 1000 utilisateurs.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1C70-7E46-4610-8C93-E08B848530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4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À cause du changement d’</a:t>
            </a:r>
            <a:r>
              <a:rPr lang="fr-FR" dirty="0" err="1"/>
              <a:t>irradiance</a:t>
            </a:r>
            <a:r>
              <a:rPr lang="fr-FR" dirty="0"/>
              <a:t> dans la journée, la tension fluctue.</a:t>
            </a:r>
          </a:p>
          <a:p>
            <a:r>
              <a:rPr lang="fr-FR" dirty="0"/>
              <a:t>Pour avoir une tension fixe </a:t>
            </a:r>
            <a:r>
              <a:rPr lang="fr-FR">
                <a:sym typeface="Wingdings" panose="05000000000000000000" pitchFamily="2" charset="2"/>
              </a:rPr>
              <a:t> régulateur.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1C70-7E46-4610-8C93-E08B848530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91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61C70-7E46-4610-8C93-E08B848530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8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harp.fr/images/public/solar/generation/strucure1_type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http://www.photowatt.com/how/media_how/how_009.gi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874" y="42063"/>
            <a:ext cx="914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L’énergie solaire photovoltaïque</a:t>
            </a:r>
          </a:p>
        </p:txBody>
      </p:sp>
      <p:sp>
        <p:nvSpPr>
          <p:cNvPr id="6" name="Zone de texte 6"/>
          <p:cNvSpPr txBox="1">
            <a:spLocks noChangeArrowheads="1"/>
          </p:cNvSpPr>
          <p:nvPr/>
        </p:nvSpPr>
        <p:spPr bwMode="auto">
          <a:xfrm>
            <a:off x="271217" y="987521"/>
            <a:ext cx="11648661" cy="1719468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L'énergie solaire photovoltaïque est obtenue en convertissant une partie de l'énergie du rayonnement solaire en électricité. Cette opération se fait par le biais d'installations photovoltaïques. Il s'agit d'une énergie renouvelable.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744" y="2787396"/>
            <a:ext cx="559961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 l’année, l’énergie solaire dépend :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217" y="3365246"/>
            <a:ext cx="8432117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l’endroit où on se trouve (latitude et longitude) </a:t>
            </a:r>
            <a:endParaRPr lang="fr-FR" sz="4000" dirty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217" y="4024081"/>
            <a:ext cx="6771405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FFFF00"/>
                </a:solidFill>
                <a:latin typeface="Arial" panose="020B0604020202020204" pitchFamily="34" charset="0"/>
              </a:rPr>
              <a:t>du moment dans l’année (mois et jour)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7" y="4682916"/>
            <a:ext cx="4911922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FFFF00"/>
                </a:solidFill>
                <a:latin typeface="Arial" panose="020B0604020202020204" pitchFamily="34" charset="0"/>
              </a:rPr>
              <a:t>de l’instant dans la journée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217" y="5341751"/>
            <a:ext cx="11764759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2800" dirty="0">
                <a:solidFill>
                  <a:srgbClr val="FFFF00"/>
                </a:solidFill>
                <a:latin typeface="Arial" panose="020B0604020202020204" pitchFamily="34" charset="0"/>
              </a:rPr>
              <a:t>des conditions météorologiques du jour 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FFFF00"/>
                </a:solidFill>
                <a:latin typeface="Arial" panose="020B0604020202020204" pitchFamily="34" charset="0"/>
              </a:rPr>
              <a:t>												(nuage, pluie, soleil, température, </a:t>
            </a:r>
            <a:r>
              <a:rPr lang="fr-FR" sz="2800" dirty="0" err="1">
                <a:solidFill>
                  <a:srgbClr val="FFFF00"/>
                </a:solidFill>
                <a:latin typeface="Arial" panose="020B0604020202020204" pitchFamily="34" charset="0"/>
              </a:rPr>
              <a:t>etc</a:t>
            </a:r>
            <a:r>
              <a:rPr lang="fr-FR" sz="2800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24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irradiance journÃ©e&quot;">
            <a:extLst>
              <a:ext uri="{FF2B5EF4-FFF2-40B4-BE49-F238E27FC236}">
                <a16:creationId xmlns:a16="http://schemas.microsoft.com/office/drawing/2014/main" id="{36E9477B-D43B-4E16-BB9B-6FA2F08B0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0"/>
            <a:ext cx="11398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1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Le Watt-crête</a:t>
            </a:r>
          </a:p>
        </p:txBody>
      </p:sp>
      <p:sp>
        <p:nvSpPr>
          <p:cNvPr id="6" name="Zone de texte 4"/>
          <p:cNvSpPr txBox="1">
            <a:spLocks noChangeArrowheads="1"/>
          </p:cNvSpPr>
          <p:nvPr/>
        </p:nvSpPr>
        <p:spPr bwMode="auto">
          <a:xfrm>
            <a:off x="171279" y="2312275"/>
            <a:ext cx="11849442" cy="1639614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Le Watt-crête est une mesure qui correspond à la puissance maximale que pourra débiter le panneau dans les conditions d’éclairement optimal STC (Standard Test Conditions) soit une </a:t>
            </a:r>
            <a:r>
              <a:rPr lang="fr-FR" dirty="0" err="1"/>
              <a:t>irradiance</a:t>
            </a:r>
            <a:r>
              <a:rPr lang="fr-FR" dirty="0"/>
              <a:t> de 1000 W/m2 (plein soleil à midi en zone tempérée).</a:t>
            </a:r>
          </a:p>
        </p:txBody>
      </p:sp>
    </p:spTree>
    <p:extLst>
      <p:ext uri="{BB962C8B-B14F-4D97-AF65-F5344CB8AC3E}">
        <p14:creationId xmlns:p14="http://schemas.microsoft.com/office/powerpoint/2010/main" val="3165818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36 Module polycristallin Ex : Sharp ND 195-R1S 9 autonome 9. http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24" y="646331"/>
            <a:ext cx="8050924" cy="6048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6786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Variation du courant et de la tension en fonction de l’</a:t>
            </a:r>
            <a:r>
              <a:rPr lang="fr-FR" sz="3600" u="sng" dirty="0" err="1"/>
              <a:t>irradiance</a:t>
            </a:r>
            <a:endParaRPr lang="fr-FR" sz="3600" u="sng" dirty="0"/>
          </a:p>
        </p:txBody>
      </p:sp>
    </p:spTree>
    <p:extLst>
      <p:ext uri="{BB962C8B-B14F-4D97-AF65-F5344CB8AC3E}">
        <p14:creationId xmlns:p14="http://schemas.microsoft.com/office/powerpoint/2010/main" val="41169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53095"/>
              </p:ext>
            </p:extLst>
          </p:nvPr>
        </p:nvGraphicFramePr>
        <p:xfrm>
          <a:off x="252248" y="1524000"/>
          <a:ext cx="11634953" cy="4277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1387">
                  <a:extLst>
                    <a:ext uri="{9D8B030D-6E8A-4147-A177-3AD203B41FA5}">
                      <a16:colId xmlns:a16="http://schemas.microsoft.com/office/drawing/2014/main" val="1165461642"/>
                    </a:ext>
                  </a:extLst>
                </a:gridCol>
                <a:gridCol w="2522158">
                  <a:extLst>
                    <a:ext uri="{9D8B030D-6E8A-4147-A177-3AD203B41FA5}">
                      <a16:colId xmlns:a16="http://schemas.microsoft.com/office/drawing/2014/main" val="739623612"/>
                    </a:ext>
                  </a:extLst>
                </a:gridCol>
                <a:gridCol w="1426220">
                  <a:extLst>
                    <a:ext uri="{9D8B030D-6E8A-4147-A177-3AD203B41FA5}">
                      <a16:colId xmlns:a16="http://schemas.microsoft.com/office/drawing/2014/main" val="2769094990"/>
                    </a:ext>
                  </a:extLst>
                </a:gridCol>
                <a:gridCol w="1035886">
                  <a:extLst>
                    <a:ext uri="{9D8B030D-6E8A-4147-A177-3AD203B41FA5}">
                      <a16:colId xmlns:a16="http://schemas.microsoft.com/office/drawing/2014/main" val="1681944029"/>
                    </a:ext>
                  </a:extLst>
                </a:gridCol>
                <a:gridCol w="788174">
                  <a:extLst>
                    <a:ext uri="{9D8B030D-6E8A-4147-A177-3AD203B41FA5}">
                      <a16:colId xmlns:a16="http://schemas.microsoft.com/office/drawing/2014/main" val="3501442316"/>
                    </a:ext>
                  </a:extLst>
                </a:gridCol>
                <a:gridCol w="897017">
                  <a:extLst>
                    <a:ext uri="{9D8B030D-6E8A-4147-A177-3AD203B41FA5}">
                      <a16:colId xmlns:a16="http://schemas.microsoft.com/office/drawing/2014/main" val="369644978"/>
                    </a:ext>
                  </a:extLst>
                </a:gridCol>
                <a:gridCol w="1105946">
                  <a:extLst>
                    <a:ext uri="{9D8B030D-6E8A-4147-A177-3AD203B41FA5}">
                      <a16:colId xmlns:a16="http://schemas.microsoft.com/office/drawing/2014/main" val="1976902662"/>
                    </a:ext>
                  </a:extLst>
                </a:gridCol>
                <a:gridCol w="2238165">
                  <a:extLst>
                    <a:ext uri="{9D8B030D-6E8A-4147-A177-3AD203B41FA5}">
                      <a16:colId xmlns:a16="http://schemas.microsoft.com/office/drawing/2014/main" val="1642706139"/>
                    </a:ext>
                  </a:extLst>
                </a:gridCol>
              </a:tblGrid>
              <a:tr h="1160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Usage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Equipement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Puissance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>
                          <a:effectLst/>
                        </a:rPr>
                        <a:t>(W)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Conso.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>
                          <a:effectLst/>
                        </a:rPr>
                        <a:t>veille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>
                          <a:effectLst/>
                        </a:rPr>
                        <a:t>(W)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Nbre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Durée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>
                          <a:effectLst/>
                        </a:rPr>
                        <a:t>(h)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Periode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Conso.</a:t>
                      </a:r>
                      <a:br>
                        <a:rPr lang="fr-FR" sz="1800">
                          <a:effectLst/>
                        </a:rPr>
                      </a:br>
                      <a:r>
                        <a:rPr lang="fr-FR" sz="1800">
                          <a:effectLst/>
                        </a:rPr>
                        <a:t>(Wh/j)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914157164"/>
                  </a:ext>
                </a:extLst>
              </a:tr>
              <a:tr h="829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Eclairage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Lampe Fluo-compacte 13 W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609073420"/>
                  </a:ext>
                </a:extLst>
              </a:tr>
              <a:tr h="829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Réfrigération (+2°C)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Coffre 130/140 litres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77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J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</a:rPr>
                        <a:t>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530968914"/>
                  </a:ext>
                </a:extLst>
              </a:tr>
              <a:tr h="6300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Audio-visuel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Radio-Réveil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0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>
                          <a:effectLst/>
                        </a:rPr>
                        <a:t> 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32273956"/>
                  </a:ext>
                </a:extLst>
              </a:tr>
              <a:tr h="829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Audio-visuel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Téléviseur couleur 42cm 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50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J</a:t>
                      </a:r>
                      <a:endParaRPr lang="fr-F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29243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1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874" y="42063"/>
            <a:ext cx="914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La cellule photovoltaïque</a:t>
            </a:r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290945" y="1059874"/>
            <a:ext cx="11544300" cy="1787236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La puissance obtenue est proportionnelle à la puissance lumineuse incidente et est fonction du rendement de la cellule. La cellule photovoltaïque délivre une tension continue et un courant la traverse dès qu'elle est connectée à un circuit électrique (en général un onduleur, parfois une simple batterie).</a:t>
            </a:r>
          </a:p>
        </p:txBody>
      </p:sp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t="29851" b="17085"/>
          <a:stretch>
            <a:fillRect/>
          </a:stretch>
        </p:blipFill>
        <p:spPr bwMode="auto">
          <a:xfrm>
            <a:off x="2681024" y="2941591"/>
            <a:ext cx="6552427" cy="369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52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8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sharp.fr/images/public/solar/generation/strucure1_type.gif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83" y="1439918"/>
            <a:ext cx="8752228" cy="3812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23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Les LAN (Local Area Network</a:t>
            </a:r>
          </a:p>
        </p:txBody>
      </p:sp>
      <p:pic>
        <p:nvPicPr>
          <p:cNvPr id="6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" y="89452"/>
            <a:ext cx="11211339" cy="6599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74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874" y="42063"/>
            <a:ext cx="914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Installation autonome</a:t>
            </a:r>
          </a:p>
        </p:txBody>
      </p:sp>
      <p:sp>
        <p:nvSpPr>
          <p:cNvPr id="5" name="Zone de texte 15"/>
          <p:cNvSpPr txBox="1">
            <a:spLocks noChangeArrowheads="1"/>
          </p:cNvSpPr>
          <p:nvPr/>
        </p:nvSpPr>
        <p:spPr bwMode="auto">
          <a:xfrm>
            <a:off x="446238" y="4824249"/>
            <a:ext cx="11298620" cy="1944414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Le régulateur assure :</a:t>
            </a:r>
          </a:p>
          <a:p>
            <a:r>
              <a:rPr lang="fr-FR" dirty="0"/>
              <a:t>		La protection de la batterie contre les charges excessives et les décharges 		trop profonde.</a:t>
            </a:r>
          </a:p>
          <a:p>
            <a:r>
              <a:rPr lang="fr-FR" dirty="0"/>
              <a:t>		L’optimisation du régime de charge de la batterie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937130" y="898350"/>
            <a:ext cx="8316836" cy="3803756"/>
            <a:chOff x="1701" y="5393"/>
            <a:chExt cx="8378" cy="3210"/>
          </a:xfrm>
        </p:grpSpPr>
        <p:pic>
          <p:nvPicPr>
            <p:cNvPr id="7" name="Picture 23" descr="http://www.photowatt.com/how/media_how/how_009.gif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"/>
            <a:stretch>
              <a:fillRect/>
            </a:stretch>
          </p:blipFill>
          <p:spPr bwMode="auto">
            <a:xfrm>
              <a:off x="1701" y="5393"/>
              <a:ext cx="8378" cy="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6529" y="5393"/>
              <a:ext cx="1136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0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Onduleur</a:t>
              </a:r>
              <a:endParaRPr lang="fr-FR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2" t="710" b="74045"/>
            <a:stretch>
              <a:fillRect/>
            </a:stretch>
          </p:blipFill>
          <p:spPr bwMode="auto">
            <a:xfrm>
              <a:off x="6671" y="6671"/>
              <a:ext cx="78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855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s performances sur toutes la Fran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69" y="965393"/>
            <a:ext cx="7826758" cy="57729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24874" y="42063"/>
            <a:ext cx="914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Installation reliée au réseau</a:t>
            </a:r>
          </a:p>
        </p:txBody>
      </p:sp>
    </p:spTree>
    <p:extLst>
      <p:ext uri="{BB962C8B-B14F-4D97-AF65-F5344CB8AC3E}">
        <p14:creationId xmlns:p14="http://schemas.microsoft.com/office/powerpoint/2010/main" val="410315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5"/>
          <p:cNvSpPr txBox="1">
            <a:spLocks noChangeArrowheads="1"/>
          </p:cNvSpPr>
          <p:nvPr/>
        </p:nvSpPr>
        <p:spPr bwMode="auto">
          <a:xfrm>
            <a:off x="346387" y="1912883"/>
            <a:ext cx="11498317" cy="2175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L’</a:t>
            </a:r>
            <a:r>
              <a:rPr lang="fr-FR" dirty="0" err="1"/>
              <a:t>irradiance</a:t>
            </a:r>
            <a:r>
              <a:rPr lang="fr-FR" dirty="0"/>
              <a:t> (appelé aussi éclairement énergétique) quantifie la puissance d'un rayonnement électromagnétique (la lumière) frappant par unité de surface perpendiculaire à sa direction. C'est la densité surfacique du flux énergétique arrivant au point considéré de la surface. Dans le Système international d'unités, elle s’exprime en watts par mètre carré (W/m2 ou W.m−2)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9334" y="588601"/>
            <a:ext cx="9952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u="sng" dirty="0"/>
              <a:t>Puissance lumineuse éclairement</a:t>
            </a:r>
          </a:p>
        </p:txBody>
      </p:sp>
    </p:spTree>
    <p:extLst>
      <p:ext uri="{BB962C8B-B14F-4D97-AF65-F5344CB8AC3E}">
        <p14:creationId xmlns:p14="http://schemas.microsoft.com/office/powerpoint/2010/main" val="207078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sements solaires en France | economiedenergie.f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36633"/>
            <a:ext cx="7273158" cy="6611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83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3193</TotalTime>
  <Words>445</Words>
  <Application>Microsoft Office PowerPoint</Application>
  <PresentationFormat>Grand écran</PresentationFormat>
  <Paragraphs>73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Céleste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Meunier</dc:creator>
  <cp:lastModifiedBy>François Meunier</cp:lastModifiedBy>
  <cp:revision>68</cp:revision>
  <dcterms:created xsi:type="dcterms:W3CDTF">2017-03-02T12:35:22Z</dcterms:created>
  <dcterms:modified xsi:type="dcterms:W3CDTF">2020-01-30T07:57:48Z</dcterms:modified>
</cp:coreProperties>
</file>