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5" r:id="rId17"/>
    <p:sldId id="278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66431" autoAdjust="0"/>
  </p:normalViewPr>
  <p:slideViewPr>
    <p:cSldViewPr snapToGrid="0" snapToObjects="1">
      <p:cViewPr>
        <p:scale>
          <a:sx n="150" d="100"/>
          <a:sy n="150" d="100"/>
        </p:scale>
        <p:origin x="-978" y="-28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9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2D448-C5A2-4969-9507-37597BB443F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7D5530-C2D7-40E4-A3A6-8FBFA14B89CC}">
      <dgm:prSet phldrT="[Texte]"/>
      <dgm:spPr/>
      <dgm:t>
        <a:bodyPr/>
        <a:lstStyle/>
        <a:p>
          <a:r>
            <a:rPr lang="fr-FR" dirty="0"/>
            <a:t>Les régimes établis ne permettent pas toujours de dimensionner la chaîne de puissance</a:t>
          </a:r>
        </a:p>
      </dgm:t>
    </dgm:pt>
    <dgm:pt modelId="{78282621-1369-4F52-BE10-7AF04D548F92}" type="parTrans" cxnId="{8311D648-E4ED-4BF7-822E-B0E9F51371BE}">
      <dgm:prSet/>
      <dgm:spPr/>
      <dgm:t>
        <a:bodyPr/>
        <a:lstStyle/>
        <a:p>
          <a:endParaRPr lang="fr-FR"/>
        </a:p>
      </dgm:t>
    </dgm:pt>
    <dgm:pt modelId="{2881CC5F-4108-48C2-A55F-BA2016E0CDAA}" type="sibTrans" cxnId="{8311D648-E4ED-4BF7-822E-B0E9F51371BE}">
      <dgm:prSet/>
      <dgm:spPr/>
      <dgm:t>
        <a:bodyPr/>
        <a:lstStyle/>
        <a:p>
          <a:endParaRPr lang="fr-FR"/>
        </a:p>
      </dgm:t>
    </dgm:pt>
    <dgm:pt modelId="{B4F4A167-E9EF-45BA-AA5E-C8F739DE43A7}">
      <dgm:prSet phldrT="[Texte]"/>
      <dgm:spPr/>
      <dgm:t>
        <a:bodyPr/>
        <a:lstStyle/>
        <a:p>
          <a:r>
            <a:rPr lang="fr-FR" dirty="0"/>
            <a:t>La chaîne d’information assurant la régulation joue un rôle primordial dans la gestion de la puissance de manière à l’adapter aux besoins</a:t>
          </a:r>
        </a:p>
      </dgm:t>
    </dgm:pt>
    <dgm:pt modelId="{54324B38-C4AE-4E49-BD96-A288893413A4}" type="parTrans" cxnId="{44014DE6-B5B2-4224-8487-0204FCABD30B}">
      <dgm:prSet/>
      <dgm:spPr/>
      <dgm:t>
        <a:bodyPr/>
        <a:lstStyle/>
        <a:p>
          <a:endParaRPr lang="fr-FR"/>
        </a:p>
      </dgm:t>
    </dgm:pt>
    <dgm:pt modelId="{DA26E79D-0BDD-40A8-A86C-E5680866915C}" type="sibTrans" cxnId="{44014DE6-B5B2-4224-8487-0204FCABD30B}">
      <dgm:prSet/>
      <dgm:spPr/>
      <dgm:t>
        <a:bodyPr/>
        <a:lstStyle/>
        <a:p>
          <a:endParaRPr lang="fr-FR"/>
        </a:p>
      </dgm:t>
    </dgm:pt>
    <dgm:pt modelId="{DF4D090F-FFFC-4165-8D50-E1B264FBFC30}" type="pres">
      <dgm:prSet presAssocID="{5662D448-C5A2-4969-9507-37597BB443F6}" presName="theList" presStyleCnt="0">
        <dgm:presLayoutVars>
          <dgm:dir/>
          <dgm:animLvl val="lvl"/>
          <dgm:resizeHandles val="exact"/>
        </dgm:presLayoutVars>
      </dgm:prSet>
      <dgm:spPr/>
    </dgm:pt>
    <dgm:pt modelId="{8528BA8B-5A44-4995-841A-7328D281C58E}" type="pres">
      <dgm:prSet presAssocID="{E47D5530-C2D7-40E4-A3A6-8FBFA14B89CC}" presName="compNode" presStyleCnt="0"/>
      <dgm:spPr/>
    </dgm:pt>
    <dgm:pt modelId="{9E9CA2CB-68CF-4EAB-AAE5-8BA79DD88DEA}" type="pres">
      <dgm:prSet presAssocID="{E47D5530-C2D7-40E4-A3A6-8FBFA14B89CC}" presName="aNode" presStyleLbl="bgShp" presStyleIdx="0" presStyleCnt="2"/>
      <dgm:spPr/>
    </dgm:pt>
    <dgm:pt modelId="{E672ED89-22AB-468F-BD76-002F0D3C1764}" type="pres">
      <dgm:prSet presAssocID="{E47D5530-C2D7-40E4-A3A6-8FBFA14B89CC}" presName="textNode" presStyleLbl="bgShp" presStyleIdx="0" presStyleCnt="2"/>
      <dgm:spPr/>
    </dgm:pt>
    <dgm:pt modelId="{D92BBE6B-B5F1-46A2-A172-495FD4BDE719}" type="pres">
      <dgm:prSet presAssocID="{E47D5530-C2D7-40E4-A3A6-8FBFA14B89CC}" presName="compChildNode" presStyleCnt="0"/>
      <dgm:spPr/>
    </dgm:pt>
    <dgm:pt modelId="{A868AF00-E7AA-4899-9819-74440EEA30F4}" type="pres">
      <dgm:prSet presAssocID="{E47D5530-C2D7-40E4-A3A6-8FBFA14B89CC}" presName="theInnerList" presStyleCnt="0"/>
      <dgm:spPr/>
    </dgm:pt>
    <dgm:pt modelId="{5A5D9E5A-A51F-4E4C-8EAD-3470A636D7F0}" type="pres">
      <dgm:prSet presAssocID="{E47D5530-C2D7-40E4-A3A6-8FBFA14B89CC}" presName="aSpace" presStyleCnt="0"/>
      <dgm:spPr/>
    </dgm:pt>
    <dgm:pt modelId="{281BAA4A-8406-4223-B2C8-A18C75377650}" type="pres">
      <dgm:prSet presAssocID="{B4F4A167-E9EF-45BA-AA5E-C8F739DE43A7}" presName="compNode" presStyleCnt="0"/>
      <dgm:spPr/>
    </dgm:pt>
    <dgm:pt modelId="{FDC1320D-6DAD-4551-AE48-F4C00FD0CA5A}" type="pres">
      <dgm:prSet presAssocID="{B4F4A167-E9EF-45BA-AA5E-C8F739DE43A7}" presName="aNode" presStyleLbl="bgShp" presStyleIdx="1" presStyleCnt="2"/>
      <dgm:spPr/>
    </dgm:pt>
    <dgm:pt modelId="{4F708030-D0AB-4E45-99D1-2263BC31DB7B}" type="pres">
      <dgm:prSet presAssocID="{B4F4A167-E9EF-45BA-AA5E-C8F739DE43A7}" presName="textNode" presStyleLbl="bgShp" presStyleIdx="1" presStyleCnt="2"/>
      <dgm:spPr/>
    </dgm:pt>
    <dgm:pt modelId="{F41738AF-7457-4490-8475-480004E4BFC0}" type="pres">
      <dgm:prSet presAssocID="{B4F4A167-E9EF-45BA-AA5E-C8F739DE43A7}" presName="compChildNode" presStyleCnt="0"/>
      <dgm:spPr/>
    </dgm:pt>
    <dgm:pt modelId="{8713982F-98EC-4456-8CB6-971345B725F7}" type="pres">
      <dgm:prSet presAssocID="{B4F4A167-E9EF-45BA-AA5E-C8F739DE43A7}" presName="theInnerList" presStyleCnt="0"/>
      <dgm:spPr/>
    </dgm:pt>
  </dgm:ptLst>
  <dgm:cxnLst>
    <dgm:cxn modelId="{32309264-4AE2-48F5-A0AF-74AD47F11760}" type="presOf" srcId="{E47D5530-C2D7-40E4-A3A6-8FBFA14B89CC}" destId="{E672ED89-22AB-468F-BD76-002F0D3C1764}" srcOrd="1" destOrd="0" presId="urn:microsoft.com/office/officeart/2005/8/layout/lProcess2"/>
    <dgm:cxn modelId="{8311D648-E4ED-4BF7-822E-B0E9F51371BE}" srcId="{5662D448-C5A2-4969-9507-37597BB443F6}" destId="{E47D5530-C2D7-40E4-A3A6-8FBFA14B89CC}" srcOrd="0" destOrd="0" parTransId="{78282621-1369-4F52-BE10-7AF04D548F92}" sibTransId="{2881CC5F-4108-48C2-A55F-BA2016E0CDAA}"/>
    <dgm:cxn modelId="{67423C9F-1F29-4515-A21E-845C126F806C}" type="presOf" srcId="{E47D5530-C2D7-40E4-A3A6-8FBFA14B89CC}" destId="{9E9CA2CB-68CF-4EAB-AAE5-8BA79DD88DEA}" srcOrd="0" destOrd="0" presId="urn:microsoft.com/office/officeart/2005/8/layout/lProcess2"/>
    <dgm:cxn modelId="{4B2DDAC2-1A75-4811-87CB-EF95E6819DF3}" type="presOf" srcId="{B4F4A167-E9EF-45BA-AA5E-C8F739DE43A7}" destId="{FDC1320D-6DAD-4551-AE48-F4C00FD0CA5A}" srcOrd="0" destOrd="0" presId="urn:microsoft.com/office/officeart/2005/8/layout/lProcess2"/>
    <dgm:cxn modelId="{775C82DF-6201-45CB-B409-C57DC9DEB380}" type="presOf" srcId="{B4F4A167-E9EF-45BA-AA5E-C8F739DE43A7}" destId="{4F708030-D0AB-4E45-99D1-2263BC31DB7B}" srcOrd="1" destOrd="0" presId="urn:microsoft.com/office/officeart/2005/8/layout/lProcess2"/>
    <dgm:cxn modelId="{E9D4D3E4-E7E1-47D3-8933-EFF9C3FA435B}" type="presOf" srcId="{5662D448-C5A2-4969-9507-37597BB443F6}" destId="{DF4D090F-FFFC-4165-8D50-E1B264FBFC30}" srcOrd="0" destOrd="0" presId="urn:microsoft.com/office/officeart/2005/8/layout/lProcess2"/>
    <dgm:cxn modelId="{44014DE6-B5B2-4224-8487-0204FCABD30B}" srcId="{5662D448-C5A2-4969-9507-37597BB443F6}" destId="{B4F4A167-E9EF-45BA-AA5E-C8F739DE43A7}" srcOrd="1" destOrd="0" parTransId="{54324B38-C4AE-4E49-BD96-A288893413A4}" sibTransId="{DA26E79D-0BDD-40A8-A86C-E5680866915C}"/>
    <dgm:cxn modelId="{A13E7921-3E45-4D3D-ADA7-F8BB476C4B00}" type="presParOf" srcId="{DF4D090F-FFFC-4165-8D50-E1B264FBFC30}" destId="{8528BA8B-5A44-4995-841A-7328D281C58E}" srcOrd="0" destOrd="0" presId="urn:microsoft.com/office/officeart/2005/8/layout/lProcess2"/>
    <dgm:cxn modelId="{5A98E78F-FC38-4608-A2A3-A6E85BA7074C}" type="presParOf" srcId="{8528BA8B-5A44-4995-841A-7328D281C58E}" destId="{9E9CA2CB-68CF-4EAB-AAE5-8BA79DD88DEA}" srcOrd="0" destOrd="0" presId="urn:microsoft.com/office/officeart/2005/8/layout/lProcess2"/>
    <dgm:cxn modelId="{F493EC59-0BB2-4C4D-BE6C-241331634F15}" type="presParOf" srcId="{8528BA8B-5A44-4995-841A-7328D281C58E}" destId="{E672ED89-22AB-468F-BD76-002F0D3C1764}" srcOrd="1" destOrd="0" presId="urn:microsoft.com/office/officeart/2005/8/layout/lProcess2"/>
    <dgm:cxn modelId="{3B325D2D-B28D-4A39-8B79-CC328F335329}" type="presParOf" srcId="{8528BA8B-5A44-4995-841A-7328D281C58E}" destId="{D92BBE6B-B5F1-46A2-A172-495FD4BDE719}" srcOrd="2" destOrd="0" presId="urn:microsoft.com/office/officeart/2005/8/layout/lProcess2"/>
    <dgm:cxn modelId="{40B42EB1-0875-497D-B878-D2F7AAA443A3}" type="presParOf" srcId="{D92BBE6B-B5F1-46A2-A172-495FD4BDE719}" destId="{A868AF00-E7AA-4899-9819-74440EEA30F4}" srcOrd="0" destOrd="0" presId="urn:microsoft.com/office/officeart/2005/8/layout/lProcess2"/>
    <dgm:cxn modelId="{2723C445-FA1F-4AB6-B5A5-37F0A57FC74B}" type="presParOf" srcId="{DF4D090F-FFFC-4165-8D50-E1B264FBFC30}" destId="{5A5D9E5A-A51F-4E4C-8EAD-3470A636D7F0}" srcOrd="1" destOrd="0" presId="urn:microsoft.com/office/officeart/2005/8/layout/lProcess2"/>
    <dgm:cxn modelId="{997935EE-E68F-4534-84E3-5747E47663CF}" type="presParOf" srcId="{DF4D090F-FFFC-4165-8D50-E1B264FBFC30}" destId="{281BAA4A-8406-4223-B2C8-A18C75377650}" srcOrd="2" destOrd="0" presId="urn:microsoft.com/office/officeart/2005/8/layout/lProcess2"/>
    <dgm:cxn modelId="{CFF024ED-D8BC-48FA-88FB-E734CB4714CA}" type="presParOf" srcId="{281BAA4A-8406-4223-B2C8-A18C75377650}" destId="{FDC1320D-6DAD-4551-AE48-F4C00FD0CA5A}" srcOrd="0" destOrd="0" presId="urn:microsoft.com/office/officeart/2005/8/layout/lProcess2"/>
    <dgm:cxn modelId="{8CD921B3-AF38-4772-B1F6-104C8A771561}" type="presParOf" srcId="{281BAA4A-8406-4223-B2C8-A18C75377650}" destId="{4F708030-D0AB-4E45-99D1-2263BC31DB7B}" srcOrd="1" destOrd="0" presId="urn:microsoft.com/office/officeart/2005/8/layout/lProcess2"/>
    <dgm:cxn modelId="{96F63B04-48DB-4C99-9F75-D0CA94F985BD}" type="presParOf" srcId="{281BAA4A-8406-4223-B2C8-A18C75377650}" destId="{F41738AF-7457-4490-8475-480004E4BFC0}" srcOrd="2" destOrd="0" presId="urn:microsoft.com/office/officeart/2005/8/layout/lProcess2"/>
    <dgm:cxn modelId="{A388EF2C-A3FF-4681-822A-1CB5BF25250A}" type="presParOf" srcId="{F41738AF-7457-4490-8475-480004E4BFC0}" destId="{8713982F-98EC-4456-8CB6-971345B725F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A2CB-68CF-4EAB-AAE5-8BA79DD88DEA}">
      <dsp:nvSpPr>
        <dsp:cNvPr id="0" name=""/>
        <dsp:cNvSpPr/>
      </dsp:nvSpPr>
      <dsp:spPr>
        <a:xfrm>
          <a:off x="4067" y="0"/>
          <a:ext cx="3913187" cy="48429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Les régimes établis ne permettent pas toujours de dimensionner la chaîne de puissance</a:t>
          </a:r>
        </a:p>
      </dsp:txBody>
      <dsp:txXfrm>
        <a:off x="4067" y="0"/>
        <a:ext cx="3913187" cy="1452880"/>
      </dsp:txXfrm>
    </dsp:sp>
    <dsp:sp modelId="{FDC1320D-6DAD-4551-AE48-F4C00FD0CA5A}">
      <dsp:nvSpPr>
        <dsp:cNvPr id="0" name=""/>
        <dsp:cNvSpPr/>
      </dsp:nvSpPr>
      <dsp:spPr>
        <a:xfrm>
          <a:off x="4210744" y="0"/>
          <a:ext cx="3913187" cy="48429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La chaîne d’information assurant la régulation joue un rôle primordial dans la gestion de la puissance de manière à l’adapter aux besoins</a:t>
          </a:r>
        </a:p>
      </dsp:txBody>
      <dsp:txXfrm>
        <a:off x="4210744" y="0"/>
        <a:ext cx="3913187" cy="1452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695F09-32BE-2ACB-943F-804887378E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839357-9A80-9F49-1551-8559D15ABA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E2BAD-15DF-4968-AA7D-28CA66DB6B2A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B3746E-7AA8-28E7-62C7-0168A2F2E0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BBAC74-7571-1715-0926-4315DCBD87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8842-DE93-46AE-98EC-3DF86B1A7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9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3F15-991F-4F9C-9393-C243F1C8D88E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0E09-7FF5-4D85-A6B7-D8C62872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3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Régulation de température avec correcteur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proportionnel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On reprend l’exemple précédent de l’incubateur,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en utilisant cette fois un correcteur proportionnel simple (</a:t>
            </a:r>
            <a:r>
              <a:rPr lang="fr-FR" b="0" i="0" dirty="0" err="1">
                <a:solidFill>
                  <a:srgbClr val="A0148E"/>
                </a:solidFill>
                <a:effectLst/>
                <a:latin typeface="ffa6"/>
              </a:rPr>
              <a:t>Kp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= 200). Pour cette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simulation, la température initiale est de 20 °C. On voit sur le relevé de température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(</a:t>
            </a:r>
            <a:r>
              <a:rPr lang="fr-FR" b="0" i="0" dirty="0">
                <a:solidFill>
                  <a:srgbClr val="2D4FA9"/>
                </a:solidFill>
                <a:effectLst/>
                <a:latin typeface="ffa5"/>
              </a:rPr>
              <a:t>fig. 8.13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) que la température est régulée avec une erreur statique de 1 °C et que la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température réglée est constante et stable.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Ce mode de régulation est plus adapté pour l’incubateur, mais il manque de précision. Un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correcteur proportionnel intégral (PI) pourra apporter la précision manquante.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3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algn="l">
              <a:buNone/>
            </a:pPr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1 Système rapide, stable mais dépassement de la consigne en entrée, précis après 	2	système précis, faible dépassement mais moins rapide</a:t>
            </a:r>
          </a:p>
          <a:p>
            <a:pPr marL="228600" indent="-228600" algn="l">
              <a:buAutoNum type="arabicPlain"/>
            </a:pPr>
            <a:endParaRPr lang="fr-FR" b="0" i="0" dirty="0">
              <a:solidFill>
                <a:srgbClr val="A0148E"/>
              </a:solidFill>
              <a:effectLst/>
              <a:latin typeface="ffa3"/>
            </a:endParaRPr>
          </a:p>
          <a:p>
            <a:pPr marL="228600" indent="-228600" algn="l">
              <a:buAutoNum type="arabicPlain"/>
            </a:pPr>
            <a:endParaRPr lang="fr-FR" b="0" i="0" dirty="0">
              <a:solidFill>
                <a:srgbClr val="A0148E"/>
              </a:solidFill>
              <a:effectLst/>
              <a:latin typeface="ffa3"/>
            </a:endParaRPr>
          </a:p>
          <a:p>
            <a:pPr marL="228600" indent="-228600" algn="l">
              <a:buAutoNum type="arabicPlain"/>
            </a:pPr>
            <a:endParaRPr lang="fr-FR" b="0" i="0" dirty="0">
              <a:solidFill>
                <a:srgbClr val="A0148E"/>
              </a:solidFill>
              <a:effectLst/>
              <a:latin typeface="ffa3"/>
            </a:endParaRPr>
          </a:p>
          <a:p>
            <a:pPr marL="228600" indent="-228600" algn="l">
              <a:buAutoNum type="arabicPlain"/>
            </a:pPr>
            <a:endParaRPr lang="fr-FR" b="0" i="0" dirty="0">
              <a:solidFill>
                <a:srgbClr val="A0148E"/>
              </a:solidFill>
              <a:effectLst/>
              <a:latin typeface="ffa3"/>
            </a:endParaRPr>
          </a:p>
          <a:p>
            <a:pPr marL="228600" indent="-228600" algn="l">
              <a:buAutoNum type="arabicPlain"/>
            </a:pPr>
            <a:endParaRPr lang="fr-FR" b="0" i="0" dirty="0">
              <a:solidFill>
                <a:srgbClr val="A0148E"/>
              </a:solidFill>
              <a:effectLst/>
              <a:latin typeface="ffa3"/>
            </a:endParaRPr>
          </a:p>
          <a:p>
            <a:pPr marL="0" indent="0" algn="l">
              <a:buNone/>
            </a:pPr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3 système instable	4 système lent et imprécis mais stable	</a:t>
            </a: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6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algn="l">
              <a:buNone/>
            </a:pPr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Rouge : P important, entrée rapide mais avec dépassement</a:t>
            </a:r>
          </a:p>
          <a:p>
            <a:pPr marL="914400" lvl="2" indent="0" algn="l">
              <a:buNone/>
            </a:pPr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Vert : p faible : Entrée lente sans dépassement</a:t>
            </a:r>
          </a:p>
          <a:p>
            <a:pPr marL="914400" lvl="2" indent="0" algn="l">
              <a:buNone/>
            </a:pPr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Bleu : P correct, entrée le plus rapide possible dans dépassement</a:t>
            </a: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8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Energie fatale, Energie normalement perdue dans l’usage comme l’air chaud évacué par la VMC simple flux ou les pertes chaleur des plaquettes de frein,</a:t>
            </a: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Système non précis mais stable</a:t>
            </a:r>
          </a:p>
          <a:p>
            <a:r>
              <a:rPr lang="fr-FR" dirty="0"/>
              <a:t>Vitesse finale 66 tr,min-1 environ</a:t>
            </a:r>
          </a:p>
          <a:p>
            <a:r>
              <a:rPr lang="fr-FR" dirty="0"/>
              <a:t>Erreur statique 4 tr,min-1</a:t>
            </a:r>
          </a:p>
          <a:p>
            <a:r>
              <a:rPr lang="fr-FR" dirty="0"/>
              <a:t>Temps de réponse : 9,4 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7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On observe que la température augmente progressivement pour atteindre une valeur stabilisée de l’ordre de 37 °C au terme d’environ 6000 s de chauffe : d’abord en régime transitoire pendant lequel la température intérieure de l’incubateur varie,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puis en régime permanent établi lorsque la température est stabilisée. En régime permanent établi, la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puissance apportée est égale aux pertes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0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On observe que la température augmente progressivement pour atteindre une valeur stabilisée de l’ordre de 37 °C au terme d’environ 6000 s de chauffe : d’abord en régime transitoire pendant lequel la température intérieure de l’incubateur varie,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puis en régime permanent établi lorsque la température est stabilisée. En régime permanent établi, la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puissance apportée est égale aux pertes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83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chemeClr val="bg1"/>
                </a:solidFill>
                <a:effectLst/>
                <a:latin typeface="ffa6"/>
              </a:rPr>
              <a:t>Les résultats de la simulation nous donnent l’évolution de la température intérieure et de la puissance. </a:t>
            </a:r>
          </a:p>
          <a:p>
            <a:pPr algn="l"/>
            <a:r>
              <a:rPr lang="fr-FR" b="0" i="0" dirty="0">
                <a:solidFill>
                  <a:schemeClr val="bg1"/>
                </a:solidFill>
                <a:effectLst/>
                <a:latin typeface="ffa6"/>
              </a:rPr>
              <a:t>On voit que l’enveloppe peut atteindre la température souhaitée de 37°C en moins de </a:t>
            </a:r>
          </a:p>
          <a:p>
            <a:pPr algn="l"/>
            <a:r>
              <a:rPr lang="fr-FR" b="0" i="0" dirty="0">
                <a:solidFill>
                  <a:schemeClr val="bg1"/>
                </a:solidFill>
                <a:effectLst/>
                <a:latin typeface="ffa6"/>
              </a:rPr>
              <a:t>10 minutes, si le système de chauffage lui fournit une puissance nominale de 2000 W.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5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53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Régulation de température dans un local climatisé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- Grandeur réglée : la température de la pièce.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- Consigne : 22°C (c’est la valeur de température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que l’on souhaite avoir dans la pièce).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- Perturbations : le soleil sur la vitre et la présence de personnes dans la pièce.</a:t>
            </a:r>
          </a:p>
          <a:p>
            <a:pPr marL="171450" indent="-171450" algn="l">
              <a:buFontTx/>
              <a:buChar char="-"/>
            </a:pP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Grandeur </a:t>
            </a:r>
            <a:r>
              <a:rPr lang="fr-FR" b="0" i="0" dirty="0" err="1">
                <a:solidFill>
                  <a:srgbClr val="A0148E"/>
                </a:solidFill>
                <a:effectLst/>
                <a:latin typeface="ffa6"/>
              </a:rPr>
              <a:t>réglante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 : la puissance électrique fournie au climatiseur.</a:t>
            </a:r>
          </a:p>
          <a:p>
            <a:pPr marL="171450" indent="-171450" algn="l">
              <a:buFontTx/>
              <a:buChar char="-"/>
            </a:pP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pPr marL="0" indent="0" algn="l">
              <a:buFontTx/>
              <a:buNone/>
            </a:pP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Asservissement ou régulation ?</a:t>
            </a:r>
          </a:p>
          <a:p>
            <a:pPr marL="0" indent="0" algn="l">
              <a:buFontTx/>
              <a:buNone/>
            </a:pP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Dans un asservissement, on considère que le système n’est soumis à aucune perturbation. On parle de suivi de consigne</a:t>
            </a:r>
          </a:p>
          <a:p>
            <a:pPr marL="0" indent="0" algn="l">
              <a:buFontTx/>
              <a:buNone/>
            </a:pP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3"/>
              </a:rPr>
              <a:t>Asservissement de vitesse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Une voiture roule à 80 km</a:t>
            </a:r>
            <a:r>
              <a:rPr lang="fr-FR" b="0" i="0" dirty="0">
                <a:solidFill>
                  <a:srgbClr val="A0148E"/>
                </a:solidFill>
                <a:effectLst/>
                <a:latin typeface="ffab"/>
              </a:rPr>
              <a:t>,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h-1 lorsqu’elle arrive sur une portion de route limitée à 110 km</a:t>
            </a:r>
            <a:r>
              <a:rPr lang="fr-FR" b="0" i="0" dirty="0">
                <a:solidFill>
                  <a:srgbClr val="A0148E"/>
                </a:solidFill>
                <a:effectLst/>
                <a:latin typeface="ffab"/>
              </a:rPr>
              <a:t>?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h-1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. Le régulateur de la voiture est d’abord préréglé à 110 km-1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. Quand le conducteur </a:t>
            </a:r>
            <a:r>
              <a:rPr lang="fr-FR" b="0" i="0" dirty="0" err="1">
                <a:solidFill>
                  <a:srgbClr val="A0148E"/>
                </a:solidFill>
                <a:effectLst/>
                <a:latin typeface="ffa6"/>
              </a:rPr>
              <a:t>appuye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 ensuite sur la mise en route du régulateur, le véhicule passe de 80 km•h-1 à 110 km</a:t>
            </a:r>
            <a:r>
              <a:rPr lang="fr-FR" b="0" i="0" dirty="0">
                <a:solidFill>
                  <a:srgbClr val="A0148E"/>
                </a:solidFill>
                <a:effectLst/>
                <a:latin typeface="ffab"/>
              </a:rPr>
              <a:t>?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h-1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. C’est ce que l’on appelle un asservissement de vitesse.</a:t>
            </a:r>
          </a:p>
          <a:p>
            <a:pPr marL="0" indent="0" algn="l">
              <a:buFontTx/>
              <a:buNone/>
            </a:pP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Une voiture roule à 110 km</a:t>
            </a:r>
            <a:r>
              <a:rPr lang="fr-FR" b="0" i="0" dirty="0">
                <a:solidFill>
                  <a:srgbClr val="A0148E"/>
                </a:solidFill>
                <a:effectLst/>
                <a:latin typeface="ffab"/>
              </a:rPr>
              <a:t>?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h-1 sur terrain plat. On souhaite que le véhicule maintienne sa vitesse de 110 km </a:t>
            </a:r>
            <a:r>
              <a:rPr lang="fr-FR" b="0" i="0" dirty="0">
                <a:solidFill>
                  <a:srgbClr val="A0148E"/>
                </a:solidFill>
                <a:effectLst/>
                <a:latin typeface="ffab"/>
              </a:rPr>
              <a:t>? </a:t>
            </a:r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h-1 même en montée. Pour cela le moteur devra fournir plus de puissance en montée. </a:t>
            </a:r>
          </a:p>
          <a:p>
            <a:pPr algn="l"/>
            <a:r>
              <a:rPr lang="fr-FR" b="0" i="0" dirty="0">
                <a:solidFill>
                  <a:srgbClr val="A0148E"/>
                </a:solidFill>
                <a:effectLst/>
                <a:latin typeface="ffa6"/>
              </a:rPr>
              <a:t>On parle de régulation de vitesse</a:t>
            </a:r>
          </a:p>
          <a:p>
            <a:pPr marL="0" indent="0" algn="l">
              <a:buFontTx/>
              <a:buNone/>
            </a:pPr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Dans une régulation, on considère que la consigne est fixe. L’objectif est que le système ne tienne pas compte des perturbations. On parle de rejet de perturbations.</a:t>
            </a:r>
          </a:p>
          <a:p>
            <a:pPr algn="l"/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4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solidFill>
                <a:srgbClr val="A0148E"/>
              </a:solidFill>
              <a:effectLst/>
              <a:latin typeface="ffa6"/>
            </a:endParaRP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Le régulateur est caractérisé par deux 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états de la commande: 0% ou 100%. 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La </a:t>
            </a:r>
            <a:r>
              <a:rPr lang="fr-FR" b="0" i="0" dirty="0">
                <a:solidFill>
                  <a:srgbClr val="2D4FA9"/>
                </a:solidFill>
                <a:effectLst/>
                <a:latin typeface="ffa7"/>
              </a:rPr>
              <a:t>figure 8.10</a:t>
            </a:r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 représente la caractéristique statique d’un régulateur TOR 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avec hystérésis :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Principal avantage du correcteur TOR : sa simplicité de mise en œuvre.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Principaux inconvénients :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- la variation fréquente du signal de commande (usure des actionneurs); 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- une grandeur réglée non constante.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2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74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Les correcteurs proportionnels permettent d’obtenir une évolution plus stable de la grandeur </a:t>
            </a:r>
          </a:p>
          <a:p>
            <a:pPr algn="l"/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réglée. La caractéristique statique du régulateur proportionnel est un gain (une constante </a:t>
            </a:r>
            <a:r>
              <a:rPr lang="fr-FR" b="0" i="0" dirty="0" err="1">
                <a:solidFill>
                  <a:srgbClr val="231F20"/>
                </a:solidFill>
                <a:effectLst/>
                <a:latin typeface="ffa9"/>
              </a:rPr>
              <a:t>Kp</a:t>
            </a:r>
            <a:r>
              <a:rPr lang="fr-FR" b="0" i="0" dirty="0">
                <a:solidFill>
                  <a:srgbClr val="231F20"/>
                </a:solidFill>
                <a:effectLst/>
                <a:latin typeface="ffa9"/>
              </a:rPr>
              <a:t>).</a:t>
            </a:r>
          </a:p>
          <a:p>
            <a:pPr algn="l"/>
            <a:endParaRPr lang="fr-FR" b="0" i="0" dirty="0">
              <a:solidFill>
                <a:srgbClr val="231F20"/>
              </a:solidFill>
              <a:effectLst/>
              <a:latin typeface="ffa9"/>
            </a:endParaRPr>
          </a:p>
          <a:p>
            <a:pPr algn="l"/>
            <a:endParaRPr lang="fr-FR" b="0" i="0" dirty="0">
              <a:solidFill>
                <a:srgbClr val="231F20"/>
              </a:solidFill>
              <a:effectLst/>
              <a:latin typeface="ffa9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B0E09-7FF5-4D85-A6B7-D8C6287208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6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DA738-98AC-BE48-A4FC-89D20C727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149062"/>
            <a:ext cx="5791200" cy="1325563"/>
          </a:xfrm>
        </p:spPr>
        <p:txBody>
          <a:bodyPr rtlCol="0" anchor="b"/>
          <a:lstStyle>
            <a:lvl1pPr algn="l">
              <a:defRPr lang="fr-FR"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Modifier le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7F6AFD-DBA7-5944-B8C8-9122FA893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580988"/>
            <a:ext cx="5791200" cy="925512"/>
          </a:xfrm>
        </p:spPr>
        <p:txBody>
          <a:bodyPr rtlCol="0"/>
          <a:lstStyle>
            <a:lvl1pPr>
              <a:buNone/>
              <a:defRPr lang="fr-FR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Modifier le sous-titre</a:t>
            </a:r>
          </a:p>
        </p:txBody>
      </p:sp>
      <p:sp>
        <p:nvSpPr>
          <p:cNvPr id="15" name="Espace réservé d’image 6">
            <a:extLst>
              <a:ext uri="{FF2B5EF4-FFF2-40B4-BE49-F238E27FC236}">
                <a16:creationId xmlns:a16="http://schemas.microsoft.com/office/drawing/2014/main" id="{58D7AD28-91C2-9048-8626-573CB05F6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900" y="4570790"/>
            <a:ext cx="4034172" cy="2276856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Espace réservé d’image 6">
            <a:extLst>
              <a:ext uri="{FF2B5EF4-FFF2-40B4-BE49-F238E27FC236}">
                <a16:creationId xmlns:a16="http://schemas.microsoft.com/office/drawing/2014/main" id="{CC5F45C8-7226-5845-9311-4B8B220C1C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7828" y="2283580"/>
            <a:ext cx="4034172" cy="2276856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Espace réservé d’image 6">
            <a:extLst>
              <a:ext uri="{FF2B5EF4-FFF2-40B4-BE49-F238E27FC236}">
                <a16:creationId xmlns:a16="http://schemas.microsoft.com/office/drawing/2014/main" id="{BAFCF363-85F0-CC47-91EB-71AC93A50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603" y="268"/>
            <a:ext cx="4111583" cy="2276856"/>
          </a:xfrm>
          <a:ln>
            <a:noFill/>
          </a:ln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5" name="Espace réservé d’image 6">
            <a:extLst>
              <a:ext uri="{FF2B5EF4-FFF2-40B4-BE49-F238E27FC236}">
                <a16:creationId xmlns:a16="http://schemas.microsoft.com/office/drawing/2014/main" id="{566D4D9A-5632-1B49-ADF6-5DECA1B89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0604" cy="2276856"/>
          </a:xfrm>
          <a:ln>
            <a:noFill/>
          </a:ln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’image 6">
            <a:extLst>
              <a:ext uri="{FF2B5EF4-FFF2-40B4-BE49-F238E27FC236}">
                <a16:creationId xmlns:a16="http://schemas.microsoft.com/office/drawing/2014/main" id="{2BB57774-1E3A-FD4C-8E5F-1C90050A3E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7828" y="0"/>
            <a:ext cx="4034172" cy="2276856"/>
          </a:xfrm>
          <a:ln>
            <a:noFill/>
          </a:ln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43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5D446-3339-5447-8429-4B796A71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0" y="1825625"/>
            <a:ext cx="5289698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8459092-3379-5D42-84C2-0B1B24AE44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4B46CD8-7049-4F66-8B95-308A91FC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184150"/>
            <a:ext cx="10515600" cy="62547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5082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3">
            <a:extLst>
              <a:ext uri="{FF2B5EF4-FFF2-40B4-BE49-F238E27FC236}">
                <a16:creationId xmlns:a16="http://schemas.microsoft.com/office/drawing/2014/main" id="{51F2A0A4-8BFE-4CFD-90C3-A85BA2DE8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145A6E2-D463-4AEB-8F60-3271CBB2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219075"/>
          </a:xfrm>
        </p:spPr>
        <p:txBody>
          <a:bodyPr rtlCol="0">
            <a:normAutofit/>
          </a:bodyPr>
          <a:lstStyle>
            <a:lvl1pPr>
              <a:defRPr lang="fr-FR" sz="9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984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9C30FF-263D-5D47-8F06-204E0953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8714DB-8A21-CA44-A68F-63A9AF6ED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7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0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60162"/>
            <a:ext cx="5791200" cy="1325563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pic>
        <p:nvPicPr>
          <p:cNvPr id="40" name="Espace réservé d’image 39" descr="Plan rapproché d’un feu">
            <a:extLst>
              <a:ext uri="{FF2B5EF4-FFF2-40B4-BE49-F238E27FC236}">
                <a16:creationId xmlns:a16="http://schemas.microsoft.com/office/drawing/2014/main" id="{FA119D03-46ED-924C-AD95-B0A31BF793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-204" t="5073" r="204" b="11036"/>
          <a:stretch/>
        </p:blipFill>
        <p:spPr>
          <a:xfrm>
            <a:off x="0" y="0"/>
            <a:ext cx="4070604" cy="2276856"/>
          </a:xfrm>
        </p:spPr>
      </p:pic>
      <p:pic>
        <p:nvPicPr>
          <p:cNvPr id="44" name="Espace réservé d’image 43" descr="Une ligne de police en arrière-plan&#10;">
            <a:extLst>
              <a:ext uri="{FF2B5EF4-FFF2-40B4-BE49-F238E27FC236}">
                <a16:creationId xmlns:a16="http://schemas.microsoft.com/office/drawing/2014/main" id="{F1E5DDFE-21AA-F840-A669-D15F26234B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/>
          <a:srcRect t="5039" b="13929"/>
          <a:stretch/>
        </p:blipFill>
        <p:spPr>
          <a:xfrm>
            <a:off x="4070603" y="268"/>
            <a:ext cx="4111583" cy="2276856"/>
          </a:xfrm>
        </p:spPr>
      </p:pic>
      <p:pic>
        <p:nvPicPr>
          <p:cNvPr id="52" name="Espace réservé d’image 51" descr="Tornade sur un champ">
            <a:extLst>
              <a:ext uri="{FF2B5EF4-FFF2-40B4-BE49-F238E27FC236}">
                <a16:creationId xmlns:a16="http://schemas.microsoft.com/office/drawing/2014/main" id="{634469A3-89CA-6641-8E33-77849C0D613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1641" b="5135"/>
          <a:stretch/>
        </p:blipFill>
        <p:spPr>
          <a:xfrm>
            <a:off x="8157828" y="2276856"/>
            <a:ext cx="4034172" cy="2293666"/>
          </a:xfrm>
        </p:spPr>
      </p:pic>
      <p:pic>
        <p:nvPicPr>
          <p:cNvPr id="56" name="Espace réservé d’image 55" descr="Vue sous-marine d’un groupe de requins&#10;">
            <a:extLst>
              <a:ext uri="{FF2B5EF4-FFF2-40B4-BE49-F238E27FC236}">
                <a16:creationId xmlns:a16="http://schemas.microsoft.com/office/drawing/2014/main" id="{D2ED5CBA-6825-314A-BB50-4081DEB2EA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7507" b="7507"/>
          <a:stretch>
            <a:fillRect/>
          </a:stretch>
        </p:blipFill>
        <p:spPr>
          <a:xfrm>
            <a:off x="8156900" y="4570790"/>
            <a:ext cx="4034172" cy="228721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A9617C-C693-87DD-8529-D10CE88DBD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302"/>
          <a:stretch/>
        </p:blipFill>
        <p:spPr>
          <a:xfrm>
            <a:off x="4062949" y="-6271"/>
            <a:ext cx="4119237" cy="2276856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04D3A24-FE71-EDC3-EA7D-1B0EA27DD3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26" name="Picture 2" descr="Il ne faut pas garer votre 3008 sur un parking en pente! | Forum Peugeot">
            <a:extLst>
              <a:ext uri="{FF2B5EF4-FFF2-40B4-BE49-F238E27FC236}">
                <a16:creationId xmlns:a16="http://schemas.microsoft.com/office/drawing/2014/main" id="{F63A9B16-EB6B-6203-5FE3-258E82CB0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1" r="598"/>
          <a:stretch/>
        </p:blipFill>
        <p:spPr bwMode="auto">
          <a:xfrm>
            <a:off x="8157829" y="-23081"/>
            <a:ext cx="4033244" cy="22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D29675-EAA5-F78E-07BC-16AC368453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925"/>
          <a:stretch/>
        </p:blipFill>
        <p:spPr>
          <a:xfrm>
            <a:off x="8148935" y="4558199"/>
            <a:ext cx="4042137" cy="2293666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BB3C9E5-B571-BBF1-B8DA-A1E7F2F9DB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4580988"/>
            <a:ext cx="6866709" cy="925512"/>
          </a:xfrm>
        </p:spPr>
        <p:txBody>
          <a:bodyPr/>
          <a:lstStyle/>
          <a:p>
            <a:r>
              <a:rPr lang="fr-FR" dirty="0"/>
              <a:t>Comportement dynamique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428522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03CEF1-C4E8-F13A-7973-71BE5E177852}"/>
              </a:ext>
            </a:extLst>
          </p:cNvPr>
          <p:cNvSpPr txBox="1">
            <a:spLocks/>
          </p:cNvSpPr>
          <p:nvPr/>
        </p:nvSpPr>
        <p:spPr>
          <a:xfrm>
            <a:off x="1237343" y="970141"/>
            <a:ext cx="10345057" cy="2314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chemeClr val="bg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Asservissement ou régulation, les correcteurs linéaires proportionnels:</a:t>
            </a:r>
          </a:p>
          <a:p>
            <a:endParaRPr lang="fr-FR" sz="4500" dirty="0"/>
          </a:p>
          <a:p>
            <a:pPr algn="l"/>
            <a:r>
              <a:rPr lang="fr-FR" sz="2100" b="0" i="0" dirty="0">
                <a:effectLst/>
                <a:latin typeface="ffa9"/>
              </a:rPr>
              <a:t>Correcteurs proportionnels :</a:t>
            </a:r>
            <a:endParaRPr lang="fr-FR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4EE0E2-E8DC-B91A-F136-D0371B98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542" y="2118011"/>
            <a:ext cx="6554115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D778CF-DFBB-F8F1-B4A7-69E2B66B33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542" y="1239837"/>
            <a:ext cx="4680857" cy="24197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983F56-037A-EDC0-1C7F-2B8785E32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542" y="3909125"/>
            <a:ext cx="4680858" cy="25613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556B1B-AA5A-3A7E-A59F-DAC8ECB4B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8603" y="1239837"/>
            <a:ext cx="4779155" cy="241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8F541D-DF94-9294-FFE0-81781D7BF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8603" y="3934525"/>
            <a:ext cx="4779154" cy="24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59CA7A-0B32-1CD6-0997-E8757A92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00" y="1505442"/>
            <a:ext cx="4953000" cy="38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3200" dirty="0"/>
              <a:t>Conception énergétique des systèmes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1AEAB4D4-7E0C-059E-7F43-98B9BAF83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57844"/>
              </p:ext>
            </p:extLst>
          </p:nvPr>
        </p:nvGraphicFramePr>
        <p:xfrm>
          <a:off x="1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38488077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431735835"/>
                    </a:ext>
                  </a:extLst>
                </a:gridCol>
                <a:gridCol w="1701801">
                  <a:extLst>
                    <a:ext uri="{9D8B030D-6E8A-4147-A177-3AD203B41FA5}">
                      <a16:colId xmlns:a16="http://schemas.microsoft.com/office/drawing/2014/main" val="2870164496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128229796"/>
                    </a:ext>
                  </a:extLst>
                </a:gridCol>
                <a:gridCol w="2821541">
                  <a:extLst>
                    <a:ext uri="{9D8B030D-6E8A-4147-A177-3AD203B41FA5}">
                      <a16:colId xmlns:a16="http://schemas.microsoft.com/office/drawing/2014/main" val="3377826953"/>
                    </a:ext>
                  </a:extLst>
                </a:gridCol>
                <a:gridCol w="2652158">
                  <a:extLst>
                    <a:ext uri="{9D8B030D-6E8A-4147-A177-3AD203B41FA5}">
                      <a16:colId xmlns:a16="http://schemas.microsoft.com/office/drawing/2014/main" val="2413609351"/>
                    </a:ext>
                  </a:extLst>
                </a:gridCol>
              </a:tblGrid>
              <a:tr h="76442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Domaine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Mener une conception passive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Intégrer la chaîne d’information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Valoriser les énergies fatales ou renouvelables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Choisir des chaînes de puissance efficaces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332324"/>
                  </a:ext>
                </a:extLst>
              </a:tr>
              <a:tr h="939152"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Habitat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Mettre en œuvre une conception bioclimatique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Mettre en place le comptage énergétique et diffuser l’information aux usagers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Récupérer les énergies fatales. Valoriser les apports gratuits.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Simplifier les chaînes de puissance.</a:t>
                      </a:r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Choisir les chaînes les plus efficaces.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028042"/>
                  </a:ext>
                </a:extLst>
              </a:tr>
              <a:tr h="181278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Chauffage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Optimiser la valorisation des apports gratuits : solaire, interne. Optimiser l’isolation et l’étanchéité.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Permettre une programmation horaire efficace et évolutive en fonction des usages réels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Récupérer l’énergie perdue </a:t>
                      </a:r>
                      <a:r>
                        <a:rPr lang="fr-FR" sz="1400"/>
                        <a:t>au cours </a:t>
                      </a:r>
                      <a:r>
                        <a:rPr lang="fr-FR" sz="1400" dirty="0"/>
                        <a:t>du renouvellement d’air. Utiliser l’énergie solaire, géothermale ou </a:t>
                      </a:r>
                      <a:r>
                        <a:rPr lang="fr-FR" sz="1400" dirty="0" err="1"/>
                        <a:t>aérothermale</a:t>
                      </a:r>
                      <a:r>
                        <a:rPr lang="fr-FR" sz="1400" dirty="0"/>
                        <a:t>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487394"/>
                  </a:ext>
                </a:extLst>
              </a:tr>
              <a:tr h="128860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Limiter les débits d’eau. Limiter les volumes d’eau perdue.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Mettre en œuvre une IA pour prévoir les consommations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Récupérer l’énergie perdue sur les eaux usées. Utiliser l’énergie solaire, géothermale ou </a:t>
                      </a:r>
                      <a:r>
                        <a:rPr lang="fr-FR" sz="1400" dirty="0" err="1"/>
                        <a:t>aérothermale</a:t>
                      </a:r>
                      <a:r>
                        <a:rPr lang="fr-FR" sz="1400" dirty="0"/>
                        <a:t>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181"/>
                  </a:ext>
                </a:extLst>
              </a:tr>
              <a:tr h="111387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Eclairage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Favoriser l’éclairage naturel. Adapter l’éclairage aux besoins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Détecter la luminosité et l’occupation pour gérer l’éclairage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Utiliser l’énergie solaire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68582"/>
                  </a:ext>
                </a:extLst>
              </a:tr>
              <a:tr h="93915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Transport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Limiter les masses. Améliorer l’aérodynamisme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Proposer un mode de pilotage économe limitant les accélérations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Récupérer l’énergie perdue lors des phases de freinage. Utiliser l’énergie solaire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5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4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3200" dirty="0"/>
              <a:t>Conception énergétique des systèmes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4BF69D-AB95-D823-6E4E-EA573E28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62" y="925191"/>
            <a:ext cx="10505475" cy="5450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576865-1370-098D-31F1-3A3617218118}"/>
              </a:ext>
            </a:extLst>
          </p:cNvPr>
          <p:cNvSpPr/>
          <p:nvPr/>
        </p:nvSpPr>
        <p:spPr>
          <a:xfrm>
            <a:off x="3737126" y="6089650"/>
            <a:ext cx="104624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01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3AB6BA-6C6A-B1E8-F77E-173FA1C78246}"/>
              </a:ext>
            </a:extLst>
          </p:cNvPr>
          <p:cNvSpPr txBox="1"/>
          <p:nvPr/>
        </p:nvSpPr>
        <p:spPr>
          <a:xfrm>
            <a:off x="204412" y="1596980"/>
            <a:ext cx="333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Protocole d’essai :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dirty="0">
                <a:solidFill>
                  <a:schemeClr val="bg1"/>
                </a:solidFill>
              </a:rPr>
              <a:t>On apporte à l’enveloppe de l’incubateur une puissance de 220W, avec une température extérieure maintenue de 20°C et un débit d’air neuf à 20°C dans l’enveloppe stabilisé à 20 m</a:t>
            </a:r>
            <a:r>
              <a:rPr lang="fr-FR" baseline="30000" dirty="0">
                <a:solidFill>
                  <a:schemeClr val="bg1"/>
                </a:solidFill>
              </a:rPr>
              <a:t>3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EFE1348-BD61-E194-7C28-6F411F39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055" y="953590"/>
            <a:ext cx="8127801" cy="5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1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553167-9F70-CC1F-082A-B59C29FC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00" y="818124"/>
            <a:ext cx="8717399" cy="57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3AB6BA-6C6A-B1E8-F77E-173FA1C78246}"/>
              </a:ext>
            </a:extLst>
          </p:cNvPr>
          <p:cNvSpPr txBox="1"/>
          <p:nvPr/>
        </p:nvSpPr>
        <p:spPr>
          <a:xfrm>
            <a:off x="204412" y="2076826"/>
            <a:ext cx="333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Protocole d’essai :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l"/>
            <a:r>
              <a:rPr lang="fr-FR" b="0" i="0" dirty="0">
                <a:solidFill>
                  <a:schemeClr val="bg1"/>
                </a:solidFill>
                <a:effectLst/>
                <a:latin typeface="ffa6"/>
              </a:rPr>
              <a:t>On réalise une modélisation de l’enveloppe de l’incubateur en lui associant une puissance thermique régulée. </a:t>
            </a:r>
            <a:br>
              <a:rPr lang="fr-FR" b="0" i="0" dirty="0">
                <a:solidFill>
                  <a:schemeClr val="bg1"/>
                </a:solidFill>
                <a:effectLst/>
                <a:latin typeface="ffa6"/>
              </a:rPr>
            </a:br>
            <a:endParaRPr lang="fr-FR" b="0" i="0" dirty="0">
              <a:solidFill>
                <a:schemeClr val="bg1"/>
              </a:solidFill>
              <a:effectLst/>
              <a:latin typeface="ffa6"/>
            </a:endParaRPr>
          </a:p>
          <a:p>
            <a:pPr algn="l"/>
            <a:r>
              <a:rPr lang="fr-FR" b="0" i="0" dirty="0">
                <a:solidFill>
                  <a:schemeClr val="bg1"/>
                </a:solidFill>
                <a:effectLst/>
                <a:latin typeface="ffa6"/>
              </a:rPr>
              <a:t>L’objectif est de répondre au cahier des charges, qui stipule que le système doit atteindre sa température de fonctionnement nominal en moins de 10 minutes.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F86821-674D-A53B-7F18-F7CDA4ED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33" y="925366"/>
            <a:ext cx="8160655" cy="57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31C8120-E96F-6735-6831-D5A35F89D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282246"/>
              </p:ext>
            </p:extLst>
          </p:nvPr>
        </p:nvGraphicFramePr>
        <p:xfrm>
          <a:off x="1490134" y="1236133"/>
          <a:ext cx="8128000" cy="484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77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03CEF1-C4E8-F13A-7973-71BE5E177852}"/>
              </a:ext>
            </a:extLst>
          </p:cNvPr>
          <p:cNvSpPr txBox="1">
            <a:spLocks/>
          </p:cNvSpPr>
          <p:nvPr/>
        </p:nvSpPr>
        <p:spPr>
          <a:xfrm>
            <a:off x="1237343" y="970141"/>
            <a:ext cx="10345057" cy="2314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chemeClr val="bg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Asservissement ou régulation, définition :</a:t>
            </a:r>
          </a:p>
          <a:p>
            <a:endParaRPr lang="fr-FR" sz="4500" dirty="0"/>
          </a:p>
          <a:p>
            <a:pPr algn="l"/>
            <a:r>
              <a:rPr lang="fr-FR" sz="2100" b="0" i="0" dirty="0">
                <a:effectLst/>
                <a:latin typeface="ffa9"/>
              </a:rPr>
              <a:t>Un </a:t>
            </a:r>
            <a:r>
              <a:rPr lang="fr-FR" sz="2100" b="0" i="0" dirty="0">
                <a:effectLst/>
                <a:latin typeface="ffa8"/>
              </a:rPr>
              <a:t>asservissement*</a:t>
            </a:r>
            <a:r>
              <a:rPr lang="fr-FR" sz="2100" b="0" i="0" dirty="0">
                <a:effectLst/>
                <a:latin typeface="ffa9"/>
              </a:rPr>
              <a:t> ou une </a:t>
            </a:r>
            <a:r>
              <a:rPr lang="fr-FR" sz="2100" b="0" i="0" dirty="0">
                <a:effectLst/>
                <a:latin typeface="ffa8"/>
              </a:rPr>
              <a:t>régulation*</a:t>
            </a:r>
            <a:r>
              <a:rPr lang="fr-FR" sz="2100" b="0" i="0" dirty="0">
                <a:effectLst/>
                <a:latin typeface="ffa9"/>
              </a:rPr>
              <a:t> visent à maintenir le fonctionnement d’un système autour </a:t>
            </a:r>
          </a:p>
          <a:p>
            <a:pPr algn="l"/>
            <a:r>
              <a:rPr lang="fr-FR" sz="2100" b="0" i="0" dirty="0">
                <a:effectLst/>
                <a:latin typeface="ffa9"/>
              </a:rPr>
              <a:t>de son point de fonctionnement, sans intervention humaine, et quelles que soient les perturbations </a:t>
            </a:r>
          </a:p>
          <a:p>
            <a:pPr algn="l"/>
            <a:r>
              <a:rPr lang="fr-FR" sz="2100" b="0" i="0" dirty="0">
                <a:effectLst/>
                <a:latin typeface="ffa9"/>
              </a:rPr>
              <a:t>extérieures.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E9D55B-6417-6CE0-8A92-9720E498A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684" y="3437084"/>
            <a:ext cx="7633270" cy="32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5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03CEF1-C4E8-F13A-7973-71BE5E177852}"/>
              </a:ext>
            </a:extLst>
          </p:cNvPr>
          <p:cNvSpPr txBox="1">
            <a:spLocks/>
          </p:cNvSpPr>
          <p:nvPr/>
        </p:nvSpPr>
        <p:spPr>
          <a:xfrm>
            <a:off x="1237343" y="970141"/>
            <a:ext cx="10345057" cy="2314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chemeClr val="bg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Asservissement ou régulation, les correcteurs :</a:t>
            </a:r>
          </a:p>
          <a:p>
            <a:endParaRPr lang="fr-FR" sz="4500" dirty="0"/>
          </a:p>
          <a:p>
            <a:pPr algn="l"/>
            <a:r>
              <a:rPr lang="fr-FR" sz="2100" b="0" i="0" dirty="0">
                <a:effectLst/>
                <a:latin typeface="ffa9"/>
              </a:rPr>
              <a:t>Correcteurs T.O.R :</a:t>
            </a:r>
            <a:endParaRPr lang="fr-FR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65DED-8732-74E0-F641-DB63ED81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29" y="3429000"/>
            <a:ext cx="7599064" cy="28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03CEF1-C4E8-F13A-7973-71BE5E177852}"/>
              </a:ext>
            </a:extLst>
          </p:cNvPr>
          <p:cNvSpPr txBox="1">
            <a:spLocks/>
          </p:cNvSpPr>
          <p:nvPr/>
        </p:nvSpPr>
        <p:spPr>
          <a:xfrm>
            <a:off x="1237343" y="970141"/>
            <a:ext cx="10345057" cy="2314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chemeClr val="bg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Asservissement ou régulation, les correcteurs :</a:t>
            </a:r>
          </a:p>
          <a:p>
            <a:endParaRPr lang="fr-FR" sz="4500" dirty="0"/>
          </a:p>
          <a:p>
            <a:pPr algn="l"/>
            <a:r>
              <a:rPr lang="fr-FR" sz="2100" b="0" i="0" dirty="0">
                <a:effectLst/>
                <a:latin typeface="ffa9"/>
              </a:rPr>
              <a:t>Correcteurs T.O.R :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5143A2-648A-9D53-27E4-67766DF1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2" y="3830173"/>
            <a:ext cx="5550180" cy="17578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126D4E-9EE9-55A0-DE70-7C19DA06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202" y="2565400"/>
            <a:ext cx="6353076" cy="38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6" y="129246"/>
            <a:ext cx="11647714" cy="688878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Conception énergétique des systèmes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603CEF1-C4E8-F13A-7973-71BE5E177852}"/>
              </a:ext>
            </a:extLst>
          </p:cNvPr>
          <p:cNvSpPr txBox="1">
            <a:spLocks/>
          </p:cNvSpPr>
          <p:nvPr/>
        </p:nvSpPr>
        <p:spPr>
          <a:xfrm>
            <a:off x="1237343" y="970141"/>
            <a:ext cx="10345057" cy="2314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chemeClr val="bg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Asservissement ou régulation, les correcteurs linéaires proportionnels:</a:t>
            </a:r>
          </a:p>
          <a:p>
            <a:endParaRPr lang="fr-FR" sz="4500" dirty="0"/>
          </a:p>
          <a:p>
            <a:pPr algn="l"/>
            <a:r>
              <a:rPr lang="fr-FR" sz="2100" b="0" i="0" dirty="0">
                <a:effectLst/>
                <a:latin typeface="ffa9"/>
              </a:rPr>
              <a:t>Correcteurs proportionnels :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3816A7-4B9E-2000-6B11-378724F8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5" y="4125962"/>
            <a:ext cx="11518645" cy="24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70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ams Background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3042100_TF78251290_Win32" id="{58A018D2-7D42-4AA7-99C8-F1E08BF1785C}" vid="{18C91F53-A4D2-4B3E-B77A-7B7CE4448C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999C8-57C9-4989-A24B-21241DEF6259}">
  <ds:schemaRefs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purl.org/dc/elements/1.1/"/>
    <ds:schemaRef ds:uri="http://www.w3.org/XML/1998/namespace"/>
    <ds:schemaRef ds:uri="16c05727-aa75-4e4a-9b5f-8a80a1165891"/>
    <ds:schemaRef ds:uri="http://purl.org/dc/dcmitype/"/>
    <ds:schemaRef ds:uri="http://purl.org/dc/terms/"/>
    <ds:schemaRef ds:uri="http://schemas.microsoft.com/office/2006/documentManagement/types"/>
    <ds:schemaRef ds:uri="71af3243-3dd4-4a8d-8c0d-dd76da1f02a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43B4AB-12E0-4CDD-95F7-B736BE257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63A70E-B046-4E9F-BAAA-A72BFFD2B7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Arrière-plans virtuels Teams Zone de danger</Template>
  <TotalTime>3186</TotalTime>
  <Words>1216</Words>
  <Application>Microsoft Office PowerPoint</Application>
  <PresentationFormat>Grand écran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ffa3</vt:lpstr>
      <vt:lpstr>ffa5</vt:lpstr>
      <vt:lpstr>ffa6</vt:lpstr>
      <vt:lpstr>ffa7</vt:lpstr>
      <vt:lpstr>ffa8</vt:lpstr>
      <vt:lpstr>ffa9</vt:lpstr>
      <vt:lpstr>ffab</vt:lpstr>
      <vt:lpstr>Segoe UI</vt:lpstr>
      <vt:lpstr>Thème Office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  <vt:lpstr>Conception énergétique des systèmes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énergétique des systèmes</dc:title>
  <dc:creator>Dominique FICHOT</dc:creator>
  <cp:lastModifiedBy>Dominique FICHOT</cp:lastModifiedBy>
  <cp:revision>4</cp:revision>
  <dcterms:created xsi:type="dcterms:W3CDTF">2022-11-05T09:34:19Z</dcterms:created>
  <dcterms:modified xsi:type="dcterms:W3CDTF">2022-11-29T12:39:31Z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