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9"/>
  </p:notesMasterIdLst>
  <p:handoutMasterIdLst>
    <p:handoutMasterId r:id="rId10"/>
  </p:handoutMasterIdLst>
  <p:sldIdLst>
    <p:sldId id="334" r:id="rId5"/>
    <p:sldId id="324" r:id="rId6"/>
    <p:sldId id="331" r:id="rId7"/>
    <p:sldId id="335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861" autoAdjust="0"/>
  </p:normalViewPr>
  <p:slideViewPr>
    <p:cSldViewPr snapToGrid="0">
      <p:cViewPr varScale="1">
        <p:scale>
          <a:sx n="85" d="100"/>
          <a:sy n="85" d="100"/>
        </p:scale>
        <p:origin x="1536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-8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CEC443D7-B39A-4082-ACDA-AF77E4B4529B}" type="datetime1">
              <a:rPr lang="fr-FR" smtClean="0"/>
              <a:t>01/04/2025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397C78D2-97D1-4B37-BDD1-08A09BD4CA9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F06201AB-AE6E-4BD6-8881-470FABF8AC15}" type="datetime1">
              <a:rPr lang="fr-FR" smtClean="0"/>
              <a:pPr/>
              <a:t>01/04/2025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D5939589-3E79-4C82-AA4A-FE78234FAA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contacteurs sont des interrupteurs perfectionnés commandés à distance, généralement par un électro-aimant. Il dispose d'un dispositif efficace de coupure de l'arc électrique et sont donc capables d'établir, de supporter et d'interrompre les courants supérieurs à l'intensité nominale.,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Le </a:t>
            </a:r>
            <a:r>
              <a:rPr lang="fr-FR" dirty="0" err="1"/>
              <a:t>rollarc</a:t>
            </a:r>
            <a:r>
              <a:rPr lang="fr-FR" dirty="0"/>
              <a:t> est un contacteur à arc tournant qui utilise le SF6 hexafluorure de soufre, comme </a:t>
            </a:r>
            <a:r>
              <a:rPr lang="fr-FR" b="1" dirty="0"/>
              <a:t>diélectrique</a:t>
            </a:r>
            <a:r>
              <a:rPr lang="fr-FR" dirty="0"/>
              <a:t>(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Un milieu est diélectrique (mot composé du préfixe grec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δι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α- / dia- (« au travers ») et électrique) 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s'il ne contient pas de charges électriques susceptibles de se déplacer de façon macroscopique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 Le milieu ne peut donc pas conduire le courant électrique, et est souvent un isolant électrique)</a:t>
            </a:r>
          </a:p>
          <a:p>
            <a:pPr rtl="0"/>
            <a:endParaRPr lang="fr-FR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rtl="0"/>
            <a:r>
              <a:rPr lang="fr-FR" dirty="0"/>
              <a:t>.L'ensemble du Contacteur est monté dans une enveloppe étanche en résine chargée de silice. Le Sf6 a une rigidité diélectrique très supérieure à celle de l'air et sa pression dans l'enceinte est de 0,4 méga Pascal. L'appareil que nous allons étudier est un appareil moyenne tension. (u=7,2 KV et I=200A)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Sur le dessin de principe, on distingue le trajet du courant pièces noires avec</a:t>
            </a:r>
          </a:p>
          <a:p>
            <a:pPr rtl="0"/>
            <a:r>
              <a:rPr lang="fr-FR" dirty="0"/>
              <a:t>A Ensemble du contact fixe.</a:t>
            </a:r>
          </a:p>
          <a:p>
            <a:pPr rtl="0"/>
            <a:r>
              <a:rPr lang="fr-FR" dirty="0"/>
              <a:t>B Ensemble du contact mobile.</a:t>
            </a:r>
          </a:p>
          <a:p>
            <a:pPr rtl="0"/>
            <a:r>
              <a:rPr lang="fr-FR" dirty="0"/>
              <a:t>C Enveloppe étanche</a:t>
            </a:r>
          </a:p>
          <a:p>
            <a:pPr rtl="0"/>
            <a:r>
              <a:rPr lang="fr-FR" dirty="0"/>
              <a:t>D Embiellage de commande ?</a:t>
            </a:r>
          </a:p>
          <a:p>
            <a:pPr rtl="0"/>
            <a:r>
              <a:rPr lang="fr-FR" dirty="0"/>
              <a:t>E Tige de commande liée à l'armature mobile des électroaimants de manœuvre.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Nous allons étudier le fonctionnement de la partie active A B D et les mouvements relatifs du contact mobile B par rapport à l'enveloppe C et par rapport au contact fixe A. Le plan partiel représente les 3 sous-ensembles A B D, le point O </a:t>
            </a:r>
            <a:r>
              <a:rPr lang="fr-FR" dirty="0" err="1"/>
              <a:t>eet</a:t>
            </a:r>
            <a:r>
              <a:rPr lang="fr-FR" dirty="0"/>
              <a:t> le point fixe de l'enveloppe C.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C5B7-4BAF-ADC0-173A-86650E5C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D14700-3C7B-BD76-3DFA-DF1A333E7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>
                <a:extLst>
                  <a:ext uri="{FF2B5EF4-FFF2-40B4-BE49-F238E27FC236}">
                    <a16:creationId xmlns:a16="http://schemas.microsoft.com/office/drawing/2014/main" id="{82274700-6D94-B2C4-4312-FA39A5407F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marL="228600" indent="-228600" rtl="0">
                  <a:buAutoNum type="arabicParenR"/>
                </a:pPr>
                <a:r>
                  <a:rPr lang="fr-FR" dirty="0"/>
                  <a:t>Liaison pivot 11-0 est une liaison pivot d’axe 0, Le mouvement de 11/R0 est donc une rotation d’axe O et la trajectoire du point A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11/R0 est un arc de cercle de centre O et de rayon OA</a:t>
                </a:r>
              </a:p>
              <a:p>
                <a:pPr marL="228600" indent="-228600" rtl="0">
                  <a:buAutoNum type="arabicParenR"/>
                </a:pP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liaison 9-0 est une liaison pivot d’axe C, le mouvement de 9/Ro est donc une rotation d’axe C et la trajectoire du point B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9/R0 est un arc de cercle de centre C et de rayon CB</a:t>
                </a:r>
              </a:p>
              <a:p>
                <a:pPr marL="228600" indent="-228600" rtl="0">
                  <a:buAutoNum type="arabicParenR"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A et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 sz="1200" b="0" i="0" kern="100" baseline="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/>
                  <a:t> Ces deux vecteurs sont liés</a:t>
                </a:r>
                <a:r>
                  <a:rPr lang="fr-FR" baseline="0" dirty="0"/>
                  <a:t> au palonnier 10.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O et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fr-FR" sz="1200" b="0" i="0" kern="100" baseline="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/>
                  <a:t> Ces deux vecteurs sont</a:t>
                </a:r>
                <a:r>
                  <a:rPr lang="fr-FR" baseline="0" dirty="0"/>
                  <a:t> liés au support fixe O,</a:t>
                </a:r>
              </a:p>
              <a:p>
                <a:pPr marL="0" indent="0" rtl="0">
                  <a:buNone/>
                </a:pPr>
                <a:r>
                  <a:rPr lang="fr-FR" baseline="0" dirty="0"/>
                  <a:t>Selon les hypothèses,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fr-FR" baseline="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baseline="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baseline="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fr-FR" baseline="0" dirty="0"/>
              </a:p>
              <a:p>
                <a:pPr marL="0" indent="0" rtl="0">
                  <a:buNone/>
                </a:pPr>
                <a:r>
                  <a:rPr lang="fr-FR" dirty="0"/>
                  <a:t>D’après la définition du mouvement de translation, nous pouvons affirmer que le mouvement de 10/R0 est une translation circulaire,</a:t>
                </a:r>
              </a:p>
              <a:p>
                <a:pPr marL="0" indent="0" rtl="0">
                  <a:buNone/>
                </a:pPr>
                <a:r>
                  <a:rPr lang="fr-FR" dirty="0"/>
                  <a:t>La trajectoire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10/R0 est donc un arc de cercle de centre I et de rayon IM tel qu’à tout instant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baseline="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fr-FR" sz="1200" b="0" i="1" kern="100" baseline="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</m:oMath>
                </a14:m>
                <a:endParaRPr lang="fr-FR" dirty="0"/>
              </a:p>
              <a:p>
                <a:pPr marL="0" indent="0" rtl="0">
                  <a:buNone/>
                </a:pPr>
                <a:r>
                  <a:rPr lang="fr-FR" dirty="0"/>
                  <a:t>4) La liaison 3-[10+12] est une liaison glissière de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dirty="0"/>
                  <a:t>10, le mouvement de 3/R0 est donc une translation rectiligne de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dirty="0"/>
                  <a:t>10</a:t>
                </a:r>
              </a:p>
              <a:p>
                <a:pPr marL="0" indent="0" rtl="0">
                  <a:buNone/>
                </a:pPr>
                <a:r>
                  <a:rPr lang="fr-FR" dirty="0"/>
                  <a:t>Considérons le point M 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il faut distinguer ce point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dont nous avons étudié la trajectoire de la question précédente, Ces deux points qui coïncident à l’instant ou se pose la question précédente ont des mouvements </a:t>
                </a:r>
                <a:r>
                  <a:rPr lang="fr-FR" sz="12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ert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donc des trajectoires différentes,</a:t>
                </a:r>
              </a:p>
              <a:p>
                <a:pPr marL="0" indent="0" rtl="0">
                  <a:buNone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Le mouvement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3/R10 est une translation rectiligne A,</a:t>
                </a:r>
                <a:r>
                  <a:rPr lang="fr-FR" dirty="0">
                    <a:effectLst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dirty="0"/>
                  <a:t>10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la trajectoire T(M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3/R10) est un segment de droite porté par M,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dirty="0"/>
                  <a:t>10 alors que le mouvement du</a:t>
                </a:r>
                <a:r>
                  <a:rPr lang="fr-FR" baseline="0" dirty="0"/>
                  <a:t> point M 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10/R0 est une translation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circulaire et sa trajectoire est un arc </a:t>
                </a:r>
                <a:r>
                  <a:rPr lang="fr-FR" sz="1200" kern="100" baseline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de cercle,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es commentaires 2">
                <a:extLst>
                  <a:ext uri="{FF2B5EF4-FFF2-40B4-BE49-F238E27FC236}">
                    <a16:creationId xmlns:a16="http://schemas.microsoft.com/office/drawing/2014/main" id="{82274700-6D94-B2C4-4312-FA39A5407F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marL="228600" indent="-228600" rtl="0">
                  <a:buAutoNum type="arabicParenR"/>
                </a:pPr>
                <a:r>
                  <a:rPr lang="fr-FR" dirty="0"/>
                  <a:t>Liaison pivot 11-0 est une liaison pivot d’axe 0, Le mouvement de 11/R0 est donc une rotation d’axe O et la trajectoire du point A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11/R0 est un arc de cercle de centre O et de rayon OA</a:t>
                </a:r>
              </a:p>
              <a:p>
                <a:pPr marL="228600" indent="-228600" rtl="0">
                  <a:buAutoNum type="arabicParenR"/>
                </a:pP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liaison 9-0 est une liaison pivot d’axe C, le mouvement de 9/Ro est donc une rotation d’axe C et la trajectoire du point B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9/R0 est un arc de cercle de centre C et de rayon CB</a:t>
                </a:r>
              </a:p>
              <a:p>
                <a:pPr marL="228600" indent="-228600" rtl="0">
                  <a:buAutoNum type="arabicParenR"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⃗_10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A et le vecteur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(𝐴𝐵) ⃗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dirty="0"/>
                  <a:t> Ces deux vecteurs sont liés</a:t>
                </a:r>
                <a:r>
                  <a:rPr lang="fr-FR" baseline="0" dirty="0"/>
                  <a:t> au palonnier 10.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⃗_0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O et le vecteur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𝑂𝐶) ⃗.</a:t>
                </a:r>
                <a:r>
                  <a:rPr lang="fr-FR" dirty="0"/>
                  <a:t> Ces deux vecteurs sont</a:t>
                </a:r>
                <a:r>
                  <a:rPr lang="fr-FR" baseline="0" dirty="0"/>
                  <a:t> liés au support fixe O,</a:t>
                </a:r>
              </a:p>
              <a:p>
                <a:pPr marL="0" indent="0" rtl="0">
                  <a:buNone/>
                </a:pPr>
                <a:r>
                  <a:rPr lang="fr-FR" baseline="0" dirty="0"/>
                  <a:t>Selon les hypothèses, </a:t>
                </a:r>
                <a:r>
                  <a:rPr lang="fr-FR" sz="12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⃗_10</a:t>
                </a:r>
                <a:r>
                  <a:rPr lang="fr-FR" baseline="0" dirty="0"/>
                  <a:t> = </a:t>
                </a:r>
                <a:r>
                  <a:rPr lang="fr-FR" sz="12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⃗_0</a:t>
                </a:r>
                <a:r>
                  <a:rPr lang="fr-FR" baseline="0" dirty="0"/>
                  <a:t> et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(𝐴𝐵) ⃗</a:t>
                </a:r>
                <a:r>
                  <a:rPr lang="fr-FR" baseline="0" dirty="0"/>
                  <a:t>=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𝑂𝐶) ⃗</a:t>
                </a:r>
                <a:endParaRPr lang="fr-FR" baseline="0" dirty="0"/>
              </a:p>
              <a:p>
                <a:pPr marL="0" indent="0" rtl="0">
                  <a:buNone/>
                </a:pPr>
                <a:r>
                  <a:rPr lang="fr-FR" dirty="0"/>
                  <a:t>D’après la définition du mouvement de translation, nous pouvons affirmer que le mouvement de 10/R0 est une translation circulaire,</a:t>
                </a:r>
              </a:p>
              <a:p>
                <a:pPr marL="0" indent="0" rtl="0">
                  <a:buNone/>
                </a:pPr>
                <a:r>
                  <a:rPr lang="fr-FR" dirty="0"/>
                  <a:t>La trajectoire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10/R0 est donc un arc de cercle de centre I et de rayon IM tel qu’à tout instant :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(𝐴𝐵) ⃗</a:t>
                </a:r>
                <a:r>
                  <a:rPr lang="fr-FR" baseline="0" dirty="0"/>
                  <a:t>=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𝑂𝐶) ⃗=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𝐼𝑀) ⃗</a:t>
                </a:r>
                <a:endParaRPr lang="fr-FR" dirty="0"/>
              </a:p>
              <a:p>
                <a:pPr marL="0" indent="0" rtl="0">
                  <a:buNone/>
                </a:pPr>
                <a:r>
                  <a:rPr lang="fr-FR" dirty="0"/>
                  <a:t>4) La liaison 3-[10+12] est une liaison glissière de direction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</a:t>
                </a:r>
                <a:r>
                  <a:rPr lang="fr-FR" dirty="0"/>
                  <a:t>10, le mouvement de 3/R0 est donc une translation rectiligne de direction </a:t>
                </a:r>
                <a:r>
                  <a:rPr lang="fr-FR" sz="12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</a:t>
                </a:r>
                <a:r>
                  <a:rPr lang="fr-FR" dirty="0"/>
                  <a:t>10</a:t>
                </a:r>
              </a:p>
              <a:p>
                <a:pPr marL="0" indent="0" rtl="0">
                  <a:buNone/>
                </a:pPr>
                <a:r>
                  <a:rPr lang="fr-FR" dirty="0"/>
                  <a:t>Considérons le point M 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il faut distinguer ce point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dont nous avons étudié la trajectoire de la question précédente, Ces deux points qui coïncident à l’instant ou se pose la question précédente ont des mouvements </a:t>
                </a:r>
                <a:r>
                  <a:rPr lang="fr-FR" sz="12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ert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donc des trajectoires différentes,</a:t>
                </a:r>
              </a:p>
              <a:p>
                <a:pPr marL="0" indent="0" rtl="0">
                  <a:buNone/>
                </a:pPr>
                <a:r>
                  <a:rPr lang="fr-FR" sz="1200" kern="10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Le mouvement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3/R0 est une translation rectiligne A,y10, la trajectoire T(M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3/R0) est donc un segment de droite porté par My10 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872E09-0611-004A-BCBA-0CB863D67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5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 Diapositiv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fr-FR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fr-FR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fr-FR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fr-FR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fr-FR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fr-FR" sz="1200">
                <a:solidFill>
                  <a:schemeClr val="tx1"/>
                </a:solidFill>
              </a:defRPr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fr-FR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fr-FR" sz="1800"/>
            </a:lvl1pPr>
            <a:lvl2pPr marL="457200">
              <a:spcBef>
                <a:spcPts val="1200"/>
              </a:spcBef>
              <a:defRPr lang="fr-FR" sz="1800"/>
            </a:lvl2pPr>
            <a:lvl3pPr marL="914400">
              <a:spcBef>
                <a:spcPts val="1200"/>
              </a:spcBef>
              <a:defRPr lang="fr-FR" sz="1800"/>
            </a:lvl3pPr>
            <a:lvl4pPr marL="1371600">
              <a:spcBef>
                <a:spcPts val="1200"/>
              </a:spcBef>
              <a:defRPr lang="fr-FR" sz="1800"/>
            </a:lvl4pPr>
            <a:lvl5pPr marL="1828800"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fr-FR" sz="1800"/>
            </a:lvl1pPr>
            <a:lvl2pPr>
              <a:spcBef>
                <a:spcPts val="1200"/>
              </a:spcBef>
              <a:defRPr lang="fr-FR" sz="1800"/>
            </a:lvl2pPr>
            <a:lvl3pPr>
              <a:spcBef>
                <a:spcPts val="1200"/>
              </a:spcBef>
              <a:defRPr lang="fr-FR" sz="1800"/>
            </a:lvl3pPr>
            <a:lvl4pPr>
              <a:spcBef>
                <a:spcPts val="1200"/>
              </a:spcBef>
              <a:defRPr lang="fr-FR" sz="1800"/>
            </a:lvl4pPr>
            <a:lvl5pPr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sme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7" name="Graphisme 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8" name="Graphisme 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que 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" name="Graphisme 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7" name="Graphisme 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fr-FR" sz="4000" b="1" cap="all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fr-FR"/>
            </a:def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s d’image et titr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fr-FR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’image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fr-FR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sme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" name="Graphisme 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" name="Graphisme 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fr-FR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fr-FR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fr-F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sme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3" name="Espace réservé d’image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fr-FR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fr-FR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5" name="Espace réservé d’image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fr-FR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fr-FR" sz="4000" b="1" cap="all" spc="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fr-FR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fr-FR" sz="1800"/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fr-FR" sz="1800"/>
            </a:lvl1pPr>
            <a:lvl2pPr marL="228600">
              <a:defRPr lang="fr-FR" sz="1600"/>
            </a:lvl2pPr>
            <a:lvl3pPr marL="457200">
              <a:defRPr lang="fr-FR" sz="1400"/>
            </a:lvl3pPr>
            <a:lvl4pPr marL="685800">
              <a:defRPr lang="fr-FR" sz="12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sme 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9" name="Graphisme 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4" name="Espace réservé du pied de page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+ sous-titre diapositiv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fr-FR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fr-FR" sz="4000" b="1" cap="all" spc="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fr-FR" sz="1800"/>
            </a:lvl1pPr>
            <a:lvl2pPr marL="228600">
              <a:spcBef>
                <a:spcPts val="1200"/>
              </a:spcBef>
              <a:defRPr lang="fr-FR" sz="1800"/>
            </a:lvl2pPr>
            <a:lvl3pPr marL="685800">
              <a:spcBef>
                <a:spcPts val="1200"/>
              </a:spcBef>
              <a:defRPr lang="fr-FR" sz="1800"/>
            </a:lvl3pPr>
            <a:lvl4pPr marL="1143000">
              <a:spcBef>
                <a:spcPts val="1200"/>
              </a:spcBef>
              <a:defRPr lang="fr-FR" sz="1800"/>
            </a:lvl4pPr>
            <a:lvl5pPr marL="1600200"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fr-FR" sz="1800"/>
            </a:lvl1pPr>
            <a:lvl2pPr marL="228600">
              <a:spcBef>
                <a:spcPts val="1200"/>
              </a:spcBef>
              <a:defRPr lang="fr-FR" sz="1800"/>
            </a:lvl2pPr>
            <a:lvl3pPr marL="685800">
              <a:spcBef>
                <a:spcPts val="1200"/>
              </a:spcBef>
              <a:defRPr lang="fr-FR" sz="1800"/>
            </a:lvl3pPr>
            <a:lvl4pPr marL="1143000">
              <a:spcBef>
                <a:spcPts val="1200"/>
              </a:spcBef>
              <a:defRPr lang="fr-FR" sz="1800"/>
            </a:lvl4pPr>
            <a:lvl5pPr marL="1600200"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fr-FR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fr-FR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fr-FR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fr-FR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fr-FR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fr-FR" sz="1800"/>
            </a:lvl1pPr>
            <a:lvl2pPr marL="457200" indent="0">
              <a:spcBef>
                <a:spcPts val="1200"/>
              </a:spcBef>
              <a:buNone/>
              <a:defRPr lang="fr-FR" sz="1600"/>
            </a:lvl2pPr>
            <a:lvl3pPr marL="914400" indent="0">
              <a:spcBef>
                <a:spcPts val="1200"/>
              </a:spcBef>
              <a:buNone/>
              <a:defRPr lang="fr-FR" sz="1400"/>
            </a:lvl3pPr>
            <a:lvl4pPr marL="1371600" indent="0">
              <a:spcBef>
                <a:spcPts val="1200"/>
              </a:spcBef>
              <a:buNone/>
              <a:defRPr lang="fr-FR" sz="1200"/>
            </a:lvl4pPr>
            <a:lvl5pPr marL="1828800" indent="0">
              <a:spcBef>
                <a:spcPts val="1200"/>
              </a:spcBef>
              <a:buNone/>
              <a:defRPr lang="fr-FR" sz="12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fr-FR" sz="1800"/>
            </a:lvl1pPr>
            <a:lvl2pPr>
              <a:spcBef>
                <a:spcPts val="1200"/>
              </a:spcBef>
              <a:defRPr lang="fr-FR" sz="1600"/>
            </a:lvl2pPr>
            <a:lvl3pPr>
              <a:spcBef>
                <a:spcPts val="1200"/>
              </a:spcBef>
              <a:defRPr lang="fr-FR" sz="1400"/>
            </a:lvl3pPr>
            <a:lvl4pPr>
              <a:spcBef>
                <a:spcPts val="1200"/>
              </a:spcBef>
              <a:defRPr lang="fr-FR" sz="1200"/>
            </a:lvl4pPr>
            <a:lvl5pPr>
              <a:spcBef>
                <a:spcPts val="1200"/>
              </a:spcBef>
              <a:defRPr lang="fr-FR" sz="12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fr-FR" sz="4000" b="1" i="0" cap="all" spc="0" baseline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fr-FR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fr-FR" sz="1800"/>
            </a:lvl1pPr>
            <a:lvl2pPr marL="228600">
              <a:lnSpc>
                <a:spcPct val="110000"/>
              </a:lnSpc>
              <a:defRPr lang="fr-FR" sz="1600"/>
            </a:lvl2pPr>
            <a:lvl3pPr marL="457200">
              <a:lnSpc>
                <a:spcPct val="110000"/>
              </a:lnSpc>
              <a:defRPr lang="fr-FR" sz="1400"/>
            </a:lvl3pPr>
            <a:lvl4pPr marL="685800">
              <a:lnSpc>
                <a:spcPct val="110000"/>
              </a:lnSpc>
              <a:defRPr lang="fr-FR" sz="1200"/>
            </a:lvl4pPr>
            <a:lvl5pPr marL="914400">
              <a:lnSpc>
                <a:spcPct val="110000"/>
              </a:lnSpc>
              <a:defRPr lang="fr-FR"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FR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fr-FR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Contacteur </a:t>
            </a:r>
            <a:r>
              <a:rPr lang="fr-FR" dirty="0" err="1"/>
              <a:t>ROllac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Présentation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0F7A9C8-2633-C9D3-6D18-A01C3B0B9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1061A66-1616-E8EC-38DD-0BF09DEC62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04E81A-D53B-156A-B92F-E90BCBB12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4852" b="1462"/>
          <a:stretch/>
        </p:blipFill>
        <p:spPr>
          <a:xfrm rot="16200000">
            <a:off x="1420849" y="1840569"/>
            <a:ext cx="4335986" cy="50143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162916-7AB5-1183-45BD-1731AFF3E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462" t="2790" r="3024" b="2325"/>
          <a:stretch/>
        </p:blipFill>
        <p:spPr>
          <a:xfrm>
            <a:off x="6927553" y="2113667"/>
            <a:ext cx="4438018" cy="44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8" y="696349"/>
            <a:ext cx="4927128" cy="1280160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>
              <a:lnSpc>
                <a:spcPct val="100000"/>
              </a:lnSpc>
            </a:pPr>
            <a:r>
              <a:rPr lang="fr-FR" dirty="0"/>
              <a:t>Étude proposée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0DF877-72D3-73C3-FB5D-FFB648C4B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421293" y="1087293"/>
            <a:ext cx="6834736" cy="47066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1C0C74-8E1F-1074-77DD-B92F1F1D9EBB}"/>
              </a:ext>
            </a:extLst>
          </p:cNvPr>
          <p:cNvSpPr txBox="1"/>
          <p:nvPr/>
        </p:nvSpPr>
        <p:spPr>
          <a:xfrm>
            <a:off x="754907" y="2753833"/>
            <a:ext cx="7208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trajet du courant en position contacteur fermé est le suivant :</a:t>
            </a:r>
          </a:p>
          <a:p>
            <a:r>
              <a:rPr lang="fr-FR" dirty="0"/>
              <a:t>1 Porte-contact.</a:t>
            </a:r>
          </a:p>
          <a:p>
            <a:r>
              <a:rPr lang="fr-FR" dirty="0"/>
              <a:t>2 Contact fixe. </a:t>
            </a:r>
          </a:p>
          <a:p>
            <a:r>
              <a:rPr lang="fr-FR" dirty="0"/>
              <a:t>(Ce contact peut se déplacer verticalement de la distance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fr-FR" dirty="0"/>
          </a:p>
          <a:p>
            <a:r>
              <a:rPr lang="fr-FR" dirty="0"/>
              <a:t>3 Contact mobile.</a:t>
            </a:r>
          </a:p>
          <a:p>
            <a:r>
              <a:rPr lang="fr-FR" dirty="0"/>
              <a:t>4 Shunt souple.</a:t>
            </a:r>
          </a:p>
          <a:p>
            <a:r>
              <a:rPr lang="fr-FR" dirty="0"/>
              <a:t>5 Connexion.</a:t>
            </a:r>
          </a:p>
          <a:p>
            <a:endParaRPr lang="fr-FR" dirty="0"/>
          </a:p>
          <a:p>
            <a:r>
              <a:rPr lang="fr-FR" dirty="0"/>
              <a:t>Pour fermer le contacteur et permettre le passage du courant, il faut déplacer le contact mobile 3 vers le haut jusqu'à ce qu'il entre en contact avec le 2.</a:t>
            </a:r>
          </a:p>
        </p:txBody>
      </p:sp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C833-D807-14F4-64FD-33C260E1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>
            <a:extLst>
              <a:ext uri="{FF2B5EF4-FFF2-40B4-BE49-F238E27FC236}">
                <a16:creationId xmlns:a16="http://schemas.microsoft.com/office/drawing/2014/main" id="{993C283F-790E-82E3-FCED-71FB146C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8" y="696349"/>
            <a:ext cx="4927128" cy="1280160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>
              <a:lnSpc>
                <a:spcPct val="100000"/>
              </a:lnSpc>
            </a:pPr>
            <a:r>
              <a:rPr lang="fr-FR" dirty="0"/>
              <a:t>Travail demandé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8D6F7C-1F79-3323-7F44-3B771A785148}"/>
              </a:ext>
            </a:extLst>
          </p:cNvPr>
          <p:cNvSpPr txBox="1"/>
          <p:nvPr/>
        </p:nvSpPr>
        <p:spPr>
          <a:xfrm>
            <a:off x="754907" y="2753833"/>
            <a:ext cx="7208874" cy="21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du levier 11 par rapport au repère R0 et définir la trajectoire du point A appartenant à 11 par rapport à R0.</a:t>
            </a:r>
          </a:p>
          <a:p>
            <a:pPr marL="342900" lvl="0" indent="-342900">
              <a:lnSpc>
                <a:spcPct val="107000"/>
              </a:lnSpc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9/R0 et définir la trajectoire du point B 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9/R0.</a:t>
            </a:r>
          </a:p>
          <a:p>
            <a:pPr marL="342900" lvl="0" indent="-342900">
              <a:lnSpc>
                <a:spcPct val="107000"/>
              </a:lnSpc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de 10/R0 et définir la trajectoire T(M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10/R0) du point M lié à 10 par l’intermédiaire de la tige centrale 12.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de 3/R0 et définir la trajectoire du point M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3/R10. Comparer avec la question précédente.</a:t>
            </a:r>
          </a:p>
        </p:txBody>
      </p:sp>
      <p:pic>
        <p:nvPicPr>
          <p:cNvPr id="2" name="Image 1" descr="Une image contenant diagramme, dessin, Dessin technique, Plan&#10;&#10;Description générée automatiquement">
            <a:extLst>
              <a:ext uri="{FF2B5EF4-FFF2-40B4-BE49-F238E27FC236}">
                <a16:creationId xmlns:a16="http://schemas.microsoft.com/office/drawing/2014/main" id="{CA4DE6D3-A0E7-0D37-76A3-4D7554058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6662" y="1675352"/>
            <a:ext cx="5686582" cy="4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456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1_TF89338750_Win32" id="{5DA64B16-7A8A-49A5-8E07-0E2BEF5E28A7}" vid="{3638B087-4232-4E2F-9948-8115634831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{200FA533-E6FC-4427-BBA6-989937F4D4B2}tf89338750_win32</Template>
  <TotalTime>88</TotalTime>
  <Words>805</Words>
  <Application>Microsoft Office PowerPoint</Application>
  <PresentationFormat>Grand écran</PresentationFormat>
  <Paragraphs>45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Google Sans</vt:lpstr>
      <vt:lpstr>Symath_IV50</vt:lpstr>
      <vt:lpstr>Univers</vt:lpstr>
      <vt:lpstr>GradientVTI</vt:lpstr>
      <vt:lpstr>Contacteur ROllac</vt:lpstr>
      <vt:lpstr>Présentation</vt:lpstr>
      <vt:lpstr>Étude proposée</vt:lpstr>
      <vt:lpstr>Travail demandé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2</cp:revision>
  <dcterms:created xsi:type="dcterms:W3CDTF">2025-01-14T07:58:55Z</dcterms:created>
  <dcterms:modified xsi:type="dcterms:W3CDTF">2025-04-01T08:30:22Z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