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35" r:id="rId5"/>
    <p:sldId id="336" r:id="rId6"/>
    <p:sldId id="339" r:id="rId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eu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9299E6C3-1816-434C-BD42-F84DFC8313FC}" type="datetime1">
              <a:rPr lang="fr-FR" smtClean="0"/>
              <a:t>01/04/2025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9E9D563E-BCB2-465B-8A3C-AC86CE64F6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6FED21CE-1C69-4866-AF1B-5CB3C50AE843}" type="datetime1">
              <a:rPr lang="fr-FR" smtClean="0"/>
              <a:t>01/04/2025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8B990660-4B7D-4C11-96DB-B19FFA8CA9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8B990660-4B7D-4C11-96DB-B19FFA8CA93C}" type="slidenum">
              <a:rPr lang="fr-FR" noProof="0" smtClean="0"/>
              <a:t>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5897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8B990660-4B7D-4C11-96DB-B19FFA8CA93C}" type="slidenum">
              <a:rPr lang="fr-FR" noProof="0" smtClean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1933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8B990660-4B7D-4C11-96DB-B19FFA8CA93C}" type="slidenum">
              <a:rPr lang="fr-FR" noProof="0" smtClean="0"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0614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rtlCol="0" anchor="b">
            <a:normAutofit/>
          </a:bodyPr>
          <a:lstStyle>
            <a:lvl1pPr algn="l">
              <a:defRPr lang="fr-FR" sz="4000" b="1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pic>
        <p:nvPicPr>
          <p:cNvPr id="4" name="Graphisme 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sme 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fr-FR" sz="280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fr-FR"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fr-FR"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fr-FR"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fr-FR" sz="2000"/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fr-FR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fr-FR"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fr-FR"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fr-FR"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fr-FR" sz="2000"/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fr-F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fr-FR"/>
            </a:lvl1pPr>
          </a:lstStyle>
          <a:p>
            <a:pPr rtl="0"/>
            <a:r>
              <a:rPr lang="fr-FR"/>
              <a:t>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fr-FR" sz="280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fr-FR"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fr-FR"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fr-FR"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fr-FR" sz="2000"/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fr-F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fr-FR"/>
            </a:lvl1pPr>
          </a:lstStyle>
          <a:p>
            <a:pPr rtl="0"/>
            <a:r>
              <a:rPr lang="fr-FR"/>
              <a:t>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sme 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rtlCol="0" anchor="b">
            <a:normAutofit/>
          </a:bodyPr>
          <a:lstStyle>
            <a:lvl1pPr>
              <a:defRPr lang="fr-FR" sz="400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fr-FR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fr-FR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fr-FR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fr-FR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 </a:t>
            </a:r>
          </a:p>
          <a:p>
            <a:pPr lvl="3" rtl="0"/>
            <a:r>
              <a:rPr lang="fr-FR"/>
              <a:t>Quatrième niveau </a:t>
            </a:r>
          </a:p>
          <a:p>
            <a:pPr lvl="4" rtl="0"/>
            <a:r>
              <a:rPr lang="fr-FR"/>
              <a:t>Cinquième niveau </a:t>
            </a:r>
          </a:p>
          <a:p>
            <a:pPr lvl="0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rtlCol="0" anchor="b">
            <a:normAutofit/>
          </a:bodyPr>
          <a:lstStyle>
            <a:lvl1pPr>
              <a:defRPr lang="fr-FR" sz="40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grpSp>
        <p:nvGrpSpPr>
          <p:cNvPr id="815" name="Groupe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rtlCol="0" anchor="b">
            <a:normAutofit/>
          </a:bodyPr>
          <a:lstStyle>
            <a:lvl1pPr>
              <a:defRPr lang="fr-FR" sz="280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 rtlCol="0"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fr-FR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fr-FR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fr-FR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 </a:t>
            </a:r>
          </a:p>
          <a:p>
            <a:pPr lvl="3" rtl="0"/>
            <a:r>
              <a:rPr lang="fr-FR"/>
              <a:t>Quatrième niveau </a:t>
            </a:r>
          </a:p>
          <a:p>
            <a:pPr lvl="4" rtl="0"/>
            <a:r>
              <a:rPr lang="fr-FR"/>
              <a:t>Cinquième niveau </a:t>
            </a:r>
          </a:p>
          <a:p>
            <a:pPr lvl="0"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fr-F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fr-FR"/>
            </a:lvl1pPr>
          </a:lstStyle>
          <a:p>
            <a:pPr rtl="0"/>
            <a:r>
              <a:rPr lang="fr-FR"/>
              <a:t>Titre de Présentation</a:t>
            </a:r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sec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fr-FR" sz="400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fr-FR" sz="400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 rtlCol="0">
            <a:normAutofit/>
          </a:bodyPr>
          <a:lstStyle>
            <a:lvl1pPr marL="0" indent="0">
              <a:buNone/>
              <a:defRPr lang="fr-FR" sz="2800"/>
            </a:lvl1pPr>
            <a:lvl2pPr marL="457200" indent="0">
              <a:buNone/>
              <a:defRPr lang="fr-FR" sz="2400"/>
            </a:lvl2pPr>
            <a:lvl3pPr marL="914400" indent="0">
              <a:buNone/>
              <a:defRPr lang="fr-FR" sz="2000"/>
            </a:lvl3pPr>
            <a:lvl4pPr marL="1371600" indent="0">
              <a:buNone/>
              <a:defRPr lang="fr-FR" sz="1800"/>
            </a:lvl4pPr>
            <a:lvl5pPr marL="1828800" indent="0">
              <a:buNone/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rtlCol="0" anchor="b">
            <a:normAutofit/>
          </a:bodyPr>
          <a:lstStyle>
            <a:lvl1pPr>
              <a:defRPr lang="fr-FR" sz="40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75" name="Espace réservé du texte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fr-FR" sz="2800"/>
            </a:lvl1pPr>
            <a:lvl2pPr marL="457200" indent="0">
              <a:lnSpc>
                <a:spcPts val="2400"/>
              </a:lnSpc>
              <a:buNone/>
              <a:defRPr lang="fr-FR" sz="2000"/>
            </a:lvl2pPr>
            <a:lvl3pPr marL="914400" indent="0">
              <a:lnSpc>
                <a:spcPts val="2400"/>
              </a:lnSpc>
              <a:buNone/>
              <a:defRPr lang="fr-FR" sz="2000"/>
            </a:lvl3pPr>
            <a:lvl4pPr marL="1371600" indent="0">
              <a:lnSpc>
                <a:spcPts val="2400"/>
              </a:lnSpc>
              <a:buNone/>
              <a:defRPr lang="fr-FR" sz="2000"/>
            </a:lvl4pPr>
            <a:lvl5pPr marL="1828800" indent="0">
              <a:lnSpc>
                <a:spcPts val="2400"/>
              </a:lnSpc>
              <a:buNone/>
              <a:defRPr lang="fr-FR" sz="2000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pic>
        <p:nvPicPr>
          <p:cNvPr id="7" name="Graphisme 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fr-FR" sz="280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fr-FR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fr-FR"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fr-FR"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fr-FR" sz="2000"/>
            </a:lvl5pPr>
            <a:lvl6pPr marL="1600200">
              <a:defRPr lang="fr-FR"/>
            </a:lvl6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4" rtl="0"/>
            <a:r>
              <a:rPr lang="fr-FR"/>
              <a:t>Quatrième niveau</a:t>
            </a:r>
          </a:p>
          <a:p>
            <a:pPr lvl="5" rtl="0"/>
            <a:r>
              <a:rPr lang="fr-FR"/>
              <a:t>Cinquième niveau</a:t>
            </a:r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fr-FR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fr-FR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fr-FR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fr-FR" sz="2000"/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fr-F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fr-FR"/>
            </a:lvl1pPr>
          </a:lstStyle>
          <a:p>
            <a:pPr rtl="0"/>
            <a:r>
              <a:rPr lang="fr-FR"/>
              <a:t>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fr-FR" sz="280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lang="fr-FR"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lang="fr-FR"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lang="fr-FR"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lang="fr-FR"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lang="fr-FR" sz="2000"/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fr-FR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fr-FR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fr-FR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fr-FR" sz="2000"/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fr-F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fr-FR"/>
            </a:lvl1pPr>
          </a:lstStyle>
          <a:p>
            <a:pPr rtl="0"/>
            <a:r>
              <a:rPr lang="fr-FR"/>
              <a:t>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contenu du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fr-FR" sz="280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14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fr-F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fr-FR" sz="280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14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 rtlCol="0"/>
          <a:lstStyle>
            <a:lvl1pPr>
              <a:spcBef>
                <a:spcPts val="0"/>
              </a:spcBef>
              <a:spcAft>
                <a:spcPts val="1200"/>
              </a:spcAft>
              <a:defRPr lang="fr-FR"/>
            </a:lvl1pPr>
            <a:lvl2pPr>
              <a:spcBef>
                <a:spcPts val="0"/>
              </a:spcBef>
              <a:spcAft>
                <a:spcPts val="600"/>
              </a:spcAft>
              <a:defRPr lang="fr-FR"/>
            </a:lvl2pPr>
            <a:lvl3pPr>
              <a:spcBef>
                <a:spcPts val="0"/>
              </a:spcBef>
              <a:spcAft>
                <a:spcPts val="600"/>
              </a:spcAft>
              <a:defRPr lang="fr-FR"/>
            </a:lvl3pPr>
            <a:lvl4pPr>
              <a:spcBef>
                <a:spcPts val="0"/>
              </a:spcBef>
              <a:spcAft>
                <a:spcPts val="600"/>
              </a:spcAft>
              <a:defRPr lang="fr-FR" sz="2000"/>
            </a:lvl4pPr>
            <a:lvl5pPr>
              <a:spcBef>
                <a:spcPts val="0"/>
              </a:spcBef>
              <a:spcAft>
                <a:spcPts val="600"/>
              </a:spcAft>
              <a:defRPr lang="fr-FR" sz="2000"/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fr-FR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Titre de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000" b="1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Glissement</a:t>
            </a: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Définition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texte 6">
                <a:extLst>
                  <a:ext uri="{FF2B5EF4-FFF2-40B4-BE49-F238E27FC236}">
                    <a16:creationId xmlns:a16="http://schemas.microsoft.com/office/drawing/2014/main" id="{70B4EC43-20C2-1DA5-646B-B8D26CF7D003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911352" y="2058669"/>
                <a:ext cx="6192838" cy="3687763"/>
              </a:xfrm>
            </p:spPr>
            <p:txBody>
              <a:bodyPr rtlCol="0">
                <a:normAutofit/>
              </a:bodyPr>
              <a:lstStyle>
                <a:defPPr>
                  <a:defRPr lang="fr-FR"/>
                </a:def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sz="1700" b="0" i="0" u="none" strike="noStrike" baseline="0"/>
                  <a:t>On considère deux solides </a:t>
                </a:r>
                <a:r>
                  <a:rPr lang="fr-FR" sz="1700" b="0" i="1" u="none" strike="noStrike" baseline="0"/>
                  <a:t>S1 </a:t>
                </a:r>
                <a:r>
                  <a:rPr lang="fr-FR" sz="1700" b="0" i="0" u="none" strike="noStrike" baseline="0"/>
                  <a:t>et </a:t>
                </a:r>
                <a:r>
                  <a:rPr lang="fr-FR" sz="1700" b="0" i="1" u="none" strike="noStrike" baseline="0"/>
                  <a:t>S2 </a:t>
                </a:r>
                <a:r>
                  <a:rPr lang="fr-FR" sz="1700" b="0" i="0" u="none" strike="noStrike" baseline="0"/>
                  <a:t>en contact ponctuel en un point I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sz="1700" b="0" i="0" u="none" strike="noStrike" baseline="0"/>
                  <a:t>Soit P le plan tangent commun entre eux en I.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sz="1700" b="0" i="0" u="none" strike="noStrike" baseline="0"/>
                  <a:t>Le vecteur vitesse de glissement du point I de </a:t>
                </a:r>
                <a:r>
                  <a:rPr lang="fr-FR" sz="1700" b="0" i="1" u="none" strike="noStrike" baseline="0"/>
                  <a:t>S2 </a:t>
                </a:r>
                <a:r>
                  <a:rPr lang="fr-FR" sz="1700" b="0" i="0" u="none" strike="noStrike" baseline="0"/>
                  <a:t>par rapport à </a:t>
                </a:r>
                <a:r>
                  <a:rPr lang="fr-FR" sz="1700" b="0" i="1" u="none" strike="noStrike" baseline="0"/>
                  <a:t>S1 </a:t>
                </a:r>
                <a:r>
                  <a:rPr lang="fr-FR" sz="1700" b="0" i="0" u="none" strike="noStrike" baseline="0"/>
                  <a:t>est le vecteur vitesse d’entraînement du point I dans le mouvement de </a:t>
                </a:r>
                <a:r>
                  <a:rPr lang="fr-FR" sz="1700" b="0" i="1" u="none" strike="noStrike" baseline="0"/>
                  <a:t>S2 </a:t>
                </a:r>
                <a:r>
                  <a:rPr lang="fr-FR" sz="1700" b="0" i="0" u="none" strike="noStrike" baseline="0"/>
                  <a:t>par rapport à </a:t>
                </a:r>
                <a:r>
                  <a:rPr lang="fr-FR" sz="1700" b="0" i="1" u="none" strike="noStrike" baseline="0"/>
                  <a:t>S1 </a:t>
                </a:r>
                <a:r>
                  <a:rPr lang="fr-FR" sz="1700" b="0" i="0" u="none" strike="noStrike" baseline="0"/>
                  <a:t>(vitesse du point I supposé lié à </a:t>
                </a:r>
                <a:r>
                  <a:rPr lang="fr-FR" sz="1700" b="0" i="1" u="none" strike="noStrike" baseline="0"/>
                  <a:t>S</a:t>
                </a:r>
                <a:r>
                  <a:rPr lang="fr-FR" sz="1700" b="0" i="0" u="none" strike="noStrike" baseline="0"/>
                  <a:t>2 dans son mouvement par rapport à </a:t>
                </a:r>
                <a:r>
                  <a:rPr lang="fr-FR" sz="1700" b="0" i="1" u="none" strike="noStrike" baseline="0"/>
                  <a:t>S</a:t>
                </a:r>
                <a:r>
                  <a:rPr lang="fr-FR" sz="1700" b="0" i="0" u="none" strike="noStrike" baseline="0"/>
                  <a:t>1 ).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1)</m:t>
                        </m:r>
                      </m:e>
                    </m:acc>
                  </m:oMath>
                </a14:m>
                <a:endParaRPr lang="fr-FR" sz="1700" b="0" i="0" u="none" strike="noStrike" baseline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sz="1700"/>
                  <a:t>Ce vecteur vitesse de glissement est toujours contenu dans le plan P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sz="1700" b="0" i="0" u="none" strike="noStrike" baseline="0"/>
                  <a:t>On dit que S2 roule sans glisser sur S1 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1)</m:t>
                        </m:r>
                      </m:e>
                    </m:acc>
                  </m:oMath>
                </a14:m>
                <a:r>
                  <a:rPr lang="fr-FR" sz="1700" b="0" i="0" u="none" strike="noStrike" baseline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700" b="0" i="1" u="none" strike="noStrike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fr-FR" sz="1700" b="0" i="0" u="none" strike="noStrike" baseline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FR" sz="1700"/>
              </a:p>
            </p:txBody>
          </p:sp>
        </mc:Choice>
        <mc:Fallback>
          <p:sp>
            <p:nvSpPr>
              <p:cNvPr id="7" name="Espace réservé du texte 6">
                <a:extLst>
                  <a:ext uri="{FF2B5EF4-FFF2-40B4-BE49-F238E27FC236}">
                    <a16:creationId xmlns:a16="http://schemas.microsoft.com/office/drawing/2014/main" id="{70B4EC43-20C2-1DA5-646B-B8D26CF7D0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911352" y="2058669"/>
                <a:ext cx="6192838" cy="3687763"/>
              </a:xfrm>
              <a:blipFill>
                <a:blip r:embed="rId3"/>
                <a:stretch>
                  <a:fillRect l="-690" t="-1322" r="-1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78CE7918-EB12-7DFF-E10A-F170A2623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483" y="2934163"/>
            <a:ext cx="3002755" cy="1936776"/>
          </a:xfrm>
          <a:prstGeom prst="rect">
            <a:avLst/>
          </a:prstGeom>
          <a:noFill/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rtl="0">
              <a:spcAft>
                <a:spcPts val="600"/>
              </a:spcAft>
            </a:pPr>
            <a:fld id="{B5CEABB6-07DC-46E8-9B57-56EC44A396E5}" type="slidenum">
              <a:rPr lang="fr-FR" smtClean="0"/>
              <a:pPr rtl="0">
                <a:spcAft>
                  <a:spcPts val="600"/>
                </a:spcAft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Application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B931AA74-1B85-8980-9816-4DAB721C1BE4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911352" y="2058669"/>
                <a:ext cx="6577584" cy="3687763"/>
              </a:xfrm>
            </p:spPr>
            <p:txBody>
              <a:bodyPr rtlCol="0">
                <a:normAutofit/>
              </a:bodyPr>
              <a:lstStyle>
                <a:defPPr>
                  <a:defRPr lang="fr-FR"/>
                </a:def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dirty="0"/>
                  <a:t>Soit le repère R</a:t>
                </a:r>
                <a:r>
                  <a:rPr lang="fr-FR" baseline="-25000" dirty="0"/>
                  <a:t>0</a:t>
                </a:r>
                <a:r>
                  <a:rPr lang="fr-FR" dirty="0"/>
                  <a:t>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/>
                        </m:ctrlPr>
                      </m:accPr>
                      <m:e>
                        <m:sSub>
                          <m:sSubPr>
                            <m:ctrlPr>
                              <a:rPr lang="fr-FR"/>
                            </m:ctrlPr>
                          </m:sSubPr>
                          <m:e>
                            <m:r>
                              <a:rPr lang="fr-FR"/>
                              <m:t>𝑧</m:t>
                            </m:r>
                          </m:e>
                          <m:sub>
                            <m:r>
                              <a:rPr lang="fr-FR"/>
                              <m:t>0</m:t>
                            </m:r>
                          </m:sub>
                        </m:sSub>
                      </m:e>
                    </m:acc>
                    <m:r>
                      <a:rPr lang="fr-FR"/>
                      <m:t>)</m:t>
                    </m:r>
                  </m:oMath>
                </a14:m>
                <a:r>
                  <a:rPr lang="fr-FR" dirty="0"/>
                  <a:t> est lié au bâti (0).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dirty="0"/>
                  <a:t>L’excentrique S est assimilé à un disque de centre C et de rayon a.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dirty="0"/>
                  <a:t>Soit le repère R</a:t>
                </a:r>
                <a:r>
                  <a:rPr lang="fr-FR" baseline="-25000" dirty="0"/>
                  <a:t>1</a:t>
                </a:r>
                <a:r>
                  <a:rPr lang="fr-FR" dirty="0"/>
                  <a:t>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lié à S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fr-FR" dirty="0"/>
                  <a:t>=e.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e&gt;0. On pose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).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dirty="0"/>
                  <a:t>Le coulisseau T glisse suivant 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fr-FR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par rapport au bâti. S et T sont en contact ponctuel en I.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FR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dirty="0"/>
                  <a:t>Déterminer le vecteur vitesse de glissement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4" name="Espace réservé du texte 3">
                <a:extLst>
                  <a:ext uri="{FF2B5EF4-FFF2-40B4-BE49-F238E27FC236}">
                    <a16:creationId xmlns:a16="http://schemas.microsoft.com/office/drawing/2014/main" id="{B931AA74-1B85-8980-9816-4DAB721C1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911352" y="2058669"/>
                <a:ext cx="6577584" cy="3687763"/>
              </a:xfrm>
              <a:blipFill>
                <a:blip r:embed="rId3"/>
                <a:stretch>
                  <a:fillRect l="-1019" t="-1653" r="-16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DD51787B-6322-AAE0-398A-72E3142484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70" r="17424" b="-6"/>
          <a:stretch/>
        </p:blipFill>
        <p:spPr>
          <a:xfrm>
            <a:off x="8295483" y="2058670"/>
            <a:ext cx="3002755" cy="3687763"/>
          </a:xfrm>
          <a:prstGeom prst="rect">
            <a:avLst/>
          </a:prstGeom>
          <a:noFill/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rtl="0">
              <a:spcAft>
                <a:spcPts val="600"/>
              </a:spcAft>
            </a:pPr>
            <a:fld id="{B5CEABB6-07DC-46E8-9B57-56EC44A396E5}" type="slidenum">
              <a:rPr lang="fr-FR" smtClean="0"/>
              <a:pPr rtl="0">
                <a:spcAft>
                  <a:spcPts val="600"/>
                </a:spcAft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42494_TF16411248_Win32" id="{2EDB2FE5-7689-4146-8179-5A3B6AE9058C}" vid="{73B341AD-CE54-4EAE-8CFA-CC5949925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{3173E777-4728-4C7A-9DD2-228D73704E3B}tf16411248_win32</Template>
  <TotalTime>71</TotalTime>
  <Words>209</Words>
  <Application>Microsoft Office PowerPoint</Application>
  <PresentationFormat>Grand écran</PresentationFormat>
  <Paragraphs>19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Avenir Next LT Pro Light</vt:lpstr>
      <vt:lpstr>Calibri</vt:lpstr>
      <vt:lpstr>Cambria Math</vt:lpstr>
      <vt:lpstr>Posterama</vt:lpstr>
      <vt:lpstr>Personnalisé</vt:lpstr>
      <vt:lpstr>Glissement</vt:lpstr>
      <vt:lpstr>Définition</vt:lpstr>
      <vt:lpstr>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1</cp:revision>
  <dcterms:created xsi:type="dcterms:W3CDTF">2025-04-01T14:14:23Z</dcterms:created>
  <dcterms:modified xsi:type="dcterms:W3CDTF">2025-04-01T15:26:03Z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