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75115" autoAdjust="0"/>
  </p:normalViewPr>
  <p:slideViewPr>
    <p:cSldViewPr snapToGrid="0">
      <p:cViewPr>
        <p:scale>
          <a:sx n="100" d="100"/>
          <a:sy n="100" d="100"/>
        </p:scale>
        <p:origin x="72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A704F7-8A92-4DA4-A3B8-4CD090B05A89}" type="datetime1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72F0-1834-41C2-A9D3-0246B5F6C208}" type="datetime1">
              <a:rPr lang="fr-FR" smtClean="0"/>
              <a:pPr/>
              <a:t>06/01/2025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Un rendement est toujours inférieur à 1 mais pour calculer certains ordres de grandeurs, on peut supposer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1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Un rendement est toujours inférieur à 1 mais pour calculer certains ordres de grandeurs, on peut supposer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b="0" i="0">
                    <a:latin typeface="Cambria Math" panose="02040503050406030204" pitchFamily="18" charset="0"/>
                  </a:rPr>
                  <a:t>=</a:t>
                </a:r>
                <a:r>
                  <a:rPr lang="fr-FR" dirty="0"/>
                  <a:t>1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2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5A2DA-7157-E24B-E17D-8AF38C9B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557E54-F038-A1AD-727A-3A17E327D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E461F6A5-EAB7-DB73-45E9-D265E87400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Un rendement est toujours inférieur à 1 mais pour calculer certains ordres de grandeurs, on peut supposer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1</a:t>
                </a:r>
              </a:p>
              <a:p>
                <a:endParaRPr lang="fr-FR" dirty="0"/>
              </a:p>
              <a:p>
                <a:r>
                  <a:rPr lang="fr-FR" dirty="0"/>
                  <a:t>Lorsque des systèmes sont constitués de plusieurs sous-ensembles en série ayant des rendements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dirty="0"/>
                  <a:t>,…, l’ensemble à alors un rendement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dirty="0"/>
                  <a:t>….</a:t>
                </a:r>
              </a:p>
              <a:p>
                <a:endParaRPr lang="fr-FR" dirty="0"/>
              </a:p>
              <a:p>
                <a:r>
                  <a:rPr lang="fr-FR" dirty="0"/>
                  <a:t>L’énergie ou la puissance de sortie correspond à ce qui est utile rapporté à ce qui est fourni au système.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E461F6A5-EAB7-DB73-45E9-D265E87400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Un rendement est toujours inférieur à 1 mais pour calculer certains ordres de grandeurs, on peut supposer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b="0" i="0">
                    <a:latin typeface="Cambria Math" panose="02040503050406030204" pitchFamily="18" charset="0"/>
                  </a:rPr>
                  <a:t>=</a:t>
                </a:r>
                <a:r>
                  <a:rPr lang="fr-FR" dirty="0"/>
                  <a:t>1</a:t>
                </a:r>
              </a:p>
              <a:p>
                <a:endParaRPr lang="fr-FR" dirty="0"/>
              </a:p>
              <a:p>
                <a:r>
                  <a:rPr lang="fr-FR" dirty="0"/>
                  <a:t>Lorsque des systèmes sont constitués de plusieurs sous-ensembles en série ayant des rendements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1</a:t>
                </a:r>
                <a:r>
                  <a:rPr lang="fr-FR" dirty="0"/>
                  <a:t>,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2</a:t>
                </a:r>
                <a:r>
                  <a:rPr lang="fr-FR" dirty="0"/>
                  <a:t>,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3</a:t>
                </a:r>
                <a:r>
                  <a:rPr lang="fr-FR" dirty="0"/>
                  <a:t>,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4</a:t>
                </a:r>
                <a:r>
                  <a:rPr lang="fr-FR" dirty="0"/>
                  <a:t>,…, l’ensemble à alors un rendement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𝑇</a:t>
                </a:r>
                <a:r>
                  <a:rPr lang="fr-FR" dirty="0"/>
                  <a:t>=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1.</a:t>
                </a:r>
                <a:r>
                  <a:rPr lang="fr-FR" dirty="0"/>
                  <a:t>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2.</a:t>
                </a:r>
                <a:r>
                  <a:rPr lang="fr-FR" dirty="0"/>
                  <a:t>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3</a:t>
                </a:r>
                <a:r>
                  <a:rPr lang="fr-FR" dirty="0"/>
                  <a:t>.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i="0">
                    <a:latin typeface="Cambria Math" panose="02040503050406030204" pitchFamily="18" charset="0"/>
                  </a:rPr>
                  <a:t>_</a:t>
                </a:r>
                <a:r>
                  <a:rPr lang="fr-FR" b="0" i="0">
                    <a:latin typeface="Cambria Math" panose="02040503050406030204" pitchFamily="18" charset="0"/>
                  </a:rPr>
                  <a:t>4</a:t>
                </a:r>
                <a:r>
                  <a:rPr lang="fr-FR" dirty="0"/>
                  <a:t>….</a:t>
                </a:r>
              </a:p>
              <a:p>
                <a:endParaRPr lang="fr-FR" dirty="0"/>
              </a:p>
              <a:p>
                <a:r>
                  <a:rPr lang="fr-FR" dirty="0"/>
                  <a:t>L’énergie ou la puissance de sortie correspond à ce qui est utile rapporté à ce qui est fourni au système.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11B366-DEB1-AA2D-40CD-AB2D9DBE4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1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9DDBD-C228-87E8-C84A-2C6973BB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A76331-8E99-89CB-FDFC-CB1D7E1D0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AE002A71-8C07-2290-8C7A-AECEF7133B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Sur l’arbre de sortie, la puissance disponible est Ps=</a:t>
                </a:r>
                <a:r>
                  <a:rPr lang="fr-FR" dirty="0" err="1"/>
                  <a:t>Pe</a:t>
                </a:r>
                <a:r>
                  <a:rPr lang="fr-FR" dirty="0"/>
                  <a:t>.</a:t>
                </a:r>
                <a:r>
                  <a:rPr lang="el-GR" sz="1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fr-FR" dirty="0"/>
                  <a:t>² soit Ps=1,35x0,9²=1,094kW</a:t>
                </a:r>
              </a:p>
              <a:p>
                <a:r>
                  <a:rPr lang="fr-FR" dirty="0"/>
                  <a:t>Soit une puissance perdue de 256W</a:t>
                </a:r>
              </a:p>
              <a:p>
                <a:r>
                  <a:rPr lang="fr-FR" dirty="0"/>
                  <a:t>Ps=Cs.</a:t>
                </a:r>
                <a:r>
                  <a:rPr lang="el-GR" dirty="0"/>
                  <a:t>ω</a:t>
                </a:r>
                <a:r>
                  <a:rPr lang="fr-FR" dirty="0"/>
                  <a:t>s avec </a:t>
                </a:r>
              </a:p>
              <a:p>
                <a:r>
                  <a:rPr lang="el-GR" dirty="0"/>
                  <a:t>ω</a:t>
                </a:r>
                <a:r>
                  <a:rPr lang="fr-FR" dirty="0"/>
                  <a:t>s=r²x</a:t>
                </a:r>
                <a:r>
                  <a:rPr lang="el-GR" dirty="0"/>
                  <a:t>ω</a:t>
                </a:r>
                <a:r>
                  <a:rPr lang="fr-FR" dirty="0"/>
                  <a:t>e=1500x(π/30)x0,5²=39,27 rad,s-1</a:t>
                </a:r>
              </a:p>
              <a:p>
                <a:endParaRPr lang="fr-FR" dirty="0"/>
              </a:p>
              <a:p>
                <a:r>
                  <a:rPr lang="fr-FR" dirty="0"/>
                  <a:t>Cs=Ps/</a:t>
                </a:r>
                <a:r>
                  <a:rPr lang="el-GR" dirty="0"/>
                  <a:t>ω</a:t>
                </a:r>
                <a:r>
                  <a:rPr lang="fr-FR" dirty="0"/>
                  <a:t>s=27,8Nm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AE002A71-8C07-2290-8C7A-AECEF7133B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Sur l’arbre de sortie, la puissance disponible est Ps=</a:t>
                </a:r>
                <a:r>
                  <a:rPr lang="fr-FR" dirty="0" err="1"/>
                  <a:t>Pe</a:t>
                </a:r>
                <a:r>
                  <a:rPr lang="fr-FR" dirty="0"/>
                  <a:t>.</a:t>
                </a:r>
                <a:r>
                  <a:rPr lang="el-GR" sz="1200" dirty="0"/>
                  <a:t>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dirty="0"/>
                  <a:t>² soit Ps=1,35x0,9²=1,094kW</a:t>
                </a:r>
              </a:p>
              <a:p>
                <a:r>
                  <a:rPr lang="fr-FR" dirty="0"/>
                  <a:t>Soit une puissance perdue de 256W</a:t>
                </a:r>
              </a:p>
              <a:p>
                <a:r>
                  <a:rPr lang="fr-FR" dirty="0"/>
                  <a:t>Ps=Cs.</a:t>
                </a:r>
                <a:r>
                  <a:rPr lang="el-GR" dirty="0"/>
                  <a:t>ω</a:t>
                </a:r>
                <a:r>
                  <a:rPr lang="fr-FR" dirty="0"/>
                  <a:t>s avec </a:t>
                </a:r>
              </a:p>
              <a:p>
                <a:r>
                  <a:rPr lang="el-GR" dirty="0"/>
                  <a:t>ω</a:t>
                </a:r>
                <a:r>
                  <a:rPr lang="fr-FR" dirty="0"/>
                  <a:t>s=r²x</a:t>
                </a:r>
                <a:r>
                  <a:rPr lang="el-GR" dirty="0"/>
                  <a:t>ω</a:t>
                </a:r>
                <a:r>
                  <a:rPr lang="fr-FR" dirty="0"/>
                  <a:t>e=1500x(π/30)x0,5²=39,27 rad,s-1</a:t>
                </a:r>
              </a:p>
              <a:p>
                <a:endParaRPr lang="fr-FR" dirty="0"/>
              </a:p>
              <a:p>
                <a:r>
                  <a:rPr lang="fr-FR" dirty="0"/>
                  <a:t>Cs=Ps/</a:t>
                </a:r>
                <a:r>
                  <a:rPr lang="el-GR" dirty="0"/>
                  <a:t>ω</a:t>
                </a:r>
                <a:r>
                  <a:rPr lang="fr-FR" dirty="0"/>
                  <a:t>s=27,8Nm</a:t>
                </a:r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E89DA1-A366-F21D-3B3B-33B2690C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1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2D36A-E75E-FF16-4258-17DF7DBE6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E61546-5EEE-E0B8-0122-14CBEB3E9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811FA5EB-931B-F307-E3C6-48DC4CB1F51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V=</a:t>
                </a:r>
                <a:r>
                  <a:rPr lang="el-GR" dirty="0"/>
                  <a:t>ω</a:t>
                </a:r>
                <a:r>
                  <a:rPr lang="fr-FR" dirty="0"/>
                  <a:t>.R avec R=0,054m et </a:t>
                </a:r>
                <a:r>
                  <a:rPr lang="el-GR" dirty="0"/>
                  <a:t>ω</a:t>
                </a:r>
                <a:r>
                  <a:rPr lang="fr-FR" dirty="0"/>
                  <a:t>=25X(</a:t>
                </a:r>
                <a:r>
                  <a:rPr lang="el-GR" dirty="0"/>
                  <a:t>π</a:t>
                </a:r>
                <a:r>
                  <a:rPr lang="fr-FR" dirty="0"/>
                  <a:t>/180)x2=0,872 rad.s-1</a:t>
                </a:r>
              </a:p>
              <a:p>
                <a:r>
                  <a:rPr lang="fr-FR" dirty="0" err="1"/>
                  <a:t>Eop</a:t>
                </a:r>
                <a:r>
                  <a:rPr lang="fr-FR" dirty="0"/>
                  <a:t> = </a:t>
                </a:r>
                <a:r>
                  <a:rPr lang="fr-FR" dirty="0" err="1"/>
                  <a:t>PxT</a:t>
                </a:r>
                <a:r>
                  <a:rPr lang="fr-FR" dirty="0"/>
                  <a:t> = </a:t>
                </a:r>
                <a:r>
                  <a:rPr lang="fr-FR" dirty="0" err="1"/>
                  <a:t>FxVxT</a:t>
                </a:r>
                <a:r>
                  <a:rPr lang="fr-FR" dirty="0"/>
                  <a:t>=25 x 0,0047123 x 0,054 x 60 = 70,7 J</a:t>
                </a:r>
              </a:p>
              <a:p>
                <a:endParaRPr lang="fr-FR" dirty="0"/>
              </a:p>
              <a:p>
                <a:r>
                  <a:rPr lang="fr-FR" dirty="0" err="1"/>
                  <a:t>Edisp</a:t>
                </a:r>
                <a:r>
                  <a:rPr lang="fr-FR" dirty="0"/>
                  <a:t>= </a:t>
                </a:r>
                <a:r>
                  <a:rPr lang="fr-FR" dirty="0" err="1"/>
                  <a:t>Eop</a:t>
                </a:r>
                <a:r>
                  <a:rPr lang="fr-FR" dirty="0"/>
                  <a:t> 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fr-FR" sz="120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12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dirty="0"/>
                  <a:t>=70,7 x 0,91 x 0,73 = 47J</a:t>
                </a:r>
              </a:p>
              <a:p>
                <a:endParaRPr lang="fr-FR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es notes 2">
                <a:extLst>
                  <a:ext uri="{FF2B5EF4-FFF2-40B4-BE49-F238E27FC236}">
                    <a16:creationId xmlns:a16="http://schemas.microsoft.com/office/drawing/2014/main" id="{811FA5EB-931B-F307-E3C6-48DC4CB1F51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V=</a:t>
                </a:r>
                <a:r>
                  <a:rPr lang="el-GR" dirty="0"/>
                  <a:t>ω</a:t>
                </a:r>
                <a:r>
                  <a:rPr lang="fr-FR" dirty="0"/>
                  <a:t>.R avec R=0,054m et </a:t>
                </a:r>
                <a:r>
                  <a:rPr lang="el-GR" dirty="0"/>
                  <a:t>ω</a:t>
                </a:r>
                <a:r>
                  <a:rPr lang="fr-FR" dirty="0"/>
                  <a:t>=25X(</a:t>
                </a:r>
                <a:r>
                  <a:rPr lang="el-GR" dirty="0"/>
                  <a:t>π</a:t>
                </a:r>
                <a:r>
                  <a:rPr lang="fr-FR" dirty="0"/>
                  <a:t>/180)x2=0,872 rad.s-1</a:t>
                </a:r>
              </a:p>
              <a:p>
                <a:r>
                  <a:rPr lang="fr-FR" dirty="0" err="1"/>
                  <a:t>Eop</a:t>
                </a:r>
                <a:r>
                  <a:rPr lang="fr-FR" dirty="0"/>
                  <a:t> = </a:t>
                </a:r>
                <a:r>
                  <a:rPr lang="fr-FR" dirty="0" err="1"/>
                  <a:t>PxT</a:t>
                </a:r>
                <a:r>
                  <a:rPr lang="fr-FR" dirty="0"/>
                  <a:t> = </a:t>
                </a:r>
                <a:r>
                  <a:rPr lang="fr-FR" dirty="0" err="1"/>
                  <a:t>FxVxT</a:t>
                </a:r>
                <a:r>
                  <a:rPr lang="fr-FR" dirty="0"/>
                  <a:t>=25 x 0,0047123 x 0,054 x 60 = 70,7 J</a:t>
                </a:r>
              </a:p>
              <a:p>
                <a:endParaRPr lang="fr-FR" dirty="0"/>
              </a:p>
              <a:p>
                <a:r>
                  <a:rPr lang="fr-FR" dirty="0" err="1"/>
                  <a:t>Edisp</a:t>
                </a:r>
                <a:r>
                  <a:rPr lang="fr-FR" dirty="0"/>
                  <a:t>= </a:t>
                </a:r>
                <a:r>
                  <a:rPr lang="fr-FR" dirty="0" err="1"/>
                  <a:t>Eop</a:t>
                </a:r>
                <a:r>
                  <a:rPr lang="fr-FR" dirty="0"/>
                  <a:t> .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dirty="0"/>
                  <a:t>1. </a:t>
                </a:r>
                <a:r>
                  <a:rPr lang="el-GR" sz="1200" i="0">
                    <a:latin typeface="Cambria Math" panose="02040503050406030204" pitchFamily="18" charset="0"/>
                  </a:rPr>
                  <a:t>η</a:t>
                </a:r>
                <a:r>
                  <a:rPr lang="fr-FR" sz="1200" b="0" i="0">
                    <a:latin typeface="Cambria Math" panose="02040503050406030204" pitchFamily="18" charset="0"/>
                  </a:rPr>
                  <a:t>2</a:t>
                </a:r>
                <a:r>
                  <a:rPr lang="fr-FR" dirty="0"/>
                  <a:t>=70,7 x 0,91 x 0,73 = 47J</a:t>
                </a:r>
              </a:p>
              <a:p>
                <a:endParaRPr lang="fr-FR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56F490-0AA2-672C-3A20-BFE29E36D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9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Espace réservé de la date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42" name="Espace réservé du pied de page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43" name="Espace réservé du numéro de diapositive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pproprié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équi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’image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’image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25" name="Espace réservé du pied de page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26" name="Espace réservé du numéro de diapositive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e la date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Modifiez les styles du texte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15" name="Espace réservé du pied de page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quatre conten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e la date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e gauch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Espace réservé du pied de page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central avec bordure supérie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centr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21" name="Espace réservé d’image en ligne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2" name="Espace réservé d’image en ligne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3" name="Espace réservé d’image en ligne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4" name="Espace réservé d’image en ligne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quatre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21" name="Espace réservé d’image en ligne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2" name="Espace réservé d’image en ligne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3" name="Espace réservé d’image en ligne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24" name="Espace réservé d’image en ligne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 en ligne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0" name="Espace réservé de la date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31" name="Espace réservé du pied de page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32" name="Espace réservé du numéro de diapositive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29/07/20XX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Orientation de l’employé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/>
          <a:lstStyle/>
          <a:p>
            <a:pPr rtl="0"/>
            <a:r>
              <a:rPr lang="fr-FR" dirty="0"/>
              <a:t>Rendement énergétique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/>
          <a:p>
            <a:pPr rtl="0"/>
            <a:r>
              <a:rPr lang="fr-FR" dirty="0" err="1"/>
              <a:t>Fd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77551"/>
            <a:ext cx="5684520" cy="838115"/>
          </a:xfrm>
        </p:spPr>
        <p:txBody>
          <a:bodyPr rtlCol="0"/>
          <a:lstStyle/>
          <a:p>
            <a:pPr rtl="0"/>
            <a:r>
              <a:rPr lang="fr-FR" dirty="0"/>
              <a:t>Définition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49EE728A-01F2-4587-E5A8-92BD5B7A6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16230"/>
                <a:ext cx="6047013" cy="5260795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:r>
                  <a:rPr lang="fr-FR" sz="2000" dirty="0"/>
                  <a:t>Le rendement d’un système (mécanique ou autre) correspond au rapport de l’énergie utile (de sortie) et de l’énergie fournie (d’entrée ou initiale).</a:t>
                </a:r>
              </a:p>
              <a:p>
                <a:pPr algn="l"/>
                <a:r>
                  <a:rPr lang="fr-FR" sz="2000" dirty="0"/>
                  <a:t>L’énergie non recherchée est considérée comme perdue.</a:t>
                </a:r>
              </a:p>
              <a:p>
                <a:pPr algn="l"/>
                <a:r>
                  <a:rPr lang="fr-FR" sz="2000" dirty="0"/>
                  <a:t>On peut aussi l’exprimer en termes de puissance 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/>
              </a:p>
              <a:p>
                <a:r>
                  <a:rPr lang="fr-FR" sz="2000" dirty="0"/>
                  <a:t>Avec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000" dirty="0"/>
                  <a:t> : Energie de sortie, exprimée en joules (J)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000" dirty="0"/>
                  <a:t> : Energie d’entrée, exprimée en joules (J)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000" dirty="0"/>
                  <a:t> : Puissance à la sortie, exprimée en Watts (W)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000" dirty="0"/>
                  <a:t> : Puissance à l’entrée, exprimée en Watts (W)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000" dirty="0"/>
                  <a:t> : Energie perdue (J)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000" dirty="0"/>
                  <a:t> : Puissance perdue (W)</a:t>
                </a:r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49EE728A-01F2-4587-E5A8-92BD5B7A6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6230"/>
                <a:ext cx="6047013" cy="5260795"/>
              </a:xfrm>
              <a:blipFill>
                <a:blip r:embed="rId3"/>
                <a:stretch>
                  <a:fillRect l="-907" t="-1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691543B-B969-781B-EA2F-B3B323988947}"/>
              </a:ext>
            </a:extLst>
          </p:cNvPr>
          <p:cNvSpPr/>
          <p:nvPr/>
        </p:nvSpPr>
        <p:spPr>
          <a:xfrm>
            <a:off x="7694762" y="2631057"/>
            <a:ext cx="2477938" cy="2432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ADAPTER</a:t>
            </a:r>
          </a:p>
          <a:p>
            <a:pPr algn="ctr"/>
            <a:r>
              <a:rPr lang="fr-FR" dirty="0"/>
              <a:t>TRANSMETTRE</a:t>
            </a:r>
          </a:p>
          <a:p>
            <a:pPr algn="ctr"/>
            <a:r>
              <a:rPr lang="fr-FR" dirty="0"/>
              <a:t>CONVERTIR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69CD36B-31AC-D562-828D-5DE45AC9D779}"/>
              </a:ext>
            </a:extLst>
          </p:cNvPr>
          <p:cNvCxnSpPr/>
          <p:nvPr/>
        </p:nvCxnSpPr>
        <p:spPr>
          <a:xfrm>
            <a:off x="6096000" y="3788229"/>
            <a:ext cx="15987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95E3BB7-938D-CDF8-9E64-6EDD3D644A0B}"/>
              </a:ext>
            </a:extLst>
          </p:cNvPr>
          <p:cNvSpPr txBox="1"/>
          <p:nvPr/>
        </p:nvSpPr>
        <p:spPr>
          <a:xfrm>
            <a:off x="6096000" y="2750599"/>
            <a:ext cx="159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Energie d’entrée (Puissance)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CBACA7D-900F-57C1-463E-B282DF72C372}"/>
              </a:ext>
            </a:extLst>
          </p:cNvPr>
          <p:cNvCxnSpPr/>
          <p:nvPr/>
        </p:nvCxnSpPr>
        <p:spPr>
          <a:xfrm>
            <a:off x="10172700" y="3804558"/>
            <a:ext cx="15987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F5A97A2-635E-2259-FD99-BF07EA6E45FC}"/>
              </a:ext>
            </a:extLst>
          </p:cNvPr>
          <p:cNvSpPr txBox="1"/>
          <p:nvPr/>
        </p:nvSpPr>
        <p:spPr>
          <a:xfrm>
            <a:off x="10172700" y="2796098"/>
            <a:ext cx="159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Energie de sortie (Puissance)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4FFB2E8-B885-E8A5-1ABF-A9D587F5B7CA}"/>
              </a:ext>
            </a:extLst>
          </p:cNvPr>
          <p:cNvCxnSpPr>
            <a:cxnSpLocks/>
          </p:cNvCxnSpPr>
          <p:nvPr/>
        </p:nvCxnSpPr>
        <p:spPr>
          <a:xfrm flipV="1">
            <a:off x="8109857" y="5063706"/>
            <a:ext cx="0" cy="919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33FCC28-E261-85AC-207B-83A370B69395}"/>
              </a:ext>
            </a:extLst>
          </p:cNvPr>
          <p:cNvSpPr txBox="1"/>
          <p:nvPr/>
        </p:nvSpPr>
        <p:spPr>
          <a:xfrm>
            <a:off x="8109857" y="5063706"/>
            <a:ext cx="247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Processeurs :</a:t>
            </a:r>
          </a:p>
          <a:p>
            <a:r>
              <a:rPr lang="fr-FR" dirty="0"/>
              <a:t>Réducteur</a:t>
            </a:r>
          </a:p>
          <a:p>
            <a:r>
              <a:rPr lang="fr-FR" dirty="0"/>
              <a:t>Arbre</a:t>
            </a:r>
          </a:p>
          <a:p>
            <a:r>
              <a:rPr lang="fr-FR" dirty="0"/>
              <a:t>Moteur / générateur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84301F8F-C092-374C-E5DE-76DDDAB95265}"/>
              </a:ext>
            </a:extLst>
          </p:cNvPr>
          <p:cNvCxnSpPr/>
          <p:nvPr/>
        </p:nvCxnSpPr>
        <p:spPr>
          <a:xfrm>
            <a:off x="10172700" y="4653643"/>
            <a:ext cx="1257300" cy="78812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9964C8B-AC22-CAF7-D47A-0E6400E9644C}"/>
              </a:ext>
            </a:extLst>
          </p:cNvPr>
          <p:cNvSpPr txBox="1"/>
          <p:nvPr/>
        </p:nvSpPr>
        <p:spPr>
          <a:xfrm>
            <a:off x="10636781" y="4476385"/>
            <a:ext cx="159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Energie perdue (Puissance)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4FFE-9DBF-D1AF-26DB-0295C3B5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6477-11C8-9C57-9B98-46441EA2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77551"/>
            <a:ext cx="5684520" cy="838115"/>
          </a:xfrm>
        </p:spPr>
        <p:txBody>
          <a:bodyPr rtlCol="0"/>
          <a:lstStyle/>
          <a:p>
            <a:pPr rtl="0"/>
            <a:r>
              <a:rPr lang="fr-FR" dirty="0"/>
              <a:t>Définition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D536DCE-8D63-6BAA-FF4F-87C6AFA1F5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16230"/>
                <a:ext cx="5516593" cy="526079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fr-FR" sz="2000" dirty="0"/>
                  <a:t>Le rendement d’un système (mécanique ou autre) correspond au rapport de l’énergie utile (de sortie) et de l’énergie fournie (d’entrée ou initiale). L’énergie non recherchée est considérée comme perdue.</a:t>
                </a:r>
              </a:p>
              <a:p>
                <a:r>
                  <a:rPr lang="fr-FR" sz="2000" dirty="0"/>
                  <a:t>On peut aussi l’exprimer en termes de puissance 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/>
              </a:p>
              <a:p>
                <a:r>
                  <a:rPr lang="fr-FR" sz="2000" dirty="0"/>
                  <a:t>En cas de sous-ensembles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dirty="0"/>
                  <a:t>….</a:t>
                </a:r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D536DCE-8D63-6BAA-FF4F-87C6AFA1F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6230"/>
                <a:ext cx="5516593" cy="5260795"/>
              </a:xfrm>
              <a:blipFill>
                <a:blip r:embed="rId3"/>
                <a:stretch>
                  <a:fillRect l="-1105" t="-463" r="-1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texte, dessin, écriture manuscrite, art&#10;&#10;Description générée automatiquement">
            <a:extLst>
              <a:ext uri="{FF2B5EF4-FFF2-40B4-BE49-F238E27FC236}">
                <a16:creationId xmlns:a16="http://schemas.microsoft.com/office/drawing/2014/main" id="{A0E6156A-5441-E285-C72B-FC06D29C1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90" t="2320" r="59047" b="17917"/>
          <a:stretch/>
        </p:blipFill>
        <p:spPr>
          <a:xfrm rot="5400000">
            <a:off x="7203614" y="708924"/>
            <a:ext cx="3301367" cy="66754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C9853-7115-31EA-2EA3-2D461FBDFD0A}"/>
              </a:ext>
            </a:extLst>
          </p:cNvPr>
          <p:cNvSpPr/>
          <p:nvPr/>
        </p:nvSpPr>
        <p:spPr>
          <a:xfrm>
            <a:off x="5516594" y="3407229"/>
            <a:ext cx="1667977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8C858-C189-060C-1FD1-5F73D618BD88}"/>
              </a:ext>
            </a:extLst>
          </p:cNvPr>
          <p:cNvSpPr/>
          <p:nvPr/>
        </p:nvSpPr>
        <p:spPr>
          <a:xfrm>
            <a:off x="9903538" y="2743199"/>
            <a:ext cx="220137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EB8D7-A3D7-2A35-130F-906D84FA766F}"/>
              </a:ext>
            </a:extLst>
          </p:cNvPr>
          <p:cNvSpPr/>
          <p:nvPr/>
        </p:nvSpPr>
        <p:spPr>
          <a:xfrm>
            <a:off x="10499789" y="3251427"/>
            <a:ext cx="169221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45186-47AE-EEDC-05E2-EFFB765529C0}"/>
              </a:ext>
            </a:extLst>
          </p:cNvPr>
          <p:cNvSpPr/>
          <p:nvPr/>
        </p:nvSpPr>
        <p:spPr>
          <a:xfrm>
            <a:off x="11098503" y="4589283"/>
            <a:ext cx="1093497" cy="84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4FE91B-61C0-8C42-9CDE-AA7FB1852BB9}"/>
              </a:ext>
            </a:extLst>
          </p:cNvPr>
          <p:cNvSpPr txBox="1"/>
          <p:nvPr/>
        </p:nvSpPr>
        <p:spPr>
          <a:xfrm>
            <a:off x="5647123" y="2928261"/>
            <a:ext cx="139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Puissance d’entrée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C9FA05-76EF-9CB0-1EA0-3D187A391C17}"/>
              </a:ext>
            </a:extLst>
          </p:cNvPr>
          <p:cNvSpPr txBox="1"/>
          <p:nvPr/>
        </p:nvSpPr>
        <p:spPr>
          <a:xfrm>
            <a:off x="10904611" y="3963026"/>
            <a:ext cx="12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Puissance de sortie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1E4F65F-1224-283E-675D-05958AC4B06A}"/>
              </a:ext>
            </a:extLst>
          </p:cNvPr>
          <p:cNvSpPr txBox="1"/>
          <p:nvPr/>
        </p:nvSpPr>
        <p:spPr>
          <a:xfrm>
            <a:off x="10998889" y="4898574"/>
            <a:ext cx="119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Pertes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4D7A28E-A992-55FF-5AEB-3AACA138BD9D}"/>
              </a:ext>
            </a:extLst>
          </p:cNvPr>
          <p:cNvCxnSpPr/>
          <p:nvPr/>
        </p:nvCxnSpPr>
        <p:spPr>
          <a:xfrm flipH="1">
            <a:off x="9903538" y="2743199"/>
            <a:ext cx="416119" cy="337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B681AF4-DBEB-678D-2982-C590469EF8EB}"/>
              </a:ext>
            </a:extLst>
          </p:cNvPr>
          <p:cNvSpPr txBox="1"/>
          <p:nvPr/>
        </p:nvSpPr>
        <p:spPr>
          <a:xfrm>
            <a:off x="10252397" y="2527045"/>
            <a:ext cx="169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Système isolé</a:t>
            </a:r>
          </a:p>
        </p:txBody>
      </p:sp>
    </p:spTree>
    <p:extLst>
      <p:ext uri="{BB962C8B-B14F-4D97-AF65-F5344CB8AC3E}">
        <p14:creationId xmlns:p14="http://schemas.microsoft.com/office/powerpoint/2010/main" val="162650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CEC7-B8F5-FDBC-898E-409DF65D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F4A99-1A50-58E5-D349-1B689C96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7" y="77551"/>
            <a:ext cx="9137432" cy="838115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Calculs de rendements mécaniques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AD81472B-85C9-2714-D836-45BA9BB6C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2225950"/>
                <a:ext cx="4637314" cy="336804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fr-FR" sz="2000" dirty="0"/>
                  <a:t>Le moteur d’entraînement du réducteur de vitesse ci-contre </a:t>
                </a:r>
                <a:r>
                  <a:rPr lang="fr-FR" sz="2000" dirty="0" err="1"/>
                  <a:t>délibvre</a:t>
                </a:r>
                <a:r>
                  <a:rPr lang="fr-FR" sz="2000" dirty="0"/>
                  <a:t> à un instant donné, une puissance </a:t>
                </a:r>
                <a:r>
                  <a:rPr lang="fr-FR" sz="2000" dirty="0" err="1"/>
                  <a:t>Pe</a:t>
                </a:r>
                <a:r>
                  <a:rPr lang="fr-FR" sz="2000" dirty="0"/>
                  <a:t> = 1,35 kW à la vitesse Ne = 1500 tr.min</a:t>
                </a:r>
                <a:r>
                  <a:rPr lang="fr-FR" sz="2000" baseline="30000" dirty="0"/>
                  <a:t>-1</a:t>
                </a:r>
              </a:p>
              <a:p>
                <a:pPr algn="l"/>
                <a:r>
                  <a:rPr lang="fr-FR" sz="2000" dirty="0"/>
                  <a:t>Sachant que chaque train d’engrenage a un rendement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fr-FR" sz="2000" dirty="0"/>
                  <a:t>=0,9 et provoque une réduction r=0,5, calculer la puissance perdue par usure et échauffement ainsi que le couple Cs, disponibles sur l’arbre de sortie.</a:t>
                </a:r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AD81472B-85C9-2714-D836-45BA9BB6C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2225950"/>
                <a:ext cx="4637314" cy="3368041"/>
              </a:xfrm>
              <a:blipFill>
                <a:blip r:embed="rId3"/>
                <a:stretch>
                  <a:fillRect l="-1447" t="-723" b="-1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C6669A2E-5BBA-E187-DEE3-F70D9E3F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9201" y="1652231"/>
            <a:ext cx="6982799" cy="451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B798E-FAC0-CD1B-BD3D-C4FC65A169F5}"/>
              </a:ext>
            </a:extLst>
          </p:cNvPr>
          <p:cNvSpPr/>
          <p:nvPr/>
        </p:nvSpPr>
        <p:spPr>
          <a:xfrm>
            <a:off x="5329484" y="3551327"/>
            <a:ext cx="2442915" cy="261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3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3E996-9758-399A-917D-9627B3306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5DEB5-9876-E53F-9426-4F1AE0D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7" y="77551"/>
            <a:ext cx="9137432" cy="838115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Calculs de rendements mécaniques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32FFFDCC-65E1-AB73-2C68-BE72D121AD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2225950"/>
                <a:ext cx="4637314" cy="3368041"/>
              </a:xfrm>
            </p:spPr>
            <p:txBody>
              <a:bodyPr>
                <a:normAutofit fontScale="77500" lnSpcReduction="20000"/>
              </a:bodyPr>
              <a:lstStyle/>
              <a:p>
                <a:pPr algn="l"/>
                <a:r>
                  <a:rPr lang="fr-FR" sz="2000" dirty="0"/>
                  <a:t>Pour recharger la lampe dynamo, l’utilisateur doit exercer sur la poignée-levier un effort F = 2,5 daN à n = 2 coups par seconde pendant t = 1 min.</a:t>
                </a:r>
              </a:p>
              <a:p>
                <a:pPr algn="l"/>
                <a:r>
                  <a:rPr lang="fr-FR" sz="2000" dirty="0"/>
                  <a:t>Sachant que chacun de ces mouvements fait décrire à la poignée un angle de 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25° sur un rayon R de 54 mm, calculer :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fr-FR" sz="2000" dirty="0"/>
                  <a:t>l’énergie </a:t>
                </a:r>
                <a:r>
                  <a:rPr lang="fr-FR" sz="2000" dirty="0" err="1"/>
                  <a:t>Eop</a:t>
                </a:r>
                <a:r>
                  <a:rPr lang="fr-FR" sz="2000" dirty="0"/>
                  <a:t> dépensée par l’opérateur pendant cette minute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fr-FR" sz="2000" dirty="0"/>
                  <a:t>l’énergie </a:t>
                </a:r>
                <a:r>
                  <a:rPr lang="fr-FR" sz="2000" dirty="0" err="1"/>
                  <a:t>Edisp</a:t>
                </a:r>
                <a:r>
                  <a:rPr lang="fr-FR" sz="2000" dirty="0"/>
                  <a:t> disponible pour recharger l’accumulateur ou allumer les LED, sachant que le train d’engrenage à un rendement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fr-FR" sz="2000" dirty="0"/>
                  <a:t>1de 0,91 et que celui de la conversion de l’énergie mécanique en énergie électrique est estimée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η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fr-FR" sz="2000" dirty="0"/>
                  <a:t>= 0,73 (dynamo)</a:t>
                </a:r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32FFFDCC-65E1-AB73-2C68-BE72D121A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2225950"/>
                <a:ext cx="4637314" cy="3368041"/>
              </a:xfrm>
              <a:blipFill>
                <a:blip r:embed="rId3"/>
                <a:stretch>
                  <a:fillRect l="-789" t="-2170" r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446182F0-80AA-1FE3-9822-55149AAE4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864198" y="1423598"/>
            <a:ext cx="5296639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030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223_TF03460514_Win32" id="{9A2976D9-D6A2-4C72-AA54-D6D4585DC826}" vid="{E979CFFE-0E1D-4C6F-8738-47AC19B5391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CD96E-49A0-4DA4-A7BB-AC2D88742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{77A7E3E6-1EF0-438B-A928-A9D8D770A25F}tf03460514_win32</Template>
  <TotalTime>69</TotalTime>
  <Words>626</Words>
  <Application>Microsoft Office PowerPoint</Application>
  <PresentationFormat>Grand écran</PresentationFormat>
  <Paragraphs>65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Skeena</vt:lpstr>
      <vt:lpstr>Times New Roman</vt:lpstr>
      <vt:lpstr>Personnalisé</vt:lpstr>
      <vt:lpstr>Rendement énergétique</vt:lpstr>
      <vt:lpstr>Définition</vt:lpstr>
      <vt:lpstr>Définition</vt:lpstr>
      <vt:lpstr>Calculs de rendements mécaniques</vt:lpstr>
      <vt:lpstr>Calculs de rendements mécaniques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3</cp:revision>
  <dcterms:created xsi:type="dcterms:W3CDTF">2025-01-06T08:51:37Z</dcterms:created>
  <dcterms:modified xsi:type="dcterms:W3CDTF">2025-01-06T10:01:17Z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