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</p:sldMasterIdLst>
  <p:notesMasterIdLst>
    <p:notesMasterId r:id="rId30"/>
  </p:notesMasterIdLst>
  <p:handoutMasterIdLst>
    <p:handoutMasterId r:id="rId31"/>
  </p:handoutMasterIdLst>
  <p:sldIdLst>
    <p:sldId id="278" r:id="rId5"/>
    <p:sldId id="282" r:id="rId6"/>
    <p:sldId id="293" r:id="rId7"/>
    <p:sldId id="271" r:id="rId8"/>
    <p:sldId id="284" r:id="rId9"/>
    <p:sldId id="296" r:id="rId10"/>
    <p:sldId id="297" r:id="rId11"/>
    <p:sldId id="294" r:id="rId12"/>
    <p:sldId id="298" r:id="rId13"/>
    <p:sldId id="295" r:id="rId14"/>
    <p:sldId id="299" r:id="rId15"/>
    <p:sldId id="300" r:id="rId16"/>
    <p:sldId id="301" r:id="rId17"/>
    <p:sldId id="304" r:id="rId18"/>
    <p:sldId id="303" r:id="rId19"/>
    <p:sldId id="302" r:id="rId20"/>
    <p:sldId id="305" r:id="rId21"/>
    <p:sldId id="306" r:id="rId22"/>
    <p:sldId id="308" r:id="rId23"/>
    <p:sldId id="307" r:id="rId24"/>
    <p:sldId id="309" r:id="rId25"/>
    <p:sldId id="310" r:id="rId26"/>
    <p:sldId id="311" r:id="rId27"/>
    <p:sldId id="312" r:id="rId28"/>
    <p:sldId id="313" r:id="rId29"/>
  </p:sldIdLst>
  <p:sldSz cx="12192000" cy="6858000"/>
  <p:notesSz cx="6858000" cy="9144000"/>
  <p:defaultTextStyle>
    <a:defPPr rtl="0">
      <a:defRPr lang="fr-FR"/>
    </a:defPPr>
    <a:lvl1pPr marL="0" algn="l" defTabSz="914400" rtl="0" eaLnBrk="1" latinLnBrk="0" hangingPunct="1">
      <a:defRPr lang="fr-FR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fr-FR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fr-FR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fr-FR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fr-FR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fr-FR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fr-FR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fr-FR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fr-FR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>
          <p15:clr>
            <a:srgbClr val="F26B43"/>
          </p15:clr>
        </p15:guide>
        <p15:guide id="3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72833802-FEF1-4C79-8D5D-14CF1EAF98D9}"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66438" autoAdjust="0"/>
  </p:normalViewPr>
  <p:slideViewPr>
    <p:cSldViewPr snapToGrid="0">
      <p:cViewPr varScale="1">
        <p:scale>
          <a:sx n="77" d="100"/>
          <a:sy n="77" d="100"/>
        </p:scale>
        <p:origin x="1854" y="96"/>
      </p:cViewPr>
      <p:guideLst>
        <p:guide pos="3840"/>
        <p:guide orient="horz" pos="2160"/>
      </p:guideLst>
    </p:cSldViewPr>
  </p:slideViewPr>
  <p:outlineViewPr>
    <p:cViewPr>
      <p:scale>
        <a:sx n="33" d="100"/>
        <a:sy n="33" d="100"/>
      </p:scale>
      <p:origin x="0" y="-432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757"/>
    </p:cViewPr>
  </p:sorterViewPr>
  <p:notesViewPr>
    <p:cSldViewPr snapToGrid="0">
      <p:cViewPr varScale="1">
        <p:scale>
          <a:sx n="97" d="100"/>
          <a:sy n="97" d="100"/>
        </p:scale>
        <p:origin x="2868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à l’en-tête 1">
            <a:extLst>
              <a:ext uri="{FF2B5EF4-FFF2-40B4-BE49-F238E27FC236}">
                <a16:creationId xmlns:a16="http://schemas.microsoft.com/office/drawing/2014/main" id="{95F4DCF1-ECAF-F7A7-2FE7-5E8E893BC44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lang="fr-FR" sz="1200"/>
            </a:lvl1pPr>
          </a:lstStyle>
          <a:p>
            <a:pPr rtl="0"/>
            <a:endParaRPr lang="fr-FR" dirty="0"/>
          </a:p>
        </p:txBody>
      </p:sp>
      <p:sp>
        <p:nvSpPr>
          <p:cNvPr id="3" name="Espace réservé à la date 2">
            <a:extLst>
              <a:ext uri="{FF2B5EF4-FFF2-40B4-BE49-F238E27FC236}">
                <a16:creationId xmlns:a16="http://schemas.microsoft.com/office/drawing/2014/main" id="{2C1330B0-5BAC-7408-8C3C-78D8336840E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lang="fr-FR" sz="1200"/>
            </a:lvl1pPr>
          </a:lstStyle>
          <a:p>
            <a:pPr rtl="0"/>
            <a:fld id="{B34A346C-D674-4F7A-821C-6170D744E520}" type="datetime1">
              <a:rPr lang="fr-FR" smtClean="0"/>
              <a:t>15/11/2024</a:t>
            </a:fld>
            <a:endParaRPr lang="fr-FR" dirty="0"/>
          </a:p>
        </p:txBody>
      </p:sp>
      <p:sp>
        <p:nvSpPr>
          <p:cNvPr id="4" name="Espace réservé au pied de page 3">
            <a:extLst>
              <a:ext uri="{FF2B5EF4-FFF2-40B4-BE49-F238E27FC236}">
                <a16:creationId xmlns:a16="http://schemas.microsoft.com/office/drawing/2014/main" id="{F0D7EEB3-E0A5-7440-F7ED-F59975ED1E8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lang="fr-FR" sz="1200"/>
            </a:lvl1pPr>
          </a:lstStyle>
          <a:p>
            <a:pPr rtl="0"/>
            <a:endParaRPr lang="fr-FR" dirty="0"/>
          </a:p>
        </p:txBody>
      </p:sp>
      <p:sp>
        <p:nvSpPr>
          <p:cNvPr id="5" name="Espace réservé au numéro de diapositive 4">
            <a:extLst>
              <a:ext uri="{FF2B5EF4-FFF2-40B4-BE49-F238E27FC236}">
                <a16:creationId xmlns:a16="http://schemas.microsoft.com/office/drawing/2014/main" id="{3F548D11-7466-6432-3BF5-64A1A1FA59C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lang="fr-FR" sz="1200"/>
            </a:lvl1pPr>
          </a:lstStyle>
          <a:p>
            <a:pPr rtl="0"/>
            <a:fld id="{CFA70580-B89C-4157-871D-6B9318EE5F58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431574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à l’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lang="fr-FR" sz="1200"/>
            </a:lvl1pPr>
          </a:lstStyle>
          <a:p>
            <a:pPr rtl="0"/>
            <a:endParaRPr lang="fr-FR" dirty="0"/>
          </a:p>
        </p:txBody>
      </p:sp>
      <p:sp>
        <p:nvSpPr>
          <p:cNvPr id="3" name="Espace réservé à la date 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lang="fr-FR" sz="1200"/>
            </a:lvl1pPr>
          </a:lstStyle>
          <a:p>
            <a:pPr rtl="0"/>
            <a:fld id="{A6C4B8AE-6B64-4351-A941-8F5A7C1B3138}" type="datetime1">
              <a:rPr lang="fr-FR" smtClean="0"/>
              <a:t>15/11/2024</a:t>
            </a:fld>
            <a:endParaRPr lang="fr-FR" dirty="0"/>
          </a:p>
        </p:txBody>
      </p:sp>
      <p:sp>
        <p:nvSpPr>
          <p:cNvPr id="4" name="Espace réservé pour une image de diapositive 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>
            <a:defPPr>
              <a:defRPr lang="fr-FR"/>
            </a:defPPr>
          </a:lstStyle>
          <a:p>
            <a:pPr rtl="0"/>
            <a:endParaRPr lang="fr-FR" dirty="0"/>
          </a:p>
        </p:txBody>
      </p:sp>
      <p:sp>
        <p:nvSpPr>
          <p:cNvPr id="5" name="Espace réservé aux notes 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defPPr>
              <a:defRPr lang="fr-FR"/>
            </a:defPPr>
          </a:lstStyle>
          <a:p>
            <a:pPr lvl="0" rtl="0"/>
            <a:r>
              <a:rPr lang="fr-FR"/>
              <a:t>Modifiez les styles du texte du masque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</a:p>
        </p:txBody>
      </p:sp>
      <p:sp>
        <p:nvSpPr>
          <p:cNvPr id="6" name="Espace réservé au pied de page 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lang="fr-FR" sz="1200"/>
            </a:lvl1pPr>
          </a:lstStyle>
          <a:p>
            <a:pPr rtl="0"/>
            <a:endParaRPr lang="fr-FR" dirty="0"/>
          </a:p>
        </p:txBody>
      </p:sp>
      <p:sp>
        <p:nvSpPr>
          <p:cNvPr id="7" name="Espace réservé pour un numéro de diapositive 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lang="fr-FR" sz="1200"/>
            </a:lvl1pPr>
          </a:lstStyle>
          <a:p>
            <a:pPr rtl="0"/>
            <a:fld id="{E7AF00E9-A49D-4007-B3B9-A3783809E505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096977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lang="fr-FR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fr-FR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fr-FR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fr-FR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fr-FR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fr-FR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fr-FR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fr-FR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fr-FR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pour une image des diapositives 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pour des notes 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endParaRPr lang="fr-FR" dirty="0"/>
          </a:p>
        </p:txBody>
      </p:sp>
      <p:sp>
        <p:nvSpPr>
          <p:cNvPr id="4" name="Espace réservé pour un numéro de diapositive 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fld id="{E7AF00E9-A49D-4007-B3B9-A3783809E505}" type="slidenum">
              <a:rPr lang="fr-FR" smtClean="0"/>
              <a:t>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89223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pour une image des diapositives 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pour des notes 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r>
              <a:rPr lang="fr-FR" dirty="0"/>
              <a:t>D’après </a:t>
            </a:r>
          </a:p>
        </p:txBody>
      </p:sp>
      <p:sp>
        <p:nvSpPr>
          <p:cNvPr id="4" name="Espace réservé pour un numéro de diapositive 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fld id="{E7AF00E9-A49D-4007-B3B9-A3783809E505}" type="slidenum">
              <a:rPr lang="fr-FR" smtClean="0"/>
              <a:t>10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720055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pour une image des diapositives 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pour des notes 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dirty="0"/>
              <a:t> </a:t>
            </a:r>
            <a:r>
              <a:rPr lang="fr-F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Le schéma ci-contre représente un dispositif hydraulique de bridage de pièce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dirty="0">
                <a:effectLst/>
              </a:rPr>
              <a:t>. L’extrémité A de la bride 1 vient plaquer la pièce P à usiner sur la table de la chaîne d’usinage. L’effort de serrage en A est obtenu par l’intermédiaire d’un vérin hydraulique alimenté à travers un distributeur qui permet d’inverser la fonction des orifices d’admission et de refoulement lors des phases de serrage et de desserrage. </a:t>
            </a:r>
            <a:r>
              <a:rPr lang="fr-F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</a:p>
          <a:p>
            <a:pPr rtl="0"/>
            <a:endParaRPr lang="fr-FR" dirty="0"/>
          </a:p>
        </p:txBody>
      </p:sp>
      <p:sp>
        <p:nvSpPr>
          <p:cNvPr id="4" name="Espace réservé pour un numéro de diapositive 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fld id="{E7AF00E9-A49D-4007-B3B9-A3783809E505}" type="slidenum">
              <a:rPr lang="fr-FR" smtClean="0"/>
              <a:t>11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660565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pour une image des diapositives 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pour des notes 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 rtlCol="0"/>
              <a:lstStyle>
                <a:defPPr>
                  <a:defRPr lang="fr-FR"/>
                </a:defPPr>
              </a:lstStyle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fr-FR" dirty="0"/>
                  <a:t> </a:t>
                </a:r>
                <a:r>
                  <a:rPr lang="fr-FR" sz="1800" kern="100" dirty="0">
                    <a:effectLst/>
                    <a:latin typeface="Aptos" panose="020B0004020202020204" pitchFamily="34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Le schéma ci-contre représente un dispositif hydraulique de bridage de pièce </a:t>
                </a: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fr-FR" sz="1800" kern="100" dirty="0">
                    <a:effectLst/>
                    <a:latin typeface="Aptos" panose="020B0004020202020204" pitchFamily="34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 </a:t>
                </a:r>
              </a:p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fr-FR" dirty="0">
                    <a:effectLst/>
                  </a:rPr>
                  <a:t>. L’extrémité A de la bride 1 vient plaquer la pièce P à usiner sur la table de la chaîne d’usinage. L’effort de serrage en A est obtenu par l’intermédiaire d’un vérin hydraulique alimenté à travers un distributeur qui permet d’inverser la fonction des orifices d’admission et de refoulement lors des phases de serrage et de desserrage. </a:t>
                </a:r>
                <a:r>
                  <a:rPr lang="fr-FR" sz="1800" kern="100" dirty="0">
                    <a:effectLst/>
                    <a:latin typeface="Aptos" panose="020B0004020202020204" pitchFamily="34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 </a:t>
                </a:r>
              </a:p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endParaRPr lang="fr-FR" sz="1800" kern="100" dirty="0">
                  <a:effectLst/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fr-FR" sz="1800" kern="100" dirty="0">
                    <a:effectLst/>
                    <a:latin typeface="Aptos" panose="020B0004020202020204" pitchFamily="34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La figure de la page suivante représente le dispositif de bridage hydraulique sous deux vues, en coupe. Pour donner en A l’effort de bridage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fr-FR" sz="1800" i="1" kern="100"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fr-FR" sz="1800" i="1" kern="100"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fr-FR" sz="1800" i="1" kern="100"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e>
                        </m:acc>
                        <m:r>
                          <a:rPr lang="fr-FR" sz="1800" i="1" kern="100"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(1→</m:t>
                        </m:r>
                        <m:r>
                          <a:rPr lang="fr-FR" sz="1800" i="1" kern="100"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𝑃</m:t>
                        </m:r>
                        <m:r>
                          <a:rPr lang="fr-FR" sz="1800" i="1" kern="100"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</m:d>
                  </m:oMath>
                </a14:m>
                <a:r>
                  <a:rPr lang="fr-FR" sz="1800" kern="100" dirty="0">
                    <a:effectLst/>
                    <a:latin typeface="Aptos" panose="020B0004020202020204" pitchFamily="34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= 10</a:t>
                </a:r>
                <a:r>
                  <a:rPr lang="fr-FR" sz="1800" kern="100" baseline="30000" dirty="0">
                    <a:effectLst/>
                    <a:latin typeface="Aptos" panose="020B0004020202020204" pitchFamily="34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4</a:t>
                </a:r>
                <a:r>
                  <a:rPr lang="fr-FR" sz="1800" kern="100" dirty="0">
                    <a:effectLst/>
                    <a:latin typeface="Aptos" panose="020B0004020202020204" pitchFamily="34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N, l’huile sous une certaine pression p exerce une poussée sur le piston 12 qui provoque le basculement de la bride 1 autour de l’axe fixe 4 par l’intermédiaire de la chape 2 et de l’axe 8.</a:t>
                </a:r>
              </a:p>
              <a:p>
                <a:pPr rtl="0"/>
                <a:endParaRPr lang="fr-FR" dirty="0"/>
              </a:p>
            </p:txBody>
          </p:sp>
        </mc:Choice>
        <mc:Fallback xmlns="">
          <p:sp>
            <p:nvSpPr>
              <p:cNvPr id="3" name="Espace réservé pour des notes 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 rtlCol="0"/>
              <a:lstStyle>
                <a:defPPr>
                  <a:defRPr lang="fr-FR"/>
                </a:defPPr>
              </a:lstStyle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fr-FR" dirty="0"/>
                  <a:t> </a:t>
                </a:r>
                <a:r>
                  <a:rPr lang="fr-FR" sz="1800" kern="100" dirty="0">
                    <a:effectLst/>
                    <a:latin typeface="Aptos" panose="020B0004020202020204" pitchFamily="34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Le schéma ci-contre représente un dispositif hydraulique de bridage de pièce </a:t>
                </a: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fr-FR" sz="1800" kern="100" dirty="0">
                    <a:effectLst/>
                    <a:latin typeface="Aptos" panose="020B0004020202020204" pitchFamily="34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 </a:t>
                </a:r>
              </a:p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fr-FR" dirty="0">
                    <a:effectLst/>
                  </a:rPr>
                  <a:t>. L’extrémité A de la bride 1 vient plaquer la pièce P à usiner sur la table de la chaîne d’usinage. L’effort de serrage en A est obtenu par l’intermédiaire d’un vérin hydraulique alimenté à travers un distributeur qui permet d’inverser la fonction des orifices d’admission et de refoulement lors des phases de serrage et de desserrage. </a:t>
                </a:r>
                <a:r>
                  <a:rPr lang="fr-FR" sz="1800" kern="100" dirty="0">
                    <a:effectLst/>
                    <a:latin typeface="Aptos" panose="020B0004020202020204" pitchFamily="34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 </a:t>
                </a:r>
              </a:p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endParaRPr lang="fr-FR" sz="1800" kern="100" dirty="0">
                  <a:effectLst/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fr-FR" sz="1800" kern="100" dirty="0">
                    <a:effectLst/>
                    <a:latin typeface="Aptos" panose="020B0004020202020204" pitchFamily="34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La figure de la page suivante représente le dispositif de bridage hydraulique sous deux vues, en coupe. Pour donner en A l’effort de bridage </a:t>
                </a:r>
                <a:r>
                  <a:rPr lang="fr-FR" sz="1800" i="0" kern="100">
                    <a:effectLst/>
                    <a:latin typeface="Cambria Math" panose="02040503050406030204" pitchFamily="18" charset="0"/>
                    <a:cs typeface="Times New Roman" panose="02020603050405020304" pitchFamily="18" charset="0"/>
                  </a:rPr>
                  <a:t>‖</a:t>
                </a:r>
                <a:r>
                  <a:rPr lang="fr-FR" sz="1800" i="0" kern="100">
                    <a:effectLst/>
                    <a:latin typeface="Cambria Math" panose="020405030504060302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𝐴 ⃗(1→𝑃)‖</a:t>
                </a:r>
                <a:r>
                  <a:rPr lang="fr-FR" sz="1800" kern="100" dirty="0">
                    <a:effectLst/>
                    <a:latin typeface="Aptos" panose="020B0004020202020204" pitchFamily="34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= 10</a:t>
                </a:r>
                <a:r>
                  <a:rPr lang="fr-FR" sz="1800" kern="100" baseline="30000" dirty="0">
                    <a:effectLst/>
                    <a:latin typeface="Aptos" panose="020B0004020202020204" pitchFamily="34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4</a:t>
                </a:r>
                <a:r>
                  <a:rPr lang="fr-FR" sz="1800" kern="100" dirty="0">
                    <a:effectLst/>
                    <a:latin typeface="Aptos" panose="020B0004020202020204" pitchFamily="34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N, l’huile sous une certaine pression p exerce une poussée sur le piston 12 qui provoque le basculement de la bride 1 autour de l’axe fixe 4 par l’intermédiaire de la chape 2 et de l’axe 8.</a:t>
                </a:r>
              </a:p>
              <a:p>
                <a:pPr rtl="0"/>
                <a:endParaRPr lang="fr-FR" dirty="0"/>
              </a:p>
            </p:txBody>
          </p:sp>
        </mc:Fallback>
      </mc:AlternateContent>
      <p:sp>
        <p:nvSpPr>
          <p:cNvPr id="4" name="Espace réservé pour un numéro de diapositive 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fld id="{E7AF00E9-A49D-4007-B3B9-A3783809E505}" type="slidenum">
              <a:rPr lang="fr-FR" smtClean="0"/>
              <a:t>12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370997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pour une image des diapositives 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pour des notes 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Question 1 :</a:t>
            </a:r>
            <a:endParaRPr lang="fr-FR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Dans l’ensemble E = {1, …, 12} des pièces du mécanisme, on définit lors d’une manœuvre de bridage la relation R= sans mouvement relatif.</a:t>
            </a:r>
          </a:p>
          <a:p>
            <a:pPr marL="342900" lvl="0" indent="-342900" algn="just">
              <a:lnSpc>
                <a:spcPct val="107000"/>
              </a:lnSpc>
              <a:buFont typeface="Aptos" panose="020B0004020202020204" pitchFamily="34" charset="0"/>
              <a:buChar char="-"/>
            </a:pPr>
            <a:r>
              <a:rPr lang="fr-F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Définir dans E les sous-ensembles fonctionnels induits par cette relation.</a:t>
            </a:r>
          </a:p>
          <a:p>
            <a:pPr marL="342900" lvl="0" indent="-342900" algn="just">
              <a:lnSpc>
                <a:spcPct val="107000"/>
              </a:lnSpc>
              <a:buFont typeface="Aptos" panose="020B0004020202020204" pitchFamily="34" charset="0"/>
              <a:buChar char="-"/>
            </a:pPr>
            <a:r>
              <a:rPr lang="fr-F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Analyser les liaisons entre ces sous—ensembles fonctionnels et donner le graphe des liaisons</a:t>
            </a: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Aptos" panose="020B0004020202020204" pitchFamily="34" charset="0"/>
              <a:buChar char="-"/>
            </a:pPr>
            <a:r>
              <a:rPr lang="fr-F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Identifier sur le schéma de situation ci-dessus les sous-ensembles fonctionnels A, B, C et D et leurs liaisons. Compléter ce schéma, par un schéma spatial partiel, représentant les classes, non visibles, sur ce schéma.</a:t>
            </a:r>
          </a:p>
          <a:p>
            <a:pPr rtl="0"/>
            <a:endParaRPr lang="fr-FR" dirty="0"/>
          </a:p>
        </p:txBody>
      </p:sp>
      <p:sp>
        <p:nvSpPr>
          <p:cNvPr id="4" name="Espace réservé pour un numéro de diapositive 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fld id="{E7AF00E9-A49D-4007-B3B9-A3783809E505}" type="slidenum">
              <a:rPr lang="fr-FR" smtClean="0"/>
              <a:t>13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7544268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pour une image des diapositives 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pour des notes 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Question 1 :</a:t>
            </a:r>
            <a:endParaRPr lang="fr-FR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Dans l’ensemble E = {1, …, 12} des pièces du mécanisme, on définit lors d’une manœuvre de bridage la relation R= sans mouvement relatif.</a:t>
            </a:r>
          </a:p>
          <a:p>
            <a:pPr marL="342900" lvl="0" indent="-342900" algn="just">
              <a:lnSpc>
                <a:spcPct val="107000"/>
              </a:lnSpc>
              <a:buFont typeface="Aptos" panose="020B0004020202020204" pitchFamily="34" charset="0"/>
              <a:buChar char="-"/>
            </a:pPr>
            <a:r>
              <a:rPr lang="fr-F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Définir dans E les sous-ensembles fonctionnels induits par cette relation.</a:t>
            </a:r>
          </a:p>
          <a:p>
            <a:pPr marL="342900" lvl="0" indent="-342900" algn="just">
              <a:lnSpc>
                <a:spcPct val="107000"/>
              </a:lnSpc>
              <a:buFont typeface="Aptos" panose="020B0004020202020204" pitchFamily="34" charset="0"/>
              <a:buChar char="-"/>
            </a:pPr>
            <a:r>
              <a:rPr lang="fr-F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Analyser les liaisons entre ces sous—ensembles fonctionnels et donner le graphe des liaisons</a:t>
            </a:r>
          </a:p>
          <a:p>
            <a:pPr rtl="0"/>
            <a:endParaRPr lang="fr-FR" dirty="0"/>
          </a:p>
        </p:txBody>
      </p:sp>
      <p:sp>
        <p:nvSpPr>
          <p:cNvPr id="4" name="Espace réservé pour un numéro de diapositive 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fld id="{E7AF00E9-A49D-4007-B3B9-A3783809E505}" type="slidenum">
              <a:rPr lang="fr-FR" smtClean="0"/>
              <a:t>14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4374588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pour une image des diapositives 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pour des notes 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Question 1 :</a:t>
            </a:r>
            <a:endParaRPr lang="fr-FR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Dans l’ensemble E = {1, …, 12} des pièces du mécanisme, on définit lors d’une manœuvre de bridage la relation R= sans mouvement relatif.</a:t>
            </a:r>
          </a:p>
          <a:p>
            <a:pPr marL="342900" lvl="0" indent="-342900" algn="just">
              <a:lnSpc>
                <a:spcPct val="107000"/>
              </a:lnSpc>
              <a:buFont typeface="Aptos" panose="020B0004020202020204" pitchFamily="34" charset="0"/>
              <a:buChar char="-"/>
            </a:pPr>
            <a:r>
              <a:rPr lang="fr-F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Définir dans E les sous-ensembles fonctionnels induits par cette relation.</a:t>
            </a:r>
          </a:p>
          <a:p>
            <a:pPr marL="342900" lvl="0" indent="-342900" algn="just">
              <a:lnSpc>
                <a:spcPct val="107000"/>
              </a:lnSpc>
              <a:buFont typeface="Aptos" panose="020B0004020202020204" pitchFamily="34" charset="0"/>
              <a:buChar char="-"/>
            </a:pPr>
            <a:r>
              <a:rPr lang="fr-F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Analyser les liaisons entre ces sous—ensembles fonctionnels et donner le graphe des liaisons</a:t>
            </a: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Aptos" panose="020B0004020202020204" pitchFamily="34" charset="0"/>
              <a:buChar char="-"/>
            </a:pPr>
            <a:r>
              <a:rPr lang="fr-F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Identifier sur le schéma de situation ci-dessus les sous-ensembles fonctionnels A, B, C et D et leurs liaisons. Compléter ce schéma, par un schéma spatial partiel, représentant les classes, non visibles, sur ce schéma.</a:t>
            </a:r>
          </a:p>
          <a:p>
            <a:pPr rtl="0"/>
            <a:endParaRPr lang="fr-FR" dirty="0"/>
          </a:p>
        </p:txBody>
      </p:sp>
      <p:sp>
        <p:nvSpPr>
          <p:cNvPr id="4" name="Espace réservé pour un numéro de diapositive 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fld id="{E7AF00E9-A49D-4007-B3B9-A3783809E505}" type="slidenum">
              <a:rPr lang="fr-FR" smtClean="0"/>
              <a:t>15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3224901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pour une image des diapositives 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pour des notes 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endParaRPr lang="fr-FR" dirty="0"/>
          </a:p>
        </p:txBody>
      </p:sp>
      <p:sp>
        <p:nvSpPr>
          <p:cNvPr id="4" name="Espace réservé pour un numéro de diapositive 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fld id="{E7AF00E9-A49D-4007-B3B9-A3783809E505}" type="slidenum">
              <a:rPr lang="fr-FR" smtClean="0"/>
              <a:t>16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967864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pour une image des diapositives 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pour des notes 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 rtlCol="0"/>
              <a:lstStyle>
                <a:defPPr>
                  <a:defRPr lang="fr-FR"/>
                </a:defPPr>
              </a:lstStyle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fr-FR" sz="1800" b="1" kern="100" dirty="0">
                    <a:effectLst/>
                    <a:latin typeface="Aptos" panose="020B0004020202020204" pitchFamily="34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Question 2 :</a:t>
                </a:r>
                <a:endParaRPr lang="fr-FR" sz="1800" kern="100" dirty="0">
                  <a:effectLst/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fr-FR" sz="1800" kern="100" dirty="0">
                    <a:effectLst/>
                    <a:latin typeface="Aptos" panose="020B0004020202020204" pitchFamily="34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Etude de l’action de contact en A sur la bride 1.</a:t>
                </a: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fr-FR" sz="1800" kern="100" dirty="0">
                    <a:effectLst/>
                    <a:latin typeface="Aptos" panose="020B0004020202020204" pitchFamily="34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La bride est ici représentée en position de serrage et définit un certain nombre de données : Les longueurs sont exprimées en mètres, les forces en Newton.</a:t>
                </a: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fr-FR" sz="1800" kern="100" dirty="0">
                    <a:effectLst/>
                    <a:latin typeface="Aptos" panose="020B0004020202020204" pitchFamily="34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 </a:t>
                </a: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fr-FR" sz="1800" kern="100" dirty="0">
                    <a:effectLst/>
                    <a:latin typeface="Aptos" panose="020B0004020202020204" pitchFamily="34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 </a:t>
                </a: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fr-FR" sz="1800" kern="100" dirty="0">
                    <a:effectLst/>
                    <a:latin typeface="Aptos" panose="020B0004020202020204" pitchFamily="34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 </a:t>
                </a: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fr-FR" sz="1800" kern="100" dirty="0">
                    <a:effectLst/>
                    <a:latin typeface="Aptos" panose="020B0004020202020204" pitchFamily="34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Coordonnées des points A et B dans le repère (C,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sz="1800" i="1" kern="100"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sz="1800" i="1" kern="100"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lang="fr-FR" sz="1800" kern="100" dirty="0">
                    <a:effectLst/>
                    <a:latin typeface="Aptos" panose="020B0004020202020204" pitchFamily="34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sz="1800" i="1" kern="100"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sz="1800" i="1" kern="100"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</m:acc>
                    <m:r>
                      <a:rPr lang="fr-FR" sz="1800" i="1" kern="100"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</m:oMath>
                </a14:m>
                <a:r>
                  <a:rPr lang="fr-FR" sz="1800" kern="100" dirty="0">
                    <a:effectLst/>
                    <a:latin typeface="Aptos" panose="020B0004020202020204" pitchFamily="34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sz="1800" i="1" kern="100"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sz="1800" i="1" kern="100"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fr-FR" sz="1800" kern="100" dirty="0">
                    <a:effectLst/>
                    <a:latin typeface="Aptos" panose="020B0004020202020204" pitchFamily="34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) :</a:t>
                </a: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fr-FR" sz="1800" kern="100" dirty="0">
                    <a:effectLst/>
                    <a:latin typeface="Aptos" panose="020B0004020202020204" pitchFamily="34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A</a:t>
                </a:r>
                <a14:m>
                  <m:oMath xmlns:m="http://schemas.openxmlformats.org/officeDocument/2006/math">
                    <m:r>
                      <a:rPr lang="fr-FR" sz="1800" i="1" kern="100"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 </m:t>
                    </m:r>
                    <m:d>
                      <m:dPr>
                        <m:ctrlPr>
                          <a:rPr lang="fr-FR" sz="1800" i="1" kern="100"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fr-FR" sz="1800" i="1" kern="100"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fr-FR" sz="1800" i="1" kern="100"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−0,042</m:t>
                            </m:r>
                          </m:e>
                          <m:e>
                            <m:r>
                              <a:rPr lang="fr-FR" sz="1800" i="1" kern="100"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0,010</m:t>
                            </m:r>
                          </m:e>
                          <m:e>
                            <m:r>
                              <a:rPr lang="fr-FR" sz="1800" i="1" kern="100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0</m:t>
                            </m:r>
                          </m:e>
                        </m:eqArr>
                      </m:e>
                    </m:d>
                  </m:oMath>
                </a14:m>
                <a:r>
                  <a:rPr lang="fr-FR" sz="1800" kern="100" dirty="0">
                    <a:effectLst/>
                    <a:latin typeface="Aptos" panose="020B0004020202020204" pitchFamily="34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		B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fr-FR" sz="1800" i="1" kern="100"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fr-FR" sz="1800" i="1" kern="100"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fr-FR" sz="1800" i="1" kern="100"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0,012</m:t>
                            </m:r>
                          </m:e>
                          <m:e>
                            <m:r>
                              <a:rPr lang="fr-FR" sz="1800" i="1" kern="100"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0,027</m:t>
                            </m:r>
                          </m:e>
                          <m:e>
                            <m:r>
                              <a:rPr lang="fr-FR" sz="1800" i="1" kern="100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0</m:t>
                            </m:r>
                          </m:e>
                        </m:eqArr>
                      </m:e>
                    </m:d>
                  </m:oMath>
                </a14:m>
                <a:endParaRPr lang="fr-FR" sz="1800" kern="100" dirty="0">
                  <a:effectLst/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fr-FR" sz="1800" kern="100" dirty="0">
                    <a:effectLst/>
                    <a:latin typeface="Cambria Math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α = (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sz="1800" i="1" kern="100"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sz="1800" i="1" kern="100"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lang="fr-FR" sz="1800" kern="100" dirty="0">
                    <a:effectLst/>
                    <a:latin typeface="Aptos" panose="020B0004020202020204" pitchFamily="34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sz="1800" i="1" kern="100"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sz="1800" i="1" kern="100"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</m:acc>
                  </m:oMath>
                </a14:m>
                <a:r>
                  <a:rPr lang="fr-FR" sz="1800" kern="100" dirty="0">
                    <a:effectLst/>
                    <a:latin typeface="Aptos" panose="020B00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 = 18° 	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sz="1800" i="1" kern="100"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sz="1800" i="1" kern="100"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</m:acc>
                    <m:d>
                      <m:dPr>
                        <m:ctrlPr>
                          <a:rPr lang="fr-FR" sz="1800" i="1" kern="100"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fr-FR" sz="1800" i="1" kern="100"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1→</m:t>
                        </m:r>
                        <m:r>
                          <a:rPr lang="fr-FR" sz="1800" i="1" kern="100"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𝑃</m:t>
                        </m:r>
                      </m:e>
                    </m:d>
                    <m:r>
                      <a:rPr lang="fr-FR" sz="1800" i="1" kern="100"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 </m:t>
                    </m:r>
                    <m:sSup>
                      <m:sSupPr>
                        <m:ctrlPr>
                          <a:rPr lang="fr-FR" sz="1800" i="1" kern="100"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fr-FR" sz="1800" i="1" kern="100"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10</m:t>
                        </m:r>
                      </m:e>
                      <m:sup>
                        <m:r>
                          <a:rPr lang="fr-FR" sz="1800" i="1" kern="100"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sup>
                    </m:sSup>
                    <m:r>
                      <a:rPr lang="fr-FR" sz="1800" i="1" kern="100"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fr-FR" sz="1800" i="1" kern="100"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𝑁</m:t>
                    </m:r>
                    <m:r>
                      <a:rPr lang="fr-FR" sz="1800" i="1" kern="100"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 </m:t>
                    </m:r>
                    <m:acc>
                      <m:accPr>
                        <m:chr m:val="⃗"/>
                        <m:ctrlPr>
                          <a:rPr lang="fr-FR" sz="1800" i="1" kern="100"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sz="1800" i="1" kern="100"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</m:acc>
                  </m:oMath>
                </a14:m>
                <a:endParaRPr lang="fr-FR" sz="1800" kern="100" dirty="0">
                  <a:effectLst/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  <a:p>
                <a:pPr marL="342900" lvl="0" indent="-342900" algn="just">
                  <a:lnSpc>
                    <a:spcPct val="107000"/>
                  </a:lnSpc>
                  <a:spcAft>
                    <a:spcPts val="800"/>
                  </a:spcAft>
                  <a:buFont typeface="Aptos" panose="020B0004020202020204" pitchFamily="34" charset="0"/>
                  <a:buChar char="-"/>
                </a:pPr>
                <a:r>
                  <a:rPr lang="fr-FR" sz="1800" kern="100" dirty="0">
                    <a:effectLst/>
                    <a:latin typeface="Aptos" panose="020B0004020202020204" pitchFamily="34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Donner les éléments de réduction en C du torseur associé à l’action mécanique de contact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sz="1800" i="1" kern="100"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sz="1800" i="1" kern="100"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</m:acc>
                    <m:d>
                      <m:dPr>
                        <m:ctrlPr>
                          <a:rPr lang="fr-FR" sz="1800" i="1" kern="100"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fr-FR" sz="1800" i="1" kern="100"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1→</m:t>
                        </m:r>
                        <m:r>
                          <a:rPr lang="fr-FR" sz="1800" i="1" kern="100"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𝑃</m:t>
                        </m:r>
                      </m:e>
                    </m:d>
                    <m:r>
                      <a:rPr lang="fr-FR" sz="1800" i="1" kern="100"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fr-FR" sz="1800" kern="100" dirty="0">
                    <a:effectLst/>
                    <a:latin typeface="Aptos" panose="020B00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; définir et calculer les composantes de ces éléments de réduction dans la base (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sz="1800" i="1" kern="100"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sz="1800" i="1" kern="100"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lang="fr-FR" sz="1800" kern="100" dirty="0">
                    <a:effectLst/>
                    <a:latin typeface="Aptos" panose="020B0004020202020204" pitchFamily="34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sz="1800" i="1" kern="100"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sz="1800" i="1" kern="100"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</m:acc>
                    <m:r>
                      <a:rPr lang="fr-FR" sz="1800" i="1" kern="100"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</m:oMath>
                </a14:m>
                <a:r>
                  <a:rPr lang="fr-FR" sz="1800" kern="100" dirty="0">
                    <a:effectLst/>
                    <a:latin typeface="Aptos" panose="020B0004020202020204" pitchFamily="34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sz="1800" i="1" kern="100"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sz="1800" i="1" kern="100"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fr-FR" sz="1800" kern="100" dirty="0">
                    <a:effectLst/>
                    <a:latin typeface="Aptos" panose="020B0004020202020204" pitchFamily="34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).</a:t>
                </a:r>
              </a:p>
              <a:p>
                <a:pPr rtl="0"/>
                <a:endParaRPr lang="fr-FR" dirty="0"/>
              </a:p>
            </p:txBody>
          </p:sp>
        </mc:Choice>
        <mc:Fallback xmlns="">
          <p:sp>
            <p:nvSpPr>
              <p:cNvPr id="3" name="Espace réservé pour des notes 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 rtlCol="0"/>
              <a:lstStyle>
                <a:defPPr>
                  <a:defRPr lang="fr-FR"/>
                </a:defPPr>
              </a:lstStyle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fr-FR" sz="1800" b="1" kern="100" dirty="0">
                    <a:effectLst/>
                    <a:latin typeface="Aptos" panose="020B0004020202020204" pitchFamily="34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Question 2 :</a:t>
                </a:r>
                <a:endParaRPr lang="fr-FR" sz="1800" kern="100" dirty="0">
                  <a:effectLst/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fr-FR" sz="1800" kern="100" dirty="0">
                    <a:effectLst/>
                    <a:latin typeface="Aptos" panose="020B0004020202020204" pitchFamily="34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Etude de l’action de contact en A sur la bride 1.</a:t>
                </a: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fr-FR" sz="1800" kern="100" dirty="0">
                    <a:effectLst/>
                    <a:latin typeface="Aptos" panose="020B0004020202020204" pitchFamily="34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La bride est ici représentée en position de serrage et définit un certain nombre de données : Les longueurs sont exprimées en mètres, les forces en Newton.</a:t>
                </a: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fr-FR" sz="1800" kern="100" dirty="0">
                    <a:effectLst/>
                    <a:latin typeface="Aptos" panose="020B0004020202020204" pitchFamily="34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 </a:t>
                </a: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fr-FR" sz="1800" kern="100" dirty="0">
                    <a:effectLst/>
                    <a:latin typeface="Aptos" panose="020B0004020202020204" pitchFamily="34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 </a:t>
                </a: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fr-FR" sz="1800" kern="100" dirty="0">
                    <a:effectLst/>
                    <a:latin typeface="Aptos" panose="020B0004020202020204" pitchFamily="34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 </a:t>
                </a: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fr-FR" sz="1800" kern="100" dirty="0">
                    <a:effectLst/>
                    <a:latin typeface="Aptos" panose="020B0004020202020204" pitchFamily="34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Coordonnées des points A et B dans le repère (C, </a:t>
                </a:r>
                <a:r>
                  <a:rPr lang="fr-FR" sz="1800" i="0" kern="100">
                    <a:effectLst/>
                    <a:latin typeface="Cambria Math" panose="020405030504060302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𝑥 ⃗</a:t>
                </a:r>
                <a:r>
                  <a:rPr lang="fr-FR" sz="1800" kern="100" dirty="0">
                    <a:effectLst/>
                    <a:latin typeface="Aptos" panose="020B0004020202020204" pitchFamily="34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fr-FR" sz="1800" i="0" kern="100">
                    <a:effectLst/>
                    <a:latin typeface="Cambria Math" panose="020405030504060302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𝑦 ⃗,</a:t>
                </a:r>
                <a:r>
                  <a:rPr lang="fr-FR" sz="1800" kern="100" dirty="0">
                    <a:effectLst/>
                    <a:latin typeface="Aptos" panose="020B0004020202020204" pitchFamily="34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1800" i="0" kern="100">
                    <a:effectLst/>
                    <a:latin typeface="Cambria Math" panose="020405030504060302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𝑧 ⃗</a:t>
                </a:r>
                <a:r>
                  <a:rPr lang="fr-FR" sz="1800" kern="100" dirty="0">
                    <a:effectLst/>
                    <a:latin typeface="Aptos" panose="020B0004020202020204" pitchFamily="34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) :</a:t>
                </a: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fr-FR" sz="1800" kern="100" dirty="0">
                    <a:effectLst/>
                    <a:latin typeface="Aptos" panose="020B0004020202020204" pitchFamily="34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A</a:t>
                </a:r>
                <a:r>
                  <a:rPr lang="fr-FR" sz="1800" i="0" kern="100">
                    <a:effectLst/>
                    <a:latin typeface="Cambria Math" panose="020405030504060302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1800" i="0" kern="100">
                    <a:effectLst/>
                    <a:latin typeface="Cambria Math" panose="02040503050406030204" pitchFamily="18" charset="0"/>
                    <a:cs typeface="Times New Roman" panose="02020603050405020304" pitchFamily="18" charset="0"/>
                  </a:rPr>
                  <a:t>(█(</a:t>
                </a:r>
                <a:r>
                  <a:rPr lang="fr-FR" sz="1800" i="0" kern="100">
                    <a:effectLst/>
                    <a:latin typeface="Cambria Math" panose="020405030504060302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−0,042@0,010@</a:t>
                </a:r>
                <a:r>
                  <a:rPr lang="fr-FR" sz="1800" i="0" kern="10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Cambria Math" panose="02040503050406030204" pitchFamily="18" charset="0"/>
                  </a:rPr>
                  <a:t>0))</a:t>
                </a:r>
                <a:r>
                  <a:rPr lang="fr-FR" sz="1800" kern="100" dirty="0">
                    <a:effectLst/>
                    <a:latin typeface="Aptos" panose="020B0004020202020204" pitchFamily="34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		B </a:t>
                </a:r>
                <a:r>
                  <a:rPr lang="fr-FR" sz="1800" i="0" kern="100">
                    <a:effectLst/>
                    <a:latin typeface="Cambria Math" panose="02040503050406030204" pitchFamily="18" charset="0"/>
                    <a:cs typeface="Times New Roman" panose="02020603050405020304" pitchFamily="18" charset="0"/>
                  </a:rPr>
                  <a:t>(█(</a:t>
                </a:r>
                <a:r>
                  <a:rPr lang="fr-FR" sz="1800" i="0" kern="100">
                    <a:effectLst/>
                    <a:latin typeface="Cambria Math" panose="020405030504060302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0,012@0,027@</a:t>
                </a:r>
                <a:r>
                  <a:rPr lang="fr-FR" sz="1800" i="0" kern="10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Cambria Math" panose="02040503050406030204" pitchFamily="18" charset="0"/>
                  </a:rPr>
                  <a:t>0))</a:t>
                </a:r>
                <a:endParaRPr lang="fr-FR" sz="1800" kern="100" dirty="0">
                  <a:effectLst/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fr-FR" sz="1800" kern="100" dirty="0">
                    <a:effectLst/>
                    <a:latin typeface="Cambria Math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α = (</a:t>
                </a:r>
                <a:r>
                  <a:rPr lang="fr-FR" sz="1800" i="0" kern="100">
                    <a:effectLst/>
                    <a:latin typeface="Cambria Math" panose="020405030504060302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𝑥 ⃗</a:t>
                </a:r>
                <a:r>
                  <a:rPr lang="fr-FR" sz="1800" kern="100" dirty="0">
                    <a:effectLst/>
                    <a:latin typeface="Aptos" panose="020B0004020202020204" pitchFamily="34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fr-FR" sz="1800" i="0" kern="100">
                    <a:effectLst/>
                    <a:latin typeface="Cambria Math" panose="020405030504060302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𝑦 ⃗</a:t>
                </a:r>
                <a:r>
                  <a:rPr lang="fr-FR" sz="1800" kern="100" dirty="0">
                    <a:effectLst/>
                    <a:latin typeface="Aptos" panose="020B00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 = 18° 	</a:t>
                </a:r>
                <a:r>
                  <a:rPr lang="fr-FR" sz="1800" i="0" kern="100">
                    <a:effectLst/>
                    <a:latin typeface="Cambria Math" panose="020405030504060302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𝐴 ⃗</a:t>
                </a:r>
                <a:r>
                  <a:rPr lang="fr-FR" sz="1800" i="0" kern="100">
                    <a:effectLst/>
                    <a:latin typeface="Cambria Math" panose="020405030504060302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fr-FR" sz="1800" i="0" kern="100">
                    <a:effectLst/>
                    <a:latin typeface="Cambria Math" panose="020405030504060302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1→𝑃)= 10^4  𝑁 𝑦 ⃗</a:t>
                </a:r>
                <a:endParaRPr lang="fr-FR" sz="1800" kern="100" dirty="0">
                  <a:effectLst/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  <a:p>
                <a:pPr marL="342900" lvl="0" indent="-342900" algn="just">
                  <a:lnSpc>
                    <a:spcPct val="107000"/>
                  </a:lnSpc>
                  <a:spcAft>
                    <a:spcPts val="800"/>
                  </a:spcAft>
                  <a:buFont typeface="Aptos" panose="020B0004020202020204" pitchFamily="34" charset="0"/>
                  <a:buChar char="-"/>
                </a:pPr>
                <a:r>
                  <a:rPr lang="fr-FR" sz="1800" kern="100" dirty="0">
                    <a:effectLst/>
                    <a:latin typeface="Aptos" panose="020B0004020202020204" pitchFamily="34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Donner les éléments de réduction en C du torseur associé à l’action mécanique de contact </a:t>
                </a:r>
                <a:r>
                  <a:rPr lang="fr-FR" sz="1800" i="0" kern="100">
                    <a:effectLst/>
                    <a:latin typeface="Cambria Math" panose="020405030504060302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𝐴 ⃗</a:t>
                </a:r>
                <a:r>
                  <a:rPr lang="fr-FR" sz="1800" i="0" kern="100">
                    <a:effectLst/>
                    <a:latin typeface="Cambria Math" panose="020405030504060302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fr-FR" sz="1800" i="0" kern="100">
                    <a:effectLst/>
                    <a:latin typeface="Cambria Math" panose="020405030504060302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1→𝑃)  </a:t>
                </a:r>
                <a:r>
                  <a:rPr lang="fr-FR" sz="1800" kern="100" dirty="0">
                    <a:effectLst/>
                    <a:latin typeface="Aptos" panose="020B00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; définir et calculer les composantes de ces éléments de réduction dans la base (</a:t>
                </a:r>
                <a:r>
                  <a:rPr lang="fr-FR" sz="1800" i="0" kern="100">
                    <a:effectLst/>
                    <a:latin typeface="Cambria Math" panose="020405030504060302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𝑥 ⃗</a:t>
                </a:r>
                <a:r>
                  <a:rPr lang="fr-FR" sz="1800" kern="100" dirty="0">
                    <a:effectLst/>
                    <a:latin typeface="Aptos" panose="020B0004020202020204" pitchFamily="34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fr-FR" sz="1800" i="0" kern="100">
                    <a:effectLst/>
                    <a:latin typeface="Cambria Math" panose="020405030504060302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𝑦 ⃗,</a:t>
                </a:r>
                <a:r>
                  <a:rPr lang="fr-FR" sz="1800" kern="100" dirty="0">
                    <a:effectLst/>
                    <a:latin typeface="Aptos" panose="020B0004020202020204" pitchFamily="34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1800" i="0" kern="100">
                    <a:effectLst/>
                    <a:latin typeface="Cambria Math" panose="020405030504060302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𝑧 ⃗</a:t>
                </a:r>
                <a:r>
                  <a:rPr lang="fr-FR" sz="1800" kern="100" dirty="0">
                    <a:effectLst/>
                    <a:latin typeface="Aptos" panose="020B0004020202020204" pitchFamily="34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).</a:t>
                </a:r>
              </a:p>
              <a:p>
                <a:pPr rtl="0"/>
                <a:endParaRPr lang="fr-FR" dirty="0"/>
              </a:p>
            </p:txBody>
          </p:sp>
        </mc:Fallback>
      </mc:AlternateContent>
      <p:sp>
        <p:nvSpPr>
          <p:cNvPr id="4" name="Espace réservé pour un numéro de diapositive 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fld id="{E7AF00E9-A49D-4007-B3B9-A3783809E505}" type="slidenum">
              <a:rPr lang="fr-FR" smtClean="0"/>
              <a:t>17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251633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pour une image des diapositives 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pour des notes 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endParaRPr lang="fr-FR" dirty="0"/>
          </a:p>
        </p:txBody>
      </p:sp>
      <p:sp>
        <p:nvSpPr>
          <p:cNvPr id="4" name="Espace réservé pour un numéro de diapositive 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fld id="{E7AF00E9-A49D-4007-B3B9-A3783809E505}" type="slidenum">
              <a:rPr lang="fr-FR" smtClean="0"/>
              <a:t>18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474861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pour une image des diapositives 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pour des notes 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endParaRPr lang="fr-FR" dirty="0"/>
          </a:p>
        </p:txBody>
      </p:sp>
      <p:sp>
        <p:nvSpPr>
          <p:cNvPr id="4" name="Espace réservé pour un numéro de diapositive 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fld id="{E7AF00E9-A49D-4007-B3B9-A3783809E505}" type="slidenum">
              <a:rPr lang="fr-FR" smtClean="0"/>
              <a:t>19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487881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pour une image des diapositives 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pour des notes 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endParaRPr lang="fr-FR" dirty="0"/>
          </a:p>
        </p:txBody>
      </p:sp>
      <p:sp>
        <p:nvSpPr>
          <p:cNvPr id="4" name="Espace réservé pour un numéro de diapositive 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fld id="{E7AF00E9-A49D-4007-B3B9-A3783809E505}" type="slidenum">
              <a:rPr lang="fr-FR" smtClean="0"/>
              <a:t>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6064984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pour une image des diapositives 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pour des notes 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 rtlCol="0"/>
              <a:lstStyle>
                <a:defPPr>
                  <a:defRPr lang="fr-FR"/>
                </a:defPPr>
              </a:lstStyle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fr-FR" sz="1100" b="1" kern="100" dirty="0">
                    <a:effectLst/>
                    <a:latin typeface="Aptos" panose="020B0004020202020204" pitchFamily="34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Question 3 :</a:t>
                </a:r>
                <a:endParaRPr lang="fr-FR" sz="1100" kern="100" dirty="0">
                  <a:effectLst/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fr-FR" sz="1100" kern="100" dirty="0">
                    <a:effectLst/>
                    <a:latin typeface="Aptos" panose="020B0004020202020204" pitchFamily="34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Etude de l’action mécanique de contact en B sur la bride 1.</a:t>
                </a:r>
              </a:p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fr-FR" sz="1100" kern="100" dirty="0">
                    <a:effectLst/>
                    <a:latin typeface="Aptos" panose="020B0004020202020204" pitchFamily="34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On considère la liaison (L1), linéaire rectiligne de normale (B,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sz="1100" i="1" kern="100"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sz="1100" i="1" kern="100"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</m:acc>
                  </m:oMath>
                </a14:m>
                <a:r>
                  <a:rPr lang="fr-FR" sz="1100" kern="100" dirty="0">
                    <a:effectLst/>
                    <a:latin typeface="Aptos" panose="020B00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 et de droite de contact portée par </a:t>
                </a:r>
                <a:r>
                  <a:rPr lang="fr-FR" sz="1100" kern="100" dirty="0">
                    <a:effectLst/>
                    <a:latin typeface="Aptos" panose="020B0004020202020204" pitchFamily="34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(B,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sz="1100" i="1" kern="100"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sz="1100" i="1" kern="100"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fr-FR" sz="1100" kern="100" dirty="0">
                    <a:effectLst/>
                    <a:latin typeface="Aptos" panose="020B00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). On admet que cette liaison est parfaite et que le plan </a:t>
                </a:r>
                <a:r>
                  <a:rPr lang="fr-FR" sz="1100" kern="100" dirty="0">
                    <a:effectLst/>
                    <a:latin typeface="Aptos" panose="020B0004020202020204" pitchFamily="34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(B,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sz="1100" i="1" kern="100"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sz="1100" i="1" kern="100"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</m:acc>
                  </m:oMath>
                </a14:m>
                <a:r>
                  <a:rPr lang="fr-FR" sz="1100" kern="100" dirty="0">
                    <a:effectLst/>
                    <a:latin typeface="Aptos" panose="020B0004020202020204" pitchFamily="34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sz="1100" i="1" kern="100"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sz="1100" i="1" kern="100"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</m:acc>
                  </m:oMath>
                </a14:m>
                <a:r>
                  <a:rPr lang="fr-FR" sz="1100" kern="100" dirty="0">
                    <a:effectLst/>
                    <a:latin typeface="Aptos" panose="020B0004020202020204" pitchFamily="34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) est un plan de symétrie, aussi bien pour la géométrie de la liaison que pour les charges appliquées.</a:t>
                </a:r>
              </a:p>
              <a:p>
                <a:pPr marL="342900" lvl="0" indent="-342900" algn="just">
                  <a:lnSpc>
                    <a:spcPct val="107000"/>
                  </a:lnSpc>
                  <a:spcAft>
                    <a:spcPts val="800"/>
                  </a:spcAft>
                  <a:buFont typeface="Aptos" panose="020B0004020202020204" pitchFamily="34" charset="0"/>
                  <a:buChar char="-"/>
                </a:pPr>
                <a:r>
                  <a:rPr lang="fr-FR" sz="1100" kern="100" dirty="0">
                    <a:effectLst/>
                    <a:latin typeface="Aptos" panose="020B0004020202020204" pitchFamily="34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Donner de façon littérale les éléments de réduction du torseur 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fr-FR" sz="1100" i="1" kern="100"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fr-FR" sz="1100" i="1" kern="100"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fr-FR" sz="1100" i="1" kern="100"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𝜏</m:t>
                            </m:r>
                          </m:e>
                          <m:sub>
                            <m:r>
                              <a:rPr lang="fr-FR" sz="1100" i="1" kern="100"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(8→1)</m:t>
                            </m:r>
                          </m:sub>
                        </m:sSub>
                      </m:e>
                    </m:d>
                  </m:oMath>
                </a14:m>
                <a:r>
                  <a:rPr lang="fr-FR" sz="1100" kern="100" dirty="0">
                    <a:effectLst/>
                    <a:latin typeface="Aptos" panose="020B00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fr-FR" sz="1100" kern="100" dirty="0">
                  <a:effectLst/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  <a:p>
                <a:pPr marL="449580" indent="449580"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fr-FR" sz="1100" kern="100" dirty="0">
                    <a:effectLst/>
                    <a:latin typeface="Aptos" panose="020B00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Ces éléments de réduction seront exprimés successivement </a:t>
                </a:r>
                <a:endParaRPr lang="fr-FR" sz="1100" kern="100" dirty="0">
                  <a:effectLst/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  <a:p>
                <a:pPr marL="1143000" lvl="2" indent="-228600" algn="just">
                  <a:lnSpc>
                    <a:spcPct val="107000"/>
                  </a:lnSpc>
                  <a:buFont typeface="Wingdings" panose="05000000000000000000" pitchFamily="2" charset="2"/>
                  <a:buChar char=""/>
                </a:pPr>
                <a:r>
                  <a:rPr lang="fr-FR" sz="1100" kern="100" dirty="0">
                    <a:effectLst/>
                    <a:latin typeface="Aptos" panose="020B0004020202020204" pitchFamily="34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En B dans la base </a:t>
                </a:r>
                <a:r>
                  <a:rPr lang="fr-FR" sz="1100" kern="100" dirty="0">
                    <a:effectLst/>
                    <a:latin typeface="Aptos" panose="020B00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sz="1100" i="1" kern="100"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sz="1100" i="1" kern="100"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</m:acc>
                  </m:oMath>
                </a14:m>
                <a:r>
                  <a:rPr lang="fr-FR" sz="1100" kern="100" dirty="0">
                    <a:effectLst/>
                    <a:latin typeface="Aptos" panose="020B0004020202020204" pitchFamily="34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sz="1100" i="1" kern="100"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sz="1100" i="1" kern="100"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</m:acc>
                    <m:r>
                      <a:rPr lang="fr-FR" sz="11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 </m:t>
                    </m:r>
                    <m:acc>
                      <m:accPr>
                        <m:chr m:val="⃗"/>
                        <m:ctrlPr>
                          <a:rPr lang="fr-FR" sz="1100" i="1" kern="100"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sz="1100" i="1" kern="100"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fr-FR" sz="1100" kern="100" dirty="0">
                    <a:effectLst/>
                    <a:latin typeface="Aptos" panose="020B0004020202020204" pitchFamily="34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),</a:t>
                </a:r>
              </a:p>
              <a:p>
                <a:pPr marL="1143000" lvl="2" indent="-228600" algn="just">
                  <a:lnSpc>
                    <a:spcPct val="107000"/>
                  </a:lnSpc>
                  <a:buFont typeface="Wingdings" panose="05000000000000000000" pitchFamily="2" charset="2"/>
                  <a:buChar char=""/>
                </a:pPr>
                <a:r>
                  <a:rPr lang="fr-FR" sz="1100" kern="100" dirty="0">
                    <a:effectLst/>
                    <a:latin typeface="Aptos" panose="020B0004020202020204" pitchFamily="34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En B dans la base (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sz="1100" i="1" kern="100"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sz="1100" i="1" kern="100"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lang="fr-FR" sz="1100" kern="100" dirty="0">
                    <a:effectLst/>
                    <a:latin typeface="Aptos" panose="020B0004020202020204" pitchFamily="34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sz="1100" i="1" kern="100"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sz="1100" i="1" kern="100"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</m:acc>
                    <m:r>
                      <a:rPr lang="fr-FR" sz="1100" i="1" kern="100"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</m:oMath>
                </a14:m>
                <a:r>
                  <a:rPr lang="fr-FR" sz="1100" kern="100" dirty="0">
                    <a:effectLst/>
                    <a:latin typeface="Aptos" panose="020B0004020202020204" pitchFamily="34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sz="1100" i="1" kern="100"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sz="1100" i="1" kern="100"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fr-FR" sz="1100" kern="100" dirty="0">
                    <a:effectLst/>
                    <a:latin typeface="Aptos" panose="020B0004020202020204" pitchFamily="34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),</a:t>
                </a:r>
              </a:p>
              <a:p>
                <a:pPr marL="1143000" lvl="2" indent="-228600" algn="just">
                  <a:lnSpc>
                    <a:spcPct val="107000"/>
                  </a:lnSpc>
                  <a:spcAft>
                    <a:spcPts val="800"/>
                  </a:spcAft>
                  <a:buFont typeface="Wingdings" panose="05000000000000000000" pitchFamily="2" charset="2"/>
                  <a:buChar char=""/>
                </a:pPr>
                <a:r>
                  <a:rPr lang="fr-FR" sz="1100" kern="100" dirty="0">
                    <a:effectLst/>
                    <a:latin typeface="Aptos" panose="020B0004020202020204" pitchFamily="34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En C dans la base (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sz="1100" i="1" kern="100"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sz="1100" i="1" kern="100"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lang="fr-FR" sz="1100" kern="100" dirty="0">
                    <a:effectLst/>
                    <a:latin typeface="Aptos" panose="020B0004020202020204" pitchFamily="34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sz="1100" i="1" kern="100"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sz="1100" i="1" kern="100"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</m:acc>
                    <m:r>
                      <a:rPr lang="fr-FR" sz="1100" i="1" kern="100"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</m:oMath>
                </a14:m>
                <a:r>
                  <a:rPr lang="fr-FR" sz="1100" kern="100" dirty="0">
                    <a:effectLst/>
                    <a:latin typeface="Aptos" panose="020B0004020202020204" pitchFamily="34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sz="1100" i="1" kern="100"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sz="1100" i="1" kern="100"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fr-FR" sz="1100" kern="100" dirty="0">
                    <a:effectLst/>
                    <a:latin typeface="Aptos" panose="020B0004020202020204" pitchFamily="34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).</a:t>
                </a:r>
              </a:p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fr-FR" sz="1100" kern="100" dirty="0">
                    <a:effectLst/>
                    <a:latin typeface="Aptos" panose="020B0004020202020204" pitchFamily="34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 </a:t>
                </a:r>
              </a:p>
              <a:p>
                <a:pPr algn="l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fr-FR" sz="1100" kern="100" dirty="0">
                    <a:effectLst/>
                    <a:latin typeface="Aptos" panose="020B0004020202020204" pitchFamily="34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Le long de la génératrice du contact 8-1, les forces élémentaires sont réparties symétriquement par rapport au plan (B,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sz="1100" i="1" kern="100"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sz="1100" i="1" kern="100"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</m:acc>
                  </m:oMath>
                </a14:m>
                <a:r>
                  <a:rPr lang="fr-FR" sz="1100" kern="100" dirty="0">
                    <a:effectLst/>
                    <a:latin typeface="Aptos" panose="020B0004020202020204" pitchFamily="34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sz="1100" i="1" kern="100"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sz="1100" i="1" kern="100"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</m:acc>
                  </m:oMath>
                </a14:m>
                <a:r>
                  <a:rPr lang="fr-FR" sz="1100" kern="100" dirty="0">
                    <a:effectLst/>
                    <a:latin typeface="Aptos" panose="020B0004020202020204" pitchFamily="34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) et perpendiculairement</a:t>
                </a:r>
                <a:r>
                  <a:rPr lang="fr-FR" sz="1100" kern="100" baseline="0" dirty="0">
                    <a:effectLst/>
                    <a:latin typeface="Aptos" panose="020B0004020202020204" pitchFamily="34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au plan tangent commun </a:t>
                </a:r>
                <a:r>
                  <a:rPr lang="fr-FR" sz="1100" kern="100" dirty="0">
                    <a:effectLst/>
                    <a:latin typeface="Aptos" panose="020B0004020202020204" pitchFamily="34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(B,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sz="1100" i="1" kern="100"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sz="1100" b="0" i="1" kern="100" smtClean="0"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</m:acc>
                  </m:oMath>
                </a14:m>
                <a:r>
                  <a:rPr lang="fr-FR" sz="1100" kern="100" dirty="0">
                    <a:effectLst/>
                    <a:latin typeface="Aptos" panose="020B0004020202020204" pitchFamily="34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sz="1100" i="1" kern="100"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sz="1100" b="0" i="1" kern="100" smtClean="0"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fr-FR" sz="1100" kern="100" dirty="0">
                    <a:effectLst/>
                    <a:latin typeface="Aptos" panose="020B0004020202020204" pitchFamily="34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).</a:t>
                </a:r>
                <a:r>
                  <a:rPr lang="fr-FR" sz="1100" kern="100" baseline="0" dirty="0">
                    <a:effectLst/>
                    <a:latin typeface="Aptos" panose="020B0004020202020204" pitchFamily="34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La résultante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sz="1200" i="1" kern="120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accPr>
                      <m:e>
                        <m:r>
                          <a:rPr lang="fr-FR" sz="120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𝐵</m:t>
                        </m:r>
                      </m:e>
                    </m:acc>
                    <m:d>
                      <m:dPr>
                        <m:ctrlPr>
                          <a:rPr lang="fr-FR" sz="120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lang="fr-FR" sz="120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8→1</m:t>
                        </m:r>
                      </m:e>
                    </m:d>
                  </m:oMath>
                </a14:m>
                <a:r>
                  <a:rPr lang="fr-FR" sz="1100" kern="100" dirty="0">
                    <a:effectLst/>
                    <a:latin typeface="Aptos" panose="020B0004020202020204" pitchFamily="34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de ces actions de contact est donc portée par l’axe</a:t>
                </a:r>
                <a:r>
                  <a:rPr lang="fr-FR" sz="1100" kern="100" baseline="0" dirty="0">
                    <a:effectLst/>
                    <a:latin typeface="Aptos" panose="020B0004020202020204" pitchFamily="34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1100" kern="100" dirty="0">
                    <a:effectLst/>
                    <a:latin typeface="Aptos" panose="020B0004020202020204" pitchFamily="34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(B,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sz="1100" i="1" kern="100"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sz="1100" i="1" kern="100"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</m:acc>
                  </m:oMath>
                </a14:m>
                <a:r>
                  <a:rPr lang="fr-FR" sz="1100" kern="100" dirty="0">
                    <a:effectLst/>
                    <a:latin typeface="Aptos" panose="020B00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 ,</a:t>
                </a:r>
              </a:p>
              <a:p>
                <a:pPr algn="l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fr-FR" sz="1100" kern="100" dirty="0">
                    <a:effectLst/>
                    <a:latin typeface="Aptos" panose="020B0004020202020204" pitchFamily="34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Compte tenu de la symétrie, le moment en B de ces actions de contact est nul; en effet, la somme des moments en B de deux actions de contact élémentaires par rapport au plan (B,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sz="1100" i="1" kern="100"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sz="1100" i="1" kern="100"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</m:acc>
                  </m:oMath>
                </a14:m>
                <a:r>
                  <a:rPr lang="fr-FR" sz="1100" kern="100" dirty="0">
                    <a:effectLst/>
                    <a:latin typeface="Aptos" panose="020B0004020202020204" pitchFamily="34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sz="1100" i="1" kern="100"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sz="1100" i="1" kern="100"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</m:acc>
                  </m:oMath>
                </a14:m>
                <a:r>
                  <a:rPr lang="fr-FR" sz="1100" kern="100" dirty="0">
                    <a:effectLst/>
                    <a:latin typeface="Aptos" panose="020B0004020202020204" pitchFamily="34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) est nulle donc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11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fr-FR" sz="11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fr-FR" sz="1100" i="1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</m:acc>
                      </m:e>
                      <m:sub>
                        <m:r>
                          <a:rPr lang="fr-FR" sz="11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  <m:r>
                      <a:rPr lang="fr-FR" sz="1100" i="1">
                        <a:latin typeface="Cambria Math" panose="02040503050406030204" pitchFamily="18" charset="0"/>
                      </a:rPr>
                      <m:t> (</m:t>
                    </m:r>
                    <m:r>
                      <a:rPr lang="fr-FR" sz="1100" b="0" i="1" smtClean="0">
                        <a:latin typeface="Cambria Math" panose="02040503050406030204" pitchFamily="18" charset="0"/>
                      </a:rPr>
                      <m:t>8</m:t>
                    </m:r>
                    <m:r>
                      <a:rPr lang="fr-FR" sz="1100" i="1">
                        <a:latin typeface="Cambria Math" panose="02040503050406030204" pitchFamily="18" charset="0"/>
                      </a:rPr>
                      <m:t>→</m:t>
                    </m:r>
                    <m:r>
                      <a:rPr lang="fr-FR" sz="1100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m:rPr>
                        <m:nor/>
                      </m:rPr>
                      <a:rPr lang="fr-FR" sz="1100" dirty="0"/>
                      <m:t>) =</m:t>
                    </m:r>
                    <m:r>
                      <m:rPr>
                        <m:nor/>
                      </m:rPr>
                      <a:rPr lang="fr-FR" sz="1100" b="0" i="0" dirty="0" smtClean="0"/>
                      <m:t> </m:t>
                    </m:r>
                    <m:acc>
                      <m:accPr>
                        <m:chr m:val="⃗"/>
                        <m:ctrlPr>
                          <a:rPr lang="fr-FR" sz="1100" i="1" kern="100" dirty="0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sz="1100" b="0" i="1" kern="100" dirty="0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</m:acc>
                    <m:r>
                      <m:rPr>
                        <m:nor/>
                      </m:rPr>
                      <a:rPr lang="fr-FR" sz="1100" dirty="0"/>
                      <m:t> </m:t>
                    </m:r>
                  </m:oMath>
                </a14:m>
                <a:endParaRPr lang="fr-FR" sz="1100" kern="100" dirty="0">
                  <a:effectLst/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  <a:p>
                <a:pPr algn="l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fr-FR" sz="1100" kern="100" dirty="0">
                    <a:effectLst/>
                    <a:latin typeface="Aptos" panose="020B0004020202020204" pitchFamily="34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On écrira donc</a:t>
                </a:r>
              </a:p>
              <a:p>
                <a:pPr algn="l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fr-FR" sz="1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fr-FR" sz="1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1400" i="1" smtClean="0">
                                <a:latin typeface="Cambria Math" panose="02040503050406030204" pitchFamily="18" charset="0"/>
                              </a:rPr>
                              <m:t>𝜏</m:t>
                            </m:r>
                          </m:e>
                          <m:sub>
                            <m:r>
                              <a:rPr lang="fr-FR" sz="1400" b="0" i="1" smtClean="0">
                                <a:latin typeface="Cambria Math" panose="02040503050406030204" pitchFamily="18" charset="0"/>
                              </a:rPr>
                              <m:t>(8→1)</m:t>
                            </m:r>
                          </m:sub>
                        </m:sSub>
                      </m:e>
                    </m:d>
                  </m:oMath>
                </a14:m>
                <a:r>
                  <a:rPr lang="fr-FR" sz="1400" dirty="0"/>
                  <a:t>=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fr-FR" sz="1400" i="1" dirty="0" smtClean="0"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a:rPr lang="fr-FR" sz="1400" b="0" i="1" dirty="0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  <m:sup/>
                      <m:e>
                        <m:d>
                          <m:dPr>
                            <m:begChr m:val="{"/>
                            <m:endChr m:val="}"/>
                            <m:ctrlPr>
                              <a:rPr lang="fr-FR" sz="16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eqArr>
                              <m:eqArrPr>
                                <m:ctrlPr>
                                  <a:rPr lang="fr-FR" sz="1600" i="1" dirty="0">
                                    <a:latin typeface="Cambria Math" panose="02040503050406030204" pitchFamily="18" charset="0"/>
                                  </a:rPr>
                                </m:ctrlPr>
                              </m:eqArrPr>
                              <m:e>
                                <m:acc>
                                  <m:accPr>
                                    <m:chr m:val="⃗"/>
                                    <m:ctrlPr>
                                      <a:rPr lang="fr-FR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fr-FR" sz="1600" b="0" i="1" smtClean="0"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</m:acc>
                                <m:r>
                                  <a:rPr lang="fr-FR" sz="1600" i="1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fr-FR" sz="1600" b="0" i="1" smtClean="0"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  <m:r>
                                  <a:rPr lang="fr-FR" sz="1600" i="1">
                                    <a:latin typeface="Cambria Math" panose="02040503050406030204" pitchFamily="18" charset="0"/>
                                  </a:rPr>
                                  <m:t>→</m:t>
                                </m:r>
                                <m:r>
                                  <a:rPr lang="fr-FR" sz="16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m:rPr>
                                    <m:nor/>
                                  </m:rPr>
                                  <a:rPr lang="fr-FR" sz="1600" dirty="0"/>
                                  <m:t>)=</m:t>
                                </m:r>
                                <m:r>
                                  <a:rPr lang="fr-FR" sz="1600" b="0" i="1" dirty="0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d>
                                  <m:dPr>
                                    <m:begChr m:val="‖"/>
                                    <m:endChr m:val="‖"/>
                                    <m:ctrlPr>
                                      <a:rPr lang="fr-FR" sz="16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acc>
                                      <m:accPr>
                                        <m:chr m:val="⃗"/>
                                        <m:ctrlPr>
                                          <a:rPr lang="fr-FR" sz="1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fr-FR" sz="1600" b="0" i="1" smtClean="0">
                                            <a:latin typeface="Cambria Math" panose="02040503050406030204" pitchFamily="18" charset="0"/>
                                          </a:rPr>
                                          <m:t>𝐵</m:t>
                                        </m:r>
                                      </m:e>
                                    </m:acc>
                                    <m:r>
                                      <a:rPr lang="fr-FR" sz="1600" i="1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fr-FR" sz="1600" b="0" i="1" smtClean="0">
                                        <a:latin typeface="Cambria Math" panose="02040503050406030204" pitchFamily="18" charset="0"/>
                                      </a:rPr>
                                      <m:t>8</m:t>
                                    </m:r>
                                    <m:r>
                                      <a:rPr lang="fr-FR" sz="1600" i="1">
                                        <a:latin typeface="Cambria Math" panose="02040503050406030204" pitchFamily="18" charset="0"/>
                                      </a:rPr>
                                      <m:t>→1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fr-FR" sz="1600" dirty="0"/>
                                      <m:t>)</m:t>
                                    </m:r>
                                  </m:e>
                                </m:d>
                                <m:acc>
                                  <m:accPr>
                                    <m:chr m:val="⃗"/>
                                    <m:ctrlPr>
                                      <a:rPr lang="fr-FR" sz="1600" i="1" kern="100">
                                        <a:latin typeface="Cambria Math" panose="02040503050406030204" pitchFamily="18" charset="0"/>
                                        <a:ea typeface="Aptos" panose="020B000402020202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fr-FR" sz="1600" i="1" kern="100">
                                        <a:latin typeface="Cambria Math" panose="02040503050406030204" pitchFamily="18" charset="0"/>
                                        <a:ea typeface="Aptos" panose="020B0004020202020204" pitchFamily="34" charset="0"/>
                                        <a:cs typeface="Times New Roman" panose="02020603050405020304" pitchFamily="18" charset="0"/>
                                      </a:rPr>
                                      <m:t>𝑢</m:t>
                                    </m:r>
                                  </m:e>
                                </m:acc>
                              </m:e>
                              <m:e>
                                <m:sSub>
                                  <m:sSubPr>
                                    <m:ctrlPr>
                                      <a:rPr lang="fr-FR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⃗"/>
                                        <m:ctrlPr>
                                          <a:rPr lang="fr-FR" sz="1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fr-FR" sz="1600" i="1">
                                            <a:latin typeface="Cambria Math" panose="02040503050406030204" pitchFamily="18" charset="0"/>
                                          </a:rPr>
                                          <m:t>𝑀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fr-FR" sz="1600" b="0" i="1" smtClean="0"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sub>
                                </m:sSub>
                                <m:r>
                                  <a:rPr lang="fr-FR" sz="1600" i="1">
                                    <a:latin typeface="Cambria Math" panose="02040503050406030204" pitchFamily="18" charset="0"/>
                                  </a:rPr>
                                  <m:t> (</m:t>
                                </m:r>
                                <m:r>
                                  <a:rPr lang="fr-FR" sz="1600" b="0" i="1" smtClean="0"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  <m:r>
                                  <a:rPr lang="fr-FR" sz="1600" i="1">
                                    <a:latin typeface="Cambria Math" panose="02040503050406030204" pitchFamily="18" charset="0"/>
                                  </a:rPr>
                                  <m:t>→</m:t>
                                </m:r>
                                <m:r>
                                  <a:rPr lang="fr-FR" sz="16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m:rPr>
                                    <m:nor/>
                                  </m:rPr>
                                  <a:rPr lang="fr-FR" sz="1600" dirty="0"/>
                                  <m:t>) = </m:t>
                                </m:r>
                                <m:acc>
                                  <m:accPr>
                                    <m:chr m:val="⃗"/>
                                    <m:ctrlPr>
                                      <a:rPr lang="fr-FR" sz="1600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fr-FR" sz="1600" b="0" i="1" dirty="0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acc>
                              </m:e>
                            </m:eqArr>
                          </m:e>
                        </m:d>
                      </m:e>
                    </m:sPre>
                  </m:oMath>
                </a14:m>
                <a:endParaRPr lang="fr-FR" sz="1100" kern="100" dirty="0">
                  <a:effectLst/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  <a:p>
                <a:pPr algn="l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fr-FR" sz="1400" dirty="0"/>
                  <a:t>Soit dan</a:t>
                </a:r>
                <a:r>
                  <a:rPr lang="fr-FR" sz="1200" dirty="0"/>
                  <a:t>s la base </a:t>
                </a:r>
                <a:r>
                  <a:rPr lang="fr-FR" sz="1400" dirty="0"/>
                  <a:t>(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sz="1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14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</m:oMath>
                </a14:m>
                <a:r>
                  <a:rPr lang="fr-FR" sz="1400" dirty="0"/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sz="1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14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  <m:r>
                      <a:rPr lang="fr-FR" sz="1400" i="1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fr-FR" sz="14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sz="1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1400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fr-FR" sz="1400" dirty="0"/>
                  <a:t>).</a:t>
                </a:r>
                <a:r>
                  <a:rPr lang="fr-FR" sz="1200" dirty="0"/>
                  <a:t> </a:t>
                </a:r>
                <a:endParaRPr lang="fr-FR" sz="1400" dirty="0"/>
              </a:p>
              <a:p>
                <a:pPr algn="l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fr-FR" sz="1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fr-FR" sz="18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1800" i="1" smtClean="0">
                                <a:latin typeface="Cambria Math" panose="02040503050406030204" pitchFamily="18" charset="0"/>
                              </a:rPr>
                              <m:t>𝜏</m:t>
                            </m:r>
                          </m:e>
                          <m:sub>
                            <m:r>
                              <a:rPr lang="fr-FR" sz="1800" b="0" i="1" smtClean="0">
                                <a:latin typeface="Cambria Math" panose="02040503050406030204" pitchFamily="18" charset="0"/>
                              </a:rPr>
                              <m:t>(8→1)</m:t>
                            </m:r>
                          </m:sub>
                        </m:sSub>
                      </m:e>
                    </m:d>
                  </m:oMath>
                </a14:m>
                <a:r>
                  <a:rPr lang="fr-FR" sz="1800" dirty="0"/>
                  <a:t>=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fr-FR" sz="1800" i="1" dirty="0" smtClean="0"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a:rPr lang="fr-FR" sz="1800" b="0" i="1" dirty="0" smtClean="0"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  <m:sup/>
                      <m:e>
                        <m:d>
                          <m:dPr>
                            <m:begChr m:val="{"/>
                            <m:endChr m:val="}"/>
                            <m:ctrlPr>
                              <a:rPr lang="fr-FR" sz="140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eqArr>
                              <m:eqArrPr>
                                <m:ctrlPr>
                                  <a:rPr lang="fr-FR" sz="14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eqArrPr>
                              <m:e>
                                <m:r>
                                  <a:rPr lang="fr-FR" sz="1400" i="1" dirty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d>
                                  <m:dPr>
                                    <m:begChr m:val="‖"/>
                                    <m:endChr m:val="‖"/>
                                    <m:ctrlPr>
                                      <a:rPr lang="fr-FR" sz="1400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acc>
                                      <m:accPr>
                                        <m:chr m:val="⃗"/>
                                        <m:ctrlPr>
                                          <a:rPr lang="fr-FR" sz="1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fr-FR" sz="1400" i="1">
                                            <a:latin typeface="Cambria Math" panose="02040503050406030204" pitchFamily="18" charset="0"/>
                                          </a:rPr>
                                          <m:t>𝐵</m:t>
                                        </m:r>
                                      </m:e>
                                    </m:acc>
                                    <m:r>
                                      <a:rPr lang="fr-FR" sz="1400" i="1">
                                        <a:latin typeface="Cambria Math" panose="02040503050406030204" pitchFamily="18" charset="0"/>
                                      </a:rPr>
                                      <m:t>(8→1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fr-FR" sz="1400" dirty="0"/>
                                      <m:t>)</m:t>
                                    </m:r>
                                  </m:e>
                                </m:d>
                              </m:e>
                              <m:e>
                                <m:r>
                                  <a:rPr lang="fr-FR" sz="1400" b="0" i="1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fr-FR" sz="1400" b="0" i="1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eqArr>
                            <m:r>
                              <a:rPr lang="fr-FR" sz="1400" b="0" i="1" dirty="0" smtClean="0">
                                <a:latin typeface="Cambria Math" panose="02040503050406030204" pitchFamily="18" charset="0"/>
                              </a:rPr>
                              <m:t>      </m:t>
                            </m:r>
                            <m:eqArr>
                              <m:eqArrPr>
                                <m:ctrlPr>
                                  <a:rPr lang="fr-FR" sz="1400" i="1" dirty="0">
                                    <a:latin typeface="Cambria Math" panose="02040503050406030204" pitchFamily="18" charset="0"/>
                                  </a:rPr>
                                </m:ctrlPr>
                              </m:eqArrPr>
                              <m:e>
                                <m:r>
                                  <a:rPr lang="fr-FR" sz="1400" i="1" dirty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fr-FR" sz="1400" b="0" i="1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fr-FR" sz="1400" b="0" i="1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eqArr>
                          </m:e>
                        </m:d>
                      </m:e>
                    </m:sPre>
                  </m:oMath>
                </a14:m>
                <a:endParaRPr lang="fr-FR" sz="1100" kern="100" dirty="0">
                  <a:effectLst/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Espace réservé pour des notes 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 rtlCol="0"/>
              <a:lstStyle>
                <a:defPPr>
                  <a:defRPr lang="fr-FR"/>
                </a:defPPr>
              </a:lstStyle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fr-FR" sz="1100" b="1" kern="100" dirty="0">
                    <a:effectLst/>
                    <a:latin typeface="Aptos" panose="020B0004020202020204" pitchFamily="34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Question 3 :</a:t>
                </a:r>
                <a:endParaRPr lang="fr-FR" sz="1100" kern="100" dirty="0">
                  <a:effectLst/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fr-FR" sz="1100" kern="100" dirty="0">
                    <a:effectLst/>
                    <a:latin typeface="Aptos" panose="020B0004020202020204" pitchFamily="34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Etude de l’action mécanique de contact en B sur la bride 1.</a:t>
                </a:r>
              </a:p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fr-FR" sz="1100" kern="100" dirty="0">
                    <a:effectLst/>
                    <a:latin typeface="Aptos" panose="020B0004020202020204" pitchFamily="34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On considère la liaison (L1), linéaire rectiligne de normale (B, </a:t>
                </a:r>
                <a:r>
                  <a:rPr lang="fr-FR" sz="1100" i="0" kern="100">
                    <a:effectLst/>
                    <a:latin typeface="Cambria Math" panose="020405030504060302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𝑢 ⃗</a:t>
                </a:r>
                <a:r>
                  <a:rPr lang="fr-FR" sz="1100" kern="100" dirty="0">
                    <a:effectLst/>
                    <a:latin typeface="Aptos" panose="020B00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 et de droite de contact portée par </a:t>
                </a:r>
                <a:r>
                  <a:rPr lang="fr-FR" sz="1100" kern="100" dirty="0">
                    <a:effectLst/>
                    <a:latin typeface="Aptos" panose="020B0004020202020204" pitchFamily="34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(B, </a:t>
                </a:r>
                <a:r>
                  <a:rPr lang="fr-FR" sz="1100" i="0" kern="100">
                    <a:effectLst/>
                    <a:latin typeface="Cambria Math" panose="020405030504060302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𝑧 ⃗</a:t>
                </a:r>
                <a:r>
                  <a:rPr lang="fr-FR" sz="1100" kern="100" dirty="0">
                    <a:effectLst/>
                    <a:latin typeface="Aptos" panose="020B00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). On admet que cette liaison est parfaite et que le plan </a:t>
                </a:r>
                <a:r>
                  <a:rPr lang="fr-FR" sz="1100" kern="100" dirty="0">
                    <a:effectLst/>
                    <a:latin typeface="Aptos" panose="020B0004020202020204" pitchFamily="34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(B, </a:t>
                </a:r>
                <a:r>
                  <a:rPr lang="fr-FR" sz="1100" i="0" kern="100">
                    <a:effectLst/>
                    <a:latin typeface="Cambria Math" panose="020405030504060302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𝑢 ⃗</a:t>
                </a:r>
                <a:r>
                  <a:rPr lang="fr-FR" sz="1100" kern="100" dirty="0">
                    <a:effectLst/>
                    <a:latin typeface="Aptos" panose="020B0004020202020204" pitchFamily="34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fr-FR" sz="1100" i="0" kern="100">
                    <a:effectLst/>
                    <a:latin typeface="Cambria Math" panose="020405030504060302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𝑣 ⃗</a:t>
                </a:r>
                <a:r>
                  <a:rPr lang="fr-FR" sz="1100" kern="100" dirty="0">
                    <a:effectLst/>
                    <a:latin typeface="Aptos" panose="020B0004020202020204" pitchFamily="34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) est un plan de symétrie, aussi bien pour la géométrie de la liaison que pour les charges appliquées.</a:t>
                </a:r>
              </a:p>
              <a:p>
                <a:pPr marL="342900" lvl="0" indent="-342900" algn="just">
                  <a:lnSpc>
                    <a:spcPct val="107000"/>
                  </a:lnSpc>
                  <a:spcAft>
                    <a:spcPts val="800"/>
                  </a:spcAft>
                  <a:buFont typeface="Aptos" panose="020B0004020202020204" pitchFamily="34" charset="0"/>
                  <a:buChar char="-"/>
                </a:pPr>
                <a:r>
                  <a:rPr lang="fr-FR" sz="1100" kern="100" dirty="0">
                    <a:effectLst/>
                    <a:latin typeface="Aptos" panose="020B0004020202020204" pitchFamily="34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Donner de façon littérale les éléments de réduction du torseur  </a:t>
                </a:r>
                <a:r>
                  <a:rPr lang="fr-FR" sz="1100" i="0" kern="100">
                    <a:effectLst/>
                    <a:latin typeface="Cambria Math" panose="020405030504060302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fr-FR" sz="1100" i="0" kern="100">
                    <a:effectLst/>
                    <a:latin typeface="Cambria Math" panose="020405030504060302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𝜏_((8→1)) }</a:t>
                </a:r>
                <a:r>
                  <a:rPr lang="fr-FR" sz="1100" kern="100" dirty="0">
                    <a:effectLst/>
                    <a:latin typeface="Aptos" panose="020B00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fr-FR" sz="1100" kern="100" dirty="0">
                  <a:effectLst/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  <a:p>
                <a:pPr marL="449580" indent="449580"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fr-FR" sz="1100" kern="100" dirty="0">
                    <a:effectLst/>
                    <a:latin typeface="Aptos" panose="020B00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Ces éléments de réduction seront exprimés successivement </a:t>
                </a:r>
                <a:endParaRPr lang="fr-FR" sz="1100" kern="100" dirty="0">
                  <a:effectLst/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  <a:p>
                <a:pPr marL="1143000" lvl="2" indent="-228600" algn="just">
                  <a:lnSpc>
                    <a:spcPct val="107000"/>
                  </a:lnSpc>
                  <a:buFont typeface="Wingdings" panose="05000000000000000000" pitchFamily="2" charset="2"/>
                  <a:buChar char=""/>
                </a:pPr>
                <a:r>
                  <a:rPr lang="fr-FR" sz="1100" kern="100" dirty="0">
                    <a:effectLst/>
                    <a:latin typeface="Aptos" panose="020B0004020202020204" pitchFamily="34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En B dans la base </a:t>
                </a:r>
                <a:r>
                  <a:rPr lang="fr-FR" sz="1100" kern="100" dirty="0">
                    <a:effectLst/>
                    <a:latin typeface="Aptos" panose="020B00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fr-FR" sz="1100" i="0" kern="100">
                    <a:effectLst/>
                    <a:latin typeface="Cambria Math" panose="020405030504060302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𝑢 ⃗</a:t>
                </a:r>
                <a:r>
                  <a:rPr lang="fr-FR" sz="1100" kern="100" dirty="0">
                    <a:effectLst/>
                    <a:latin typeface="Aptos" panose="020B0004020202020204" pitchFamily="34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fr-FR" sz="1100" i="0" kern="100">
                    <a:effectLst/>
                    <a:latin typeface="Cambria Math" panose="020405030504060302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𝑣 ⃗</a:t>
                </a:r>
                <a:r>
                  <a:rPr lang="fr-FR" sz="1100" i="0" kern="100">
                    <a:effectLst/>
                    <a:latin typeface="Cambria Math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fr-FR" sz="1100" i="0" kern="100">
                    <a:effectLst/>
                    <a:latin typeface="Cambria Math" panose="020405030504060302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𝑧 ⃗</a:t>
                </a:r>
                <a:r>
                  <a:rPr lang="fr-FR" sz="1100" kern="100" dirty="0">
                    <a:effectLst/>
                    <a:latin typeface="Aptos" panose="020B0004020202020204" pitchFamily="34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),</a:t>
                </a:r>
              </a:p>
              <a:p>
                <a:pPr marL="1143000" lvl="2" indent="-228600" algn="just">
                  <a:lnSpc>
                    <a:spcPct val="107000"/>
                  </a:lnSpc>
                  <a:buFont typeface="Wingdings" panose="05000000000000000000" pitchFamily="2" charset="2"/>
                  <a:buChar char=""/>
                </a:pPr>
                <a:r>
                  <a:rPr lang="fr-FR" sz="1100" kern="100" dirty="0">
                    <a:effectLst/>
                    <a:latin typeface="Aptos" panose="020B0004020202020204" pitchFamily="34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En B dans la base (</a:t>
                </a:r>
                <a:r>
                  <a:rPr lang="fr-FR" sz="1100" i="0" kern="100">
                    <a:effectLst/>
                    <a:latin typeface="Cambria Math" panose="020405030504060302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𝑥 ⃗</a:t>
                </a:r>
                <a:r>
                  <a:rPr lang="fr-FR" sz="1100" kern="100" dirty="0">
                    <a:effectLst/>
                    <a:latin typeface="Aptos" panose="020B0004020202020204" pitchFamily="34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fr-FR" sz="1100" i="0" kern="100">
                    <a:effectLst/>
                    <a:latin typeface="Cambria Math" panose="020405030504060302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𝑦 ⃗,</a:t>
                </a:r>
                <a:r>
                  <a:rPr lang="fr-FR" sz="1100" kern="100" dirty="0">
                    <a:effectLst/>
                    <a:latin typeface="Aptos" panose="020B0004020202020204" pitchFamily="34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1100" i="0" kern="100">
                    <a:effectLst/>
                    <a:latin typeface="Cambria Math" panose="020405030504060302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𝑧 ⃗</a:t>
                </a:r>
                <a:r>
                  <a:rPr lang="fr-FR" sz="1100" kern="100" dirty="0">
                    <a:effectLst/>
                    <a:latin typeface="Aptos" panose="020B0004020202020204" pitchFamily="34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),</a:t>
                </a:r>
              </a:p>
              <a:p>
                <a:pPr marL="1143000" lvl="2" indent="-228600" algn="just">
                  <a:lnSpc>
                    <a:spcPct val="107000"/>
                  </a:lnSpc>
                  <a:spcAft>
                    <a:spcPts val="800"/>
                  </a:spcAft>
                  <a:buFont typeface="Wingdings" panose="05000000000000000000" pitchFamily="2" charset="2"/>
                  <a:buChar char=""/>
                </a:pPr>
                <a:r>
                  <a:rPr lang="fr-FR" sz="1100" kern="100" dirty="0">
                    <a:effectLst/>
                    <a:latin typeface="Aptos" panose="020B0004020202020204" pitchFamily="34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En C dans la base (</a:t>
                </a:r>
                <a:r>
                  <a:rPr lang="fr-FR" sz="1100" i="0" kern="100">
                    <a:effectLst/>
                    <a:latin typeface="Cambria Math" panose="020405030504060302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𝑥 ⃗</a:t>
                </a:r>
                <a:r>
                  <a:rPr lang="fr-FR" sz="1100" kern="100" dirty="0">
                    <a:effectLst/>
                    <a:latin typeface="Aptos" panose="020B0004020202020204" pitchFamily="34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fr-FR" sz="1100" i="0" kern="100">
                    <a:effectLst/>
                    <a:latin typeface="Cambria Math" panose="020405030504060302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𝑦 ⃗,</a:t>
                </a:r>
                <a:r>
                  <a:rPr lang="fr-FR" sz="1100" kern="100" dirty="0">
                    <a:effectLst/>
                    <a:latin typeface="Aptos" panose="020B0004020202020204" pitchFamily="34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1100" i="0" kern="100">
                    <a:effectLst/>
                    <a:latin typeface="Cambria Math" panose="020405030504060302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𝑧 ⃗</a:t>
                </a:r>
                <a:r>
                  <a:rPr lang="fr-FR" sz="1100" kern="100" dirty="0">
                    <a:effectLst/>
                    <a:latin typeface="Aptos" panose="020B0004020202020204" pitchFamily="34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).</a:t>
                </a:r>
              </a:p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fr-FR" sz="1100" kern="100" dirty="0">
                    <a:effectLst/>
                    <a:latin typeface="Aptos" panose="020B0004020202020204" pitchFamily="34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 </a:t>
                </a:r>
              </a:p>
              <a:p>
                <a:pPr algn="l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fr-FR" sz="1100" kern="100" dirty="0">
                    <a:effectLst/>
                    <a:latin typeface="Aptos" panose="020B0004020202020204" pitchFamily="34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Le long de la génératrice du contact 8-1, les forces élémentaires sont réparties symétriquement par rapport au plan (B, </a:t>
                </a:r>
                <a:r>
                  <a:rPr lang="fr-FR" sz="1100" i="0" kern="100">
                    <a:effectLst/>
                    <a:latin typeface="Cambria Math" panose="020405030504060302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𝑢 ⃗</a:t>
                </a:r>
                <a:r>
                  <a:rPr lang="fr-FR" sz="1100" kern="100" dirty="0">
                    <a:effectLst/>
                    <a:latin typeface="Aptos" panose="020B0004020202020204" pitchFamily="34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fr-FR" sz="1100" i="0" kern="100">
                    <a:effectLst/>
                    <a:latin typeface="Cambria Math" panose="020405030504060302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𝑣 ⃗</a:t>
                </a:r>
                <a:r>
                  <a:rPr lang="fr-FR" sz="1100" kern="100" dirty="0">
                    <a:effectLst/>
                    <a:latin typeface="Aptos" panose="020B0004020202020204" pitchFamily="34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) et perpendiculairement</a:t>
                </a:r>
                <a:r>
                  <a:rPr lang="fr-FR" sz="1100" kern="100" baseline="0" dirty="0">
                    <a:effectLst/>
                    <a:latin typeface="Aptos" panose="020B0004020202020204" pitchFamily="34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au plan tangent commun </a:t>
                </a:r>
                <a:r>
                  <a:rPr lang="fr-FR" sz="1100" kern="100" dirty="0">
                    <a:effectLst/>
                    <a:latin typeface="Aptos" panose="020B0004020202020204" pitchFamily="34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(B, </a:t>
                </a:r>
                <a:r>
                  <a:rPr lang="fr-FR" sz="1100" b="0" i="0" kern="100">
                    <a:effectLst/>
                    <a:latin typeface="Cambria Math" panose="020405030504060302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𝑣 ⃗</a:t>
                </a:r>
                <a:r>
                  <a:rPr lang="fr-FR" sz="1100" kern="100" dirty="0">
                    <a:effectLst/>
                    <a:latin typeface="Aptos" panose="020B0004020202020204" pitchFamily="34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fr-FR" sz="1100" b="0" i="0" kern="100">
                    <a:effectLst/>
                    <a:latin typeface="Cambria Math" panose="020405030504060302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𝑧 ⃗</a:t>
                </a:r>
                <a:r>
                  <a:rPr lang="fr-FR" sz="1100" kern="100" dirty="0">
                    <a:effectLst/>
                    <a:latin typeface="Aptos" panose="020B0004020202020204" pitchFamily="34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).</a:t>
                </a:r>
                <a:r>
                  <a:rPr lang="fr-FR" sz="1100" kern="100" baseline="0" dirty="0">
                    <a:effectLst/>
                    <a:latin typeface="Aptos" panose="020B0004020202020204" pitchFamily="34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La résultante </a:t>
                </a:r>
                <a:r>
                  <a:rPr lang="fr-FR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𝐵 ⃗(8→1)</a:t>
                </a:r>
                <a:r>
                  <a:rPr lang="fr-FR" sz="1100" kern="100" dirty="0">
                    <a:effectLst/>
                    <a:latin typeface="Aptos" panose="020B0004020202020204" pitchFamily="34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de ces actions de contact est donc portée par l’axe</a:t>
                </a:r>
                <a:r>
                  <a:rPr lang="fr-FR" sz="1100" kern="100" baseline="0" dirty="0">
                    <a:effectLst/>
                    <a:latin typeface="Aptos" panose="020B0004020202020204" pitchFamily="34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1100" kern="100" dirty="0">
                    <a:effectLst/>
                    <a:latin typeface="Aptos" panose="020B0004020202020204" pitchFamily="34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(B, </a:t>
                </a:r>
                <a:r>
                  <a:rPr lang="fr-FR" sz="1100" i="0" kern="100">
                    <a:effectLst/>
                    <a:latin typeface="Cambria Math" panose="020405030504060302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𝑢 ⃗</a:t>
                </a:r>
                <a:r>
                  <a:rPr lang="fr-FR" sz="1100" kern="100" dirty="0">
                    <a:effectLst/>
                    <a:latin typeface="Aptos" panose="020B00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 ,</a:t>
                </a:r>
              </a:p>
              <a:p>
                <a:pPr algn="l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fr-FR" sz="1100" kern="100" dirty="0">
                    <a:effectLst/>
                    <a:latin typeface="Aptos" panose="020B0004020202020204" pitchFamily="34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Compte tenu de la symétrie, le moment en B de ces actions de contact est nul; en effet, la somme des moments en B de deux actions de contact élémentaires par rapport au plan (B, </a:t>
                </a:r>
                <a:r>
                  <a:rPr lang="fr-FR" sz="1100" i="0" kern="100">
                    <a:effectLst/>
                    <a:latin typeface="Cambria Math" panose="020405030504060302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𝑢 ⃗</a:t>
                </a:r>
                <a:r>
                  <a:rPr lang="fr-FR" sz="1100" kern="100" dirty="0">
                    <a:effectLst/>
                    <a:latin typeface="Aptos" panose="020B0004020202020204" pitchFamily="34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fr-FR" sz="1100" i="0" kern="100">
                    <a:effectLst/>
                    <a:latin typeface="Cambria Math" panose="020405030504060302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𝑣 ⃗</a:t>
                </a:r>
                <a:r>
                  <a:rPr lang="fr-FR" sz="1100" kern="100" dirty="0">
                    <a:effectLst/>
                    <a:latin typeface="Aptos" panose="020B0004020202020204" pitchFamily="34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) est nulle donc </a:t>
                </a:r>
                <a:r>
                  <a:rPr lang="fr-FR" sz="1100" i="0">
                    <a:latin typeface="Cambria Math" panose="02040503050406030204" pitchFamily="18" charset="0"/>
                  </a:rPr>
                  <a:t>𝑀 ⃗_</a:t>
                </a:r>
                <a:r>
                  <a:rPr lang="fr-FR" sz="1100" b="0" i="0">
                    <a:latin typeface="Cambria Math" panose="02040503050406030204" pitchFamily="18" charset="0"/>
                  </a:rPr>
                  <a:t>𝐵 </a:t>
                </a:r>
                <a:r>
                  <a:rPr lang="fr-FR" sz="1100" i="0">
                    <a:latin typeface="Cambria Math" panose="02040503050406030204" pitchFamily="18" charset="0"/>
                  </a:rPr>
                  <a:t> (</a:t>
                </a:r>
                <a:r>
                  <a:rPr lang="fr-FR" sz="1100" b="0" i="0">
                    <a:latin typeface="Cambria Math" panose="02040503050406030204" pitchFamily="18" charset="0"/>
                  </a:rPr>
                  <a:t>8</a:t>
                </a:r>
                <a:r>
                  <a:rPr lang="fr-FR" sz="1100" i="0">
                    <a:latin typeface="Cambria Math" panose="02040503050406030204" pitchFamily="18" charset="0"/>
                  </a:rPr>
                  <a:t>→</a:t>
                </a:r>
                <a:r>
                  <a:rPr lang="fr-FR" sz="1100" b="0" i="0">
                    <a:latin typeface="Cambria Math" panose="02040503050406030204" pitchFamily="18" charset="0"/>
                  </a:rPr>
                  <a:t>1</a:t>
                </a:r>
                <a:r>
                  <a:rPr lang="fr-FR" sz="1100" b="0" i="0" dirty="0">
                    <a:latin typeface="Cambria Math" panose="02040503050406030204" pitchFamily="18" charset="0"/>
                  </a:rPr>
                  <a:t>"</a:t>
                </a:r>
                <a:r>
                  <a:rPr lang="fr-FR" sz="1100" i="0" dirty="0">
                    <a:latin typeface="Cambria Math" panose="02040503050406030204" pitchFamily="18" charset="0"/>
                  </a:rPr>
                  <a:t>) =</a:t>
                </a:r>
                <a:r>
                  <a:rPr lang="fr-FR" sz="1100" b="0" i="0" dirty="0">
                    <a:latin typeface="Cambria Math" panose="02040503050406030204" pitchFamily="18" charset="0"/>
                  </a:rPr>
                  <a:t> </a:t>
                </a:r>
                <a:r>
                  <a:rPr lang="fr-FR" sz="1100" b="0" i="0" kern="100" dirty="0">
                    <a:effectLst/>
                    <a:latin typeface="Cambria Math" panose="02040503050406030204" pitchFamily="18" charset="0"/>
                  </a:rPr>
                  <a:t>" </a:t>
                </a:r>
                <a:r>
                  <a:rPr lang="fr-FR" sz="1100" b="0" i="0" kern="100" dirty="0">
                    <a:effectLst/>
                    <a:latin typeface="Cambria Math" panose="02040503050406030204" pitchFamily="18" charset="0"/>
                    <a:cs typeface="Times New Roman" panose="02020603050405020304" pitchFamily="18" charset="0"/>
                  </a:rPr>
                  <a:t>0 ⃗"</a:t>
                </a:r>
                <a:r>
                  <a:rPr lang="fr-FR" sz="1100" i="0" dirty="0">
                    <a:latin typeface="Cambria Math" panose="02040503050406030204" pitchFamily="18" charset="0"/>
                  </a:rPr>
                  <a:t> </a:t>
                </a:r>
                <a:r>
                  <a:rPr lang="fr-FR" sz="1100" i="0" dirty="0"/>
                  <a:t>"</a:t>
                </a:r>
                <a:endParaRPr lang="fr-FR" sz="1100" kern="100" dirty="0">
                  <a:effectLst/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  <a:p>
                <a:pPr algn="l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fr-FR" sz="1100" kern="100" dirty="0">
                    <a:effectLst/>
                    <a:latin typeface="Aptos" panose="020B0004020202020204" pitchFamily="34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On écrira donc</a:t>
                </a:r>
              </a:p>
              <a:p>
                <a:pPr algn="l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fr-FR" sz="1400" i="0">
                    <a:latin typeface="Cambria Math" panose="02040503050406030204" pitchFamily="18" charset="0"/>
                  </a:rPr>
                  <a:t>{𝜏_(</a:t>
                </a:r>
                <a:r>
                  <a:rPr lang="fr-FR" sz="1400" b="0" i="0">
                    <a:latin typeface="Cambria Math" panose="02040503050406030204" pitchFamily="18" charset="0"/>
                  </a:rPr>
                  <a:t>(8→1)) }</a:t>
                </a:r>
                <a:r>
                  <a:rPr lang="fr-FR" sz="1400" dirty="0"/>
                  <a:t>=</a:t>
                </a:r>
                <a:r>
                  <a:rPr lang="fr-FR" sz="1400" i="0" dirty="0">
                    <a:latin typeface="Cambria Math" panose="02040503050406030204" pitchFamily="18" charset="0"/>
                  </a:rPr>
                  <a:t>(</a:t>
                </a:r>
                <a:r>
                  <a:rPr lang="fr-FR" sz="1400" b="0" i="0" dirty="0">
                    <a:latin typeface="Cambria Math" panose="02040503050406030204" pitchFamily="18" charset="0"/>
                  </a:rPr>
                  <a:t>_𝐵^)</a:t>
                </a:r>
                <a:r>
                  <a:rPr lang="fr-FR" sz="1600" b="0" i="0" dirty="0">
                    <a:latin typeface="Cambria Math" panose="02040503050406030204" pitchFamily="18" charset="0"/>
                  </a:rPr>
                  <a:t>{█(</a:t>
                </a:r>
                <a:r>
                  <a:rPr lang="fr-FR" sz="1600" b="0" i="0">
                    <a:latin typeface="Cambria Math" panose="02040503050406030204" pitchFamily="18" charset="0"/>
                  </a:rPr>
                  <a:t>𝐵 ⃗</a:t>
                </a:r>
                <a:r>
                  <a:rPr lang="fr-FR" sz="1600" i="0">
                    <a:latin typeface="Cambria Math" panose="02040503050406030204" pitchFamily="18" charset="0"/>
                  </a:rPr>
                  <a:t>(</a:t>
                </a:r>
                <a:r>
                  <a:rPr lang="fr-FR" sz="1600" b="0" i="0">
                    <a:latin typeface="Cambria Math" panose="02040503050406030204" pitchFamily="18" charset="0"/>
                  </a:rPr>
                  <a:t>8</a:t>
                </a:r>
                <a:r>
                  <a:rPr lang="fr-FR" sz="1600" i="0">
                    <a:latin typeface="Cambria Math" panose="02040503050406030204" pitchFamily="18" charset="0"/>
                  </a:rPr>
                  <a:t>→</a:t>
                </a:r>
                <a:r>
                  <a:rPr lang="fr-FR" sz="1600" b="0" i="0">
                    <a:latin typeface="Cambria Math" panose="02040503050406030204" pitchFamily="18" charset="0"/>
                  </a:rPr>
                  <a:t>1</a:t>
                </a:r>
                <a:r>
                  <a:rPr lang="fr-FR" sz="1600" b="0" i="0" dirty="0">
                    <a:latin typeface="Cambria Math" panose="02040503050406030204" pitchFamily="18" charset="0"/>
                  </a:rPr>
                  <a:t>"</a:t>
                </a:r>
                <a:r>
                  <a:rPr lang="fr-FR" sz="1600" i="0" dirty="0"/>
                  <a:t>)=</a:t>
                </a:r>
                <a:r>
                  <a:rPr lang="fr-FR" sz="1600" b="0" i="0" dirty="0">
                    <a:latin typeface="Cambria Math" panose="02040503050406030204" pitchFamily="18" charset="0"/>
                  </a:rPr>
                  <a:t>" −‖</a:t>
                </a:r>
                <a:r>
                  <a:rPr lang="fr-FR" sz="1600" b="0" i="0">
                    <a:latin typeface="Cambria Math" panose="02040503050406030204" pitchFamily="18" charset="0"/>
                  </a:rPr>
                  <a:t>𝐵 ⃗</a:t>
                </a:r>
                <a:r>
                  <a:rPr lang="fr-FR" sz="1600" i="0">
                    <a:latin typeface="Cambria Math" panose="02040503050406030204" pitchFamily="18" charset="0"/>
                  </a:rPr>
                  <a:t>(</a:t>
                </a:r>
                <a:r>
                  <a:rPr lang="fr-FR" sz="1600" b="0" i="0">
                    <a:latin typeface="Cambria Math" panose="02040503050406030204" pitchFamily="18" charset="0"/>
                  </a:rPr>
                  <a:t>8</a:t>
                </a:r>
                <a:r>
                  <a:rPr lang="fr-FR" sz="1600" i="0">
                    <a:latin typeface="Cambria Math" panose="02040503050406030204" pitchFamily="18" charset="0"/>
                  </a:rPr>
                  <a:t>→1</a:t>
                </a:r>
                <a:r>
                  <a:rPr lang="fr-FR" sz="1600" i="0" dirty="0">
                    <a:latin typeface="Cambria Math" panose="02040503050406030204" pitchFamily="18" charset="0"/>
                  </a:rPr>
                  <a:t>"</a:t>
                </a:r>
                <a:r>
                  <a:rPr lang="fr-FR" sz="1600" i="0" dirty="0"/>
                  <a:t>)</a:t>
                </a:r>
                <a:r>
                  <a:rPr lang="fr-FR" sz="1600" i="0" dirty="0">
                    <a:latin typeface="Cambria Math" panose="02040503050406030204" pitchFamily="18" charset="0"/>
                  </a:rPr>
                  <a:t>" ‖</a:t>
                </a:r>
                <a:r>
                  <a:rPr lang="fr-FR" sz="1600" i="0" kern="100">
                    <a:latin typeface="Cambria Math" panose="02040503050406030204" pitchFamily="18" charset="0"/>
                  </a:rPr>
                  <a:t> </a:t>
                </a:r>
                <a:r>
                  <a:rPr lang="fr-FR" sz="1600" i="0" kern="100">
                    <a:latin typeface="Cambria Math" panose="020405030504060302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𝑢 ⃗@</a:t>
                </a:r>
                <a:r>
                  <a:rPr lang="fr-FR" sz="1600" i="0">
                    <a:latin typeface="Cambria Math" panose="02040503050406030204" pitchFamily="18" charset="0"/>
                  </a:rPr>
                  <a:t>𝑀 ⃗_</a:t>
                </a:r>
                <a:r>
                  <a:rPr lang="fr-FR" sz="1600" b="0" i="0">
                    <a:latin typeface="Cambria Math" panose="02040503050406030204" pitchFamily="18" charset="0"/>
                  </a:rPr>
                  <a:t>𝐵 </a:t>
                </a:r>
                <a:r>
                  <a:rPr lang="fr-FR" sz="1600" i="0">
                    <a:latin typeface="Cambria Math" panose="02040503050406030204" pitchFamily="18" charset="0"/>
                  </a:rPr>
                  <a:t> (</a:t>
                </a:r>
                <a:r>
                  <a:rPr lang="fr-FR" sz="1600" b="0" i="0">
                    <a:latin typeface="Cambria Math" panose="02040503050406030204" pitchFamily="18" charset="0"/>
                  </a:rPr>
                  <a:t>8</a:t>
                </a:r>
                <a:r>
                  <a:rPr lang="fr-FR" sz="1600" i="0">
                    <a:latin typeface="Cambria Math" panose="02040503050406030204" pitchFamily="18" charset="0"/>
                  </a:rPr>
                  <a:t>→</a:t>
                </a:r>
                <a:r>
                  <a:rPr lang="fr-FR" sz="1600" b="0" i="0">
                    <a:latin typeface="Cambria Math" panose="02040503050406030204" pitchFamily="18" charset="0"/>
                  </a:rPr>
                  <a:t>1</a:t>
                </a:r>
                <a:r>
                  <a:rPr lang="fr-FR" sz="1600" b="0" i="0" dirty="0">
                    <a:latin typeface="Cambria Math" panose="02040503050406030204" pitchFamily="18" charset="0"/>
                  </a:rPr>
                  <a:t>"</a:t>
                </a:r>
                <a:r>
                  <a:rPr lang="fr-FR" sz="1600" i="0" dirty="0"/>
                  <a:t>) = </a:t>
                </a:r>
                <a:r>
                  <a:rPr lang="fr-FR" sz="1600" i="0" dirty="0">
                    <a:latin typeface="Cambria Math" panose="02040503050406030204" pitchFamily="18" charset="0"/>
                  </a:rPr>
                  <a:t>" </a:t>
                </a:r>
                <a:r>
                  <a:rPr lang="fr-FR" sz="1600" b="0" i="0" dirty="0">
                    <a:latin typeface="Cambria Math" panose="02040503050406030204" pitchFamily="18" charset="0"/>
                  </a:rPr>
                  <a:t>0 ⃗ )} </a:t>
                </a:r>
                <a:endParaRPr lang="fr-FR" sz="1100" kern="100" dirty="0">
                  <a:effectLst/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  <a:p>
                <a:pPr algn="l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fr-FR" sz="1400" dirty="0"/>
                  <a:t>Soit dan</a:t>
                </a:r>
                <a:r>
                  <a:rPr lang="fr-FR" sz="1200" dirty="0"/>
                  <a:t>s la base </a:t>
                </a:r>
                <a:r>
                  <a:rPr lang="fr-FR" sz="1400" dirty="0"/>
                  <a:t>(</a:t>
                </a:r>
                <a:r>
                  <a:rPr lang="fr-FR" sz="1400" b="0" i="0">
                    <a:latin typeface="Cambria Math" panose="02040503050406030204" pitchFamily="18" charset="0"/>
                  </a:rPr>
                  <a:t>𝑢 ⃗</a:t>
                </a:r>
                <a:r>
                  <a:rPr lang="fr-FR" sz="1400" dirty="0"/>
                  <a:t>, </a:t>
                </a:r>
                <a:r>
                  <a:rPr lang="fr-FR" sz="1400" b="0" i="0">
                    <a:latin typeface="Cambria Math" panose="02040503050406030204" pitchFamily="18" charset="0"/>
                  </a:rPr>
                  <a:t>𝑣 ⃗</a:t>
                </a:r>
                <a:r>
                  <a:rPr lang="fr-FR" sz="1400" i="0">
                    <a:latin typeface="Cambria Math" panose="02040503050406030204" pitchFamily="18" charset="0"/>
                  </a:rPr>
                  <a:t>,</a:t>
                </a:r>
                <a:r>
                  <a:rPr lang="fr-FR" sz="1400" dirty="0"/>
                  <a:t> </a:t>
                </a:r>
                <a:r>
                  <a:rPr lang="fr-FR" sz="1400" i="0">
                    <a:latin typeface="Cambria Math" panose="02040503050406030204" pitchFamily="18" charset="0"/>
                  </a:rPr>
                  <a:t>𝑧 ⃗</a:t>
                </a:r>
                <a:r>
                  <a:rPr lang="fr-FR" sz="1400" dirty="0"/>
                  <a:t>).</a:t>
                </a:r>
                <a:r>
                  <a:rPr lang="fr-FR" sz="1200" dirty="0"/>
                  <a:t> </a:t>
                </a:r>
                <a:endParaRPr lang="fr-FR" sz="1400" dirty="0"/>
              </a:p>
              <a:p>
                <a:pPr algn="l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fr-FR" sz="1800" i="0">
                    <a:latin typeface="Cambria Math" panose="02040503050406030204" pitchFamily="18" charset="0"/>
                  </a:rPr>
                  <a:t>{𝜏_(</a:t>
                </a:r>
                <a:r>
                  <a:rPr lang="fr-FR" sz="1800" b="0" i="0">
                    <a:latin typeface="Cambria Math" panose="02040503050406030204" pitchFamily="18" charset="0"/>
                  </a:rPr>
                  <a:t>(8→1)) }</a:t>
                </a:r>
                <a:r>
                  <a:rPr lang="fr-FR" sz="1800" dirty="0"/>
                  <a:t>=</a:t>
                </a:r>
                <a:r>
                  <a:rPr lang="fr-FR" sz="1800" i="0" dirty="0">
                    <a:latin typeface="Cambria Math" panose="02040503050406030204" pitchFamily="18" charset="0"/>
                  </a:rPr>
                  <a:t>(</a:t>
                </a:r>
                <a:r>
                  <a:rPr lang="fr-FR" sz="1800" b="0" i="0" dirty="0">
                    <a:latin typeface="Cambria Math" panose="02040503050406030204" pitchFamily="18" charset="0"/>
                  </a:rPr>
                  <a:t>_𝐶^)</a:t>
                </a:r>
                <a:r>
                  <a:rPr lang="fr-FR" sz="1400" b="0" i="0" dirty="0">
                    <a:latin typeface="Cambria Math" panose="02040503050406030204" pitchFamily="18" charset="0"/>
                  </a:rPr>
                  <a:t>{█(</a:t>
                </a:r>
                <a:r>
                  <a:rPr lang="fr-FR" sz="1400" i="0" dirty="0">
                    <a:latin typeface="Cambria Math" panose="02040503050406030204" pitchFamily="18" charset="0"/>
                  </a:rPr>
                  <a:t>−‖</a:t>
                </a:r>
                <a:r>
                  <a:rPr lang="fr-FR" sz="1400" i="0">
                    <a:latin typeface="Cambria Math" panose="02040503050406030204" pitchFamily="18" charset="0"/>
                  </a:rPr>
                  <a:t>𝐵 ⃗(8→1</a:t>
                </a:r>
                <a:r>
                  <a:rPr lang="fr-FR" sz="1400" i="0" dirty="0">
                    <a:latin typeface="Cambria Math" panose="02040503050406030204" pitchFamily="18" charset="0"/>
                  </a:rPr>
                  <a:t>"</a:t>
                </a:r>
                <a:r>
                  <a:rPr lang="fr-FR" sz="1400" i="0" dirty="0"/>
                  <a:t>)</a:t>
                </a:r>
                <a:r>
                  <a:rPr lang="fr-FR" sz="1400" i="0" dirty="0">
                    <a:latin typeface="Cambria Math" panose="02040503050406030204" pitchFamily="18" charset="0"/>
                  </a:rPr>
                  <a:t>" ‖@</a:t>
                </a:r>
                <a:r>
                  <a:rPr lang="fr-FR" sz="1400" b="0" i="0" dirty="0">
                    <a:latin typeface="Cambria Math" panose="02040503050406030204" pitchFamily="18" charset="0"/>
                  </a:rPr>
                  <a:t>0@0)      █(</a:t>
                </a:r>
                <a:r>
                  <a:rPr lang="fr-FR" sz="1400" i="0" dirty="0">
                    <a:latin typeface="Cambria Math" panose="02040503050406030204" pitchFamily="18" charset="0"/>
                  </a:rPr>
                  <a:t>0@</a:t>
                </a:r>
                <a:r>
                  <a:rPr lang="fr-FR" sz="1400" b="0" i="0" dirty="0">
                    <a:latin typeface="Cambria Math" panose="02040503050406030204" pitchFamily="18" charset="0"/>
                  </a:rPr>
                  <a:t>0@0)} </a:t>
                </a:r>
                <a:endParaRPr lang="fr-FR" sz="1100" kern="100" dirty="0">
                  <a:effectLst/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Fallback>
      </mc:AlternateContent>
      <p:sp>
        <p:nvSpPr>
          <p:cNvPr id="4" name="Espace réservé pour un numéro de diapositive 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fld id="{E7AF00E9-A49D-4007-B3B9-A3783809E505}" type="slidenum">
              <a:rPr lang="fr-FR" smtClean="0"/>
              <a:t>20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0745532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pour une image des diapositives 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pour des notes 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 rtlCol="0"/>
              <a:lstStyle>
                <a:defPPr>
                  <a:defRPr lang="fr-FR"/>
                </a:defPPr>
              </a:lstStyle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fr-FR" sz="1100" b="1" kern="100" dirty="0">
                    <a:effectLst/>
                    <a:latin typeface="Aptos" panose="020B0004020202020204" pitchFamily="34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Question 3 :</a:t>
                </a:r>
              </a:p>
              <a:p>
                <a:pPr marL="0" marR="0" lvl="0" indent="0" algn="just" defTabSz="914400" rtl="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fr-FR" sz="1100" kern="100" dirty="0">
                    <a:effectLst/>
                    <a:latin typeface="Aptos" panose="020B0004020202020204" pitchFamily="34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Effectuons un changement de base pour pouvoir exprimer ces éléments de réduction en B </a:t>
                </a:r>
                <a:r>
                  <a:rPr lang="fr-FR" sz="1800" kern="100" dirty="0">
                    <a:effectLst/>
                    <a:latin typeface="Aptos" panose="020B0004020202020204" pitchFamily="34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dans la base (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sz="1800" i="1" kern="100"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sz="1800" i="1" kern="100"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lang="fr-FR" sz="1800" kern="100" dirty="0">
                    <a:effectLst/>
                    <a:latin typeface="Aptos" panose="020B0004020202020204" pitchFamily="34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sz="1800" i="1" kern="100"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sz="1800" i="1" kern="100"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</m:acc>
                    <m:r>
                      <a:rPr lang="fr-FR" sz="1800" i="1" kern="100"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</m:oMath>
                </a14:m>
                <a:r>
                  <a:rPr lang="fr-FR" sz="1800" kern="100" dirty="0">
                    <a:effectLst/>
                    <a:latin typeface="Aptos" panose="020B0004020202020204" pitchFamily="34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sz="1800" i="1" kern="100"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sz="1800" i="1" kern="100"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fr-FR" sz="1800" kern="100" dirty="0">
                    <a:effectLst/>
                    <a:latin typeface="Aptos" panose="020B0004020202020204" pitchFamily="34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),</a:t>
                </a:r>
              </a:p>
              <a:p>
                <a:pPr marL="0" marR="0" lvl="0" indent="0" algn="just" defTabSz="914400" rtl="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fr-FR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fr-FR" sz="240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acc>
                                <m:accPr>
                                  <m:chr m:val="⃗"/>
                                  <m:ctrlPr>
                                    <a:rPr lang="fr-FR" sz="2800" i="1" kern="100"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fr-FR" sz="2800" i="1" kern="100"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𝑢</m:t>
                                  </m:r>
                                </m:e>
                              </m:acc>
                              <m:r>
                                <a:rPr lang="fr-FR" sz="2800" b="0" i="1" kern="100" smtClean="0"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func>
                                <m:funcPr>
                                  <m:ctrlPr>
                                    <a:rPr lang="fr-FR" sz="2800" b="0" i="1" kern="100" smtClean="0"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fr-FR" sz="2800" b="0" i="0" kern="100" smtClean="0"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sz="2800" b="0" i="1" kern="10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α</m:t>
                                  </m:r>
                                  <m:acc>
                                    <m:accPr>
                                      <m:chr m:val="⃗"/>
                                      <m:ctrlPr>
                                        <a:rPr lang="fr-FR" sz="2800" i="1" kern="100">
                                          <a:latin typeface="Cambria Math" panose="02040503050406030204" pitchFamily="18" charset="0"/>
                                          <a:ea typeface="Aptos" panose="020B000402020202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fr-FR" sz="2800" b="0" i="1" kern="100" smtClean="0">
                                          <a:latin typeface="Cambria Math" panose="02040503050406030204" pitchFamily="18" charset="0"/>
                                          <a:ea typeface="Aptos" panose="020B0004020202020204" pitchFamily="34" charset="0"/>
                                          <a:cs typeface="Times New Roman" panose="02020603050405020304" pitchFamily="18" charset="0"/>
                                        </a:rPr>
                                        <m:t>𝑥</m:t>
                                      </m:r>
                                    </m:e>
                                  </m:acc>
                                  <m:r>
                                    <a:rPr lang="fr-FR" sz="2800" b="0" i="1" kern="100" smtClean="0"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  <m:r>
                                    <a:rPr lang="fr-FR" sz="2800" b="0" i="1" kern="100" smtClean="0"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𝑠𝑖𝑛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l-GR" sz="2800" b="0" i="1" kern="10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α</m:t>
                                  </m:r>
                                  <m:acc>
                                    <m:accPr>
                                      <m:chr m:val="⃗"/>
                                      <m:ctrlPr>
                                        <a:rPr lang="fr-FR" sz="2800" i="1" kern="100">
                                          <a:latin typeface="Cambria Math" panose="02040503050406030204" pitchFamily="18" charset="0"/>
                                          <a:ea typeface="Aptos" panose="020B000402020202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fr-FR" sz="2800" b="0" i="1" kern="100" smtClean="0">
                                          <a:latin typeface="Cambria Math" panose="02040503050406030204" pitchFamily="18" charset="0"/>
                                          <a:ea typeface="Aptos" panose="020B0004020202020204" pitchFamily="34" charset="0"/>
                                          <a:cs typeface="Times New Roman" panose="02020603050405020304" pitchFamily="18" charset="0"/>
                                        </a:rPr>
                                        <m:t>𝑦</m:t>
                                      </m:r>
                                    </m:e>
                                  </m:acc>
                                </m:e>
                              </m:func>
                            </m:e>
                            <m:e>
                              <m:acc>
                                <m:accPr>
                                  <m:chr m:val="⃗"/>
                                  <m:ctrlPr>
                                    <a:rPr lang="fr-FR" sz="2800" i="1" kern="100"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fr-FR" sz="2800" b="0" i="1" kern="100" smtClean="0"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𝑣</m:t>
                                  </m:r>
                                </m:e>
                              </m:acc>
                              <m:r>
                                <a:rPr lang="fr-FR" sz="2800" b="0" i="1" kern="100" smtClean="0"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fr-FR" sz="2800" i="1" kern="100"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𝑠𝑖𝑛</m:t>
                              </m:r>
                              <m:r>
                                <m:rPr>
                                  <m:sty m:val="p"/>
                                </m:rPr>
                                <a:rPr lang="el-GR" sz="2800" i="1" kern="1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α</m:t>
                              </m:r>
                              <m:acc>
                                <m:accPr>
                                  <m:chr m:val="⃗"/>
                                  <m:ctrlPr>
                                    <a:rPr lang="fr-FR" sz="2800" i="1" kern="100"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fr-FR" sz="2800" b="0" i="1" kern="100" smtClean="0"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</m:acc>
                              <m:func>
                                <m:funcPr>
                                  <m:ctrlPr>
                                    <a:rPr lang="fr-FR" sz="2800" i="1" kern="100"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fr-FR" sz="2800" b="0" i="1" kern="100" smtClean="0"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 + 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fr-FR" sz="2800" kern="100"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sz="2800" i="1" kern="10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α</m:t>
                                  </m:r>
                                  <m:acc>
                                    <m:accPr>
                                      <m:chr m:val="⃗"/>
                                      <m:ctrlPr>
                                        <a:rPr lang="fr-FR" sz="2800" i="1" kern="100">
                                          <a:latin typeface="Cambria Math" panose="02040503050406030204" pitchFamily="18" charset="0"/>
                                          <a:ea typeface="Aptos" panose="020B000402020202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fr-FR" sz="2800" b="0" i="1" kern="100" smtClean="0">
                                          <a:latin typeface="Cambria Math" panose="02040503050406030204" pitchFamily="18" charset="0"/>
                                          <a:ea typeface="Aptos" panose="020B0004020202020204" pitchFamily="34" charset="0"/>
                                          <a:cs typeface="Times New Roman" panose="02020603050405020304" pitchFamily="18" charset="0"/>
                                        </a:rPr>
                                        <m:t>𝑦</m:t>
                                      </m:r>
                                    </m:e>
                                  </m:acc>
                                </m:e>
                              </m:func>
                            </m:e>
                          </m:eqArr>
                        </m:e>
                      </m:d>
                    </m:oMath>
                  </m:oMathPara>
                </a14:m>
                <a:endParaRPr lang="fr-FR" sz="1800" kern="100" dirty="0">
                  <a:effectLst/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fr-FR" sz="1800" kern="100" dirty="0">
                    <a:effectLst/>
                    <a:latin typeface="Aptos" panose="020B0004020202020204" pitchFamily="34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Alors </a:t>
                </a:r>
              </a:p>
              <a:p>
                <a:pPr marL="0" marR="0" lvl="0" indent="0" algn="just" defTabSz="914400" rtl="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endParaRPr lang="fr-FR" sz="1800" kern="100" dirty="0">
                  <a:effectLst/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sz="16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16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  <m:r>
                      <a:rPr lang="fr-FR" sz="16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fr-FR" sz="1600" b="0" i="1" smtClean="0">
                        <a:latin typeface="Cambria Math" panose="02040503050406030204" pitchFamily="18" charset="0"/>
                      </a:rPr>
                      <m:t>8</m:t>
                    </m:r>
                    <m:r>
                      <a:rPr lang="fr-FR" sz="1600" i="1">
                        <a:latin typeface="Cambria Math" panose="02040503050406030204" pitchFamily="18" charset="0"/>
                      </a:rPr>
                      <m:t>→</m:t>
                    </m:r>
                    <m:r>
                      <a:rPr lang="fr-FR" sz="1600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m:rPr>
                        <m:nor/>
                      </m:rPr>
                      <a:rPr lang="fr-FR" sz="1600" dirty="0"/>
                      <m:t>)=</m:t>
                    </m:r>
                    <m:r>
                      <a:rPr lang="fr-FR" sz="1600" b="0" i="1" dirty="0" smtClean="0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begChr m:val="‖"/>
                        <m:endChr m:val="‖"/>
                        <m:ctrlPr>
                          <a:rPr lang="fr-FR" sz="16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fr-FR" sz="16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fr-FR" sz="1600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acc>
                        <m:r>
                          <a:rPr lang="fr-FR" sz="16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fr-FR" sz="1600" b="0" i="1" smtClean="0">
                            <a:latin typeface="Cambria Math" panose="02040503050406030204" pitchFamily="18" charset="0"/>
                          </a:rPr>
                          <m:t>8</m:t>
                        </m:r>
                        <m:r>
                          <a:rPr lang="fr-FR" sz="1600" i="1">
                            <a:latin typeface="Cambria Math" panose="02040503050406030204" pitchFamily="18" charset="0"/>
                          </a:rPr>
                          <m:t>→1</m:t>
                        </m:r>
                        <m:r>
                          <m:rPr>
                            <m:nor/>
                          </m:rPr>
                          <a:rPr lang="fr-FR" sz="1600" dirty="0"/>
                          <m:t>)</m:t>
                        </m:r>
                      </m:e>
                    </m:d>
                    <m:acc>
                      <m:accPr>
                        <m:chr m:val="⃗"/>
                        <m:ctrlPr>
                          <a:rPr lang="fr-FR" sz="1600" i="1" kern="100"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sz="1600" i="1" kern="100"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</m:acc>
                  </m:oMath>
                </a14:m>
                <a:r>
                  <a:rPr lang="fr-FR" sz="1100" b="1" kern="100" dirty="0">
                    <a:effectLst/>
                    <a:latin typeface="Aptos" panose="020B0004020202020204" pitchFamily="34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r>
                      <a:rPr lang="fr-FR" sz="1100" b="0" i="1" dirty="0" smtClean="0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begChr m:val="‖"/>
                        <m:endChr m:val="‖"/>
                        <m:ctrlPr>
                          <a:rPr lang="fr-FR" sz="11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fr-FR" sz="11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fr-FR" sz="1100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acc>
                        <m:r>
                          <a:rPr lang="fr-FR" sz="11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fr-FR" sz="1100" b="0" i="1" smtClean="0">
                            <a:latin typeface="Cambria Math" panose="02040503050406030204" pitchFamily="18" charset="0"/>
                          </a:rPr>
                          <m:t>8</m:t>
                        </m:r>
                        <m:r>
                          <a:rPr lang="fr-FR" sz="1100" i="1">
                            <a:latin typeface="Cambria Math" panose="02040503050406030204" pitchFamily="18" charset="0"/>
                          </a:rPr>
                          <m:t>→1</m:t>
                        </m:r>
                        <m:r>
                          <m:rPr>
                            <m:nor/>
                          </m:rPr>
                          <a:rPr lang="fr-FR" sz="1100" dirty="0"/>
                          <m:t>)</m:t>
                        </m:r>
                      </m:e>
                    </m:d>
                    <m:r>
                      <a:rPr lang="fr-FR" sz="1100" b="0" i="1" kern="100" smtClean="0"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(</m:t>
                    </m:r>
                    <m:func>
                      <m:funcPr>
                        <m:ctrlPr>
                          <a:rPr lang="fr-FR" sz="1100" b="0" i="1" kern="100" smtClean="0"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fr-FR" sz="1100" b="0" i="0" kern="100" smtClean="0"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cos</m:t>
                        </m:r>
                      </m:fName>
                      <m:e>
                        <m:r>
                          <m:rPr>
                            <m:sty m:val="p"/>
                          </m:rPr>
                          <a:rPr lang="el-GR" sz="1100" b="0" i="1" kern="10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α</m:t>
                        </m:r>
                        <m:acc>
                          <m:accPr>
                            <m:chr m:val="⃗"/>
                            <m:ctrlPr>
                              <a:rPr lang="fr-FR" sz="1100" i="1" kern="100"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fr-FR" sz="1100" b="0" i="1" kern="100" smtClean="0"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</m:acc>
                        <m:r>
                          <a:rPr lang="fr-FR" sz="1100" b="0" i="1" kern="100" smtClean="0"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fr-FR" sz="1100" b="0" i="1" kern="100" smtClean="0"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𝑠𝑖𝑛</m:t>
                        </m:r>
                        <m:r>
                          <m:rPr>
                            <m:sty m:val="p"/>
                          </m:rPr>
                          <a:rPr lang="el-GR" sz="1100" b="0" i="1" kern="10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α</m:t>
                        </m:r>
                        <m:acc>
                          <m:accPr>
                            <m:chr m:val="⃗"/>
                            <m:ctrlPr>
                              <a:rPr lang="fr-FR" sz="1100" i="1" kern="100"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fr-FR" sz="1100" b="0" i="1" kern="100" smtClean="0"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</m:acc>
                      </m:e>
                    </m:func>
                  </m:oMath>
                </a14:m>
                <a:r>
                  <a:rPr lang="fr-FR" sz="1100" b="1" kern="100" dirty="0">
                    <a:effectLst/>
                    <a:latin typeface="Aptos" panose="020B0004020202020204" pitchFamily="34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)</a:t>
                </a:r>
              </a:p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endParaRPr lang="fr-FR" sz="1100" b="1" kern="100" dirty="0">
                  <a:effectLst/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fr-FR" sz="1100" b="1" kern="100" dirty="0">
                    <a:effectLst/>
                    <a:latin typeface="Aptos" panose="020B0004020202020204" pitchFamily="34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Donc</a:t>
                </a:r>
              </a:p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fr-FR" sz="1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fr-FR" sz="1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1400" i="1" smtClean="0">
                                <a:latin typeface="Cambria Math" panose="02040503050406030204" pitchFamily="18" charset="0"/>
                              </a:rPr>
                              <m:t>𝜏</m:t>
                            </m:r>
                          </m:e>
                          <m:sub>
                            <m:r>
                              <a:rPr lang="fr-FR" sz="1400" b="0" i="1" smtClean="0">
                                <a:latin typeface="Cambria Math" panose="02040503050406030204" pitchFamily="18" charset="0"/>
                              </a:rPr>
                              <m:t>(8→1)</m:t>
                            </m:r>
                          </m:sub>
                        </m:sSub>
                      </m:e>
                    </m:d>
                  </m:oMath>
                </a14:m>
                <a:r>
                  <a:rPr lang="fr-FR" sz="1400" dirty="0"/>
                  <a:t>=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fr-FR" sz="1400" i="1" dirty="0" smtClean="0"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a:rPr lang="fr-FR" sz="1400" b="0" i="1" dirty="0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  <m:sup/>
                      <m:e>
                        <m:d>
                          <m:dPr>
                            <m:begChr m:val="{"/>
                            <m:endChr m:val="}"/>
                            <m:ctrlPr>
                              <a:rPr lang="fr-FR" sz="160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eqArr>
                              <m:eqArrPr>
                                <m:ctrlPr>
                                  <a:rPr lang="fr-FR" sz="16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eqArrPr>
                              <m:e>
                                <m:r>
                                  <a:rPr lang="fr-FR" sz="1600" i="1" dirty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d>
                                  <m:dPr>
                                    <m:begChr m:val="‖"/>
                                    <m:endChr m:val="‖"/>
                                    <m:ctrlPr>
                                      <a:rPr lang="fr-FR" sz="1600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acc>
                                      <m:accPr>
                                        <m:chr m:val="⃗"/>
                                        <m:ctrlPr>
                                          <a:rPr lang="fr-FR" sz="1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fr-FR" sz="1600" i="1">
                                            <a:latin typeface="Cambria Math" panose="02040503050406030204" pitchFamily="18" charset="0"/>
                                          </a:rPr>
                                          <m:t>𝐵</m:t>
                                        </m:r>
                                      </m:e>
                                    </m:acc>
                                    <m:r>
                                      <a:rPr lang="fr-FR" sz="1600" i="1">
                                        <a:latin typeface="Cambria Math" panose="02040503050406030204" pitchFamily="18" charset="0"/>
                                      </a:rPr>
                                      <m:t>(8→1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fr-FR" sz="1600" dirty="0"/>
                                      <m:t>)</m:t>
                                    </m:r>
                                  </m:e>
                                </m:d>
                                <m:func>
                                  <m:funcPr>
                                    <m:ctrlPr>
                                      <a:rPr lang="fr-FR" sz="16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fr-FR" sz="1600" b="0" i="0" dirty="0" smtClean="0">
                                        <a:latin typeface="Cambria Math" panose="02040503050406030204" pitchFamily="18" charset="0"/>
                                      </a:rPr>
                                      <m:t>cos</m:t>
                                    </m:r>
                                  </m:fName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l-GR" sz="1600" b="0" i="1" dirty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α</m:t>
                                    </m:r>
                                  </m:e>
                                </m:func>
                              </m:e>
                              <m:e>
                                <m:d>
                                  <m:dPr>
                                    <m:begChr m:val="‖"/>
                                    <m:endChr m:val="‖"/>
                                    <m:ctrlPr>
                                      <a:rPr lang="fr-FR" sz="1600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acc>
                                      <m:accPr>
                                        <m:chr m:val="⃗"/>
                                        <m:ctrlPr>
                                          <a:rPr lang="fr-FR" sz="1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fr-FR" sz="1600" i="1">
                                            <a:latin typeface="Cambria Math" panose="02040503050406030204" pitchFamily="18" charset="0"/>
                                          </a:rPr>
                                          <m:t>𝐵</m:t>
                                        </m:r>
                                      </m:e>
                                    </m:acc>
                                    <m:r>
                                      <a:rPr lang="fr-FR" sz="1600" i="1">
                                        <a:latin typeface="Cambria Math" panose="02040503050406030204" pitchFamily="18" charset="0"/>
                                      </a:rPr>
                                      <m:t>(8→1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fr-FR" sz="1600" dirty="0"/>
                                      <m:t>)</m:t>
                                    </m:r>
                                  </m:e>
                                </m:d>
                                <m:func>
                                  <m:funcPr>
                                    <m:ctrlPr>
                                      <a:rPr lang="fr-FR" sz="1600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fr-FR" sz="1600" dirty="0">
                                        <a:latin typeface="Cambria Math" panose="02040503050406030204" pitchFamily="18" charset="0"/>
                                      </a:rPr>
                                      <m:t>s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fr-FR" sz="1600" b="0" i="0" dirty="0" smtClean="0">
                                        <a:latin typeface="Cambria Math" panose="02040503050406030204" pitchFamily="18" charset="0"/>
                                      </a:rPr>
                                      <m:t>in</m:t>
                                    </m:r>
                                  </m:fName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l-GR" sz="1600" i="1" dirty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α</m:t>
                                    </m:r>
                                  </m:e>
                                </m:func>
                              </m:e>
                              <m:e>
                                <m:r>
                                  <a:rPr lang="fr-FR" sz="1600" b="0" i="1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eqArr>
                            <m:r>
                              <a:rPr lang="fr-FR" sz="1600" b="0" i="1" dirty="0" smtClean="0">
                                <a:latin typeface="Cambria Math" panose="02040503050406030204" pitchFamily="18" charset="0"/>
                              </a:rPr>
                              <m:t>      </m:t>
                            </m:r>
                            <m:eqArr>
                              <m:eqArrPr>
                                <m:ctrlPr>
                                  <a:rPr lang="fr-FR" sz="1600" i="1" dirty="0">
                                    <a:latin typeface="Cambria Math" panose="02040503050406030204" pitchFamily="18" charset="0"/>
                                  </a:rPr>
                                </m:ctrlPr>
                              </m:eqArrPr>
                              <m:e>
                                <m:r>
                                  <a:rPr lang="fr-FR" sz="1600" i="1" dirty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fr-FR" sz="1600" b="0" i="1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fr-FR" sz="1600" b="0" i="1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eqArr>
                          </m:e>
                        </m:d>
                      </m:e>
                    </m:sPre>
                  </m:oMath>
                </a14:m>
                <a:endParaRPr lang="fr-FR" sz="1100" b="1" kern="100" dirty="0">
                  <a:effectLst/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Espace réservé pour des notes 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 rtlCol="0"/>
              <a:lstStyle>
                <a:defPPr>
                  <a:defRPr lang="fr-FR"/>
                </a:defPPr>
              </a:lstStyle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fr-FR" sz="1100" b="1" kern="100" dirty="0">
                    <a:effectLst/>
                    <a:latin typeface="Aptos" panose="020B0004020202020204" pitchFamily="34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Question 3 :</a:t>
                </a:r>
              </a:p>
              <a:p>
                <a:pPr marL="0" marR="0" lvl="0" indent="0" algn="just" defTabSz="914400" rtl="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fr-FR" sz="1100" kern="100" dirty="0">
                    <a:effectLst/>
                    <a:latin typeface="Aptos" panose="020B0004020202020204" pitchFamily="34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Effectuons un changement de base pour pouvoir exprimer ces éléments de réduction en B </a:t>
                </a:r>
                <a:r>
                  <a:rPr lang="fr-FR" sz="1800" kern="100" dirty="0">
                    <a:effectLst/>
                    <a:latin typeface="Aptos" panose="020B0004020202020204" pitchFamily="34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dans la base (</a:t>
                </a:r>
                <a:r>
                  <a:rPr lang="fr-FR" sz="1800" i="0" kern="100">
                    <a:effectLst/>
                    <a:latin typeface="Cambria Math" panose="020405030504060302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𝑥 ⃗</a:t>
                </a:r>
                <a:r>
                  <a:rPr lang="fr-FR" sz="1800" kern="100" dirty="0">
                    <a:effectLst/>
                    <a:latin typeface="Aptos" panose="020B0004020202020204" pitchFamily="34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fr-FR" sz="1800" i="0" kern="100">
                    <a:effectLst/>
                    <a:latin typeface="Cambria Math" panose="020405030504060302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𝑦 ⃗,</a:t>
                </a:r>
                <a:r>
                  <a:rPr lang="fr-FR" sz="1800" kern="100" dirty="0">
                    <a:effectLst/>
                    <a:latin typeface="Aptos" panose="020B0004020202020204" pitchFamily="34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1800" i="0" kern="100">
                    <a:effectLst/>
                    <a:latin typeface="Cambria Math" panose="020405030504060302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𝑧 ⃗</a:t>
                </a:r>
                <a:r>
                  <a:rPr lang="fr-FR" sz="1800" kern="100" dirty="0">
                    <a:effectLst/>
                    <a:latin typeface="Aptos" panose="020B0004020202020204" pitchFamily="34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),</a:t>
                </a:r>
              </a:p>
              <a:p>
                <a:pPr marL="0" marR="0" lvl="0" indent="0" algn="just" defTabSz="914400" rtl="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fr-FR" sz="2400" i="0">
                    <a:latin typeface="Cambria Math" panose="02040503050406030204" pitchFamily="18" charset="0"/>
                  </a:rPr>
                  <a:t>{█(</a:t>
                </a:r>
                <a:r>
                  <a:rPr lang="fr-FR" sz="2800" i="0" kern="100">
                    <a:latin typeface="Cambria Math" panose="020405030504060302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𝑢 ⃗</a:t>
                </a:r>
                <a:r>
                  <a:rPr lang="fr-FR" sz="2800" b="0" i="0" kern="100">
                    <a:latin typeface="Cambria Math" panose="020405030504060302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=cos⁡〖</a:t>
                </a:r>
                <a:r>
                  <a:rPr lang="el-GR" sz="2800" b="0" i="0" kern="10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fr-FR" sz="2800" b="0" i="0" kern="100">
                    <a:latin typeface="Cambria Math" panose="020405030504060302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𝑥 ⃗−𝑠𝑖𝑛</a:t>
                </a:r>
                <a:r>
                  <a:rPr lang="el-GR" sz="2800" b="0" i="0" kern="10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fr-FR" sz="2800" b="0" i="0" kern="100">
                    <a:latin typeface="Cambria Math" panose="020405030504060302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𝑦 ⃗ 〗@𝑣 ⃗=</a:t>
                </a:r>
                <a:r>
                  <a:rPr lang="fr-FR" sz="2800" i="0" kern="100">
                    <a:latin typeface="Cambria Math" panose="020405030504060302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𝑠𝑖𝑛</a:t>
                </a:r>
                <a:r>
                  <a:rPr lang="el-GR" sz="2800" i="0" kern="10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fr-FR" sz="2800" b="0" i="0" kern="100">
                    <a:latin typeface="Cambria Math" panose="020405030504060302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𝑥 ⃗ 〖 + </a:t>
                </a:r>
                <a:r>
                  <a:rPr lang="fr-FR" sz="2800" i="0" kern="100">
                    <a:latin typeface="Cambria Math" panose="020405030504060302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cos〗⁡〖</a:t>
                </a:r>
                <a:r>
                  <a:rPr lang="el-GR" sz="2800" i="0" kern="10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fr-FR" sz="2800" b="0" i="0" kern="100">
                    <a:latin typeface="Cambria Math" panose="020405030504060302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𝑦 ⃗ 〗 )┤</a:t>
                </a:r>
                <a:endParaRPr lang="fr-FR" sz="1800" kern="100" dirty="0">
                  <a:effectLst/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fr-FR" sz="1800" kern="100" dirty="0">
                    <a:effectLst/>
                    <a:latin typeface="Aptos" panose="020B0004020202020204" pitchFamily="34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Alors </a:t>
                </a:r>
              </a:p>
              <a:p>
                <a:pPr marL="0" marR="0" lvl="0" indent="0" algn="just" defTabSz="914400" rtl="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endParaRPr lang="fr-FR" sz="1800" kern="100" dirty="0">
                  <a:effectLst/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fr-FR" sz="1600" b="0" i="0">
                    <a:latin typeface="Cambria Math" panose="02040503050406030204" pitchFamily="18" charset="0"/>
                  </a:rPr>
                  <a:t>𝐵 ⃗</a:t>
                </a:r>
                <a:r>
                  <a:rPr lang="fr-FR" sz="1600" i="0">
                    <a:latin typeface="Cambria Math" panose="02040503050406030204" pitchFamily="18" charset="0"/>
                  </a:rPr>
                  <a:t>(</a:t>
                </a:r>
                <a:r>
                  <a:rPr lang="fr-FR" sz="1600" b="0" i="0">
                    <a:latin typeface="Cambria Math" panose="02040503050406030204" pitchFamily="18" charset="0"/>
                  </a:rPr>
                  <a:t>8</a:t>
                </a:r>
                <a:r>
                  <a:rPr lang="fr-FR" sz="1600" i="0">
                    <a:latin typeface="Cambria Math" panose="02040503050406030204" pitchFamily="18" charset="0"/>
                  </a:rPr>
                  <a:t>→</a:t>
                </a:r>
                <a:r>
                  <a:rPr lang="fr-FR" sz="1600" b="0" i="0">
                    <a:latin typeface="Cambria Math" panose="02040503050406030204" pitchFamily="18" charset="0"/>
                  </a:rPr>
                  <a:t>1</a:t>
                </a:r>
                <a:r>
                  <a:rPr lang="fr-FR" sz="1600" b="0" i="0" dirty="0">
                    <a:latin typeface="Cambria Math" panose="02040503050406030204" pitchFamily="18" charset="0"/>
                  </a:rPr>
                  <a:t>"</a:t>
                </a:r>
                <a:r>
                  <a:rPr lang="fr-FR" sz="1600" i="0" dirty="0">
                    <a:latin typeface="Cambria Math" panose="02040503050406030204" pitchFamily="18" charset="0"/>
                  </a:rPr>
                  <a:t>)=</a:t>
                </a:r>
                <a:r>
                  <a:rPr lang="fr-FR" sz="1600" b="0" i="0" dirty="0">
                    <a:latin typeface="Cambria Math" panose="02040503050406030204" pitchFamily="18" charset="0"/>
                  </a:rPr>
                  <a:t>"−‖</a:t>
                </a:r>
                <a:r>
                  <a:rPr lang="fr-FR" sz="1600" b="0" i="0">
                    <a:latin typeface="Cambria Math" panose="02040503050406030204" pitchFamily="18" charset="0"/>
                  </a:rPr>
                  <a:t>𝐵 ⃗</a:t>
                </a:r>
                <a:r>
                  <a:rPr lang="fr-FR" sz="1600" i="0">
                    <a:latin typeface="Cambria Math" panose="02040503050406030204" pitchFamily="18" charset="0"/>
                  </a:rPr>
                  <a:t>(</a:t>
                </a:r>
                <a:r>
                  <a:rPr lang="fr-FR" sz="1600" b="0" i="0">
                    <a:latin typeface="Cambria Math" panose="02040503050406030204" pitchFamily="18" charset="0"/>
                  </a:rPr>
                  <a:t>8</a:t>
                </a:r>
                <a:r>
                  <a:rPr lang="fr-FR" sz="1600" i="0">
                    <a:latin typeface="Cambria Math" panose="02040503050406030204" pitchFamily="18" charset="0"/>
                  </a:rPr>
                  <a:t>→1</a:t>
                </a:r>
                <a:r>
                  <a:rPr lang="fr-FR" sz="1600" i="0" dirty="0">
                    <a:latin typeface="Cambria Math" panose="02040503050406030204" pitchFamily="18" charset="0"/>
                  </a:rPr>
                  <a:t>"</a:t>
                </a:r>
                <a:r>
                  <a:rPr lang="fr-FR" sz="1600" i="0" dirty="0"/>
                  <a:t>)</a:t>
                </a:r>
                <a:r>
                  <a:rPr lang="fr-FR" sz="1600" i="0" dirty="0">
                    <a:latin typeface="Cambria Math" panose="02040503050406030204" pitchFamily="18" charset="0"/>
                  </a:rPr>
                  <a:t>" ‖</a:t>
                </a:r>
                <a:r>
                  <a:rPr lang="fr-FR" sz="1600" i="0" kern="100">
                    <a:latin typeface="Cambria Math" panose="02040503050406030204" pitchFamily="18" charset="0"/>
                  </a:rPr>
                  <a:t> </a:t>
                </a:r>
                <a:r>
                  <a:rPr lang="fr-FR" sz="1600" i="0" kern="100">
                    <a:latin typeface="Cambria Math" panose="020405030504060302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𝑢 ⃗</a:t>
                </a:r>
                <a:r>
                  <a:rPr lang="fr-FR" sz="1100" b="1" kern="100" dirty="0">
                    <a:effectLst/>
                    <a:latin typeface="Aptos" panose="020B0004020202020204" pitchFamily="34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= </a:t>
                </a:r>
                <a:r>
                  <a:rPr lang="fr-FR" sz="1100" b="0" i="0" dirty="0">
                    <a:latin typeface="Cambria Math" panose="02040503050406030204" pitchFamily="18" charset="0"/>
                  </a:rPr>
                  <a:t>−‖</a:t>
                </a:r>
                <a:r>
                  <a:rPr lang="fr-FR" sz="1100" b="0" i="0">
                    <a:latin typeface="Cambria Math" panose="02040503050406030204" pitchFamily="18" charset="0"/>
                  </a:rPr>
                  <a:t>𝐵 ⃗</a:t>
                </a:r>
                <a:r>
                  <a:rPr lang="fr-FR" sz="1100" i="0">
                    <a:latin typeface="Cambria Math" panose="02040503050406030204" pitchFamily="18" charset="0"/>
                  </a:rPr>
                  <a:t>(</a:t>
                </a:r>
                <a:r>
                  <a:rPr lang="fr-FR" sz="1100" b="0" i="0">
                    <a:latin typeface="Cambria Math" panose="02040503050406030204" pitchFamily="18" charset="0"/>
                  </a:rPr>
                  <a:t>8</a:t>
                </a:r>
                <a:r>
                  <a:rPr lang="fr-FR" sz="1100" i="0">
                    <a:latin typeface="Cambria Math" panose="02040503050406030204" pitchFamily="18" charset="0"/>
                  </a:rPr>
                  <a:t>→1</a:t>
                </a:r>
                <a:r>
                  <a:rPr lang="fr-FR" sz="1100" i="0" dirty="0">
                    <a:latin typeface="Cambria Math" panose="02040503050406030204" pitchFamily="18" charset="0"/>
                  </a:rPr>
                  <a:t>"</a:t>
                </a:r>
                <a:r>
                  <a:rPr lang="fr-FR" sz="1100" i="0" dirty="0"/>
                  <a:t>)</a:t>
                </a:r>
                <a:r>
                  <a:rPr lang="fr-FR" sz="1100" i="0" dirty="0">
                    <a:latin typeface="Cambria Math" panose="02040503050406030204" pitchFamily="18" charset="0"/>
                  </a:rPr>
                  <a:t>" ‖</a:t>
                </a:r>
                <a:r>
                  <a:rPr lang="fr-FR" sz="1100" b="0" i="0" kern="100">
                    <a:latin typeface="Cambria Math" panose="020405030504060302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(cos⁡〖</a:t>
                </a:r>
                <a:r>
                  <a:rPr lang="el-GR" sz="1100" b="0" i="0" kern="10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fr-FR" sz="1100" b="0" i="0" kern="100">
                    <a:latin typeface="Cambria Math" panose="020405030504060302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𝑥 ⃗−𝑠𝑖𝑛</a:t>
                </a:r>
                <a:r>
                  <a:rPr lang="el-GR" sz="1100" b="0" i="0" kern="10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fr-FR" sz="1100" b="0" i="0" kern="100">
                    <a:latin typeface="Cambria Math" panose="020405030504060302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𝑦 ⃗ 〗</a:t>
                </a:r>
                <a:r>
                  <a:rPr lang="fr-FR" sz="1100" b="1" kern="100" dirty="0">
                    <a:effectLst/>
                    <a:latin typeface="Aptos" panose="020B0004020202020204" pitchFamily="34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)</a:t>
                </a:r>
              </a:p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endParaRPr lang="fr-FR" sz="1100" b="1" kern="100" dirty="0">
                  <a:effectLst/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fr-FR" sz="1100" b="1" kern="100" dirty="0">
                    <a:effectLst/>
                    <a:latin typeface="Aptos" panose="020B0004020202020204" pitchFamily="34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Donc</a:t>
                </a:r>
              </a:p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fr-FR" sz="1400" i="0">
                    <a:latin typeface="Cambria Math" panose="02040503050406030204" pitchFamily="18" charset="0"/>
                  </a:rPr>
                  <a:t>{𝜏_(</a:t>
                </a:r>
                <a:r>
                  <a:rPr lang="fr-FR" sz="1400" b="0" i="0">
                    <a:latin typeface="Cambria Math" panose="02040503050406030204" pitchFamily="18" charset="0"/>
                  </a:rPr>
                  <a:t>(8→1)) }</a:t>
                </a:r>
                <a:r>
                  <a:rPr lang="fr-FR" sz="1400" dirty="0"/>
                  <a:t>=</a:t>
                </a:r>
                <a:r>
                  <a:rPr lang="fr-FR" sz="1400" i="0" dirty="0">
                    <a:latin typeface="Cambria Math" panose="02040503050406030204" pitchFamily="18" charset="0"/>
                  </a:rPr>
                  <a:t>(</a:t>
                </a:r>
                <a:r>
                  <a:rPr lang="fr-FR" sz="1400" b="0" i="0" dirty="0">
                    <a:latin typeface="Cambria Math" panose="02040503050406030204" pitchFamily="18" charset="0"/>
                  </a:rPr>
                  <a:t>_𝐵^)</a:t>
                </a:r>
                <a:r>
                  <a:rPr lang="fr-FR" sz="1600" b="0" i="0" dirty="0">
                    <a:latin typeface="Cambria Math" panose="02040503050406030204" pitchFamily="18" charset="0"/>
                  </a:rPr>
                  <a:t>{█(</a:t>
                </a:r>
                <a:r>
                  <a:rPr lang="fr-FR" sz="1600" i="0" dirty="0">
                    <a:latin typeface="Cambria Math" panose="02040503050406030204" pitchFamily="18" charset="0"/>
                  </a:rPr>
                  <a:t>−‖</a:t>
                </a:r>
                <a:r>
                  <a:rPr lang="fr-FR" sz="1600" i="0">
                    <a:latin typeface="Cambria Math" panose="02040503050406030204" pitchFamily="18" charset="0"/>
                  </a:rPr>
                  <a:t>𝐵 ⃗(8→1</a:t>
                </a:r>
                <a:r>
                  <a:rPr lang="fr-FR" sz="1600" i="0" dirty="0">
                    <a:latin typeface="Cambria Math" panose="02040503050406030204" pitchFamily="18" charset="0"/>
                  </a:rPr>
                  <a:t>"</a:t>
                </a:r>
                <a:r>
                  <a:rPr lang="fr-FR" sz="1600" i="0" dirty="0"/>
                  <a:t>)</a:t>
                </a:r>
                <a:r>
                  <a:rPr lang="fr-FR" sz="1600" i="0" dirty="0">
                    <a:latin typeface="Cambria Math" panose="02040503050406030204" pitchFamily="18" charset="0"/>
                  </a:rPr>
                  <a:t>" ‖</a:t>
                </a:r>
                <a:r>
                  <a:rPr lang="fr-FR" sz="1600" b="0" i="0" dirty="0">
                    <a:latin typeface="Cambria Math" panose="02040503050406030204" pitchFamily="18" charset="0"/>
                  </a:rPr>
                  <a:t>  cos⁡</a:t>
                </a:r>
                <a:r>
                  <a:rPr lang="el-GR" sz="1600" b="0" i="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α@</a:t>
                </a:r>
                <a:r>
                  <a:rPr lang="fr-FR" sz="1600" b="0" i="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‖</a:t>
                </a:r>
                <a:r>
                  <a:rPr lang="fr-FR" sz="1600" i="0">
                    <a:latin typeface="Cambria Math" panose="02040503050406030204" pitchFamily="18" charset="0"/>
                  </a:rPr>
                  <a:t>𝐵 ⃗(8→1</a:t>
                </a:r>
                <a:r>
                  <a:rPr lang="fr-FR" sz="1600" i="0" dirty="0">
                    <a:latin typeface="Cambria Math" panose="02040503050406030204" pitchFamily="18" charset="0"/>
                  </a:rPr>
                  <a:t>"</a:t>
                </a:r>
                <a:r>
                  <a:rPr lang="fr-FR" sz="1600" i="0" dirty="0"/>
                  <a:t>)</a:t>
                </a:r>
                <a:r>
                  <a:rPr lang="fr-FR" sz="1600" i="0" dirty="0">
                    <a:latin typeface="Cambria Math" panose="02040503050406030204" pitchFamily="18" charset="0"/>
                  </a:rPr>
                  <a:t>" ‖  s</a:t>
                </a:r>
                <a:r>
                  <a:rPr lang="fr-FR" sz="1600" b="0" i="0" dirty="0">
                    <a:latin typeface="Cambria Math" panose="02040503050406030204" pitchFamily="18" charset="0"/>
                  </a:rPr>
                  <a:t>in⁡</a:t>
                </a:r>
                <a:r>
                  <a:rPr lang="el-GR" sz="1600" i="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α@</a:t>
                </a:r>
                <a:r>
                  <a:rPr lang="fr-FR" sz="1600" b="0" i="0" dirty="0">
                    <a:latin typeface="Cambria Math" panose="02040503050406030204" pitchFamily="18" charset="0"/>
                  </a:rPr>
                  <a:t>0)      █(</a:t>
                </a:r>
                <a:r>
                  <a:rPr lang="fr-FR" sz="1600" i="0" dirty="0">
                    <a:latin typeface="Cambria Math" panose="02040503050406030204" pitchFamily="18" charset="0"/>
                  </a:rPr>
                  <a:t>0@</a:t>
                </a:r>
                <a:r>
                  <a:rPr lang="fr-FR" sz="1600" b="0" i="0" dirty="0">
                    <a:latin typeface="Cambria Math" panose="02040503050406030204" pitchFamily="18" charset="0"/>
                  </a:rPr>
                  <a:t>0@0)} </a:t>
                </a:r>
                <a:endParaRPr lang="fr-FR" sz="1100" b="1" kern="100" dirty="0">
                  <a:effectLst/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Fallback>
      </mc:AlternateContent>
      <p:sp>
        <p:nvSpPr>
          <p:cNvPr id="4" name="Espace réservé pour un numéro de diapositive 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fld id="{E7AF00E9-A49D-4007-B3B9-A3783809E505}" type="slidenum">
              <a:rPr lang="fr-FR" smtClean="0"/>
              <a:t>21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9244471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pour une image des diapositives 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pour des notes 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 rtlCol="0"/>
              <a:lstStyle>
                <a:defPPr>
                  <a:defRPr lang="fr-FR"/>
                </a:defPPr>
              </a:lstStyle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fr-FR" sz="1100" b="1" kern="100" dirty="0">
                    <a:effectLst/>
                    <a:latin typeface="Aptos" panose="020B0004020202020204" pitchFamily="34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Question 3 :</a:t>
                </a:r>
              </a:p>
              <a:p>
                <a:pPr marL="0" marR="0" lvl="0" indent="0" algn="just" defTabSz="914400" rtl="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fr-FR" sz="1100" kern="100" dirty="0">
                    <a:effectLst/>
                    <a:latin typeface="Aptos" panose="020B0004020202020204" pitchFamily="34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Effectuons un changement de centre de réduction pour</a:t>
                </a:r>
                <a:r>
                  <a:rPr lang="fr-FR" sz="1100" kern="100" baseline="0" dirty="0">
                    <a:effectLst/>
                    <a:latin typeface="Aptos" panose="020B0004020202020204" pitchFamily="34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exprimer ceux-ci au point C toujours</a:t>
                </a:r>
                <a:r>
                  <a:rPr lang="fr-FR" sz="1100" kern="100" dirty="0">
                    <a:effectLst/>
                    <a:latin typeface="Aptos" panose="020B0004020202020204" pitchFamily="34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1800" kern="100" dirty="0">
                    <a:effectLst/>
                    <a:latin typeface="Aptos" panose="020B0004020202020204" pitchFamily="34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dans la base (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sz="1800" i="1" kern="100"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sz="1800" i="1" kern="100"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lang="fr-FR" sz="1800" kern="100" dirty="0">
                    <a:effectLst/>
                    <a:latin typeface="Aptos" panose="020B0004020202020204" pitchFamily="34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sz="1800" i="1" kern="100"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sz="1800" i="1" kern="100"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</m:acc>
                    <m:r>
                      <a:rPr lang="fr-FR" sz="1800" i="1" kern="100"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</m:oMath>
                </a14:m>
                <a:r>
                  <a:rPr lang="fr-FR" sz="1800" kern="100" dirty="0">
                    <a:effectLst/>
                    <a:latin typeface="Aptos" panose="020B0004020202020204" pitchFamily="34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sz="1800" i="1" kern="100"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sz="1800" i="1" kern="100"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fr-FR" sz="1800" kern="100" dirty="0">
                    <a:effectLst/>
                    <a:latin typeface="Aptos" panose="020B0004020202020204" pitchFamily="34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),</a:t>
                </a:r>
              </a:p>
              <a:p>
                <a:pPr marL="0" marR="0" lvl="0" indent="0" algn="just" defTabSz="914400" rtl="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fr-FR" sz="2400" i="1" smtClean="0">
                          <a:latin typeface="Cambria Math" panose="02040503050406030204" pitchFamily="18" charset="0"/>
                        </a:rPr>
                        <m:t>𝑜</m:t>
                      </m:r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𝑠𝑎𝑖𝑡</m:t>
                      </m:r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𝑞𝑢𝑒</m:t>
                      </m:r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fr-FR" sz="2400" b="0" dirty="0">
                  <a:latin typeface="Aptos" panose="020B0004020202020204" pitchFamily="34" charset="0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fr-FR" sz="16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fr-FR" sz="1600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</m:acc>
                        </m:e>
                        <m:sub>
                          <m:r>
                            <a:rPr lang="fr-FR" sz="16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fr-FR" sz="160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fr-FR" sz="16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fr-FR" sz="1600" b="0" i="1" smtClean="0">
                          <a:latin typeface="Cambria Math" panose="02040503050406030204" pitchFamily="18" charset="0"/>
                        </a:rPr>
                        <m:t>8</m:t>
                      </m:r>
                      <m:r>
                        <a:rPr lang="fr-FR" sz="1600" i="1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fr-FR" sz="1600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m:rPr>
                          <m:nor/>
                        </m:rPr>
                        <a:rPr lang="fr-FR" sz="1600" dirty="0"/>
                        <m:t>) =</m:t>
                      </m:r>
                      <m:sSub>
                        <m:sSubPr>
                          <m:ctrlPr>
                            <a:rPr lang="fr-FR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fr-FR" sz="16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fr-FR" sz="1600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</m:acc>
                        </m:e>
                        <m:sub>
                          <m:r>
                            <a:rPr lang="fr-FR" sz="16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fr-FR" sz="160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fr-FR" sz="16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fr-FR" sz="1600" b="0" i="1" smtClean="0">
                          <a:latin typeface="Cambria Math" panose="02040503050406030204" pitchFamily="18" charset="0"/>
                        </a:rPr>
                        <m:t>8</m:t>
                      </m:r>
                      <m:r>
                        <a:rPr lang="fr-FR" sz="1600" i="1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fr-FR" sz="1600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m:rPr>
                          <m:nor/>
                        </m:rPr>
                        <a:rPr lang="fr-FR" sz="1600" dirty="0"/>
                        <m:t>)</m:t>
                      </m:r>
                      <m:r>
                        <a:rPr lang="fr-FR" sz="1600" b="0" i="1" dirty="0" smtClean="0">
                          <a:latin typeface="Cambria Math" panose="02040503050406030204" pitchFamily="18" charset="0"/>
                        </a:rPr>
                        <m:t>+ </m:t>
                      </m:r>
                      <m:acc>
                        <m:accPr>
                          <m:chr m:val="⃗"/>
                          <m:ctrlPr>
                            <a:rPr lang="fr-FR" sz="16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fr-FR" sz="16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fr-FR" sz="1600" i="1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acc>
                      <m:r>
                        <m:rPr>
                          <m:nor/>
                        </m:rPr>
                        <a:rPr lang="fr-FR" sz="16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fr-FR" sz="1600" dirty="0"/>
                        <m:t>∧</m:t>
                      </m:r>
                      <m:r>
                        <m:rPr>
                          <m:nor/>
                        </m:rPr>
                        <a:rPr lang="fr-FR" sz="1600" b="0" i="0" dirty="0" smtClean="0"/>
                        <m:t> </m:t>
                      </m:r>
                      <m:acc>
                        <m:accPr>
                          <m:chr m:val="⃗"/>
                          <m:ctrlPr>
                            <a:rPr lang="fr-FR" sz="1600" i="1" dirty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fr-FR" sz="1600" b="0" i="1" dirty="0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acc>
                      <m:r>
                        <a:rPr lang="fr-FR" sz="16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fr-FR" sz="1600" b="0" i="1" smtClean="0">
                          <a:latin typeface="Cambria Math" panose="02040503050406030204" pitchFamily="18" charset="0"/>
                        </a:rPr>
                        <m:t>8</m:t>
                      </m:r>
                      <m:r>
                        <a:rPr lang="fr-FR" sz="1600" i="1">
                          <a:latin typeface="Cambria Math" panose="02040503050406030204" pitchFamily="18" charset="0"/>
                        </a:rPr>
                        <m:t>→</m:t>
                      </m:r>
                      <m:r>
                        <m:rPr>
                          <m:nor/>
                        </m:rPr>
                        <a:rPr lang="fr-FR" sz="1600" b="0" i="0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m:rPr>
                          <m:nor/>
                        </m:rPr>
                        <a:rPr lang="fr-FR" sz="1600" dirty="0"/>
                        <m:t>) </m:t>
                      </m:r>
                    </m:oMath>
                  </m:oMathPara>
                </a14:m>
                <a:endParaRPr lang="fr-FR" sz="1600" dirty="0">
                  <a:latin typeface="Aptos" panose="020B0004020202020204" pitchFamily="34" charset="0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endParaRPr lang="fr-FR" sz="1100" b="1" kern="100" dirty="0">
                  <a:effectLst/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fr-FR" sz="1100" b="1" kern="100" dirty="0">
                    <a:effectLst/>
                    <a:latin typeface="Aptos" panose="020B0004020202020204" pitchFamily="34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Nous connaissons les coordonnées de B ( 0,012 0,027 0) et cos a = 0,95, sin a = 0,31</a:t>
                </a:r>
              </a:p>
              <a:p>
                <a:pPr marL="0" marR="0" lvl="0" indent="0" algn="just" defTabSz="914400" rtl="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endParaRPr lang="fr-FR" sz="1100" b="1" kern="100" dirty="0">
                  <a:effectLst/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sz="11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11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fr-FR" sz="110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  <m:r>
                      <m:rPr>
                        <m:nor/>
                      </m:rPr>
                      <a:rPr lang="fr-FR" sz="11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fr-FR" sz="1100" dirty="0"/>
                      <m:t>∧</m:t>
                    </m:r>
                    <m:r>
                      <m:rPr>
                        <m:nor/>
                      </m:rPr>
                      <a:rPr lang="fr-FR" sz="1100" b="0" i="0" dirty="0" smtClean="0"/>
                      <m:t> </m:t>
                    </m:r>
                    <m:acc>
                      <m:accPr>
                        <m:chr m:val="⃗"/>
                        <m:ctrlPr>
                          <a:rPr lang="fr-FR" sz="1100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1100" b="0" i="1" dirty="0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  <m:r>
                      <a:rPr lang="fr-FR" sz="11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fr-FR" sz="1100" b="0" i="1" smtClean="0">
                        <a:latin typeface="Cambria Math" panose="02040503050406030204" pitchFamily="18" charset="0"/>
                      </a:rPr>
                      <m:t>8</m:t>
                    </m:r>
                    <m:r>
                      <a:rPr lang="fr-FR" sz="1100" i="1">
                        <a:latin typeface="Cambria Math" panose="02040503050406030204" pitchFamily="18" charset="0"/>
                      </a:rPr>
                      <m:t>→</m:t>
                    </m:r>
                    <m:r>
                      <m:rPr>
                        <m:nor/>
                      </m:rPr>
                      <a:rPr lang="fr-FR" sz="1100" b="0" i="0" smtClean="0">
                        <a:latin typeface="Cambria Math" panose="02040503050406030204" pitchFamily="18" charset="0"/>
                      </a:rPr>
                      <m:t>1</m:t>
                    </m:r>
                    <m:r>
                      <m:rPr>
                        <m:nor/>
                      </m:rPr>
                      <a:rPr lang="fr-FR" sz="1100" dirty="0"/>
                      <m:t>) </m:t>
                    </m:r>
                  </m:oMath>
                </a14:m>
                <a:r>
                  <a:rPr lang="fr-FR" sz="1100" dirty="0">
                    <a:latin typeface="Aptos" panose="020B0004020202020204" pitchFamily="34" charset="0"/>
                  </a:rPr>
                  <a:t>= 0,02937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fr-FR" sz="11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fr-FR" sz="11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fr-FR" sz="1100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acc>
                        <m:r>
                          <a:rPr lang="fr-FR" sz="1100" i="1">
                            <a:latin typeface="Cambria Math" panose="02040503050406030204" pitchFamily="18" charset="0"/>
                          </a:rPr>
                          <m:t>(8→1</m:t>
                        </m:r>
                        <m:r>
                          <m:rPr>
                            <m:nor/>
                          </m:rPr>
                          <a:rPr lang="fr-FR" sz="1100" dirty="0"/>
                          <m:t>)</m:t>
                        </m:r>
                      </m:e>
                    </m:d>
                  </m:oMath>
                </a14:m>
                <a:r>
                  <a:rPr lang="fr-FR" sz="1100" dirty="0">
                    <a:latin typeface="Aptos" panose="020B0004020202020204" pitchFamily="34" charset="0"/>
                  </a:rPr>
                  <a:t> /N avec CB = 0,012/x et 0,027/y et B-,95b /x et 0,31b /y</a:t>
                </a:r>
              </a:p>
              <a:p>
                <a:pPr marL="0" marR="0" lvl="0" indent="0" algn="just" defTabSz="914400" rtl="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endParaRPr lang="fr-FR" sz="1100" b="1" kern="100" dirty="0">
                  <a:effectLst/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Espace réservé pour des notes 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 rtlCol="0"/>
              <a:lstStyle>
                <a:defPPr>
                  <a:defRPr lang="fr-FR"/>
                </a:defPPr>
              </a:lstStyle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fr-FR" sz="1100" b="1" kern="100" dirty="0">
                    <a:effectLst/>
                    <a:latin typeface="Aptos" panose="020B0004020202020204" pitchFamily="34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Question 3 :</a:t>
                </a:r>
              </a:p>
              <a:p>
                <a:pPr marL="0" marR="0" lvl="0" indent="0" algn="just" defTabSz="914400" rtl="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fr-FR" sz="1100" kern="100" dirty="0">
                    <a:effectLst/>
                    <a:latin typeface="Aptos" panose="020B0004020202020204" pitchFamily="34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Effectuons un changement de centre de réduction pour</a:t>
                </a:r>
                <a:r>
                  <a:rPr lang="fr-FR" sz="1100" kern="100" baseline="0" dirty="0">
                    <a:effectLst/>
                    <a:latin typeface="Aptos" panose="020B0004020202020204" pitchFamily="34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exprimer ceux-ci au point C toujours</a:t>
                </a:r>
                <a:r>
                  <a:rPr lang="fr-FR" sz="1100" kern="100" dirty="0">
                    <a:effectLst/>
                    <a:latin typeface="Aptos" panose="020B0004020202020204" pitchFamily="34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1800" kern="100" dirty="0">
                    <a:effectLst/>
                    <a:latin typeface="Aptos" panose="020B0004020202020204" pitchFamily="34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dans la base (</a:t>
                </a:r>
                <a:r>
                  <a:rPr lang="fr-FR" sz="1800" i="0" kern="100">
                    <a:effectLst/>
                    <a:latin typeface="Cambria Math" panose="020405030504060302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𝑥 ⃗</a:t>
                </a:r>
                <a:r>
                  <a:rPr lang="fr-FR" sz="1800" kern="100" dirty="0">
                    <a:effectLst/>
                    <a:latin typeface="Aptos" panose="020B0004020202020204" pitchFamily="34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fr-FR" sz="1800" i="0" kern="100">
                    <a:effectLst/>
                    <a:latin typeface="Cambria Math" panose="020405030504060302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𝑦 ⃗,</a:t>
                </a:r>
                <a:r>
                  <a:rPr lang="fr-FR" sz="1800" kern="100" dirty="0">
                    <a:effectLst/>
                    <a:latin typeface="Aptos" panose="020B0004020202020204" pitchFamily="34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1800" i="0" kern="100">
                    <a:effectLst/>
                    <a:latin typeface="Cambria Math" panose="020405030504060302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𝑧 ⃗</a:t>
                </a:r>
                <a:r>
                  <a:rPr lang="fr-FR" sz="1800" kern="100" dirty="0">
                    <a:effectLst/>
                    <a:latin typeface="Aptos" panose="020B0004020202020204" pitchFamily="34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),</a:t>
                </a:r>
              </a:p>
              <a:p>
                <a:pPr marL="0" marR="0" lvl="0" indent="0" algn="just" defTabSz="914400" rtl="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fr-FR" sz="2400" i="0">
                    <a:latin typeface="Cambria Math" panose="02040503050406030204" pitchFamily="18" charset="0"/>
                  </a:rPr>
                  <a:t>𝑜</a:t>
                </a:r>
                <a:r>
                  <a:rPr lang="fr-FR" sz="2400" b="0" i="0">
                    <a:latin typeface="Cambria Math" panose="02040503050406030204" pitchFamily="18" charset="0"/>
                  </a:rPr>
                  <a:t>𝑛 𝑠𝑎𝑖𝑡 𝑞𝑢𝑒 </a:t>
                </a:r>
                <a:endParaRPr lang="fr-FR" sz="2400" b="0" dirty="0">
                  <a:latin typeface="Aptos" panose="020B0004020202020204" pitchFamily="34" charset="0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fr-FR" sz="1600" i="0">
                    <a:latin typeface="Cambria Math" panose="02040503050406030204" pitchFamily="18" charset="0"/>
                  </a:rPr>
                  <a:t>𝑀 ⃗_</a:t>
                </a:r>
                <a:r>
                  <a:rPr lang="fr-FR" sz="1600" b="0" i="0">
                    <a:latin typeface="Cambria Math" panose="02040503050406030204" pitchFamily="18" charset="0"/>
                  </a:rPr>
                  <a:t>𝑐 </a:t>
                </a:r>
                <a:r>
                  <a:rPr lang="fr-FR" sz="1600" i="0">
                    <a:latin typeface="Cambria Math" panose="02040503050406030204" pitchFamily="18" charset="0"/>
                  </a:rPr>
                  <a:t> (</a:t>
                </a:r>
                <a:r>
                  <a:rPr lang="fr-FR" sz="1600" b="0" i="0">
                    <a:latin typeface="Cambria Math" panose="02040503050406030204" pitchFamily="18" charset="0"/>
                  </a:rPr>
                  <a:t>8</a:t>
                </a:r>
                <a:r>
                  <a:rPr lang="fr-FR" sz="1600" i="0">
                    <a:latin typeface="Cambria Math" panose="02040503050406030204" pitchFamily="18" charset="0"/>
                  </a:rPr>
                  <a:t>→</a:t>
                </a:r>
                <a:r>
                  <a:rPr lang="fr-FR" sz="1600" b="0" i="0">
                    <a:latin typeface="Cambria Math" panose="02040503050406030204" pitchFamily="18" charset="0"/>
                  </a:rPr>
                  <a:t>1</a:t>
                </a:r>
                <a:r>
                  <a:rPr lang="fr-FR" sz="1600" b="0" i="0" dirty="0">
                    <a:latin typeface="Cambria Math" panose="02040503050406030204" pitchFamily="18" charset="0"/>
                  </a:rPr>
                  <a:t>"</a:t>
                </a:r>
                <a:r>
                  <a:rPr lang="fr-FR" sz="1600" i="0" dirty="0">
                    <a:latin typeface="Cambria Math" panose="02040503050406030204" pitchFamily="18" charset="0"/>
                  </a:rPr>
                  <a:t>) =</a:t>
                </a:r>
                <a:r>
                  <a:rPr lang="fr-FR" sz="1600" i="0">
                    <a:latin typeface="Cambria Math" panose="02040503050406030204" pitchFamily="18" charset="0"/>
                  </a:rPr>
                  <a:t>" 𝑀 ⃗_</a:t>
                </a:r>
                <a:r>
                  <a:rPr lang="fr-FR" sz="1600" b="0" i="0">
                    <a:latin typeface="Cambria Math" panose="02040503050406030204" pitchFamily="18" charset="0"/>
                  </a:rPr>
                  <a:t>𝐵 </a:t>
                </a:r>
                <a:r>
                  <a:rPr lang="fr-FR" sz="1600" i="0">
                    <a:latin typeface="Cambria Math" panose="02040503050406030204" pitchFamily="18" charset="0"/>
                  </a:rPr>
                  <a:t> (</a:t>
                </a:r>
                <a:r>
                  <a:rPr lang="fr-FR" sz="1600" b="0" i="0">
                    <a:latin typeface="Cambria Math" panose="02040503050406030204" pitchFamily="18" charset="0"/>
                  </a:rPr>
                  <a:t>8</a:t>
                </a:r>
                <a:r>
                  <a:rPr lang="fr-FR" sz="1600" i="0">
                    <a:latin typeface="Cambria Math" panose="02040503050406030204" pitchFamily="18" charset="0"/>
                  </a:rPr>
                  <a:t>→</a:t>
                </a:r>
                <a:r>
                  <a:rPr lang="fr-FR" sz="1600" b="0" i="0">
                    <a:latin typeface="Cambria Math" panose="02040503050406030204" pitchFamily="18" charset="0"/>
                  </a:rPr>
                  <a:t>1</a:t>
                </a:r>
                <a:r>
                  <a:rPr lang="fr-FR" sz="1600" b="0" i="0" dirty="0">
                    <a:latin typeface="Cambria Math" panose="02040503050406030204" pitchFamily="18" charset="0"/>
                  </a:rPr>
                  <a:t>"</a:t>
                </a:r>
                <a:r>
                  <a:rPr lang="fr-FR" sz="1600" i="0" dirty="0">
                    <a:latin typeface="Cambria Math" panose="02040503050406030204" pitchFamily="18" charset="0"/>
                  </a:rPr>
                  <a:t>)</a:t>
                </a:r>
                <a:r>
                  <a:rPr lang="fr-FR" sz="1600" b="0" i="0" dirty="0">
                    <a:latin typeface="Cambria Math" panose="02040503050406030204" pitchFamily="18" charset="0"/>
                  </a:rPr>
                  <a:t>"+ </a:t>
                </a:r>
                <a:r>
                  <a:rPr lang="fr-FR" sz="1600" i="0">
                    <a:latin typeface="Cambria Math" panose="02040503050406030204" pitchFamily="18" charset="0"/>
                  </a:rPr>
                  <a:t>(</a:t>
                </a:r>
                <a:r>
                  <a:rPr lang="fr-FR" sz="1600" b="0" i="0">
                    <a:latin typeface="Cambria Math" panose="02040503050406030204" pitchFamily="18" charset="0"/>
                  </a:rPr>
                  <a:t>𝐶</a:t>
                </a:r>
                <a:r>
                  <a:rPr lang="fr-FR" sz="1600" i="0">
                    <a:latin typeface="Cambria Math" panose="02040503050406030204" pitchFamily="18" charset="0"/>
                  </a:rPr>
                  <a:t>𝐵) ⃗</a:t>
                </a:r>
                <a:r>
                  <a:rPr lang="fr-FR" sz="1600" b="0" i="0">
                    <a:latin typeface="Cambria Math" panose="02040503050406030204" pitchFamily="18" charset="0"/>
                  </a:rPr>
                  <a:t>" </a:t>
                </a:r>
                <a:r>
                  <a:rPr lang="fr-FR" sz="1600" i="0" dirty="0">
                    <a:latin typeface="Cambria Math" panose="02040503050406030204" pitchFamily="18" charset="0"/>
                  </a:rPr>
                  <a:t>∧</a:t>
                </a:r>
                <a:r>
                  <a:rPr lang="fr-FR" sz="1600" b="0" i="0" dirty="0">
                    <a:latin typeface="Cambria Math" panose="02040503050406030204" pitchFamily="18" charset="0"/>
                  </a:rPr>
                  <a:t> " 𝐵 ⃗</a:t>
                </a:r>
                <a:r>
                  <a:rPr lang="fr-FR" sz="1600" i="0">
                    <a:latin typeface="Cambria Math" panose="02040503050406030204" pitchFamily="18" charset="0"/>
                  </a:rPr>
                  <a:t>(</a:t>
                </a:r>
                <a:r>
                  <a:rPr lang="fr-FR" sz="1600" b="0" i="0">
                    <a:latin typeface="Cambria Math" panose="02040503050406030204" pitchFamily="18" charset="0"/>
                  </a:rPr>
                  <a:t>8</a:t>
                </a:r>
                <a:r>
                  <a:rPr lang="fr-FR" sz="1600" i="0">
                    <a:latin typeface="Cambria Math" panose="02040503050406030204" pitchFamily="18" charset="0"/>
                  </a:rPr>
                  <a:t>→</a:t>
                </a:r>
                <a:r>
                  <a:rPr lang="fr-FR" sz="1600" b="0" i="0">
                    <a:latin typeface="Cambria Math" panose="02040503050406030204" pitchFamily="18" charset="0"/>
                  </a:rPr>
                  <a:t>"1</a:t>
                </a:r>
                <a:r>
                  <a:rPr lang="fr-FR" sz="1600" i="0" dirty="0">
                    <a:latin typeface="Cambria Math" panose="02040503050406030204" pitchFamily="18" charset="0"/>
                  </a:rPr>
                  <a:t>) </a:t>
                </a:r>
                <a:r>
                  <a:rPr lang="fr-FR" sz="1600" i="0" dirty="0"/>
                  <a:t>"</a:t>
                </a:r>
                <a:endParaRPr lang="fr-FR" sz="1600" dirty="0">
                  <a:latin typeface="Aptos" panose="020B0004020202020204" pitchFamily="34" charset="0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endParaRPr lang="fr-FR" sz="1100" b="1" kern="100" dirty="0">
                  <a:effectLst/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fr-FR" sz="1100" b="1" kern="100" dirty="0">
                    <a:effectLst/>
                    <a:latin typeface="Aptos" panose="020B0004020202020204" pitchFamily="34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Nous connaissons les coordonnées de B ( 0,012 0,027 0) et cos a = 0,95, sin a = 0,31</a:t>
                </a:r>
              </a:p>
            </p:txBody>
          </p:sp>
        </mc:Fallback>
      </mc:AlternateContent>
      <p:sp>
        <p:nvSpPr>
          <p:cNvPr id="4" name="Espace réservé pour un numéro de diapositive 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fld id="{E7AF00E9-A49D-4007-B3B9-A3783809E505}" type="slidenum">
              <a:rPr lang="fr-FR" smtClean="0"/>
              <a:t>22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9150406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4BAD06-1EA0-2F83-57CC-257639C6CD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pour une image des diapositives 1">
            <a:extLst>
              <a:ext uri="{FF2B5EF4-FFF2-40B4-BE49-F238E27FC236}">
                <a16:creationId xmlns:a16="http://schemas.microsoft.com/office/drawing/2014/main" id="{3FB8A415-A332-EB5A-2324-8BC59164B83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Espace réservé pour des notes 2">
                <a:extLst>
                  <a:ext uri="{FF2B5EF4-FFF2-40B4-BE49-F238E27FC236}">
                    <a16:creationId xmlns:a16="http://schemas.microsoft.com/office/drawing/2014/main" id="{C7A0C932-E19A-EDA3-5F76-CBD2E7B0E56F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/>
            <p:txBody>
              <a:bodyPr rtlCol="0"/>
              <a:lstStyle>
                <a:defPPr>
                  <a:defRPr lang="fr-FR"/>
                </a:defPPr>
              </a:lstStyle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fr-FR" sz="1100" b="1" kern="100" dirty="0">
                    <a:effectLst/>
                    <a:latin typeface="Aptos" panose="020B0004020202020204" pitchFamily="34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Question 4 :</a:t>
                </a:r>
              </a:p>
              <a:p>
                <a:pPr marL="0" marR="0" lvl="0" indent="0" algn="just" defTabSz="914400" rtl="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fr-FR" sz="1100" kern="100" dirty="0">
                    <a:effectLst/>
                    <a:latin typeface="Aptos" panose="020B0004020202020204" pitchFamily="34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Etude de l’action mécanique de contact en C sur la bride 1</a:t>
                </a:r>
              </a:p>
              <a:p>
                <a:pPr marL="0" marR="0" lvl="0" indent="0" algn="just" defTabSz="914400" rtl="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fr-FR" sz="1100" kern="100" dirty="0">
                    <a:effectLst/>
                    <a:latin typeface="Aptos" panose="020B0004020202020204" pitchFamily="34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On considère la liaison L2, liaison pivot d'axe Cz entre les pièces 1 et 4. On admet que cette liaison est parfaite et que le plan </a:t>
                </a:r>
                <a:r>
                  <a:rPr lang="fr-FR" sz="1100" kern="100" dirty="0" err="1">
                    <a:effectLst/>
                    <a:latin typeface="Aptos" panose="020B0004020202020204" pitchFamily="34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Cxy</a:t>
                </a:r>
                <a:r>
                  <a:rPr lang="fr-FR" sz="1100" kern="100" dirty="0">
                    <a:effectLst/>
                    <a:latin typeface="Aptos" panose="020B0004020202020204" pitchFamily="34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est un plan de symétrie, aussi bien pour la géométrie de la liaison que pour les charges appliquées. </a:t>
                </a:r>
              </a:p>
              <a:p>
                <a:pPr marL="0" marR="0" lvl="0" indent="0" algn="just" defTabSz="914400" rtl="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fr-FR" sz="1100" kern="100" dirty="0">
                    <a:effectLst/>
                    <a:latin typeface="Aptos" panose="020B0004020202020204" pitchFamily="34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Donner de façon littérale les éléments de réduction du Torseur.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fr-FR" sz="11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fr-FR" sz="11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1100" i="1" smtClean="0">
                                <a:latin typeface="Cambria Math" panose="02040503050406030204" pitchFamily="18" charset="0"/>
                              </a:rPr>
                              <m:t>𝜏</m:t>
                            </m:r>
                          </m:e>
                          <m:sub>
                            <m:r>
                              <a:rPr lang="fr-FR" sz="1100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fr-FR" sz="11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  <m:r>
                              <a:rPr lang="fr-FR" sz="1100" b="0" i="1" smtClean="0">
                                <a:latin typeface="Cambria Math" panose="02040503050406030204" pitchFamily="18" charset="0"/>
                              </a:rPr>
                              <m:t>→1)</m:t>
                            </m:r>
                          </m:sub>
                        </m:sSub>
                      </m:e>
                    </m:d>
                  </m:oMath>
                </a14:m>
                <a:r>
                  <a:rPr lang="fr-FR" sz="1100" kern="100" dirty="0">
                    <a:effectLst/>
                    <a:latin typeface="Aptos" panose="020B0004020202020204" pitchFamily="34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Ces éléments de réduction seront exprimés en C dans la base XYZ.</a:t>
                </a:r>
              </a:p>
              <a:p>
                <a:pPr marL="0" marR="0" lvl="0" indent="0" algn="just" defTabSz="914400" rtl="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endParaRPr lang="fr-FR" sz="1100" kern="100" dirty="0">
                  <a:effectLst/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fr-FR" sz="1100" b="1" kern="100" dirty="0">
                    <a:effectLst/>
                    <a:latin typeface="Aptos" panose="020B0004020202020204" pitchFamily="34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Réponses :</a:t>
                </a:r>
              </a:p>
              <a:p>
                <a:pPr marL="0" marR="0" lvl="0" indent="0" algn="just" defTabSz="914400" rtl="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fr-FR" sz="1100" kern="100" dirty="0">
                    <a:effectLst/>
                    <a:latin typeface="Aptos" panose="020B0004020202020204" pitchFamily="34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Modélisation des actions de contact 4 </a:t>
                </a:r>
                <a14:m>
                  <m:oMath xmlns:m="http://schemas.openxmlformats.org/officeDocument/2006/math">
                    <m:r>
                      <a:rPr lang="fr-FR" sz="160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fr-FR" sz="1100" kern="100" dirty="0">
                    <a:effectLst/>
                    <a:latin typeface="Aptos" panose="020B0004020202020204" pitchFamily="34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1. Les forces élémentaires de contact sont réparties symétriquement par rapport au plan </a:t>
                </a:r>
                <a:r>
                  <a:rPr lang="fr-FR" sz="1100" kern="100" dirty="0" err="1">
                    <a:effectLst/>
                    <a:latin typeface="Aptos" panose="020B0004020202020204" pitchFamily="34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Cxy</a:t>
                </a:r>
                <a:r>
                  <a:rPr lang="fr-FR" sz="1100" kern="100" dirty="0">
                    <a:effectLst/>
                    <a:latin typeface="Aptos" panose="020B0004020202020204" pitchFamily="34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et Perpendiculaire à l'axe Cz</a:t>
                </a:r>
                <a:br>
                  <a:rPr lang="fr-FR" sz="1100" kern="100" dirty="0">
                    <a:effectLst/>
                    <a:latin typeface="Aptos" panose="020B0004020202020204" pitchFamily="34" charset="0"/>
                    <a:ea typeface="Aptos" panose="020B0004020202020204" pitchFamily="34" charset="0"/>
                    <a:cs typeface="Times New Roman" panose="02020603050405020304" pitchFamily="18" charset="0"/>
                  </a:rPr>
                </a:br>
                <a:r>
                  <a:rPr lang="fr-FR" sz="1100" kern="100" dirty="0">
                    <a:effectLst/>
                    <a:latin typeface="Aptos" panose="020B0004020202020204" pitchFamily="34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La résultante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sz="11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11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acc>
                    <m:r>
                      <a:rPr lang="fr-FR" sz="11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fr-FR" sz="1100" b="0" i="1" smtClean="0">
                        <a:latin typeface="Cambria Math" panose="02040503050406030204" pitchFamily="18" charset="0"/>
                      </a:rPr>
                      <m:t>4</m:t>
                    </m:r>
                    <m:r>
                      <a:rPr lang="fr-FR" sz="1100" i="1">
                        <a:latin typeface="Cambria Math" panose="02040503050406030204" pitchFamily="18" charset="0"/>
                      </a:rPr>
                      <m:t>→1</m:t>
                    </m:r>
                    <m:r>
                      <a:rPr lang="fr-FR" sz="11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fr-FR" sz="1100" kern="100" dirty="0">
                    <a:effectLst/>
                    <a:latin typeface="Aptos" panose="020B0004020202020204" pitchFamily="34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de ces actions de contact, est donc portée par une perpendiculaire en C à l'axe Cz. On pourra donc l'exprimer sur la base XYZ par.</a:t>
                </a:r>
              </a:p>
              <a:p>
                <a:pPr marL="0" marR="0" lvl="0" indent="0" algn="just" defTabSz="914400" rtl="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sz="11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11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acc>
                    <m:r>
                      <a:rPr lang="fr-FR" sz="11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fr-FR" sz="1100" b="0" i="1" smtClean="0">
                        <a:latin typeface="Cambria Math" panose="02040503050406030204" pitchFamily="18" charset="0"/>
                      </a:rPr>
                      <m:t>4</m:t>
                    </m:r>
                    <m:r>
                      <a:rPr lang="fr-FR" sz="1100" i="1">
                        <a:latin typeface="Cambria Math" panose="02040503050406030204" pitchFamily="18" charset="0"/>
                      </a:rPr>
                      <m:t>→1</m:t>
                    </m:r>
                    <m:r>
                      <a:rPr lang="fr-FR" sz="11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fr-FR" sz="1100" kern="100" dirty="0">
                    <a:effectLst/>
                    <a:latin typeface="Aptos" panose="020B0004020202020204" pitchFamily="34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= </a:t>
                </a:r>
                <a:r>
                  <a:rPr lang="fr-FR" sz="1100" kern="100" dirty="0" err="1">
                    <a:effectLst/>
                    <a:latin typeface="Aptos" panose="020B0004020202020204" pitchFamily="34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Xc</a:t>
                </a:r>
                <a14:m>
                  <m:oMath xmlns:m="http://schemas.openxmlformats.org/officeDocument/2006/math">
                    <m:r>
                      <a:rPr lang="fr-FR" sz="1100" i="1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fr-FR" sz="1100" b="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1100" b="0" i="1" smtClean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fr-FR" sz="1100" i="1">
                            <a:latin typeface="Cambria Math" panose="02040503050406030204" pitchFamily="18" charset="0"/>
                          </a:rPr>
                          <m:t>→1</m:t>
                        </m:r>
                      </m:e>
                    </m:d>
                    <m:r>
                      <a:rPr lang="fr-FR" sz="11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fr-FR" sz="11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fr-FR" sz="1100" b="0" i="1" smtClean="0">
                        <a:latin typeface="Cambria Math" panose="02040503050406030204" pitchFamily="18" charset="0"/>
                      </a:rPr>
                      <m:t>𝑌𝑐</m:t>
                    </m:r>
                  </m:oMath>
                </a14:m>
                <a:r>
                  <a:rPr lang="fr-FR" sz="1100" kern="100" dirty="0">
                    <a:effectLst/>
                    <a:latin typeface="Aptos" panose="020B0004020202020204" pitchFamily="34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fr-FR" sz="11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1100" b="0" i="1" smtClean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fr-FR" sz="1100" i="1">
                            <a:latin typeface="Cambria Math" panose="02040503050406030204" pitchFamily="18" charset="0"/>
                          </a:rPr>
                          <m:t>→1</m:t>
                        </m:r>
                      </m:e>
                    </m:d>
                  </m:oMath>
                </a14:m>
                <a:r>
                  <a:rPr lang="fr-FR" sz="1100" kern="100" dirty="0">
                    <a:effectLst/>
                    <a:latin typeface="Aptos" panose="020B0004020202020204" pitchFamily="34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y</a:t>
                </a:r>
              </a:p>
              <a:p>
                <a:pPr marL="0" marR="0" lvl="0" indent="0" algn="just" defTabSz="914400" rtl="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fr-FR" sz="1100" kern="100" dirty="0">
                    <a:effectLst/>
                    <a:latin typeface="Aptos" panose="020B0004020202020204" pitchFamily="34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Compte tenu de la symétrie, le moment C de ces actions de contact est nul.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11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fr-FR" sz="11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fr-FR" sz="1100" i="1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</m:acc>
                      </m:e>
                      <m:sub>
                        <m:r>
                          <a:rPr lang="fr-FR" sz="11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  <m:r>
                      <a:rPr lang="fr-FR" sz="1100" i="1">
                        <a:latin typeface="Cambria Math" panose="02040503050406030204" pitchFamily="18" charset="0"/>
                      </a:rPr>
                      <m:t> (</m:t>
                    </m:r>
                    <m:r>
                      <a:rPr lang="fr-FR" sz="1100" b="0" i="1" smtClean="0">
                        <a:latin typeface="Cambria Math" panose="02040503050406030204" pitchFamily="18" charset="0"/>
                      </a:rPr>
                      <m:t>4</m:t>
                    </m:r>
                    <m:r>
                      <a:rPr lang="fr-FR" sz="1100" i="1">
                        <a:latin typeface="Cambria Math" panose="02040503050406030204" pitchFamily="18" charset="0"/>
                      </a:rPr>
                      <m:t>→1</m:t>
                    </m:r>
                    <m:r>
                      <m:rPr>
                        <m:nor/>
                      </m:rPr>
                      <a:rPr lang="fr-FR" sz="1100" dirty="0"/>
                      <m:t>)</m:t>
                    </m:r>
                    <m:r>
                      <m:rPr>
                        <m:nor/>
                      </m:rPr>
                      <a:rPr lang="fr-FR" sz="1100" b="0" i="0" dirty="0" smtClean="0"/>
                      <m:t>=0</m:t>
                    </m:r>
                    <m:r>
                      <a:rPr lang="fr-FR" sz="11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fr-FR" sz="1100" kern="100" dirty="0">
                  <a:effectLst/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endParaRPr lang="fr-FR" sz="1100" kern="100" dirty="0">
                  <a:effectLst/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endParaRPr lang="fr-FR" sz="1100" kern="100" dirty="0">
                  <a:effectLst/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endParaRPr lang="fr-FR" sz="1100" kern="100" dirty="0">
                  <a:effectLst/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fr-FR" sz="1100" kern="100" dirty="0">
                    <a:effectLst/>
                    <a:latin typeface="Aptos" panose="020B0004020202020204" pitchFamily="34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</a:p>
              <a:p>
                <a:pPr marL="0" marR="0" lvl="0" indent="0" algn="just" defTabSz="914400" rtl="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endParaRPr lang="fr-FR" sz="1100" b="1" kern="100" dirty="0">
                  <a:effectLst/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Espace réservé pour des notes 2">
                <a:extLst>
                  <a:ext uri="{FF2B5EF4-FFF2-40B4-BE49-F238E27FC236}">
                    <a16:creationId xmlns:a16="http://schemas.microsoft.com/office/drawing/2014/main" id="{C7A0C932-E19A-EDA3-5F76-CBD2E7B0E56F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/>
            <p:txBody>
              <a:bodyPr rtlCol="0"/>
              <a:lstStyle>
                <a:defPPr>
                  <a:defRPr lang="fr-FR"/>
                </a:defPPr>
              </a:lstStyle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fr-FR" sz="1100" b="1" kern="100" dirty="0">
                    <a:effectLst/>
                    <a:latin typeface="Aptos" panose="020B0004020202020204" pitchFamily="34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Question 4 :</a:t>
                </a:r>
              </a:p>
              <a:p>
                <a:pPr marL="0" marR="0" lvl="0" indent="0" algn="just" defTabSz="914400" rtl="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fr-FR" sz="1100" kern="100" dirty="0">
                    <a:effectLst/>
                    <a:latin typeface="Aptos" panose="020B0004020202020204" pitchFamily="34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Etude de l’action mécanique de contact en C sur la bride 1</a:t>
                </a:r>
              </a:p>
              <a:p>
                <a:pPr marL="0" marR="0" lvl="0" indent="0" algn="just" defTabSz="914400" rtl="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fr-FR" sz="1100" kern="100" dirty="0">
                    <a:effectLst/>
                    <a:latin typeface="Aptos" panose="020B0004020202020204" pitchFamily="34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On considère la liaison L2, liaison pivot d'axe Cz entre les pièces 1 et 4. On admet que cette liaison est parfaite et que le plan </a:t>
                </a:r>
                <a:r>
                  <a:rPr lang="fr-FR" sz="1100" kern="100" dirty="0" err="1">
                    <a:effectLst/>
                    <a:latin typeface="Aptos" panose="020B0004020202020204" pitchFamily="34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Cxy</a:t>
                </a:r>
                <a:r>
                  <a:rPr lang="fr-FR" sz="1100" kern="100" dirty="0">
                    <a:effectLst/>
                    <a:latin typeface="Aptos" panose="020B0004020202020204" pitchFamily="34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est un plan de symétrie, aussi bien pour la géométrie de la liaison que pour les charges appliquées. </a:t>
                </a:r>
              </a:p>
              <a:p>
                <a:pPr marL="0" marR="0" lvl="0" indent="0" algn="just" defTabSz="914400" rtl="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fr-FR" sz="1100" kern="100" dirty="0">
                    <a:effectLst/>
                    <a:latin typeface="Aptos" panose="020B0004020202020204" pitchFamily="34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Donner de façon littérale les éléments de réduction du Torseur. </a:t>
                </a:r>
                <a:r>
                  <a:rPr lang="fr-FR" sz="1100" i="0">
                    <a:latin typeface="Cambria Math" panose="02040503050406030204" pitchFamily="18" charset="0"/>
                  </a:rPr>
                  <a:t>{𝜏_(</a:t>
                </a:r>
                <a:r>
                  <a:rPr lang="fr-FR" sz="1100" b="0" i="0">
                    <a:latin typeface="Cambria Math" panose="02040503050406030204" pitchFamily="18" charset="0"/>
                  </a:rPr>
                  <a:t>(4→1)) }</a:t>
                </a:r>
                <a:r>
                  <a:rPr lang="fr-FR" sz="1100" kern="100" dirty="0">
                    <a:effectLst/>
                    <a:latin typeface="Aptos" panose="020B0004020202020204" pitchFamily="34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Ces éléments de réduction seront exprimés en C dans la base XYZ.</a:t>
                </a:r>
              </a:p>
              <a:p>
                <a:pPr marL="0" marR="0" lvl="0" indent="0" algn="just" defTabSz="914400" rtl="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endParaRPr lang="fr-FR" sz="1100" kern="100" dirty="0">
                  <a:effectLst/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fr-FR" sz="1100" b="1" kern="100" dirty="0">
                    <a:effectLst/>
                    <a:latin typeface="Aptos" panose="020B0004020202020204" pitchFamily="34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Réponses :</a:t>
                </a:r>
              </a:p>
              <a:p>
                <a:pPr marL="0" marR="0" lvl="0" indent="0" algn="just" defTabSz="914400" rtl="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fr-FR" sz="1100" kern="100" dirty="0">
                    <a:effectLst/>
                    <a:latin typeface="Aptos" panose="020B0004020202020204" pitchFamily="34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Modélisation des actions de contact 4 </a:t>
                </a:r>
                <a:r>
                  <a:rPr lang="fr-FR" sz="1600" i="0">
                    <a:latin typeface="Cambria Math" panose="02040503050406030204" pitchFamily="18" charset="0"/>
                  </a:rPr>
                  <a:t>→</a:t>
                </a:r>
                <a:r>
                  <a:rPr lang="fr-FR" sz="1100" kern="100" dirty="0">
                    <a:effectLst/>
                    <a:latin typeface="Aptos" panose="020B0004020202020204" pitchFamily="34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1. Les forces élémentaires de contact sont réparties symétriquement par rapport au plan </a:t>
                </a:r>
                <a:r>
                  <a:rPr lang="fr-FR" sz="1100" kern="100" dirty="0" err="1">
                    <a:effectLst/>
                    <a:latin typeface="Aptos" panose="020B0004020202020204" pitchFamily="34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Cxy</a:t>
                </a:r>
                <a:r>
                  <a:rPr lang="fr-FR" sz="1100" kern="100" dirty="0">
                    <a:effectLst/>
                    <a:latin typeface="Aptos" panose="020B0004020202020204" pitchFamily="34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et Perpendiculaire à l'axe Cz</a:t>
                </a:r>
                <a:br>
                  <a:rPr lang="fr-FR" sz="1100" kern="100" dirty="0">
                    <a:effectLst/>
                    <a:latin typeface="Aptos" panose="020B0004020202020204" pitchFamily="34" charset="0"/>
                    <a:ea typeface="Aptos" panose="020B0004020202020204" pitchFamily="34" charset="0"/>
                    <a:cs typeface="Times New Roman" panose="02020603050405020304" pitchFamily="18" charset="0"/>
                  </a:rPr>
                </a:br>
                <a:r>
                  <a:rPr lang="fr-FR" sz="1100" kern="100" dirty="0">
                    <a:effectLst/>
                    <a:latin typeface="Aptos" panose="020B0004020202020204" pitchFamily="34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La résultante </a:t>
                </a:r>
                <a:r>
                  <a:rPr lang="fr-FR" sz="1100" b="0" i="0">
                    <a:latin typeface="Cambria Math" panose="02040503050406030204" pitchFamily="18" charset="0"/>
                  </a:rPr>
                  <a:t>𝐶 ⃗</a:t>
                </a:r>
                <a:r>
                  <a:rPr lang="fr-FR" sz="1100" i="0">
                    <a:latin typeface="Cambria Math" panose="02040503050406030204" pitchFamily="18" charset="0"/>
                  </a:rPr>
                  <a:t>(</a:t>
                </a:r>
                <a:r>
                  <a:rPr lang="fr-FR" sz="1100" b="0" i="0">
                    <a:latin typeface="Cambria Math" panose="02040503050406030204" pitchFamily="18" charset="0"/>
                  </a:rPr>
                  <a:t>4</a:t>
                </a:r>
                <a:r>
                  <a:rPr lang="fr-FR" sz="1100" i="0">
                    <a:latin typeface="Cambria Math" panose="02040503050406030204" pitchFamily="18" charset="0"/>
                  </a:rPr>
                  <a:t>→1</a:t>
                </a:r>
                <a:r>
                  <a:rPr lang="fr-FR" sz="1100" b="0" i="0">
                    <a:latin typeface="Cambria Math" panose="02040503050406030204" pitchFamily="18" charset="0"/>
                  </a:rPr>
                  <a:t>)</a:t>
                </a:r>
                <a:r>
                  <a:rPr lang="fr-FR" sz="1100" kern="100" dirty="0">
                    <a:effectLst/>
                    <a:latin typeface="Aptos" panose="020B0004020202020204" pitchFamily="34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de ces actions de contact, est donc portée par une perpendiculaire en C à l'axe Cz. On pourra donc l'exprimer sur la base XYZ par.</a:t>
                </a:r>
              </a:p>
              <a:p>
                <a:pPr marL="0" marR="0" lvl="0" indent="0" algn="just" defTabSz="914400" rtl="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fr-FR" sz="1100" b="0" i="0">
                    <a:latin typeface="Cambria Math" panose="02040503050406030204" pitchFamily="18" charset="0"/>
                  </a:rPr>
                  <a:t>𝐶 ⃗</a:t>
                </a:r>
                <a:r>
                  <a:rPr lang="fr-FR" sz="1100" i="0">
                    <a:latin typeface="Cambria Math" panose="02040503050406030204" pitchFamily="18" charset="0"/>
                  </a:rPr>
                  <a:t>(</a:t>
                </a:r>
                <a:r>
                  <a:rPr lang="fr-FR" sz="1100" b="0" i="0">
                    <a:latin typeface="Cambria Math" panose="02040503050406030204" pitchFamily="18" charset="0"/>
                  </a:rPr>
                  <a:t>4</a:t>
                </a:r>
                <a:r>
                  <a:rPr lang="fr-FR" sz="1100" i="0">
                    <a:latin typeface="Cambria Math" panose="02040503050406030204" pitchFamily="18" charset="0"/>
                  </a:rPr>
                  <a:t>→1</a:t>
                </a:r>
                <a:r>
                  <a:rPr lang="fr-FR" sz="1100" b="0" i="0">
                    <a:latin typeface="Cambria Math" panose="02040503050406030204" pitchFamily="18" charset="0"/>
                  </a:rPr>
                  <a:t>)</a:t>
                </a:r>
                <a:r>
                  <a:rPr lang="fr-FR" sz="1100" kern="100" dirty="0">
                    <a:effectLst/>
                    <a:latin typeface="Aptos" panose="020B0004020202020204" pitchFamily="34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= </a:t>
                </a:r>
                <a:r>
                  <a:rPr lang="fr-FR" sz="1100" kern="100" dirty="0" err="1">
                    <a:effectLst/>
                    <a:latin typeface="Aptos" panose="020B0004020202020204" pitchFamily="34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Xc</a:t>
                </a:r>
                <a:r>
                  <a:rPr lang="fr-FR" sz="1100" i="0">
                    <a:latin typeface="Cambria Math" panose="02040503050406030204" pitchFamily="18" charset="0"/>
                  </a:rPr>
                  <a:t> </a:t>
                </a:r>
                <a:r>
                  <a:rPr lang="fr-FR" sz="1100" b="0" i="0">
                    <a:latin typeface="Cambria Math" panose="02040503050406030204" pitchFamily="18" charset="0"/>
                  </a:rPr>
                  <a:t>(4</a:t>
                </a:r>
                <a:r>
                  <a:rPr lang="fr-FR" sz="1100" i="0">
                    <a:latin typeface="Cambria Math" panose="02040503050406030204" pitchFamily="18" charset="0"/>
                  </a:rPr>
                  <a:t>→1</a:t>
                </a:r>
                <a:r>
                  <a:rPr lang="fr-FR" sz="1100" b="0" i="0">
                    <a:latin typeface="Cambria Math" panose="02040503050406030204" pitchFamily="18" charset="0"/>
                  </a:rPr>
                  <a:t>)𝑥+𝑌𝑐</a:t>
                </a:r>
                <a:r>
                  <a:rPr lang="fr-FR" sz="1100" kern="100" dirty="0">
                    <a:effectLst/>
                    <a:latin typeface="Aptos" panose="020B0004020202020204" pitchFamily="34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1100" b="0" i="0">
                    <a:latin typeface="Cambria Math" panose="02040503050406030204" pitchFamily="18" charset="0"/>
                  </a:rPr>
                  <a:t>(4</a:t>
                </a:r>
                <a:r>
                  <a:rPr lang="fr-FR" sz="1100" i="0">
                    <a:latin typeface="Cambria Math" panose="02040503050406030204" pitchFamily="18" charset="0"/>
                  </a:rPr>
                  <a:t>→1)</a:t>
                </a:r>
                <a:r>
                  <a:rPr lang="fr-FR" sz="1100" kern="100" dirty="0">
                    <a:effectLst/>
                    <a:latin typeface="Aptos" panose="020B0004020202020204" pitchFamily="34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y</a:t>
                </a:r>
              </a:p>
              <a:p>
                <a:pPr marL="0" marR="0" lvl="0" indent="0" algn="just" defTabSz="914400" rtl="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fr-FR" sz="1100" kern="100" dirty="0">
                    <a:effectLst/>
                    <a:latin typeface="Aptos" panose="020B0004020202020204" pitchFamily="34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Compte tenu de la symétrie, le moment C de ces actions de contact est nul. </a:t>
                </a:r>
                <a:r>
                  <a:rPr lang="fr-FR" sz="1100" i="0">
                    <a:latin typeface="Cambria Math" panose="02040503050406030204" pitchFamily="18" charset="0"/>
                  </a:rPr>
                  <a:t>𝑀 ⃗_</a:t>
                </a:r>
                <a:r>
                  <a:rPr lang="fr-FR" sz="1100" b="0" i="0">
                    <a:latin typeface="Cambria Math" panose="02040503050406030204" pitchFamily="18" charset="0"/>
                  </a:rPr>
                  <a:t>𝐶 </a:t>
                </a:r>
                <a:r>
                  <a:rPr lang="fr-FR" sz="1100" i="0">
                    <a:latin typeface="Cambria Math" panose="02040503050406030204" pitchFamily="18" charset="0"/>
                  </a:rPr>
                  <a:t> (</a:t>
                </a:r>
                <a:r>
                  <a:rPr lang="fr-FR" sz="1100" b="0" i="0">
                    <a:latin typeface="Cambria Math" panose="02040503050406030204" pitchFamily="18" charset="0"/>
                  </a:rPr>
                  <a:t>4</a:t>
                </a:r>
                <a:r>
                  <a:rPr lang="fr-FR" sz="1100" i="0">
                    <a:latin typeface="Cambria Math" panose="02040503050406030204" pitchFamily="18" charset="0"/>
                  </a:rPr>
                  <a:t>→1</a:t>
                </a:r>
                <a:r>
                  <a:rPr lang="fr-FR" sz="1100" i="0" dirty="0">
                    <a:latin typeface="Cambria Math" panose="02040503050406030204" pitchFamily="18" charset="0"/>
                  </a:rPr>
                  <a:t>")</a:t>
                </a:r>
                <a:r>
                  <a:rPr lang="fr-FR" sz="1100" b="0" i="0" dirty="0">
                    <a:latin typeface="Cambria Math" panose="02040503050406030204" pitchFamily="18" charset="0"/>
                  </a:rPr>
                  <a:t>=0"</a:t>
                </a:r>
                <a:r>
                  <a:rPr lang="fr-FR" sz="1100" i="0" dirty="0">
                    <a:latin typeface="Cambria Math" panose="02040503050406030204" pitchFamily="18" charset="0"/>
                  </a:rPr>
                  <a:t> </a:t>
                </a:r>
                <a:endParaRPr lang="fr-FR" sz="1100" kern="100" dirty="0">
                  <a:effectLst/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endParaRPr lang="fr-FR" sz="1100" kern="100" dirty="0">
                  <a:effectLst/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endParaRPr lang="fr-FR" sz="1100" kern="100" dirty="0">
                  <a:effectLst/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endParaRPr lang="fr-FR" sz="1100" kern="100" dirty="0">
                  <a:effectLst/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fr-FR" sz="1100" kern="100" dirty="0">
                    <a:effectLst/>
                    <a:latin typeface="Aptos" panose="020B0004020202020204" pitchFamily="34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</a:p>
              <a:p>
                <a:pPr marL="0" marR="0" lvl="0" indent="0" algn="just" defTabSz="914400" rtl="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endParaRPr lang="fr-FR" sz="1100" b="1" kern="100" dirty="0">
                  <a:effectLst/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Fallback>
      </mc:AlternateContent>
      <p:sp>
        <p:nvSpPr>
          <p:cNvPr id="4" name="Espace réservé pour un numéro de diapositive 3">
            <a:extLst>
              <a:ext uri="{FF2B5EF4-FFF2-40B4-BE49-F238E27FC236}">
                <a16:creationId xmlns:a16="http://schemas.microsoft.com/office/drawing/2014/main" id="{2676BA26-5B10-7664-EAC1-CE2E6DA0FC4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fld id="{E7AF00E9-A49D-4007-B3B9-A3783809E505}" type="slidenum">
              <a:rPr lang="fr-FR" smtClean="0"/>
              <a:t>23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4084242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500C7D-42F7-4E91-9191-DC9636E380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pour une image des diapositives 1">
            <a:extLst>
              <a:ext uri="{FF2B5EF4-FFF2-40B4-BE49-F238E27FC236}">
                <a16:creationId xmlns:a16="http://schemas.microsoft.com/office/drawing/2014/main" id="{626A63DB-97F9-3052-1CF7-C582D3406FF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Espace réservé pour des notes 2">
                <a:extLst>
                  <a:ext uri="{FF2B5EF4-FFF2-40B4-BE49-F238E27FC236}">
                    <a16:creationId xmlns:a16="http://schemas.microsoft.com/office/drawing/2014/main" id="{1C8F001B-3D42-D26D-C0D2-FFE68CD2B658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/>
            <p:txBody>
              <a:bodyPr rtlCol="0"/>
              <a:lstStyle>
                <a:defPPr>
                  <a:defRPr lang="fr-FR"/>
                </a:defPPr>
              </a:lstStyle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fr-FR" sz="1100" b="1" kern="100" dirty="0">
                    <a:effectLst/>
                    <a:latin typeface="Aptos" panose="020B0004020202020204" pitchFamily="34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Question 5:</a:t>
                </a:r>
              </a:p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fr-FR" sz="1100" b="1" kern="100" dirty="0">
                    <a:effectLst/>
                    <a:latin typeface="Aptos" panose="020B0004020202020204" pitchFamily="34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Calculer la somme des trois torseurs</a:t>
                </a:r>
              </a:p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endParaRPr lang="fr-FR" sz="1100" b="1" kern="100" dirty="0">
                  <a:effectLst/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endParaRPr lang="fr-FR" sz="1100" b="1" kern="100" dirty="0">
                  <a:effectLst/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endParaRPr lang="fr-FR" sz="1100" b="1" kern="100" dirty="0">
                  <a:effectLst/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fr-FR" sz="1100" b="1" kern="100" dirty="0">
                    <a:effectLst/>
                    <a:latin typeface="Aptos" panose="020B0004020202020204" pitchFamily="34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Réponses :</a:t>
                </a:r>
              </a:p>
              <a:p>
                <a:pPr marL="0" marR="0" lvl="0" indent="0" algn="just" defTabSz="914400" rtl="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fr-FR" sz="1100" b="1" kern="100" dirty="0">
                    <a:effectLst/>
                    <a:latin typeface="Aptos" panose="020B0004020202020204" pitchFamily="34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Somme des moments</a:t>
                </a:r>
              </a:p>
              <a:p>
                <a:pPr marL="0" marR="0" lvl="0" indent="0" algn="just" defTabSz="914400" rtl="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1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fr-FR" sz="11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fr-FR" sz="1100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</m:acc>
                        </m:e>
                        <m:sub>
                          <m:r>
                            <a:rPr lang="fr-FR" sz="1100" i="1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fr-FR" sz="1100" i="1">
                          <a:latin typeface="Cambria Math" panose="02040503050406030204" pitchFamily="18" charset="0"/>
                        </a:rPr>
                        <m:t> (</m:t>
                      </m:r>
                      <m:r>
                        <a:rPr lang="fr-FR" sz="1100" b="0" i="1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fr-FR" sz="1100" i="1">
                          <a:latin typeface="Cambria Math" panose="02040503050406030204" pitchFamily="18" charset="0"/>
                        </a:rPr>
                        <m:t>→1</m:t>
                      </m:r>
                      <m:r>
                        <m:rPr>
                          <m:nor/>
                        </m:rPr>
                        <a:rPr lang="fr-FR" sz="1100" dirty="0"/>
                        <m:t>)</m:t>
                      </m:r>
                      <m:r>
                        <m:rPr>
                          <m:nor/>
                        </m:rPr>
                        <a:rPr lang="fr-FR" sz="1100" b="0" i="0" dirty="0" smtClean="0"/>
                        <m:t> +</m:t>
                      </m:r>
                      <m:sSub>
                        <m:sSubPr>
                          <m:ctrlPr>
                            <a:rPr lang="fr-FR" sz="11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fr-FR" sz="11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fr-FR" sz="1100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</m:acc>
                        </m:e>
                        <m:sub>
                          <m:r>
                            <a:rPr lang="fr-FR" sz="1100" i="1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fr-FR" sz="1100" i="1">
                          <a:latin typeface="Cambria Math" panose="02040503050406030204" pitchFamily="18" charset="0"/>
                        </a:rPr>
                        <m:t> (8→1</m:t>
                      </m:r>
                      <m:r>
                        <m:rPr>
                          <m:nor/>
                        </m:rPr>
                        <a:rPr lang="fr-FR" sz="1100" dirty="0"/>
                        <m:t>)</m:t>
                      </m:r>
                      <m:r>
                        <m:rPr>
                          <m:nor/>
                        </m:rPr>
                        <a:rPr lang="fr-FR" sz="1100" b="0" i="0" dirty="0" smtClean="0"/>
                        <m:t> +</m:t>
                      </m:r>
                      <m:sSub>
                        <m:sSubPr>
                          <m:ctrlPr>
                            <a:rPr lang="fr-FR" sz="11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fr-FR" sz="11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fr-FR" sz="1100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</m:acc>
                        </m:e>
                        <m:sub>
                          <m:r>
                            <a:rPr lang="fr-FR" sz="11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r>
                        <a:rPr lang="fr-FR" sz="1100" i="1">
                          <a:latin typeface="Cambria Math" panose="02040503050406030204" pitchFamily="18" charset="0"/>
                        </a:rPr>
                        <m:t> (</m:t>
                      </m:r>
                      <m:r>
                        <a:rPr lang="fr-FR" sz="1100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fr-FR" sz="1100" i="1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fr-FR" sz="1100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m:rPr>
                          <m:nor/>
                        </m:rPr>
                        <a:rPr lang="fr-FR" sz="1100" dirty="0"/>
                        <m:t>)=</m:t>
                      </m:r>
                      <m:r>
                        <a:rPr lang="fr-FR" sz="1100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acc>
                        <m:accPr>
                          <m:chr m:val="⃗"/>
                          <m:ctrlPr>
                            <a:rPr lang="fr-FR" sz="11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fr-FR" sz="11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acc>
                      <m:r>
                        <m:rPr>
                          <m:nor/>
                        </m:rPr>
                        <a:rPr lang="fr-FR" sz="110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fr-FR" sz="1100" kern="100" dirty="0">
                  <a:effectLst/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fr-FR" sz="1100" kern="100" dirty="0">
                    <a:effectLst/>
                    <a:latin typeface="Aptos" panose="020B0004020202020204" pitchFamily="34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-420+0,029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fr-FR" sz="16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fr-FR" sz="16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fr-FR" sz="1600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acc>
                        <m:r>
                          <a:rPr lang="fr-FR" sz="1600" i="1">
                            <a:latin typeface="Cambria Math" panose="02040503050406030204" pitchFamily="18" charset="0"/>
                          </a:rPr>
                          <m:t>(8→1</m:t>
                        </m:r>
                        <m:r>
                          <m:rPr>
                            <m:nor/>
                          </m:rPr>
                          <a:rPr lang="fr-FR" sz="1600" dirty="0"/>
                          <m:t>)</m:t>
                        </m:r>
                      </m:e>
                    </m:d>
                  </m:oMath>
                </a14:m>
                <a:r>
                  <a:rPr lang="fr-FR" sz="1100" kern="100" dirty="0">
                    <a:effectLst/>
                    <a:latin typeface="Aptos" panose="020B0004020202020204" pitchFamily="34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=0  donc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fr-FR" sz="11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fr-FR" sz="11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fr-FR" sz="1100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acc>
                        <m:r>
                          <a:rPr lang="fr-FR" sz="1100" i="1">
                            <a:latin typeface="Cambria Math" panose="02040503050406030204" pitchFamily="18" charset="0"/>
                          </a:rPr>
                          <m:t>(8→1</m:t>
                        </m:r>
                        <m:r>
                          <m:rPr>
                            <m:nor/>
                          </m:rPr>
                          <a:rPr lang="fr-FR" sz="1100" dirty="0"/>
                          <m:t>)</m:t>
                        </m:r>
                      </m:e>
                    </m:d>
                    <m:r>
                      <a:rPr lang="fr-FR" sz="1100" b="0" i="1" dirty="0" smtClean="0">
                        <a:latin typeface="Cambria Math" panose="02040503050406030204" pitchFamily="18" charset="0"/>
                      </a:rPr>
                      <m:t>=14483</m:t>
                    </m:r>
                    <m:r>
                      <a:rPr lang="fr-FR" sz="1100" b="0" i="1" dirty="0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endParaRPr lang="fr-FR" sz="1100" b="0" dirty="0">
                  <a:latin typeface="Aptos" panose="020B0004020202020204" pitchFamily="34" charset="0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endParaRPr lang="fr-FR" sz="1100" kern="100" dirty="0">
                  <a:effectLst/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endParaRPr lang="fr-FR" sz="1100" kern="100" dirty="0">
                  <a:effectLst/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endParaRPr lang="fr-FR" sz="1100" kern="100" dirty="0">
                  <a:effectLst/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fr-FR" sz="1100" kern="100" dirty="0">
                    <a:effectLst/>
                    <a:latin typeface="Aptos" panose="020B0004020202020204" pitchFamily="34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>
          <p:sp>
            <p:nvSpPr>
              <p:cNvPr id="3" name="Espace réservé pour des notes 2">
                <a:extLst>
                  <a:ext uri="{FF2B5EF4-FFF2-40B4-BE49-F238E27FC236}">
                    <a16:creationId xmlns:a16="http://schemas.microsoft.com/office/drawing/2014/main" id="{1C8F001B-3D42-D26D-C0D2-FFE68CD2B658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/>
            <p:txBody>
              <a:bodyPr rtlCol="0"/>
              <a:lstStyle>
                <a:defPPr>
                  <a:defRPr lang="fr-FR"/>
                </a:defPPr>
              </a:lstStyle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fr-FR" sz="1100" b="1" kern="100" dirty="0">
                    <a:effectLst/>
                    <a:latin typeface="Aptos" panose="020B0004020202020204" pitchFamily="34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Question 5:</a:t>
                </a:r>
              </a:p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fr-FR" sz="1100" b="1" kern="100" dirty="0">
                    <a:effectLst/>
                    <a:latin typeface="Aptos" panose="020B0004020202020204" pitchFamily="34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Calculer la somme des trois torseurs</a:t>
                </a:r>
              </a:p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endParaRPr lang="fr-FR" sz="1100" b="1" kern="100" dirty="0">
                  <a:effectLst/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endParaRPr lang="fr-FR" sz="1100" b="1" kern="100" dirty="0">
                  <a:effectLst/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endParaRPr lang="fr-FR" sz="1100" b="1" kern="100" dirty="0">
                  <a:effectLst/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fr-FR" sz="1100" b="1" kern="100" dirty="0">
                    <a:effectLst/>
                    <a:latin typeface="Aptos" panose="020B0004020202020204" pitchFamily="34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Réponses :</a:t>
                </a:r>
              </a:p>
              <a:p>
                <a:pPr marL="0" marR="0" lvl="0" indent="0" algn="just" defTabSz="914400" rtl="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fr-FR" sz="1100" b="1" kern="100" dirty="0">
                    <a:effectLst/>
                    <a:latin typeface="Aptos" panose="020B0004020202020204" pitchFamily="34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Somme des moments</a:t>
                </a:r>
              </a:p>
              <a:p>
                <a:pPr marL="0" marR="0" lvl="0" indent="0" algn="just" defTabSz="914400" rtl="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fr-FR" sz="1100" i="0">
                    <a:latin typeface="Cambria Math" panose="02040503050406030204" pitchFamily="18" charset="0"/>
                  </a:rPr>
                  <a:t>𝑀 ⃗_𝑐  (</a:t>
                </a:r>
                <a:r>
                  <a:rPr lang="fr-FR" sz="1100" b="0" i="0">
                    <a:latin typeface="Cambria Math" panose="02040503050406030204" pitchFamily="18" charset="0"/>
                  </a:rPr>
                  <a:t>4</a:t>
                </a:r>
                <a:r>
                  <a:rPr lang="fr-FR" sz="1100" i="0">
                    <a:latin typeface="Cambria Math" panose="02040503050406030204" pitchFamily="18" charset="0"/>
                  </a:rPr>
                  <a:t>→1</a:t>
                </a:r>
                <a:r>
                  <a:rPr lang="fr-FR" sz="1100" i="0" dirty="0">
                    <a:latin typeface="Cambria Math" panose="02040503050406030204" pitchFamily="18" charset="0"/>
                  </a:rPr>
                  <a:t>")</a:t>
                </a:r>
                <a:r>
                  <a:rPr lang="fr-FR" sz="1100" b="0" i="0" dirty="0">
                    <a:latin typeface="Cambria Math" panose="02040503050406030204" pitchFamily="18" charset="0"/>
                  </a:rPr>
                  <a:t> +</a:t>
                </a:r>
                <a:r>
                  <a:rPr lang="fr-FR" sz="1100" b="0" i="0">
                    <a:latin typeface="Cambria Math" panose="02040503050406030204" pitchFamily="18" charset="0"/>
                  </a:rPr>
                  <a:t>" </a:t>
                </a:r>
                <a:r>
                  <a:rPr lang="fr-FR" sz="1100" i="0">
                    <a:latin typeface="Cambria Math" panose="02040503050406030204" pitchFamily="18" charset="0"/>
                  </a:rPr>
                  <a:t>𝑀 ⃗_𝑐  (8→1</a:t>
                </a:r>
                <a:r>
                  <a:rPr lang="fr-FR" sz="1100" i="0" dirty="0">
                    <a:latin typeface="Cambria Math" panose="02040503050406030204" pitchFamily="18" charset="0"/>
                  </a:rPr>
                  <a:t>")</a:t>
                </a:r>
                <a:r>
                  <a:rPr lang="fr-FR" sz="1100" b="0" i="0" dirty="0">
                    <a:latin typeface="Cambria Math" panose="02040503050406030204" pitchFamily="18" charset="0"/>
                  </a:rPr>
                  <a:t> +</a:t>
                </a:r>
                <a:r>
                  <a:rPr lang="fr-FR" sz="1100" b="0" i="0">
                    <a:latin typeface="Cambria Math" panose="02040503050406030204" pitchFamily="18" charset="0"/>
                  </a:rPr>
                  <a:t>" </a:t>
                </a:r>
                <a:r>
                  <a:rPr lang="fr-FR" sz="1100" i="0">
                    <a:latin typeface="Cambria Math" panose="02040503050406030204" pitchFamily="18" charset="0"/>
                  </a:rPr>
                  <a:t>𝑀 ⃗_</a:t>
                </a:r>
                <a:r>
                  <a:rPr lang="fr-FR" sz="1100" b="0" i="0">
                    <a:latin typeface="Cambria Math" panose="02040503050406030204" pitchFamily="18" charset="0"/>
                  </a:rPr>
                  <a:t>𝐶 </a:t>
                </a:r>
                <a:r>
                  <a:rPr lang="fr-FR" sz="1100" i="0">
                    <a:latin typeface="Cambria Math" panose="02040503050406030204" pitchFamily="18" charset="0"/>
                  </a:rPr>
                  <a:t> (</a:t>
                </a:r>
                <a:r>
                  <a:rPr lang="fr-FR" sz="1100" b="0" i="0">
                    <a:latin typeface="Cambria Math" panose="02040503050406030204" pitchFamily="18" charset="0"/>
                  </a:rPr>
                  <a:t>𝑃</a:t>
                </a:r>
                <a:r>
                  <a:rPr lang="fr-FR" sz="1100" i="0">
                    <a:latin typeface="Cambria Math" panose="02040503050406030204" pitchFamily="18" charset="0"/>
                  </a:rPr>
                  <a:t>→</a:t>
                </a:r>
                <a:r>
                  <a:rPr lang="fr-FR" sz="1100" b="0" i="0">
                    <a:latin typeface="Cambria Math" panose="02040503050406030204" pitchFamily="18" charset="0"/>
                  </a:rPr>
                  <a:t>1</a:t>
                </a:r>
                <a:r>
                  <a:rPr lang="fr-FR" sz="1100" b="0" i="0" dirty="0">
                    <a:latin typeface="Cambria Math" panose="02040503050406030204" pitchFamily="18" charset="0"/>
                  </a:rPr>
                  <a:t>"</a:t>
                </a:r>
                <a:r>
                  <a:rPr lang="fr-FR" sz="1100" i="0" dirty="0">
                    <a:latin typeface="Cambria Math" panose="02040503050406030204" pitchFamily="18" charset="0"/>
                  </a:rPr>
                  <a:t>)=</a:t>
                </a:r>
                <a:r>
                  <a:rPr lang="fr-FR" sz="1100" b="0" i="0" dirty="0">
                    <a:latin typeface="Cambria Math" panose="02040503050406030204" pitchFamily="18" charset="0"/>
                  </a:rPr>
                  <a:t>" </a:t>
                </a:r>
                <a:r>
                  <a:rPr lang="fr-FR" sz="1100" b="0" i="0">
                    <a:latin typeface="Cambria Math" panose="02040503050406030204" pitchFamily="18" charset="0"/>
                  </a:rPr>
                  <a:t>0 ⃗"</a:t>
                </a:r>
                <a:r>
                  <a:rPr lang="fr-FR" sz="1100" i="0">
                    <a:latin typeface="Cambria Math" panose="02040503050406030204" pitchFamily="18" charset="0"/>
                  </a:rPr>
                  <a:t> "</a:t>
                </a:r>
                <a:endParaRPr lang="fr-FR" sz="1100" kern="100" dirty="0">
                  <a:effectLst/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fr-FR" sz="1100" kern="100" dirty="0">
                    <a:effectLst/>
                    <a:latin typeface="Aptos" panose="020B0004020202020204" pitchFamily="34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-420+0,029</a:t>
                </a:r>
                <a:r>
                  <a:rPr lang="fr-FR" sz="1600" i="0" dirty="0">
                    <a:latin typeface="Cambria Math" panose="02040503050406030204" pitchFamily="18" charset="0"/>
                  </a:rPr>
                  <a:t>‖</a:t>
                </a:r>
                <a:r>
                  <a:rPr lang="fr-FR" sz="1600" i="0">
                    <a:latin typeface="Cambria Math" panose="02040503050406030204" pitchFamily="18" charset="0"/>
                  </a:rPr>
                  <a:t>𝐵 ⃗(8→1</a:t>
                </a:r>
                <a:r>
                  <a:rPr lang="fr-FR" sz="1600" i="0" dirty="0">
                    <a:latin typeface="Cambria Math" panose="02040503050406030204" pitchFamily="18" charset="0"/>
                  </a:rPr>
                  <a:t>"</a:t>
                </a:r>
                <a:r>
                  <a:rPr lang="fr-FR" sz="1600" i="0" dirty="0"/>
                  <a:t>)</a:t>
                </a:r>
                <a:r>
                  <a:rPr lang="fr-FR" sz="1600" i="0" dirty="0">
                    <a:latin typeface="Cambria Math" panose="02040503050406030204" pitchFamily="18" charset="0"/>
                  </a:rPr>
                  <a:t>" ‖</a:t>
                </a:r>
                <a:r>
                  <a:rPr lang="fr-FR" sz="1100" kern="100" dirty="0">
                    <a:effectLst/>
                    <a:latin typeface="Aptos" panose="020B0004020202020204" pitchFamily="34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=0  donc </a:t>
                </a:r>
                <a:r>
                  <a:rPr lang="fr-FR" sz="1100" i="0" dirty="0">
                    <a:latin typeface="Cambria Math" panose="02040503050406030204" pitchFamily="18" charset="0"/>
                  </a:rPr>
                  <a:t>‖</a:t>
                </a:r>
                <a:r>
                  <a:rPr lang="fr-FR" sz="1100" i="0">
                    <a:latin typeface="Cambria Math" panose="02040503050406030204" pitchFamily="18" charset="0"/>
                  </a:rPr>
                  <a:t>𝐵 ⃗(8→1</a:t>
                </a:r>
                <a:r>
                  <a:rPr lang="fr-FR" sz="1100" i="0" dirty="0">
                    <a:latin typeface="Cambria Math" panose="02040503050406030204" pitchFamily="18" charset="0"/>
                  </a:rPr>
                  <a:t>"</a:t>
                </a:r>
                <a:r>
                  <a:rPr lang="fr-FR" sz="1100" i="0" dirty="0"/>
                  <a:t>)</a:t>
                </a:r>
                <a:r>
                  <a:rPr lang="fr-FR" sz="1100" i="0" dirty="0">
                    <a:latin typeface="Cambria Math" panose="02040503050406030204" pitchFamily="18" charset="0"/>
                  </a:rPr>
                  <a:t>" ‖</a:t>
                </a:r>
                <a:r>
                  <a:rPr lang="fr-FR" sz="1100" b="0" i="0" dirty="0">
                    <a:latin typeface="Cambria Math" panose="02040503050406030204" pitchFamily="18" charset="0"/>
                  </a:rPr>
                  <a:t>=14483𝑁</a:t>
                </a:r>
                <a:endParaRPr lang="fr-FR" sz="1100" b="0" dirty="0">
                  <a:latin typeface="Aptos" panose="020B0004020202020204" pitchFamily="34" charset="0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endParaRPr lang="fr-FR" sz="1100" kern="100" dirty="0">
                  <a:effectLst/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endParaRPr lang="fr-FR" sz="1100" kern="100" dirty="0">
                  <a:effectLst/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endParaRPr lang="fr-FR" sz="1100" kern="100" dirty="0">
                  <a:effectLst/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fr-FR" sz="1100" kern="100" dirty="0">
                    <a:effectLst/>
                    <a:latin typeface="Aptos" panose="020B0004020202020204" pitchFamily="34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Fallback>
      </mc:AlternateContent>
      <p:sp>
        <p:nvSpPr>
          <p:cNvPr id="4" name="Espace réservé pour un numéro de diapositive 3">
            <a:extLst>
              <a:ext uri="{FF2B5EF4-FFF2-40B4-BE49-F238E27FC236}">
                <a16:creationId xmlns:a16="http://schemas.microsoft.com/office/drawing/2014/main" id="{2331BC82-FC01-5B89-9084-1D6795901B2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fld id="{E7AF00E9-A49D-4007-B3B9-A3783809E505}" type="slidenum">
              <a:rPr lang="fr-FR" smtClean="0"/>
              <a:t>24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3222168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9F6B32-DBA9-3A20-26DB-4A9E0D73BF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pour une image des diapositives 1">
            <a:extLst>
              <a:ext uri="{FF2B5EF4-FFF2-40B4-BE49-F238E27FC236}">
                <a16:creationId xmlns:a16="http://schemas.microsoft.com/office/drawing/2014/main" id="{B56D9C28-37F5-739F-9367-505E6BE13B8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Espace réservé pour des notes 2">
                <a:extLst>
                  <a:ext uri="{FF2B5EF4-FFF2-40B4-BE49-F238E27FC236}">
                    <a16:creationId xmlns:a16="http://schemas.microsoft.com/office/drawing/2014/main" id="{92D5A936-B271-8812-91C2-C76644787359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/>
            <p:txBody>
              <a:bodyPr rtlCol="0"/>
              <a:lstStyle>
                <a:defPPr>
                  <a:defRPr lang="fr-FR"/>
                </a:defPPr>
              </a:lstStyle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fr-FR" sz="1100" b="1" kern="100" dirty="0">
                    <a:effectLst/>
                    <a:latin typeface="Aptos" panose="020B0004020202020204" pitchFamily="34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Question 5:</a:t>
                </a:r>
              </a:p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fr-FR" sz="1100" b="1" kern="100" dirty="0">
                    <a:effectLst/>
                    <a:latin typeface="Aptos" panose="020B0004020202020204" pitchFamily="34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Calculer la somme des trois torseurs</a:t>
                </a:r>
              </a:p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endParaRPr lang="fr-FR" sz="1100" b="1" kern="100" dirty="0">
                  <a:effectLst/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endParaRPr lang="fr-FR" sz="1100" b="1" kern="100" dirty="0">
                  <a:effectLst/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endParaRPr lang="fr-FR" sz="1100" b="1" kern="100" dirty="0">
                  <a:effectLst/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fr-FR" sz="1100" b="1" kern="100" dirty="0">
                    <a:effectLst/>
                    <a:latin typeface="Aptos" panose="020B0004020202020204" pitchFamily="34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Réponses :</a:t>
                </a:r>
              </a:p>
              <a:p>
                <a:pPr marL="0" marR="0" lvl="0" indent="0" algn="just" defTabSz="914400" rtl="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fr-FR" sz="1100" b="1" kern="100" dirty="0">
                    <a:effectLst/>
                    <a:latin typeface="Aptos" panose="020B0004020202020204" pitchFamily="34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Somme des forces</a:t>
                </a:r>
              </a:p>
              <a:p>
                <a:pPr marL="0" marR="0" lvl="0" indent="0" algn="just" defTabSz="914400" rtl="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fr-FR" sz="1100" dirty="0"/>
                  <a:t>C</a:t>
                </a:r>
                <a14:m>
                  <m:oMath xmlns:m="http://schemas.openxmlformats.org/officeDocument/2006/math">
                    <m:r>
                      <a:rPr lang="fr-FR" sz="11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fr-FR" sz="1100" b="0" i="1" smtClean="0">
                        <a:latin typeface="Cambria Math" panose="02040503050406030204" pitchFamily="18" charset="0"/>
                      </a:rPr>
                      <m:t>4</m:t>
                    </m:r>
                    <m:r>
                      <a:rPr lang="fr-FR" sz="1100" i="1">
                        <a:latin typeface="Cambria Math" panose="02040503050406030204" pitchFamily="18" charset="0"/>
                      </a:rPr>
                      <m:t>→1</m:t>
                    </m:r>
                    <m:r>
                      <m:rPr>
                        <m:nor/>
                      </m:rPr>
                      <a:rPr lang="fr-FR" sz="1100" dirty="0"/>
                      <m:t>)</m:t>
                    </m:r>
                    <m:r>
                      <m:rPr>
                        <m:nor/>
                      </m:rPr>
                      <a:rPr lang="fr-FR" sz="1100" b="0" i="0" dirty="0" smtClean="0"/>
                      <m:t> +</m:t>
                    </m:r>
                    <m:r>
                      <a:rPr lang="fr-FR" sz="1100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fr-FR" sz="1100" i="1">
                        <a:latin typeface="Cambria Math" panose="02040503050406030204" pitchFamily="18" charset="0"/>
                      </a:rPr>
                      <m:t> (8→1</m:t>
                    </m:r>
                    <m:r>
                      <m:rPr>
                        <m:nor/>
                      </m:rPr>
                      <a:rPr lang="fr-FR" sz="1100" dirty="0"/>
                      <m:t>)</m:t>
                    </m:r>
                    <m:r>
                      <m:rPr>
                        <m:nor/>
                      </m:rPr>
                      <a:rPr lang="fr-FR" sz="1100" b="0" i="0" dirty="0" smtClean="0"/>
                      <m:t> +</m:t>
                    </m:r>
                    <m:r>
                      <a:rPr lang="fr-FR" sz="1100" b="0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fr-FR" sz="1100" i="1">
                        <a:latin typeface="Cambria Math" panose="02040503050406030204" pitchFamily="18" charset="0"/>
                      </a:rPr>
                      <m:t> (</m:t>
                    </m:r>
                    <m:r>
                      <a:rPr lang="fr-FR" sz="1100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fr-FR" sz="1100" i="1">
                        <a:latin typeface="Cambria Math" panose="02040503050406030204" pitchFamily="18" charset="0"/>
                      </a:rPr>
                      <m:t>→</m:t>
                    </m:r>
                    <m:r>
                      <a:rPr lang="fr-FR" sz="1100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m:rPr>
                        <m:nor/>
                      </m:rPr>
                      <a:rPr lang="fr-FR" sz="1100" dirty="0"/>
                      <m:t>)=</m:t>
                    </m:r>
                    <m:r>
                      <a:rPr lang="fr-FR" sz="1100" b="0" i="1" dirty="0" smtClean="0">
                        <a:latin typeface="Cambria Math" panose="02040503050406030204" pitchFamily="18" charset="0"/>
                      </a:rPr>
                      <m:t> </m:t>
                    </m:r>
                    <m:acc>
                      <m:accPr>
                        <m:chr m:val="⃗"/>
                        <m:ctrlPr>
                          <a:rPr lang="fr-FR" sz="11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11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acc>
                    <m:r>
                      <m:rPr>
                        <m:nor/>
                      </m:rPr>
                      <a:rPr lang="fr-FR" sz="110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fr-FR" sz="1100" kern="100" dirty="0">
                  <a:effectLst/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endParaRPr lang="fr-FR" sz="1100" kern="100" dirty="0">
                  <a:effectLst/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fr-FR" sz="1100" kern="100" dirty="0">
                    <a:effectLst/>
                    <a:latin typeface="Aptos" panose="020B0004020202020204" pitchFamily="34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-0,95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fr-FR" sz="11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fr-FR" sz="11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fr-FR" sz="1100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acc>
                        <m:r>
                          <a:rPr lang="fr-FR" sz="1100" i="1">
                            <a:latin typeface="Cambria Math" panose="02040503050406030204" pitchFamily="18" charset="0"/>
                          </a:rPr>
                          <m:t>(8→1</m:t>
                        </m:r>
                        <m:r>
                          <m:rPr>
                            <m:nor/>
                          </m:rPr>
                          <a:rPr lang="fr-FR" sz="1100" dirty="0"/>
                          <m:t>)</m:t>
                        </m:r>
                      </m:e>
                    </m:d>
                  </m:oMath>
                </a14:m>
                <a:r>
                  <a:rPr lang="fr-FR" sz="1100" kern="100" dirty="0">
                    <a:effectLst/>
                    <a:latin typeface="Aptos" panose="020B0004020202020204" pitchFamily="34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+Xc</a:t>
                </a:r>
                <a14:m>
                  <m:oMath xmlns:m="http://schemas.openxmlformats.org/officeDocument/2006/math">
                    <m:r>
                      <a:rPr lang="fr-FR" sz="110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fr-FR" sz="1100" b="0" i="1" smtClean="0">
                        <a:latin typeface="Cambria Math" panose="02040503050406030204" pitchFamily="18" charset="0"/>
                      </a:rPr>
                      <m:t>4</m:t>
                    </m:r>
                    <m:r>
                      <a:rPr lang="fr-FR" sz="1100" i="1">
                        <a:latin typeface="Cambria Math" panose="02040503050406030204" pitchFamily="18" charset="0"/>
                      </a:rPr>
                      <m:t>→1</m:t>
                    </m:r>
                    <m:r>
                      <m:rPr>
                        <m:nor/>
                      </m:rPr>
                      <a:rPr lang="fr-FR" sz="1100" dirty="0"/>
                      <m:t>)</m:t>
                    </m:r>
                  </m:oMath>
                </a14:m>
                <a:r>
                  <a:rPr lang="fr-FR" sz="1100" kern="100" dirty="0">
                    <a:effectLst/>
                    <a:latin typeface="Aptos" panose="020B0004020202020204" pitchFamily="34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=0</a:t>
                </a:r>
              </a:p>
              <a:p>
                <a:pPr marL="0" marR="0" lvl="0" indent="0" algn="just" defTabSz="914400" rtl="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endParaRPr lang="fr-FR" sz="1600" b="0" i="1" dirty="0">
                  <a:latin typeface="Cambria Math" panose="02040503050406030204" pitchFamily="18" charset="0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fr-FR" sz="16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1600" b="0" i="1" dirty="0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fr-FR" sz="1600" b="0" i="1" dirty="0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</m:oMath>
                </a14:m>
                <a:r>
                  <a:rPr lang="fr-FR" sz="1100" kern="100" dirty="0">
                    <a:effectLst/>
                    <a:latin typeface="Aptos" panose="020B0004020202020204" pitchFamily="34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+0,31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fr-FR" sz="11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fr-FR" sz="11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fr-FR" sz="1100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acc>
                        <m:r>
                          <a:rPr lang="fr-FR" sz="1100" i="1">
                            <a:latin typeface="Cambria Math" panose="02040503050406030204" pitchFamily="18" charset="0"/>
                          </a:rPr>
                          <m:t>(8→1</m:t>
                        </m:r>
                        <m:r>
                          <m:rPr>
                            <m:nor/>
                          </m:rPr>
                          <a:rPr lang="fr-FR" sz="1100" dirty="0"/>
                          <m:t>)</m:t>
                        </m:r>
                      </m:e>
                    </m:d>
                  </m:oMath>
                </a14:m>
                <a:r>
                  <a:rPr lang="fr-FR" sz="1100" kern="100" dirty="0">
                    <a:effectLst/>
                    <a:latin typeface="Aptos" panose="020B0004020202020204" pitchFamily="34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+</a:t>
                </a:r>
                <a:r>
                  <a:rPr lang="fr-FR" sz="1100" kern="100" dirty="0" err="1">
                    <a:effectLst/>
                    <a:latin typeface="Aptos" panose="020B0004020202020204" pitchFamily="34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Yc</a:t>
                </a:r>
                <a14:m>
                  <m:oMath xmlns:m="http://schemas.openxmlformats.org/officeDocument/2006/math">
                    <m:r>
                      <a:rPr lang="fr-FR" sz="110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fr-FR" sz="1100" b="0" i="1" smtClean="0">
                        <a:latin typeface="Cambria Math" panose="02040503050406030204" pitchFamily="18" charset="0"/>
                      </a:rPr>
                      <m:t>4</m:t>
                    </m:r>
                    <m:r>
                      <a:rPr lang="fr-FR" sz="1100" i="1">
                        <a:latin typeface="Cambria Math" panose="02040503050406030204" pitchFamily="18" charset="0"/>
                      </a:rPr>
                      <m:t>→1</m:t>
                    </m:r>
                    <m:r>
                      <m:rPr>
                        <m:nor/>
                      </m:rPr>
                      <a:rPr lang="fr-FR" sz="1100" dirty="0"/>
                      <m:t>)</m:t>
                    </m:r>
                  </m:oMath>
                </a14:m>
                <a:r>
                  <a:rPr lang="fr-FR" sz="1100" kern="100" dirty="0">
                    <a:effectLst/>
                    <a:latin typeface="Aptos" panose="020B0004020202020204" pitchFamily="34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=0</a:t>
                </a:r>
              </a:p>
              <a:p>
                <a:pPr marL="0" marR="0" lvl="0" indent="0" algn="just" defTabSz="914400" rtl="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fr-FR" sz="1100" kern="100" dirty="0" err="1">
                    <a:effectLst/>
                    <a:latin typeface="Aptos" panose="020B0004020202020204" pitchFamily="34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Xc</a:t>
                </a:r>
                <a:r>
                  <a:rPr lang="fr-FR" sz="1100" kern="100" dirty="0">
                    <a:effectLst/>
                    <a:latin typeface="Aptos" panose="020B0004020202020204" pitchFamily="34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= 13759N</a:t>
                </a:r>
              </a:p>
              <a:p>
                <a:pPr marL="0" marR="0" lvl="0" indent="0" algn="just" defTabSz="914400" rtl="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fr-FR" sz="1100" kern="100" dirty="0" err="1">
                    <a:effectLst/>
                    <a:latin typeface="Aptos" panose="020B0004020202020204" pitchFamily="34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Yc</a:t>
                </a:r>
                <a:r>
                  <a:rPr lang="fr-FR" sz="1100" kern="100" dirty="0">
                    <a:effectLst/>
                    <a:latin typeface="Aptos" panose="020B0004020202020204" pitchFamily="34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=-14490N</a:t>
                </a:r>
              </a:p>
              <a:p>
                <a:pPr marL="0" marR="0" lvl="0" indent="0" algn="just" defTabSz="914400" rtl="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endParaRPr lang="fr-FR" sz="1100" kern="100" dirty="0">
                  <a:effectLst/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endParaRPr lang="fr-FR" sz="1100" kern="100" dirty="0">
                  <a:effectLst/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endParaRPr lang="fr-FR" sz="1100" kern="100" dirty="0">
                  <a:effectLst/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fr-FR" sz="1100" kern="100" dirty="0">
                    <a:effectLst/>
                    <a:latin typeface="Aptos" panose="020B0004020202020204" pitchFamily="34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>
          <p:sp>
            <p:nvSpPr>
              <p:cNvPr id="3" name="Espace réservé pour des notes 2">
                <a:extLst>
                  <a:ext uri="{FF2B5EF4-FFF2-40B4-BE49-F238E27FC236}">
                    <a16:creationId xmlns:a16="http://schemas.microsoft.com/office/drawing/2014/main" id="{92D5A936-B271-8812-91C2-C76644787359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/>
            <p:txBody>
              <a:bodyPr rtlCol="0"/>
              <a:lstStyle>
                <a:defPPr>
                  <a:defRPr lang="fr-FR"/>
                </a:defPPr>
              </a:lstStyle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fr-FR" sz="1100" b="1" kern="100" dirty="0">
                    <a:effectLst/>
                    <a:latin typeface="Aptos" panose="020B0004020202020204" pitchFamily="34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Question 5:</a:t>
                </a:r>
              </a:p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fr-FR" sz="1100" b="1" kern="100" dirty="0">
                    <a:effectLst/>
                    <a:latin typeface="Aptos" panose="020B0004020202020204" pitchFamily="34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Calculer la somme des trois torseurs</a:t>
                </a:r>
              </a:p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endParaRPr lang="fr-FR" sz="1100" b="1" kern="100" dirty="0">
                  <a:effectLst/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endParaRPr lang="fr-FR" sz="1100" b="1" kern="100" dirty="0">
                  <a:effectLst/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endParaRPr lang="fr-FR" sz="1100" b="1" kern="100" dirty="0">
                  <a:effectLst/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fr-FR" sz="1100" b="1" kern="100" dirty="0">
                    <a:effectLst/>
                    <a:latin typeface="Aptos" panose="020B0004020202020204" pitchFamily="34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Réponses :</a:t>
                </a:r>
              </a:p>
              <a:p>
                <a:pPr marL="0" marR="0" lvl="0" indent="0" algn="just" defTabSz="914400" rtl="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fr-FR" sz="1100" b="1" kern="100" dirty="0">
                    <a:effectLst/>
                    <a:latin typeface="Aptos" panose="020B0004020202020204" pitchFamily="34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Somme des forces</a:t>
                </a:r>
              </a:p>
              <a:p>
                <a:pPr marL="0" marR="0" lvl="0" indent="0" algn="just" defTabSz="914400" rtl="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fr-FR" sz="1100" dirty="0"/>
                  <a:t>C</a:t>
                </a:r>
                <a:r>
                  <a:rPr lang="fr-FR" sz="1100" i="0">
                    <a:latin typeface="Cambria Math" panose="02040503050406030204" pitchFamily="18" charset="0"/>
                  </a:rPr>
                  <a:t>(</a:t>
                </a:r>
                <a:r>
                  <a:rPr lang="fr-FR" sz="1100" b="0" i="0">
                    <a:latin typeface="Cambria Math" panose="02040503050406030204" pitchFamily="18" charset="0"/>
                  </a:rPr>
                  <a:t>4</a:t>
                </a:r>
                <a:r>
                  <a:rPr lang="fr-FR" sz="1100" i="0">
                    <a:latin typeface="Cambria Math" panose="02040503050406030204" pitchFamily="18" charset="0"/>
                  </a:rPr>
                  <a:t>→1</a:t>
                </a:r>
                <a:r>
                  <a:rPr lang="fr-FR" sz="1100" i="0" dirty="0">
                    <a:latin typeface="Cambria Math" panose="02040503050406030204" pitchFamily="18" charset="0"/>
                  </a:rPr>
                  <a:t>")</a:t>
                </a:r>
                <a:r>
                  <a:rPr lang="fr-FR" sz="1100" b="0" i="0" dirty="0">
                    <a:latin typeface="Cambria Math" panose="02040503050406030204" pitchFamily="18" charset="0"/>
                  </a:rPr>
                  <a:t> +</a:t>
                </a:r>
                <a:r>
                  <a:rPr lang="fr-FR" sz="1100" b="0" i="0">
                    <a:latin typeface="Cambria Math" panose="02040503050406030204" pitchFamily="18" charset="0"/>
                  </a:rPr>
                  <a:t>" 𝐵</a:t>
                </a:r>
                <a:r>
                  <a:rPr lang="fr-FR" sz="1100" i="0">
                    <a:latin typeface="Cambria Math" panose="02040503050406030204" pitchFamily="18" charset="0"/>
                  </a:rPr>
                  <a:t> (8→1</a:t>
                </a:r>
                <a:r>
                  <a:rPr lang="fr-FR" sz="1100" i="0" dirty="0">
                    <a:latin typeface="Cambria Math" panose="02040503050406030204" pitchFamily="18" charset="0"/>
                  </a:rPr>
                  <a:t>")</a:t>
                </a:r>
                <a:r>
                  <a:rPr lang="fr-FR" sz="1100" b="0" i="0" dirty="0">
                    <a:latin typeface="Cambria Math" panose="02040503050406030204" pitchFamily="18" charset="0"/>
                  </a:rPr>
                  <a:t> +" 𝐴</a:t>
                </a:r>
                <a:r>
                  <a:rPr lang="fr-FR" sz="1100" i="0">
                    <a:latin typeface="Cambria Math" panose="02040503050406030204" pitchFamily="18" charset="0"/>
                  </a:rPr>
                  <a:t> (</a:t>
                </a:r>
                <a:r>
                  <a:rPr lang="fr-FR" sz="1100" b="0" i="0">
                    <a:latin typeface="Cambria Math" panose="02040503050406030204" pitchFamily="18" charset="0"/>
                  </a:rPr>
                  <a:t>𝑃</a:t>
                </a:r>
                <a:r>
                  <a:rPr lang="fr-FR" sz="1100" i="0">
                    <a:latin typeface="Cambria Math" panose="02040503050406030204" pitchFamily="18" charset="0"/>
                  </a:rPr>
                  <a:t>→</a:t>
                </a:r>
                <a:r>
                  <a:rPr lang="fr-FR" sz="1100" b="0" i="0">
                    <a:latin typeface="Cambria Math" panose="02040503050406030204" pitchFamily="18" charset="0"/>
                  </a:rPr>
                  <a:t>1</a:t>
                </a:r>
                <a:r>
                  <a:rPr lang="fr-FR" sz="1100" b="0" i="0" dirty="0">
                    <a:latin typeface="Cambria Math" panose="02040503050406030204" pitchFamily="18" charset="0"/>
                  </a:rPr>
                  <a:t>"</a:t>
                </a:r>
                <a:r>
                  <a:rPr lang="fr-FR" sz="1100" i="0" dirty="0">
                    <a:latin typeface="Cambria Math" panose="02040503050406030204" pitchFamily="18" charset="0"/>
                  </a:rPr>
                  <a:t>)=</a:t>
                </a:r>
                <a:r>
                  <a:rPr lang="fr-FR" sz="1100" b="0" i="0" dirty="0">
                    <a:latin typeface="Cambria Math" panose="02040503050406030204" pitchFamily="18" charset="0"/>
                  </a:rPr>
                  <a:t>" </a:t>
                </a:r>
                <a:r>
                  <a:rPr lang="fr-FR" sz="1100" b="0" i="0">
                    <a:latin typeface="Cambria Math" panose="02040503050406030204" pitchFamily="18" charset="0"/>
                  </a:rPr>
                  <a:t>0 ⃗"</a:t>
                </a:r>
                <a:r>
                  <a:rPr lang="fr-FR" sz="1100" i="0">
                    <a:latin typeface="Cambria Math" panose="02040503050406030204" pitchFamily="18" charset="0"/>
                  </a:rPr>
                  <a:t> "</a:t>
                </a:r>
                <a:endParaRPr lang="fr-FR" sz="1100" kern="100" dirty="0">
                  <a:effectLst/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endParaRPr lang="fr-FR" sz="1100" kern="100" dirty="0">
                  <a:effectLst/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fr-FR" sz="1100" kern="100" dirty="0">
                    <a:effectLst/>
                    <a:latin typeface="Aptos" panose="020B0004020202020204" pitchFamily="34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-0,95</a:t>
                </a:r>
                <a:r>
                  <a:rPr lang="fr-FR" sz="1100" i="0" dirty="0">
                    <a:latin typeface="Cambria Math" panose="02040503050406030204" pitchFamily="18" charset="0"/>
                  </a:rPr>
                  <a:t>‖</a:t>
                </a:r>
                <a:r>
                  <a:rPr lang="fr-FR" sz="1100" i="0">
                    <a:latin typeface="Cambria Math" panose="02040503050406030204" pitchFamily="18" charset="0"/>
                  </a:rPr>
                  <a:t>𝐵 ⃗(8→1</a:t>
                </a:r>
                <a:r>
                  <a:rPr lang="fr-FR" sz="1100" i="0" dirty="0">
                    <a:latin typeface="Cambria Math" panose="02040503050406030204" pitchFamily="18" charset="0"/>
                  </a:rPr>
                  <a:t>"</a:t>
                </a:r>
                <a:r>
                  <a:rPr lang="fr-FR" sz="1100" i="0" dirty="0"/>
                  <a:t>)</a:t>
                </a:r>
                <a:r>
                  <a:rPr lang="fr-FR" sz="1100" i="0" dirty="0">
                    <a:latin typeface="Cambria Math" panose="02040503050406030204" pitchFamily="18" charset="0"/>
                  </a:rPr>
                  <a:t>" ‖</a:t>
                </a:r>
                <a:r>
                  <a:rPr lang="fr-FR" sz="1100" kern="100" dirty="0">
                    <a:effectLst/>
                    <a:latin typeface="Aptos" panose="020B0004020202020204" pitchFamily="34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+Xc</a:t>
                </a:r>
                <a:r>
                  <a:rPr lang="fr-FR" sz="1100" i="0">
                    <a:latin typeface="Cambria Math" panose="02040503050406030204" pitchFamily="18" charset="0"/>
                  </a:rPr>
                  <a:t>(</a:t>
                </a:r>
                <a:r>
                  <a:rPr lang="fr-FR" sz="1100" b="0" i="0">
                    <a:latin typeface="Cambria Math" panose="02040503050406030204" pitchFamily="18" charset="0"/>
                  </a:rPr>
                  <a:t>4</a:t>
                </a:r>
                <a:r>
                  <a:rPr lang="fr-FR" sz="1100" i="0">
                    <a:latin typeface="Cambria Math" panose="02040503050406030204" pitchFamily="18" charset="0"/>
                  </a:rPr>
                  <a:t>→1</a:t>
                </a:r>
                <a:r>
                  <a:rPr lang="fr-FR" sz="1100" i="0" dirty="0">
                    <a:latin typeface="Cambria Math" panose="02040503050406030204" pitchFamily="18" charset="0"/>
                  </a:rPr>
                  <a:t>")</a:t>
                </a:r>
                <a:r>
                  <a:rPr lang="fr-FR" sz="1100" i="0" dirty="0"/>
                  <a:t>"</a:t>
                </a:r>
                <a:r>
                  <a:rPr lang="fr-FR" sz="1100" kern="100" dirty="0">
                    <a:effectLst/>
                    <a:latin typeface="Aptos" panose="020B0004020202020204" pitchFamily="34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=0</a:t>
                </a:r>
              </a:p>
              <a:p>
                <a:pPr marL="0" marR="0" lvl="0" indent="0" algn="just" defTabSz="914400" rtl="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endParaRPr lang="fr-FR" sz="1600" b="0" i="1" dirty="0">
                  <a:latin typeface="Cambria Math" panose="02040503050406030204" pitchFamily="18" charset="0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fr-FR" sz="1600" b="0" i="0" dirty="0">
                    <a:latin typeface="Cambria Math" panose="02040503050406030204" pitchFamily="18" charset="0"/>
                  </a:rPr>
                  <a:t>10^4</a:t>
                </a:r>
                <a:r>
                  <a:rPr lang="fr-FR" sz="1100" kern="100" dirty="0">
                    <a:effectLst/>
                    <a:latin typeface="Aptos" panose="020B0004020202020204" pitchFamily="34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+0,31</a:t>
                </a:r>
                <a:r>
                  <a:rPr lang="fr-FR" sz="1100" i="0" dirty="0">
                    <a:latin typeface="Cambria Math" panose="02040503050406030204" pitchFamily="18" charset="0"/>
                  </a:rPr>
                  <a:t>‖</a:t>
                </a:r>
                <a:r>
                  <a:rPr lang="fr-FR" sz="1100" i="0">
                    <a:latin typeface="Cambria Math" panose="02040503050406030204" pitchFamily="18" charset="0"/>
                  </a:rPr>
                  <a:t>𝐵 ⃗(8→1</a:t>
                </a:r>
                <a:r>
                  <a:rPr lang="fr-FR" sz="1100" i="0" dirty="0">
                    <a:latin typeface="Cambria Math" panose="02040503050406030204" pitchFamily="18" charset="0"/>
                  </a:rPr>
                  <a:t>"</a:t>
                </a:r>
                <a:r>
                  <a:rPr lang="fr-FR" sz="1100" i="0" dirty="0"/>
                  <a:t>)</a:t>
                </a:r>
                <a:r>
                  <a:rPr lang="fr-FR" sz="1100" i="0" dirty="0">
                    <a:latin typeface="Cambria Math" panose="02040503050406030204" pitchFamily="18" charset="0"/>
                  </a:rPr>
                  <a:t>" ‖</a:t>
                </a:r>
                <a:r>
                  <a:rPr lang="fr-FR" sz="1100" kern="100" dirty="0">
                    <a:effectLst/>
                    <a:latin typeface="Aptos" panose="020B0004020202020204" pitchFamily="34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+</a:t>
                </a:r>
                <a:r>
                  <a:rPr lang="fr-FR" sz="1100" kern="100" dirty="0" err="1">
                    <a:effectLst/>
                    <a:latin typeface="Aptos" panose="020B0004020202020204" pitchFamily="34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Yc</a:t>
                </a:r>
                <a:r>
                  <a:rPr lang="fr-FR" sz="1100" i="0">
                    <a:latin typeface="Cambria Math" panose="02040503050406030204" pitchFamily="18" charset="0"/>
                  </a:rPr>
                  <a:t>(</a:t>
                </a:r>
                <a:r>
                  <a:rPr lang="fr-FR" sz="1100" b="0" i="0">
                    <a:latin typeface="Cambria Math" panose="02040503050406030204" pitchFamily="18" charset="0"/>
                  </a:rPr>
                  <a:t>4</a:t>
                </a:r>
                <a:r>
                  <a:rPr lang="fr-FR" sz="1100" i="0">
                    <a:latin typeface="Cambria Math" panose="02040503050406030204" pitchFamily="18" charset="0"/>
                  </a:rPr>
                  <a:t>→1</a:t>
                </a:r>
                <a:r>
                  <a:rPr lang="fr-FR" sz="1100" i="0" dirty="0">
                    <a:latin typeface="Cambria Math" panose="02040503050406030204" pitchFamily="18" charset="0"/>
                  </a:rPr>
                  <a:t>")</a:t>
                </a:r>
                <a:r>
                  <a:rPr lang="fr-FR" sz="1100" i="0" dirty="0"/>
                  <a:t>"</a:t>
                </a:r>
                <a:r>
                  <a:rPr lang="fr-FR" sz="1100" kern="100" dirty="0">
                    <a:effectLst/>
                    <a:latin typeface="Aptos" panose="020B0004020202020204" pitchFamily="34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=0</a:t>
                </a:r>
              </a:p>
              <a:p>
                <a:pPr marL="0" marR="0" lvl="0" indent="0" algn="just" defTabSz="914400" rtl="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fr-FR" sz="1100" kern="100" dirty="0" err="1">
                    <a:effectLst/>
                    <a:latin typeface="Aptos" panose="020B0004020202020204" pitchFamily="34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Xc</a:t>
                </a:r>
                <a:r>
                  <a:rPr lang="fr-FR" sz="1100" kern="100" dirty="0">
                    <a:effectLst/>
                    <a:latin typeface="Aptos" panose="020B0004020202020204" pitchFamily="34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= 13759N</a:t>
                </a:r>
              </a:p>
              <a:p>
                <a:pPr marL="0" marR="0" lvl="0" indent="0" algn="just" defTabSz="914400" rtl="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fr-FR" sz="1100" kern="100" dirty="0" err="1">
                    <a:effectLst/>
                    <a:latin typeface="Aptos" panose="020B0004020202020204" pitchFamily="34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Yc</a:t>
                </a:r>
                <a:r>
                  <a:rPr lang="fr-FR" sz="1100" kern="100" dirty="0">
                    <a:effectLst/>
                    <a:latin typeface="Aptos" panose="020B0004020202020204" pitchFamily="34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=-14490N</a:t>
                </a:r>
              </a:p>
              <a:p>
                <a:pPr marL="0" marR="0" lvl="0" indent="0" algn="just" defTabSz="914400" rtl="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endParaRPr lang="fr-FR" sz="1100" kern="100" dirty="0">
                  <a:effectLst/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endParaRPr lang="fr-FR" sz="1100" kern="100" dirty="0">
                  <a:effectLst/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endParaRPr lang="fr-FR" sz="1100" kern="100" dirty="0">
                  <a:effectLst/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fr-FR" sz="1100" kern="100" dirty="0">
                    <a:effectLst/>
                    <a:latin typeface="Aptos" panose="020B0004020202020204" pitchFamily="34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Fallback>
      </mc:AlternateContent>
      <p:sp>
        <p:nvSpPr>
          <p:cNvPr id="4" name="Espace réservé pour un numéro de diapositive 3">
            <a:extLst>
              <a:ext uri="{FF2B5EF4-FFF2-40B4-BE49-F238E27FC236}">
                <a16:creationId xmlns:a16="http://schemas.microsoft.com/office/drawing/2014/main" id="{5F588026-BB4B-DF63-FA96-4EC07ACD63C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fld id="{E7AF00E9-A49D-4007-B3B9-A3783809E505}" type="slidenum">
              <a:rPr lang="fr-FR" smtClean="0"/>
              <a:t>25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247676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pour une image des diapositives 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pour des notes 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endParaRPr lang="fr-FR" dirty="0"/>
          </a:p>
        </p:txBody>
      </p:sp>
      <p:sp>
        <p:nvSpPr>
          <p:cNvPr id="4" name="Espace réservé pour un numéro de diapositive 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fld id="{E7AF00E9-A49D-4007-B3B9-A3783809E505}" type="slidenum">
              <a:rPr lang="fr-FR" smtClean="0"/>
              <a:t>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277863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pour une image des diapositives 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pour des notes 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endParaRPr lang="fr-FR" dirty="0"/>
          </a:p>
        </p:txBody>
      </p:sp>
      <p:sp>
        <p:nvSpPr>
          <p:cNvPr id="4" name="Espace réservé pour un numéro de diapositive 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fld id="{E7AF00E9-A49D-4007-B3B9-A3783809E505}" type="slidenum">
              <a:rPr lang="fr-FR" smtClean="0"/>
              <a:t>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031917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pour une image des diapositives 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pour des notes 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 rtlCol="0"/>
              <a:lstStyle>
                <a:defPPr>
                  <a:defRPr lang="fr-FR"/>
                </a:defPPr>
              </a:lstStyle>
              <a:p>
                <a:pPr rtl="0"/>
                <a:r>
                  <a:rPr lang="fr-FR" dirty="0"/>
                  <a:t> soit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  <m:r>
                      <a:rPr lang="fr-FR" b="0" i="1" smtClean="0">
                        <a:latin typeface="Cambria Math" panose="02040503050406030204" pitchFamily="18" charset="0"/>
                      </a:rPr>
                      <m:t>(1→2</m:t>
                    </m:r>
                  </m:oMath>
                </a14:m>
                <a:r>
                  <a:rPr lang="fr-FR" dirty="0"/>
                  <a:t>) une force appliquée en A sur le solide 2 l'action mécanique de la force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  <m:r>
                      <a:rPr lang="fr-FR" b="0" i="1" smtClean="0">
                        <a:latin typeface="Cambria Math" panose="02040503050406030204" pitchFamily="18" charset="0"/>
                      </a:rPr>
                      <m:t>(1→2</m:t>
                    </m:r>
                  </m:oMath>
                </a14:m>
                <a:r>
                  <a:rPr lang="fr-FR" dirty="0"/>
                  <a:t>) est modélisable en tout point B de 2 par : </a:t>
                </a:r>
              </a:p>
              <a:p>
                <a:pPr marL="171450" indent="-171450" rtl="0">
                  <a:buFontTx/>
                  <a:buChar char="-"/>
                </a:pPr>
                <a:r>
                  <a:rPr lang="fr-FR" dirty="0"/>
                  <a:t>une action que nous notera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</m:acc>
                    <m:r>
                      <a:rPr lang="fr-FR" b="0" i="1" smtClean="0">
                        <a:latin typeface="Cambria Math" panose="02040503050406030204" pitchFamily="18" charset="0"/>
                      </a:rPr>
                      <m:t>(1→2</m:t>
                    </m:r>
                  </m:oMath>
                </a14:m>
                <a:r>
                  <a:rPr lang="fr-FR" dirty="0"/>
                  <a:t>) équipollente à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  <m:r>
                      <a:rPr lang="fr-FR" b="0" i="1" smtClean="0">
                        <a:latin typeface="Cambria Math" panose="02040503050406030204" pitchFamily="18" charset="0"/>
                      </a:rPr>
                      <m:t>(1→2</m:t>
                    </m:r>
                  </m:oMath>
                </a14:m>
                <a:r>
                  <a:rPr lang="fr-FR" dirty="0"/>
                  <a:t>) </a:t>
                </a:r>
              </a:p>
              <a:p>
                <a:pPr marL="171450" indent="-171450" rtl="0">
                  <a:buFontTx/>
                  <a:buChar char="-"/>
                </a:pPr>
                <a:r>
                  <a:rPr lang="fr-FR" dirty="0"/>
                  <a:t>un moment que l'on notera MB qui est le moment en B de la force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  <m:r>
                      <a:rPr lang="fr-FR" b="0" i="1" smtClean="0">
                        <a:latin typeface="Cambria Math" panose="02040503050406030204" pitchFamily="18" charset="0"/>
                      </a:rPr>
                      <m:t>(1→2</m:t>
                    </m:r>
                  </m:oMath>
                </a14:m>
                <a:r>
                  <a:rPr lang="fr-FR" dirty="0"/>
                  <a:t>)</a:t>
                </a:r>
              </a:p>
              <a:p>
                <a:pPr marL="171450" indent="-171450" rtl="0">
                  <a:buFontTx/>
                  <a:buChar char="-"/>
                </a:pPr>
                <a:endParaRPr lang="fr-FR" dirty="0"/>
              </a:p>
              <a:p>
                <a:pPr marL="0" indent="0" rtl="0">
                  <a:buFontTx/>
                  <a:buNone/>
                </a:pPr>
                <a:r>
                  <a:rPr lang="fr-FR" dirty="0"/>
                  <a:t> le graphe ci-dessous permet de visualiser cette modélisation </a:t>
                </a:r>
              </a:p>
              <a:p>
                <a:pPr marL="0" indent="0" rtl="0">
                  <a:buFontTx/>
                  <a:buNone/>
                </a:pPr>
                <a:endParaRPr lang="fr-FR" dirty="0"/>
              </a:p>
              <a:p>
                <a:pPr marL="0" indent="0" rtl="0">
                  <a:buFontTx/>
                  <a:buNone/>
                </a:pPr>
                <a:endParaRPr lang="fr-FR" dirty="0"/>
              </a:p>
              <a:p>
                <a:pPr marL="0" indent="0" rtl="0">
                  <a:buFontTx/>
                  <a:buNone/>
                </a:pPr>
                <a:r>
                  <a:rPr lang="fr-FR" dirty="0"/>
                  <a:t>le point B est un point quelconque lié à 2 mais qui n'est pas nécessairement un point de la matière de 2 </a:t>
                </a:r>
              </a:p>
              <a:p>
                <a:pPr marL="0" indent="0" rtl="0">
                  <a:buFontTx/>
                  <a:buNone/>
                </a:pPr>
                <a:r>
                  <a:rPr lang="fr-FR" dirty="0"/>
                  <a:t>la relation (1) caractérise sur 2 un champ uniforme</a:t>
                </a:r>
              </a:p>
              <a:p>
                <a:pPr marL="0" indent="0" rtl="0">
                  <a:buFontTx/>
                  <a:buNone/>
                </a:pPr>
                <a:r>
                  <a:rPr lang="fr-FR" dirty="0"/>
                  <a:t>la relation (2) caractérise sur 2 un champ de moment </a:t>
                </a:r>
              </a:p>
              <a:p>
                <a:pPr marL="0" indent="0" rtl="0">
                  <a:buFontTx/>
                  <a:buNone/>
                </a:pPr>
                <a:endParaRPr lang="fr-FR" dirty="0"/>
              </a:p>
            </p:txBody>
          </p:sp>
        </mc:Choice>
        <mc:Fallback xmlns="">
          <p:sp>
            <p:nvSpPr>
              <p:cNvPr id="3" name="Espace réservé pour des notes 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 rtlCol="0"/>
              <a:lstStyle>
                <a:defPPr>
                  <a:defRPr lang="fr-FR"/>
                </a:defPPr>
              </a:lstStyle>
              <a:p>
                <a:pPr rtl="0"/>
                <a:r>
                  <a:rPr lang="fr-FR" dirty="0"/>
                  <a:t> soit </a:t>
                </a:r>
                <a:r>
                  <a:rPr lang="fr-FR" b="0" i="0">
                    <a:latin typeface="Cambria Math" panose="02040503050406030204" pitchFamily="18" charset="0"/>
                  </a:rPr>
                  <a:t>𝐴 ⃗(1→2</a:t>
                </a:r>
                <a:r>
                  <a:rPr lang="fr-FR" dirty="0"/>
                  <a:t>) une force appliquée en A sur le solide 2 l'action mécanique de la force </a:t>
                </a:r>
                <a:r>
                  <a:rPr lang="fr-FR" b="0" i="0">
                    <a:latin typeface="Cambria Math" panose="02040503050406030204" pitchFamily="18" charset="0"/>
                  </a:rPr>
                  <a:t>𝐴 ⃗(1→2</a:t>
                </a:r>
                <a:r>
                  <a:rPr lang="fr-FR" dirty="0"/>
                  <a:t>) est modélisable en tout point B de 2 par : </a:t>
                </a:r>
              </a:p>
              <a:p>
                <a:pPr marL="171450" indent="-171450" rtl="0">
                  <a:buFontTx/>
                  <a:buChar char="-"/>
                </a:pPr>
                <a:r>
                  <a:rPr lang="fr-FR" dirty="0"/>
                  <a:t>une action que nous notera </a:t>
                </a:r>
                <a:r>
                  <a:rPr lang="fr-FR" b="0" i="0">
                    <a:latin typeface="Cambria Math" panose="02040503050406030204" pitchFamily="18" charset="0"/>
                  </a:rPr>
                  <a:t>𝑅 ⃗(1→2</a:t>
                </a:r>
                <a:r>
                  <a:rPr lang="fr-FR" dirty="0"/>
                  <a:t>) équipollente à </a:t>
                </a:r>
                <a:r>
                  <a:rPr lang="fr-FR" b="0" i="0">
                    <a:latin typeface="Cambria Math" panose="02040503050406030204" pitchFamily="18" charset="0"/>
                  </a:rPr>
                  <a:t>𝐴 ⃗(1→2</a:t>
                </a:r>
                <a:r>
                  <a:rPr lang="fr-FR" dirty="0"/>
                  <a:t>) </a:t>
                </a:r>
              </a:p>
              <a:p>
                <a:pPr marL="171450" indent="-171450" rtl="0">
                  <a:buFontTx/>
                  <a:buChar char="-"/>
                </a:pPr>
                <a:r>
                  <a:rPr lang="fr-FR" dirty="0"/>
                  <a:t>un moment que l'on notera MB qui est le moment en B de la force </a:t>
                </a:r>
                <a:r>
                  <a:rPr lang="fr-FR" b="0" i="0">
                    <a:latin typeface="Cambria Math" panose="02040503050406030204" pitchFamily="18" charset="0"/>
                  </a:rPr>
                  <a:t>𝐴 ⃗(1→2</a:t>
                </a:r>
                <a:r>
                  <a:rPr lang="fr-FR" dirty="0"/>
                  <a:t>)</a:t>
                </a:r>
              </a:p>
              <a:p>
                <a:pPr marL="171450" indent="-171450" rtl="0">
                  <a:buFontTx/>
                  <a:buChar char="-"/>
                </a:pPr>
                <a:endParaRPr lang="fr-FR" dirty="0"/>
              </a:p>
              <a:p>
                <a:pPr marL="0" indent="0" rtl="0">
                  <a:buFontTx/>
                  <a:buNone/>
                </a:pPr>
                <a:r>
                  <a:rPr lang="fr-FR" dirty="0"/>
                  <a:t> le graphe ci-dessous permet de visualiser cette modélisation </a:t>
                </a:r>
              </a:p>
              <a:p>
                <a:pPr marL="0" indent="0" rtl="0">
                  <a:buFontTx/>
                  <a:buNone/>
                </a:pPr>
                <a:endParaRPr lang="fr-FR" dirty="0"/>
              </a:p>
              <a:p>
                <a:pPr marL="0" indent="0" rtl="0">
                  <a:buFontTx/>
                  <a:buNone/>
                </a:pPr>
                <a:endParaRPr lang="fr-FR" dirty="0"/>
              </a:p>
              <a:p>
                <a:pPr marL="0" indent="0" rtl="0">
                  <a:buFontTx/>
                  <a:buNone/>
                </a:pPr>
                <a:r>
                  <a:rPr lang="fr-FR" dirty="0"/>
                  <a:t>le point B est un point quelconque lié à 2 mais qui n'est pas nécessairement un point de la matière de 2 </a:t>
                </a:r>
              </a:p>
              <a:p>
                <a:pPr marL="0" indent="0" rtl="0">
                  <a:buFontTx/>
                  <a:buNone/>
                </a:pPr>
                <a:r>
                  <a:rPr lang="fr-FR" dirty="0"/>
                  <a:t>la relation (1) caractérise sur 2 un champ uniforme</a:t>
                </a:r>
              </a:p>
              <a:p>
                <a:pPr marL="0" indent="0" rtl="0">
                  <a:buFontTx/>
                  <a:buNone/>
                </a:pPr>
                <a:r>
                  <a:rPr lang="fr-FR" dirty="0"/>
                  <a:t>la relation (2) caractérise sur 2 un champ de moment </a:t>
                </a:r>
              </a:p>
              <a:p>
                <a:pPr marL="0" indent="0" rtl="0">
                  <a:buFontTx/>
                  <a:buNone/>
                </a:pPr>
                <a:endParaRPr lang="fr-FR" dirty="0"/>
              </a:p>
            </p:txBody>
          </p:sp>
        </mc:Fallback>
      </mc:AlternateContent>
      <p:sp>
        <p:nvSpPr>
          <p:cNvPr id="4" name="Espace réservé pour un numéro de diapositive 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fld id="{E7AF00E9-A49D-4007-B3B9-A3783809E505}" type="slidenum">
              <a:rPr lang="fr-FR" smtClean="0"/>
              <a:t>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67899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pour une image des diapositives 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pour des notes 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 rtlCol="0"/>
              <a:lstStyle>
                <a:defPPr>
                  <a:defRPr lang="fr-FR"/>
                </a:defPPr>
              </a:lstStyle>
              <a:p>
                <a:pPr marL="0" indent="0" rtl="0">
                  <a:buFontTx/>
                  <a:buNone/>
                </a:pPr>
                <a:r>
                  <a:rPr lang="fr-FR" dirty="0"/>
                  <a:t>ceci nous conduit à énoncer les propriétés de l’action mécanique d'une force appliquée à un solide :</a:t>
                </a:r>
              </a:p>
              <a:p>
                <a:pPr marL="0" indent="0" rtl="0">
                  <a:buFontTx/>
                  <a:buNone/>
                </a:pPr>
                <a:r>
                  <a:rPr lang="fr-FR" dirty="0"/>
                  <a:t>l'action mécanique sur un solide 2 exercé par une force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  <m:r>
                      <a:rPr lang="fr-FR" b="0" i="1" smtClean="0">
                        <a:latin typeface="Cambria Math" panose="02040503050406030204" pitchFamily="18" charset="0"/>
                      </a:rPr>
                      <m:t>(1→2</m:t>
                    </m:r>
                  </m:oMath>
                </a14:m>
                <a:r>
                  <a:rPr lang="fr-FR" dirty="0"/>
                  <a:t>) appliqué</a:t>
                </a:r>
                <a:r>
                  <a:rPr lang="fr-FR" baseline="0" dirty="0"/>
                  <a:t> en un </a:t>
                </a:r>
                <a:r>
                  <a:rPr lang="fr-FR" dirty="0"/>
                  <a:t>point A de ce solide se caractérise par 2 champs : </a:t>
                </a:r>
              </a:p>
              <a:p>
                <a:pPr marL="171450" indent="-171450" rtl="0">
                  <a:buFontTx/>
                  <a:buChar char="-"/>
                </a:pPr>
                <a:r>
                  <a:rPr lang="fr-FR" dirty="0"/>
                  <a:t>un champ uniforme défini par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  <m:r>
                      <a:rPr lang="fr-FR" b="0" i="1" smtClean="0">
                        <a:latin typeface="Cambria Math" panose="02040503050406030204" pitchFamily="18" charset="0"/>
                      </a:rPr>
                      <m:t>(1→2</m:t>
                    </m:r>
                  </m:oMath>
                </a14:m>
                <a:r>
                  <a:rPr lang="fr-FR" dirty="0"/>
                  <a:t>)</a:t>
                </a:r>
              </a:p>
              <a:p>
                <a:pPr marL="171450" indent="-171450" rtl="0">
                  <a:buFontTx/>
                  <a:buChar char="-"/>
                </a:pPr>
                <a:r>
                  <a:rPr lang="fr-FR" dirty="0"/>
                  <a:t>un champ de moment défini en tout point B par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fr-FR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</m:acc>
                      </m:e>
                      <m:sub>
                        <m:r>
                          <a:rPr lang="fr-FR" i="1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  <m:r>
                      <a:rPr lang="fr-FR" b="0" i="1" smtClean="0">
                        <a:latin typeface="Cambria Math" panose="02040503050406030204" pitchFamily="18" charset="0"/>
                      </a:rPr>
                      <m:t> [</m:t>
                    </m:r>
                    <m:acc>
                      <m:accPr>
                        <m:chr m:val="⃗"/>
                        <m:ctrlPr>
                          <a:rPr lang="fr-FR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b="0" i="1" dirty="0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  <m:r>
                      <a:rPr lang="fr-FR" b="0" i="1" smtClean="0">
                        <a:latin typeface="Cambria Math" panose="02040503050406030204" pitchFamily="18" charset="0"/>
                      </a:rPr>
                      <m:t>(1→2</m:t>
                    </m:r>
                  </m:oMath>
                </a14:m>
                <a:r>
                  <a:rPr lang="fr-FR" dirty="0"/>
                  <a:t>)] =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𝐵𝐴</m:t>
                        </m:r>
                      </m:e>
                    </m:acc>
                  </m:oMath>
                </a14:m>
                <a:r>
                  <a:rPr lang="fr-FR" dirty="0"/>
                  <a:t>∧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b="0" i="1" dirty="0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  <m:r>
                      <a:rPr lang="fr-FR" b="0" i="1" smtClean="0">
                        <a:latin typeface="Cambria Math" panose="02040503050406030204" pitchFamily="18" charset="0"/>
                      </a:rPr>
                      <m:t>(1→2</m:t>
                    </m:r>
                  </m:oMath>
                </a14:m>
                <a:r>
                  <a:rPr lang="fr-FR" dirty="0"/>
                  <a:t>)</a:t>
                </a:r>
              </a:p>
            </p:txBody>
          </p:sp>
        </mc:Choice>
        <mc:Fallback xmlns="">
          <p:sp>
            <p:nvSpPr>
              <p:cNvPr id="3" name="Espace réservé pour des notes 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 rtlCol="0"/>
              <a:lstStyle>
                <a:defPPr>
                  <a:defRPr lang="fr-FR"/>
                </a:defPPr>
              </a:lstStyle>
              <a:p>
                <a:pPr marL="0" indent="0" rtl="0">
                  <a:buFontTx/>
                  <a:buNone/>
                </a:pPr>
                <a:r>
                  <a:rPr lang="fr-FR" dirty="0"/>
                  <a:t>ceci nous conduit à énoncer les propriétés de l’action mécanique d'une force appliquée à un solide :</a:t>
                </a:r>
              </a:p>
              <a:p>
                <a:pPr marL="0" indent="0" rtl="0">
                  <a:buFontTx/>
                  <a:buNone/>
                </a:pPr>
                <a:r>
                  <a:rPr lang="fr-FR" dirty="0"/>
                  <a:t>l'action mécanique sur un solide 2 exercé par une force </a:t>
                </a:r>
                <a:r>
                  <a:rPr lang="fr-FR" b="0" i="0">
                    <a:latin typeface="Cambria Math" panose="02040503050406030204" pitchFamily="18" charset="0"/>
                  </a:rPr>
                  <a:t>𝐴 ⃗(1→2</a:t>
                </a:r>
                <a:r>
                  <a:rPr lang="fr-FR" dirty="0"/>
                  <a:t>) appliqué</a:t>
                </a:r>
                <a:r>
                  <a:rPr lang="fr-FR" baseline="0" dirty="0"/>
                  <a:t> en un </a:t>
                </a:r>
                <a:r>
                  <a:rPr lang="fr-FR" dirty="0"/>
                  <a:t>point A de ce solide se caractérise par 2 champs : </a:t>
                </a:r>
              </a:p>
              <a:p>
                <a:pPr marL="171450" indent="-171450" rtl="0">
                  <a:buFontTx/>
                  <a:buChar char="-"/>
                </a:pPr>
                <a:r>
                  <a:rPr lang="fr-FR" dirty="0"/>
                  <a:t>un champ uniforme défini par </a:t>
                </a:r>
                <a:r>
                  <a:rPr lang="fr-FR" b="0" i="0">
                    <a:latin typeface="Cambria Math" panose="02040503050406030204" pitchFamily="18" charset="0"/>
                  </a:rPr>
                  <a:t>𝐴 ⃗(1→2</a:t>
                </a:r>
                <a:r>
                  <a:rPr lang="fr-FR" dirty="0"/>
                  <a:t>)</a:t>
                </a:r>
              </a:p>
              <a:p>
                <a:pPr marL="171450" indent="-171450" rtl="0">
                  <a:buFontTx/>
                  <a:buChar char="-"/>
                </a:pPr>
                <a:r>
                  <a:rPr lang="fr-FR" dirty="0"/>
                  <a:t>un champ de moment défini en tout point B par </a:t>
                </a:r>
                <a:r>
                  <a:rPr lang="fr-FR" i="0">
                    <a:latin typeface="Cambria Math" panose="02040503050406030204" pitchFamily="18" charset="0"/>
                  </a:rPr>
                  <a:t>𝑀 ⃗_𝐵</a:t>
                </a:r>
                <a:r>
                  <a:rPr lang="fr-FR" b="0" i="0">
                    <a:latin typeface="Cambria Math" panose="02040503050406030204" pitchFamily="18" charset="0"/>
                  </a:rPr>
                  <a:t>  [</a:t>
                </a:r>
                <a:r>
                  <a:rPr lang="fr-FR" b="0" i="0" dirty="0">
                    <a:latin typeface="Cambria Math" panose="02040503050406030204" pitchFamily="18" charset="0"/>
                  </a:rPr>
                  <a:t>𝐴 ⃗</a:t>
                </a:r>
                <a:r>
                  <a:rPr lang="fr-FR" b="0" i="0">
                    <a:latin typeface="Cambria Math" panose="02040503050406030204" pitchFamily="18" charset="0"/>
                  </a:rPr>
                  <a:t>(1→2</a:t>
                </a:r>
                <a:r>
                  <a:rPr lang="fr-FR" dirty="0"/>
                  <a:t>)] = </a:t>
                </a:r>
                <a:r>
                  <a:rPr lang="fr-FR" i="0">
                    <a:latin typeface="Cambria Math" panose="02040503050406030204" pitchFamily="18" charset="0"/>
                  </a:rPr>
                  <a:t>(</a:t>
                </a:r>
                <a:r>
                  <a:rPr lang="fr-FR" b="0" i="0">
                    <a:latin typeface="Cambria Math" panose="02040503050406030204" pitchFamily="18" charset="0"/>
                  </a:rPr>
                  <a:t>𝐵𝐴) ⃗</a:t>
                </a:r>
                <a:r>
                  <a:rPr lang="fr-FR" dirty="0"/>
                  <a:t>∧</a:t>
                </a:r>
                <a:r>
                  <a:rPr lang="fr-FR" b="0" i="0" dirty="0">
                    <a:latin typeface="Cambria Math" panose="02040503050406030204" pitchFamily="18" charset="0"/>
                  </a:rPr>
                  <a:t>𝐴 ⃗</a:t>
                </a:r>
                <a:r>
                  <a:rPr lang="fr-FR" b="0" i="0">
                    <a:latin typeface="Cambria Math" panose="02040503050406030204" pitchFamily="18" charset="0"/>
                  </a:rPr>
                  <a:t>(1→2</a:t>
                </a:r>
                <a:r>
                  <a:rPr lang="fr-FR" dirty="0"/>
                  <a:t>)</a:t>
                </a:r>
              </a:p>
            </p:txBody>
          </p:sp>
        </mc:Fallback>
      </mc:AlternateContent>
      <p:sp>
        <p:nvSpPr>
          <p:cNvPr id="4" name="Espace réservé pour un numéro de diapositive 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fld id="{E7AF00E9-A49D-4007-B3B9-A3783809E505}" type="slidenum">
              <a:rPr lang="fr-FR" smtClean="0"/>
              <a:t>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778884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pour une image des diapositives 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pour des notes 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r>
              <a:rPr lang="fr-FR" dirty="0"/>
              <a:t> </a:t>
            </a:r>
          </a:p>
        </p:txBody>
      </p:sp>
      <p:sp>
        <p:nvSpPr>
          <p:cNvPr id="4" name="Espace réservé pour un numéro de diapositive 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fld id="{E7AF00E9-A49D-4007-B3B9-A3783809E505}" type="slidenum">
              <a:rPr lang="fr-FR" smtClean="0"/>
              <a:t>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158720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pour une image des diapositives 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pour des notes 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endParaRPr lang="fr-FR" dirty="0"/>
          </a:p>
        </p:txBody>
      </p:sp>
      <p:sp>
        <p:nvSpPr>
          <p:cNvPr id="4" name="Espace réservé pour un numéro de diapositive 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fld id="{E7AF00E9-A49D-4007-B3B9-A3783809E505}" type="slidenum">
              <a:rPr lang="fr-FR" smtClean="0"/>
              <a:t>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149204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pour une image des diapositives 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pour des notes 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r>
              <a:rPr lang="fr-FR" dirty="0"/>
              <a:t> </a:t>
            </a:r>
          </a:p>
        </p:txBody>
      </p:sp>
      <p:sp>
        <p:nvSpPr>
          <p:cNvPr id="4" name="Espace réservé pour un numéro de diapositive 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fld id="{E7AF00E9-A49D-4007-B3B9-A3783809E505}" type="slidenum">
              <a:rPr lang="fr-FR" smtClean="0"/>
              <a:t>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588164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uniqu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 1">
            <a:extLst>
              <a:ext uri="{FF2B5EF4-FFF2-40B4-BE49-F238E27FC236}">
                <a16:creationId xmlns:a16="http://schemas.microsoft.com/office/drawing/2014/main" id="{6B22053C-0E9C-4159-B7C9-6AB74343918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18020" y="662937"/>
            <a:ext cx="4624442" cy="5542025"/>
          </a:xfrm>
        </p:spPr>
        <p:txBody>
          <a:bodyPr vert="horz" wrap="square" lIns="0" tIns="0" rIns="0" bIns="0" rtlCol="0" anchor="ctr" anchorCtr="0">
            <a:normAutofit/>
          </a:bodyPr>
          <a:lstStyle>
            <a:lvl1pPr>
              <a:defRPr lang="fr-FR" dirty="0"/>
            </a:lvl1pPr>
          </a:lstStyle>
          <a:p>
            <a:pPr lvl="0" rtl="0">
              <a:lnSpc>
                <a:spcPct val="100000"/>
              </a:lnSpc>
            </a:pPr>
            <a:r>
              <a:rPr lang="fr-FR"/>
              <a:t>Cliquez pour ajouter un titre</a:t>
            </a:r>
          </a:p>
        </p:txBody>
      </p:sp>
      <p:sp>
        <p:nvSpPr>
          <p:cNvPr id="9" name="Espace réservé pour une image 8">
            <a:extLst>
              <a:ext uri="{FF2B5EF4-FFF2-40B4-BE49-F238E27FC236}">
                <a16:creationId xmlns:a16="http://schemas.microsoft.com/office/drawing/2014/main" id="{988CE9D0-E6DB-A38D-ED84-A53D0493E6D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6267450" cy="6858000"/>
          </a:xfrm>
        </p:spPr>
        <p:txBody>
          <a:bodyPr rtlCol="0">
            <a:normAutofit/>
          </a:bodyPr>
          <a:lstStyle>
            <a:lvl1pPr marL="0" indent="0" algn="ctr">
              <a:buNone/>
              <a:defRPr lang="fr-FR" sz="2000"/>
            </a:lvl1pPr>
          </a:lstStyle>
          <a:p>
            <a:pPr rtl="0"/>
            <a:r>
              <a:rPr lang="fr-FR"/>
              <a:t>Cliquez sur l’icône pour insérer une image</a:t>
            </a:r>
          </a:p>
        </p:txBody>
      </p:sp>
    </p:spTree>
    <p:extLst>
      <p:ext uri="{BB962C8B-B14F-4D97-AF65-F5344CB8AC3E}">
        <p14:creationId xmlns:p14="http://schemas.microsoft.com/office/powerpoint/2010/main" val="28682079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dre du jo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e 22">
            <a:extLst>
              <a:ext uri="{FF2B5EF4-FFF2-40B4-BE49-F238E27FC236}">
                <a16:creationId xmlns:a16="http://schemas.microsoft.com/office/drawing/2014/main" id="{43C4A872-A473-BFD2-150E-387250C2B4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613998" y="5334748"/>
            <a:ext cx="678135" cy="990000"/>
            <a:chOff x="10490969" y="1448827"/>
            <a:chExt cx="678135" cy="990000"/>
          </a:xfrm>
        </p:grpSpPr>
        <p:sp>
          <p:nvSpPr>
            <p:cNvPr id="24" name="Format libre : Forme 23">
              <a:extLst>
                <a:ext uri="{FF2B5EF4-FFF2-40B4-BE49-F238E27FC236}">
                  <a16:creationId xmlns:a16="http://schemas.microsoft.com/office/drawing/2014/main" id="{C5C8D53B-A579-BCFA-58E8-C386DABC92CD}"/>
                </a:ext>
              </a:extLst>
            </p:cNvPr>
            <p:cNvSpPr>
              <a:spLocks noChangeAspect="1"/>
            </p:cNvSpPr>
            <p:nvPr/>
          </p:nvSpPr>
          <p:spPr>
            <a:xfrm rot="2700000" flipH="1" flipV="1">
              <a:off x="10268976" y="1743588"/>
              <a:ext cx="926985" cy="463493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127000" dist="50800" dir="13500000">
                <a:schemeClr val="accent1">
                  <a:lumMod val="40000"/>
                  <a:lumOff val="60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fr-FR"/>
              </a:defPPr>
            </a:lstStyle>
            <a:p>
              <a:pPr algn="ctr" rtl="0"/>
              <a:endParaRPr lang="fr-FR" dirty="0">
                <a:solidFill>
                  <a:schemeClr val="tx1"/>
                </a:solidFill>
              </a:endParaRPr>
            </a:p>
          </p:txBody>
        </p:sp>
        <p:sp>
          <p:nvSpPr>
            <p:cNvPr id="25" name="Ovale 24">
              <a:extLst>
                <a:ext uri="{FF2B5EF4-FFF2-40B4-BE49-F238E27FC236}">
                  <a16:creationId xmlns:a16="http://schemas.microsoft.com/office/drawing/2014/main" id="{23A34CAC-4A03-ADDB-E97F-8675E68FC0B3}"/>
                </a:ext>
              </a:extLst>
            </p:cNvPr>
            <p:cNvSpPr/>
            <p:nvPr/>
          </p:nvSpPr>
          <p:spPr>
            <a:xfrm rot="8100000" flipH="1" flipV="1">
              <a:off x="11115555" y="1939340"/>
              <a:ext cx="53549" cy="233295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fr-FR"/>
              </a:defPPr>
            </a:lstStyle>
            <a:p>
              <a:pPr algn="ctr" rtl="0"/>
              <a:endParaRPr lang="fr-FR" dirty="0"/>
            </a:p>
          </p:txBody>
        </p:sp>
        <p:sp>
          <p:nvSpPr>
            <p:cNvPr id="26" name="Ovale 25">
              <a:extLst>
                <a:ext uri="{FF2B5EF4-FFF2-40B4-BE49-F238E27FC236}">
                  <a16:creationId xmlns:a16="http://schemas.microsoft.com/office/drawing/2014/main" id="{0C733506-2F0D-8F31-52D1-5244F04A706B}"/>
                </a:ext>
              </a:extLst>
            </p:cNvPr>
            <p:cNvSpPr/>
            <p:nvPr/>
          </p:nvSpPr>
          <p:spPr>
            <a:xfrm rot="8100000" flipH="1" flipV="1">
              <a:off x="10625042" y="1448827"/>
              <a:ext cx="53549" cy="233295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fr-FR"/>
              </a:defPPr>
            </a:lstStyle>
            <a:p>
              <a:pPr algn="ctr" rtl="0"/>
              <a:endParaRPr lang="fr-FR" dirty="0"/>
            </a:p>
          </p:txBody>
        </p:sp>
        <p:sp>
          <p:nvSpPr>
            <p:cNvPr id="27" name="Format libre : Forme 26">
              <a:extLst>
                <a:ext uri="{FF2B5EF4-FFF2-40B4-BE49-F238E27FC236}">
                  <a16:creationId xmlns:a16="http://schemas.microsoft.com/office/drawing/2014/main" id="{29356E3D-E14C-9C43-7CE4-A7156B1E10DB}"/>
                </a:ext>
              </a:extLst>
            </p:cNvPr>
            <p:cNvSpPr>
              <a:spLocks noChangeAspect="1"/>
            </p:cNvSpPr>
            <p:nvPr/>
          </p:nvSpPr>
          <p:spPr>
            <a:xfrm rot="2700000" flipH="1" flipV="1">
              <a:off x="10292519" y="1686748"/>
              <a:ext cx="926985" cy="530086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20000"/>
              </a:schemeClr>
            </a:solidFill>
            <a:ln>
              <a:noFill/>
            </a:ln>
            <a:effectLst>
              <a:softEdge rad="1016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fr-FR"/>
              </a:defPPr>
            </a:lstStyle>
            <a:p>
              <a:pPr algn="ctr" rtl="0"/>
              <a:endParaRPr lang="fr-FR" dirty="0">
                <a:solidFill>
                  <a:schemeClr val="tx1"/>
                </a:solidFill>
              </a:endParaRPr>
            </a:p>
          </p:txBody>
        </p:sp>
      </p:grpSp>
      <p:sp>
        <p:nvSpPr>
          <p:cNvPr id="20" name="Titre 19">
            <a:extLst>
              <a:ext uri="{FF2B5EF4-FFF2-40B4-BE49-F238E27FC236}">
                <a16:creationId xmlns:a16="http://schemas.microsoft.com/office/drawing/2014/main" id="{85C652DA-55F6-9691-4254-344E0A4E9A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3" y="483924"/>
            <a:ext cx="11090275" cy="1684059"/>
          </a:xfrm>
        </p:spPr>
        <p:txBody>
          <a:bodyPr rtlCol="0" anchor="b">
            <a:normAutofit/>
          </a:bodyPr>
          <a:lstStyle>
            <a:lvl1pPr>
              <a:defRPr lang="fr-FR" sz="4000"/>
            </a:lvl1pPr>
          </a:lstStyle>
          <a:p>
            <a:pPr rtl="0"/>
            <a:r>
              <a:rPr lang="fr-FR"/>
              <a:t>Cliquez pour ajouter un titre</a:t>
            </a:r>
          </a:p>
        </p:txBody>
      </p:sp>
      <p:sp>
        <p:nvSpPr>
          <p:cNvPr id="22" name="Espace réservé pour un contenu 21">
            <a:extLst>
              <a:ext uri="{FF2B5EF4-FFF2-40B4-BE49-F238E27FC236}">
                <a16:creationId xmlns:a16="http://schemas.microsoft.com/office/drawing/2014/main" id="{4DB7AC4F-2818-7F0D-AC6A-736D5F2C739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50863" y="2419350"/>
            <a:ext cx="11090274" cy="3913188"/>
          </a:xfrm>
        </p:spPr>
        <p:txBody>
          <a:bodyPr rtlCol="0">
            <a:normAutofit/>
          </a:bodyPr>
          <a:lstStyle>
            <a:lvl1pPr marL="0" indent="0">
              <a:buNone/>
              <a:defRPr lang="fr-FR" sz="1800">
                <a:solidFill>
                  <a:schemeClr val="tx1"/>
                </a:solidFill>
              </a:defRPr>
            </a:lvl1pPr>
            <a:lvl2pPr>
              <a:defRPr lang="fr-FR" sz="1200">
                <a:solidFill>
                  <a:schemeClr val="tx1"/>
                </a:solidFill>
              </a:defRPr>
            </a:lvl2pPr>
            <a:lvl3pPr>
              <a:defRPr lang="fr-FR" sz="1200">
                <a:solidFill>
                  <a:schemeClr val="tx1"/>
                </a:solidFill>
              </a:defRPr>
            </a:lvl3pPr>
            <a:lvl4pPr>
              <a:defRPr lang="fr-FR" sz="1200">
                <a:solidFill>
                  <a:schemeClr val="tx1"/>
                </a:solidFill>
              </a:defRPr>
            </a:lvl4pPr>
            <a:lvl5pPr>
              <a:defRPr lang="fr-FR" sz="1200">
                <a:solidFill>
                  <a:schemeClr val="tx1"/>
                </a:solidFill>
              </a:defRPr>
            </a:lvl5pPr>
          </a:lstStyle>
          <a:p>
            <a:pPr lvl="0" rtl="0"/>
            <a:r>
              <a:rPr lang="fr-FR"/>
              <a:t>Cliquez pour ajouter du contenu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</a:p>
        </p:txBody>
      </p:sp>
      <p:sp>
        <p:nvSpPr>
          <p:cNvPr id="2" name="Espace réservé à la date 1">
            <a:extLst>
              <a:ext uri="{FF2B5EF4-FFF2-40B4-BE49-F238E27FC236}">
                <a16:creationId xmlns:a16="http://schemas.microsoft.com/office/drawing/2014/main" id="{AB81B449-7B97-41DC-B23F-65EDCBD31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r>
              <a:rPr lang="fr-FR"/>
              <a:t>20XX</a:t>
            </a:r>
            <a:endParaRPr lang="fr-FR" dirty="0"/>
          </a:p>
        </p:txBody>
      </p:sp>
      <p:sp>
        <p:nvSpPr>
          <p:cNvPr id="3" name="Espace réservé au pied de page 2">
            <a:extLst>
              <a:ext uri="{FF2B5EF4-FFF2-40B4-BE49-F238E27FC236}">
                <a16:creationId xmlns:a16="http://schemas.microsoft.com/office/drawing/2014/main" id="{7C6B46D5-337B-4906-8412-4EEA3884F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endParaRPr lang="fr-FR" dirty="0"/>
          </a:p>
        </p:txBody>
      </p:sp>
      <p:sp>
        <p:nvSpPr>
          <p:cNvPr id="4" name="Espace réservé pour un numéro de diapositive 3">
            <a:extLst>
              <a:ext uri="{FF2B5EF4-FFF2-40B4-BE49-F238E27FC236}">
                <a16:creationId xmlns:a16="http://schemas.microsoft.com/office/drawing/2014/main" id="{E436F230-C9A7-407A-B923-873839C8D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fld id="{DBA1B0FB-D917-4C8C-928F-313BD683BF39}" type="slidenum">
              <a:rPr lang="fr-FR" smtClean="0"/>
              <a:t>‹N°›</a:t>
            </a:fld>
            <a:endParaRPr lang="fr-FR" dirty="0"/>
          </a:p>
        </p:txBody>
      </p:sp>
      <p:grpSp>
        <p:nvGrpSpPr>
          <p:cNvPr id="5" name="Groupe 4">
            <a:extLst>
              <a:ext uri="{FF2B5EF4-FFF2-40B4-BE49-F238E27FC236}">
                <a16:creationId xmlns:a16="http://schemas.microsoft.com/office/drawing/2014/main" id="{6C61DF04-D7CB-2B19-8BB9-3E90A66197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9010824" y="1514007"/>
            <a:ext cx="734257" cy="760506"/>
            <a:chOff x="5243759" y="1363788"/>
            <a:chExt cx="734257" cy="760506"/>
          </a:xfrm>
        </p:grpSpPr>
        <p:sp>
          <p:nvSpPr>
            <p:cNvPr id="6" name="Format libre 5">
              <a:extLst>
                <a:ext uri="{FF2B5EF4-FFF2-40B4-BE49-F238E27FC236}">
                  <a16:creationId xmlns:a16="http://schemas.microsoft.com/office/drawing/2014/main" id="{5DE1CC00-F893-E215-8086-65B6605C5FC9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356930" y="1363788"/>
              <a:ext cx="621086" cy="364601"/>
            </a:xfrm>
            <a:custGeom>
              <a:avLst/>
              <a:gdLst>
                <a:gd name="T0" fmla="*/ 266 w 540"/>
                <a:gd name="T1" fmla="*/ 0 h 317"/>
                <a:gd name="T2" fmla="*/ 0 w 540"/>
                <a:gd name="T3" fmla="*/ 158 h 317"/>
                <a:gd name="T4" fmla="*/ 266 w 540"/>
                <a:gd name="T5" fmla="*/ 317 h 317"/>
                <a:gd name="T6" fmla="*/ 540 w 540"/>
                <a:gd name="T7" fmla="*/ 158 h 317"/>
                <a:gd name="T8" fmla="*/ 266 w 540"/>
                <a:gd name="T9" fmla="*/ 0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0" h="317">
                  <a:moveTo>
                    <a:pt x="266" y="0"/>
                  </a:moveTo>
                  <a:lnTo>
                    <a:pt x="0" y="158"/>
                  </a:lnTo>
                  <a:lnTo>
                    <a:pt x="266" y="317"/>
                  </a:lnTo>
                  <a:lnTo>
                    <a:pt x="540" y="158"/>
                  </a:lnTo>
                  <a:lnTo>
                    <a:pt x="266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fr-FR"/>
              </a:defPPr>
            </a:lstStyle>
            <a:p>
              <a:pPr algn="ctr" rtl="0"/>
              <a:endParaRPr lang="fr-FR" dirty="0"/>
            </a:p>
          </p:txBody>
        </p:sp>
        <p:sp>
          <p:nvSpPr>
            <p:cNvPr id="7" name="Format libre 6">
              <a:extLst>
                <a:ext uri="{FF2B5EF4-FFF2-40B4-BE49-F238E27FC236}">
                  <a16:creationId xmlns:a16="http://schemas.microsoft.com/office/drawing/2014/main" id="{6EBF50D9-F9B8-ADB3-8B4A-AF19564EE6EB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243759" y="1430747"/>
              <a:ext cx="305942" cy="538275"/>
            </a:xfrm>
            <a:custGeom>
              <a:avLst/>
              <a:gdLst>
                <a:gd name="T0" fmla="*/ 266 w 266"/>
                <a:gd name="T1" fmla="*/ 468 h 468"/>
                <a:gd name="T2" fmla="*/ 0 w 266"/>
                <a:gd name="T3" fmla="*/ 310 h 468"/>
                <a:gd name="T4" fmla="*/ 0 w 266"/>
                <a:gd name="T5" fmla="*/ 310 h 468"/>
                <a:gd name="T6" fmla="*/ 0 w 266"/>
                <a:gd name="T7" fmla="*/ 0 h 468"/>
                <a:gd name="T8" fmla="*/ 0 w 266"/>
                <a:gd name="T9" fmla="*/ 0 h 468"/>
                <a:gd name="T10" fmla="*/ 266 w 266"/>
                <a:gd name="T11" fmla="*/ 159 h 468"/>
                <a:gd name="T12" fmla="*/ 266 w 266"/>
                <a:gd name="T13" fmla="*/ 468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6" h="468">
                  <a:moveTo>
                    <a:pt x="266" y="468"/>
                  </a:moveTo>
                  <a:lnTo>
                    <a:pt x="0" y="310"/>
                  </a:lnTo>
                  <a:lnTo>
                    <a:pt x="0" y="31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66" y="159"/>
                  </a:lnTo>
                  <a:lnTo>
                    <a:pt x="266" y="468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980000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fr-FR"/>
              </a:defPPr>
            </a:lstStyle>
            <a:p>
              <a:pPr algn="ctr" rtl="0"/>
              <a:endParaRPr lang="fr-FR" dirty="0"/>
            </a:p>
          </p:txBody>
        </p:sp>
        <p:sp>
          <p:nvSpPr>
            <p:cNvPr id="8" name="Format libre 8">
              <a:extLst>
                <a:ext uri="{FF2B5EF4-FFF2-40B4-BE49-F238E27FC236}">
                  <a16:creationId xmlns:a16="http://schemas.microsoft.com/office/drawing/2014/main" id="{80BE1060-7183-58F8-EEBF-64135EE82BC5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508097" y="1586019"/>
              <a:ext cx="315144" cy="538275"/>
            </a:xfrm>
            <a:custGeom>
              <a:avLst/>
              <a:gdLst>
                <a:gd name="T0" fmla="*/ 274 w 274"/>
                <a:gd name="T1" fmla="*/ 0 h 468"/>
                <a:gd name="T2" fmla="*/ 274 w 274"/>
                <a:gd name="T3" fmla="*/ 310 h 468"/>
                <a:gd name="T4" fmla="*/ 274 w 274"/>
                <a:gd name="T5" fmla="*/ 310 h 468"/>
                <a:gd name="T6" fmla="*/ 0 w 274"/>
                <a:gd name="T7" fmla="*/ 468 h 468"/>
                <a:gd name="T8" fmla="*/ 0 w 274"/>
                <a:gd name="T9" fmla="*/ 159 h 468"/>
                <a:gd name="T10" fmla="*/ 274 w 274"/>
                <a:gd name="T11" fmla="*/ 0 h 468"/>
                <a:gd name="T12" fmla="*/ 274 w 274"/>
                <a:gd name="T13" fmla="*/ 0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4" h="468">
                  <a:moveTo>
                    <a:pt x="274" y="0"/>
                  </a:moveTo>
                  <a:lnTo>
                    <a:pt x="274" y="310"/>
                  </a:lnTo>
                  <a:lnTo>
                    <a:pt x="274" y="310"/>
                  </a:lnTo>
                  <a:lnTo>
                    <a:pt x="0" y="468"/>
                  </a:lnTo>
                  <a:lnTo>
                    <a:pt x="0" y="159"/>
                  </a:lnTo>
                  <a:lnTo>
                    <a:pt x="274" y="0"/>
                  </a:lnTo>
                  <a:lnTo>
                    <a:pt x="274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8000000" scaled="0"/>
              <a:tileRect/>
            </a:gradFill>
            <a:ln>
              <a:noFill/>
            </a:ln>
            <a:effectLst>
              <a:innerShdw blurRad="254000">
                <a:schemeClr val="accent1">
                  <a:lumMod val="60000"/>
                  <a:lumOff val="40000"/>
                  <a:alpha val="6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fr-FR"/>
              </a:defPPr>
            </a:lstStyle>
            <a:p>
              <a:pPr algn="ctr" rtl="0"/>
              <a:endParaRPr lang="fr-FR" dirty="0"/>
            </a:p>
          </p:txBody>
        </p:sp>
      </p:grpSp>
      <p:sp>
        <p:nvSpPr>
          <p:cNvPr id="11" name="Ovale 10">
            <a:extLst>
              <a:ext uri="{FF2B5EF4-FFF2-40B4-BE49-F238E27FC236}">
                <a16:creationId xmlns:a16="http://schemas.microsoft.com/office/drawing/2014/main" id="{E597A3BE-0D13-9033-E3FD-78202DB799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10168304" y="385236"/>
            <a:ext cx="1080000" cy="108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>
                  <a:lumMod val="10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254000" dist="127000" dir="2700000">
              <a:schemeClr val="accent1">
                <a:lumMod val="60000"/>
                <a:lumOff val="40000"/>
                <a:alpha val="4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fr-FR"/>
            </a:defPPr>
          </a:lstStyle>
          <a:p>
            <a:pPr algn="ctr" rtl="0"/>
            <a:endParaRPr lang="fr-FR" dirty="0"/>
          </a:p>
        </p:txBody>
      </p:sp>
      <p:grpSp>
        <p:nvGrpSpPr>
          <p:cNvPr id="12" name="Groupe 11">
            <a:extLst>
              <a:ext uri="{FF2B5EF4-FFF2-40B4-BE49-F238E27FC236}">
                <a16:creationId xmlns:a16="http://schemas.microsoft.com/office/drawing/2014/main" id="{D8867D9A-3F3B-94C3-244B-0006226AEF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9063019" y="3199533"/>
            <a:ext cx="3597052" cy="2615018"/>
            <a:chOff x="4541453" y="3199533"/>
            <a:chExt cx="3597052" cy="2615018"/>
          </a:xfrm>
        </p:grpSpPr>
        <p:sp>
          <p:nvSpPr>
            <p:cNvPr id="13" name="Format libre : Forme 38">
              <a:extLst>
                <a:ext uri="{FF2B5EF4-FFF2-40B4-BE49-F238E27FC236}">
                  <a16:creationId xmlns:a16="http://schemas.microsoft.com/office/drawing/2014/main" id="{955FC3D1-6227-A188-CCDB-11D573FD807A}"/>
                </a:ext>
              </a:extLst>
            </p:cNvPr>
            <p:cNvSpPr>
              <a:spLocks noChangeAspect="1"/>
            </p:cNvSpPr>
            <p:nvPr/>
          </p:nvSpPr>
          <p:spPr>
            <a:xfrm rot="18900000" flipV="1">
              <a:off x="4602175" y="3958416"/>
              <a:ext cx="3536330" cy="1853969"/>
            </a:xfrm>
            <a:custGeom>
              <a:avLst/>
              <a:gdLst>
                <a:gd name="connsiteX0" fmla="*/ 3536330 w 3536330"/>
                <a:gd name="connsiteY0" fmla="*/ 1853969 h 1853969"/>
                <a:gd name="connsiteX1" fmla="*/ 1682362 w 3536330"/>
                <a:gd name="connsiteY1" fmla="*/ 0 h 1853969"/>
                <a:gd name="connsiteX2" fmla="*/ 52157 w 3536330"/>
                <a:gd name="connsiteY2" fmla="*/ 970257 h 1853969"/>
                <a:gd name="connsiteX3" fmla="*/ 0 w 3536330"/>
                <a:gd name="connsiteY3" fmla="*/ 1078528 h 1853969"/>
                <a:gd name="connsiteX4" fmla="*/ 757215 w 3536330"/>
                <a:gd name="connsiteY4" fmla="*/ 1835743 h 1853969"/>
                <a:gd name="connsiteX5" fmla="*/ 774211 w 3536330"/>
                <a:gd name="connsiteY5" fmla="*/ 1667149 h 1853969"/>
                <a:gd name="connsiteX6" fmla="*/ 1682362 w 3536330"/>
                <a:gd name="connsiteY6" fmla="*/ 926985 h 1853969"/>
                <a:gd name="connsiteX7" fmla="*/ 2609345 w 3536330"/>
                <a:gd name="connsiteY7" fmla="*/ 1853969 h 1853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536330" h="1853969">
                  <a:moveTo>
                    <a:pt x="3536330" y="1853969"/>
                  </a:moveTo>
                  <a:cubicBezTo>
                    <a:pt x="3536330" y="830051"/>
                    <a:pt x="2706280" y="0"/>
                    <a:pt x="1682362" y="0"/>
                  </a:cubicBezTo>
                  <a:cubicBezTo>
                    <a:pt x="978418" y="0"/>
                    <a:pt x="366107" y="392328"/>
                    <a:pt x="52157" y="970257"/>
                  </a:cubicBezTo>
                  <a:lnTo>
                    <a:pt x="0" y="1078528"/>
                  </a:lnTo>
                  <a:lnTo>
                    <a:pt x="757215" y="1835743"/>
                  </a:lnTo>
                  <a:lnTo>
                    <a:pt x="774211" y="1667149"/>
                  </a:lnTo>
                  <a:cubicBezTo>
                    <a:pt x="860649" y="1244739"/>
                    <a:pt x="1234397" y="926985"/>
                    <a:pt x="1682362" y="926985"/>
                  </a:cubicBezTo>
                  <a:cubicBezTo>
                    <a:pt x="2194320" y="926985"/>
                    <a:pt x="2609345" y="1342010"/>
                    <a:pt x="2609345" y="1853969"/>
                  </a:cubicBezTo>
                  <a:close/>
                </a:path>
              </a:pathLst>
            </a:custGeom>
            <a:gradFill flip="none" rotWithShape="1">
              <a:gsLst>
                <a:gs pos="97000">
                  <a:schemeClr val="bg2"/>
                </a:gs>
                <a:gs pos="31000">
                  <a:schemeClr val="bg2">
                    <a:lumMod val="90000"/>
                    <a:lumOff val="10000"/>
                  </a:schemeClr>
                </a:gs>
              </a:gsLst>
              <a:lin ang="15000000" scaled="0"/>
              <a:tileRect/>
            </a:gradFill>
            <a:ln>
              <a:noFill/>
            </a:ln>
            <a:effectLst>
              <a:innerShdw blurRad="355600" dist="101600" dir="16200000">
                <a:schemeClr val="accent1">
                  <a:lumMod val="60000"/>
                  <a:lumOff val="40000"/>
                  <a:alpha val="8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fr-FR"/>
              </a:defPPr>
            </a:lstStyle>
            <a:p>
              <a:pPr algn="ctr" rtl="0"/>
              <a:endParaRPr lang="fr-FR" dirty="0"/>
            </a:p>
          </p:txBody>
        </p:sp>
        <p:grpSp>
          <p:nvGrpSpPr>
            <p:cNvPr id="14" name="Groupe 13">
              <a:extLst>
                <a:ext uri="{FF2B5EF4-FFF2-40B4-BE49-F238E27FC236}">
                  <a16:creationId xmlns:a16="http://schemas.microsoft.com/office/drawing/2014/main" id="{AE6BE70E-C41E-449D-A48C-4EB6BB7DC20D}"/>
                </a:ext>
              </a:extLst>
            </p:cNvPr>
            <p:cNvGrpSpPr/>
            <p:nvPr/>
          </p:nvGrpSpPr>
          <p:grpSpPr>
            <a:xfrm>
              <a:off x="4541453" y="3199533"/>
              <a:ext cx="3478701" cy="2615018"/>
              <a:chOff x="-481151" y="3199533"/>
              <a:chExt cx="3478701" cy="2615018"/>
            </a:xfrm>
          </p:grpSpPr>
          <p:sp>
            <p:nvSpPr>
              <p:cNvPr id="15" name="Format libre : Forme 32">
                <a:extLst>
                  <a:ext uri="{FF2B5EF4-FFF2-40B4-BE49-F238E27FC236}">
                    <a16:creationId xmlns:a16="http://schemas.microsoft.com/office/drawing/2014/main" id="{B7C0B12B-49BE-7855-18FB-8583C8DD9617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 rot="18900000" flipV="1">
                <a:off x="-481151" y="3649708"/>
                <a:ext cx="3478701" cy="2164843"/>
              </a:xfrm>
              <a:custGeom>
                <a:avLst/>
                <a:gdLst>
                  <a:gd name="connsiteX0" fmla="*/ 3478701 w 3478701"/>
                  <a:gd name="connsiteY0" fmla="*/ 2164843 h 2164843"/>
                  <a:gd name="connsiteX1" fmla="*/ 1624733 w 3478701"/>
                  <a:gd name="connsiteY1" fmla="*/ 0 h 2164843"/>
                  <a:gd name="connsiteX2" fmla="*/ 87393 w 3478701"/>
                  <a:gd name="connsiteY2" fmla="*/ 954459 h 2164843"/>
                  <a:gd name="connsiteX3" fmla="*/ 0 w 3478701"/>
                  <a:gd name="connsiteY3" fmla="*/ 1122434 h 2164843"/>
                  <a:gd name="connsiteX4" fmla="*/ 736015 w 3478701"/>
                  <a:gd name="connsiteY4" fmla="*/ 1858449 h 2164843"/>
                  <a:gd name="connsiteX5" fmla="*/ 739424 w 3478701"/>
                  <a:gd name="connsiteY5" fmla="*/ 1842964 h 2164843"/>
                  <a:gd name="connsiteX6" fmla="*/ 1624733 w 3478701"/>
                  <a:gd name="connsiteY6" fmla="*/ 1082422 h 2164843"/>
                  <a:gd name="connsiteX7" fmla="*/ 2551716 w 3478701"/>
                  <a:gd name="connsiteY7" fmla="*/ 2164843 h 21648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478701" h="2164843">
                    <a:moveTo>
                      <a:pt x="3478701" y="2164843"/>
                    </a:moveTo>
                    <a:cubicBezTo>
                      <a:pt x="3478701" y="969234"/>
                      <a:pt x="2648651" y="0"/>
                      <a:pt x="1624733" y="0"/>
                    </a:cubicBezTo>
                    <a:cubicBezTo>
                      <a:pt x="984784" y="0"/>
                      <a:pt x="420564" y="378607"/>
                      <a:pt x="87393" y="954459"/>
                    </a:cubicBezTo>
                    <a:lnTo>
                      <a:pt x="0" y="1122434"/>
                    </a:lnTo>
                    <a:lnTo>
                      <a:pt x="736015" y="1858449"/>
                    </a:lnTo>
                    <a:lnTo>
                      <a:pt x="739424" y="1842964"/>
                    </a:lnTo>
                    <a:cubicBezTo>
                      <a:pt x="856791" y="1402344"/>
                      <a:pt x="1208766" y="1082422"/>
                      <a:pt x="1624733" y="1082422"/>
                    </a:cubicBezTo>
                    <a:cubicBezTo>
                      <a:pt x="2136692" y="1082422"/>
                      <a:pt x="2551716" y="1567038"/>
                      <a:pt x="2551716" y="2164843"/>
                    </a:cubicBezTo>
                    <a:close/>
                  </a:path>
                </a:pathLst>
              </a:custGeom>
              <a:solidFill>
                <a:schemeClr val="bg2">
                  <a:lumMod val="50000"/>
                  <a:lumOff val="50000"/>
                  <a:alpha val="40000"/>
                </a:schemeClr>
              </a:solidFill>
              <a:ln>
                <a:noFill/>
              </a:ln>
              <a:effectLst>
                <a:softEdge rad="381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>
                <a:defPPr>
                  <a:defRPr lang="fr-FR"/>
                </a:defPPr>
              </a:lstStyle>
              <a:p>
                <a:pPr algn="ctr" rtl="0"/>
                <a:endParaRPr lang="fr-FR" dirty="0"/>
              </a:p>
            </p:txBody>
          </p:sp>
          <p:sp>
            <p:nvSpPr>
              <p:cNvPr id="16" name="Ovale 15">
                <a:extLst>
                  <a:ext uri="{FF2B5EF4-FFF2-40B4-BE49-F238E27FC236}">
                    <a16:creationId xmlns:a16="http://schemas.microsoft.com/office/drawing/2014/main" id="{67C78A37-D378-70D3-D6E3-AB9400EB583E}"/>
                  </a:ext>
                </a:extLst>
              </p:cNvPr>
              <p:cNvSpPr/>
              <p:nvPr userDrawn="1"/>
            </p:nvSpPr>
            <p:spPr>
              <a:xfrm rot="13500000" flipV="1">
                <a:off x="1512277" y="2840042"/>
                <a:ext cx="214196" cy="933178"/>
              </a:xfrm>
              <a:prstGeom prst="ellipse">
                <a:avLst/>
              </a:prstGeom>
              <a:solidFill>
                <a:schemeClr val="bg2">
                  <a:lumMod val="90000"/>
                  <a:lumOff val="10000"/>
                </a:schemeClr>
              </a:solidFill>
              <a:ln>
                <a:noFill/>
              </a:ln>
              <a:effectLst>
                <a:innerShdw blurRad="1270000" dist="2540000">
                  <a:schemeClr val="accent1">
                    <a:lumMod val="60000"/>
                    <a:lumOff val="40000"/>
                    <a:alpha val="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fr-FR"/>
                </a:defPPr>
              </a:lstStyle>
              <a:p>
                <a:pPr algn="ctr" rtl="0"/>
                <a:endParaRPr lang="fr-FR" dirty="0"/>
              </a:p>
            </p:txBody>
          </p:sp>
        </p:grpSp>
      </p:grpSp>
      <p:grpSp>
        <p:nvGrpSpPr>
          <p:cNvPr id="17" name="Groupe 16">
            <a:extLst>
              <a:ext uri="{FF2B5EF4-FFF2-40B4-BE49-F238E27FC236}">
                <a16:creationId xmlns:a16="http://schemas.microsoft.com/office/drawing/2014/main" id="{02491172-466F-19CC-B639-A1C3CAB1D4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690545" y="4100655"/>
            <a:ext cx="1335600" cy="1262947"/>
            <a:chOff x="10145015" y="2343978"/>
            <a:chExt cx="1335600" cy="1262947"/>
          </a:xfrm>
        </p:grpSpPr>
        <p:sp>
          <p:nvSpPr>
            <p:cNvPr id="18" name="Format libre : Forme 25">
              <a:extLst>
                <a:ext uri="{FF2B5EF4-FFF2-40B4-BE49-F238E27FC236}">
                  <a16:creationId xmlns:a16="http://schemas.microsoft.com/office/drawing/2014/main" id="{45EC885D-265C-397B-5DAF-57A66CDA30B5}"/>
                </a:ext>
              </a:extLst>
            </p:cNvPr>
            <p:cNvSpPr>
              <a:spLocks noChangeAspect="1"/>
            </p:cNvSpPr>
            <p:nvPr/>
          </p:nvSpPr>
          <p:spPr>
            <a:xfrm rot="8100000">
              <a:off x="10400615" y="2343978"/>
              <a:ext cx="1080000" cy="1262947"/>
            </a:xfrm>
            <a:custGeom>
              <a:avLst/>
              <a:gdLst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0 w 1080000"/>
                <a:gd name="connsiteY9" fmla="*/ 931034 h 1262947"/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540000 w 1080000"/>
                <a:gd name="connsiteY9" fmla="*/ 0 h 1262947"/>
                <a:gd name="connsiteX0" fmla="*/ 540000 w 1080000"/>
                <a:gd name="connsiteY0" fmla="*/ 0 h 1262947"/>
                <a:gd name="connsiteX1" fmla="*/ 1064374 w 1080000"/>
                <a:gd name="connsiteY1" fmla="*/ 931034 h 1262947"/>
                <a:gd name="connsiteX2" fmla="*/ 1069029 w 1080000"/>
                <a:gd name="connsiteY2" fmla="*/ 938533 h 1262947"/>
                <a:gd name="connsiteX3" fmla="*/ 1080000 w 1080000"/>
                <a:gd name="connsiteY3" fmla="*/ 992947 h 1262947"/>
                <a:gd name="connsiteX4" fmla="*/ 540000 w 1080000"/>
                <a:gd name="connsiteY4" fmla="*/ 1262947 h 1262947"/>
                <a:gd name="connsiteX5" fmla="*/ 0 w 1080000"/>
                <a:gd name="connsiteY5" fmla="*/ 992947 h 1262947"/>
                <a:gd name="connsiteX6" fmla="*/ 10971 w 1080000"/>
                <a:gd name="connsiteY6" fmla="*/ 938533 h 1262947"/>
                <a:gd name="connsiteX7" fmla="*/ 15626 w 1080000"/>
                <a:gd name="connsiteY7" fmla="*/ 931034 h 1262947"/>
                <a:gd name="connsiteX8" fmla="*/ 540000 w 1080000"/>
                <a:gd name="connsiteY8" fmla="*/ 0 h 126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262947">
                  <a:moveTo>
                    <a:pt x="540000" y="0"/>
                  </a:moveTo>
                  <a:lnTo>
                    <a:pt x="1064374" y="931034"/>
                  </a:lnTo>
                  <a:lnTo>
                    <a:pt x="1069029" y="938533"/>
                  </a:lnTo>
                  <a:cubicBezTo>
                    <a:pt x="1076223" y="956109"/>
                    <a:pt x="1080000" y="974307"/>
                    <a:pt x="1080000" y="992947"/>
                  </a:cubicBezTo>
                  <a:cubicBezTo>
                    <a:pt x="1080000" y="1142064"/>
                    <a:pt x="838234" y="1262947"/>
                    <a:pt x="540000" y="1262947"/>
                  </a:cubicBezTo>
                  <a:cubicBezTo>
                    <a:pt x="241766" y="1262947"/>
                    <a:pt x="0" y="1142064"/>
                    <a:pt x="0" y="992947"/>
                  </a:cubicBezTo>
                  <a:cubicBezTo>
                    <a:pt x="0" y="974307"/>
                    <a:pt x="3778" y="956109"/>
                    <a:pt x="10971" y="938533"/>
                  </a:cubicBezTo>
                  <a:lnTo>
                    <a:pt x="15626" y="931034"/>
                  </a:lnTo>
                  <a:lnTo>
                    <a:pt x="540000" y="0"/>
                  </a:lnTo>
                  <a:close/>
                </a:path>
              </a:pathLst>
            </a:custGeom>
            <a:gradFill>
              <a:gsLst>
                <a:gs pos="60000">
                  <a:schemeClr val="bg2">
                    <a:lumMod val="90000"/>
                    <a:lumOff val="10000"/>
                  </a:schemeClr>
                </a:gs>
                <a:gs pos="30000">
                  <a:schemeClr val="bg2">
                    <a:lumMod val="90000"/>
                    <a:lumOff val="10000"/>
                  </a:schemeClr>
                </a:gs>
                <a:gs pos="40000">
                  <a:schemeClr val="bg2">
                    <a:lumMod val="80000"/>
                    <a:lumOff val="20000"/>
                  </a:schemeClr>
                </a:gs>
                <a:gs pos="100000">
                  <a:schemeClr val="bg2"/>
                </a:gs>
              </a:gsLst>
              <a:lin ang="600000" scaled="0"/>
            </a:gradFill>
            <a:ln>
              <a:noFill/>
            </a:ln>
            <a:effectLst>
              <a:innerShdw blurRad="254000" dist="101600" dir="7320000">
                <a:schemeClr val="accent1">
                  <a:lumMod val="60000"/>
                  <a:lumOff val="4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fr-FR"/>
              </a:defPPr>
            </a:lstStyle>
            <a:p>
              <a:pPr algn="ctr" rtl="0"/>
              <a:endParaRPr lang="fr-FR" dirty="0"/>
            </a:p>
          </p:txBody>
        </p:sp>
        <p:sp>
          <p:nvSpPr>
            <p:cNvPr id="19" name="Ovale 18">
              <a:extLst>
                <a:ext uri="{FF2B5EF4-FFF2-40B4-BE49-F238E27FC236}">
                  <a16:creationId xmlns:a16="http://schemas.microsoft.com/office/drawing/2014/main" id="{3601DB21-D937-2F89-DC26-063DFC7800C8}"/>
                </a:ext>
              </a:extLst>
            </p:cNvPr>
            <p:cNvSpPr/>
            <p:nvPr/>
          </p:nvSpPr>
          <p:spPr>
            <a:xfrm rot="13500000">
              <a:off x="10415015" y="2179851"/>
              <a:ext cx="540000" cy="1080000"/>
            </a:xfrm>
            <a:prstGeom prst="ellipse">
              <a:avLst/>
            </a:prstGeom>
            <a:gradFill>
              <a:gsLst>
                <a:gs pos="100000">
                  <a:schemeClr val="accent1">
                    <a:lumMod val="60000"/>
                    <a:lumOff val="40000"/>
                    <a:alpha val="0"/>
                  </a:schemeClr>
                </a:gs>
                <a:gs pos="0">
                  <a:schemeClr val="bg2">
                    <a:lumMod val="75000"/>
                    <a:lumOff val="25000"/>
                    <a:alpha val="33000"/>
                  </a:schemeClr>
                </a:gs>
              </a:gsLst>
              <a:lin ang="5400000" scaled="0"/>
            </a:gradFill>
            <a:ln>
              <a:noFill/>
            </a:ln>
            <a:effectLst>
              <a:innerShdw blurRad="12700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fr-FR"/>
              </a:defPPr>
            </a:lstStyle>
            <a:p>
              <a:pPr algn="ctr" rtl="0"/>
              <a:endParaRPr lang="fr-FR" dirty="0"/>
            </a:p>
          </p:txBody>
        </p:sp>
      </p:grpSp>
    </p:spTree>
    <p:extLst>
      <p:ext uri="{BB962C8B-B14F-4D97-AF65-F5344CB8AC3E}">
        <p14:creationId xmlns:p14="http://schemas.microsoft.com/office/powerpoint/2010/main" val="38583325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 de la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 1">
            <a:extLst>
              <a:ext uri="{FF2B5EF4-FFF2-40B4-BE49-F238E27FC236}">
                <a16:creationId xmlns:a16="http://schemas.microsoft.com/office/drawing/2014/main" id="{076C4EAC-BBDE-1963-BD72-3BD2A47DC59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50863" y="4045464"/>
            <a:ext cx="11115355" cy="2286000"/>
          </a:xfrm>
        </p:spPr>
        <p:txBody>
          <a:bodyPr rtlCol="0" anchor="ctr">
            <a:noAutofit/>
          </a:bodyPr>
          <a:lstStyle>
            <a:lvl1pPr algn="l">
              <a:defRPr lang="fr-FR" sz="5400"/>
            </a:lvl1pPr>
          </a:lstStyle>
          <a:p>
            <a:pPr rtl="0"/>
            <a:r>
              <a:rPr lang="fr-FR"/>
              <a:t>Cliquez pour ajouter un titre</a:t>
            </a:r>
          </a:p>
        </p:txBody>
      </p:sp>
      <p:sp>
        <p:nvSpPr>
          <p:cNvPr id="8" name="Espace réservé pour une image 7">
            <a:extLst>
              <a:ext uri="{FF2B5EF4-FFF2-40B4-BE49-F238E27FC236}">
                <a16:creationId xmlns:a16="http://schemas.microsoft.com/office/drawing/2014/main" id="{E592AF4F-2F83-7005-B3AC-6FCC7FB1914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4594"/>
            <a:ext cx="12192000" cy="3771878"/>
          </a:xfrm>
        </p:spPr>
        <p:txBody>
          <a:bodyPr rtlCol="0">
            <a:noAutofit/>
          </a:bodyPr>
          <a:lstStyle>
            <a:lvl1pPr marL="0" indent="0" algn="ctr">
              <a:buNone/>
              <a:defRPr lang="fr-FR" sz="2000"/>
            </a:lvl1pPr>
          </a:lstStyle>
          <a:p>
            <a:pPr rtl="0"/>
            <a:r>
              <a:rPr lang="fr-FR"/>
              <a:t>Cliquez sur l’icône pour insérer une image</a:t>
            </a:r>
          </a:p>
        </p:txBody>
      </p:sp>
      <p:sp>
        <p:nvSpPr>
          <p:cNvPr id="7" name="Ovale 6">
            <a:extLst>
              <a:ext uri="{FF2B5EF4-FFF2-40B4-BE49-F238E27FC236}">
                <a16:creationId xmlns:a16="http://schemas.microsoft.com/office/drawing/2014/main" id="{57BF9F63-86BE-5515-AD3C-59481B3FF4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1225773" y="3852225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fr-FR"/>
            </a:defPPr>
          </a:lstStyle>
          <a:p>
            <a:pPr algn="ctr" rtl="0"/>
            <a:endParaRPr lang="fr-FR" dirty="0"/>
          </a:p>
        </p:txBody>
      </p:sp>
      <p:sp>
        <p:nvSpPr>
          <p:cNvPr id="4" name="Espace réservé à la date 3">
            <a:extLst>
              <a:ext uri="{FF2B5EF4-FFF2-40B4-BE49-F238E27FC236}">
                <a16:creationId xmlns:a16="http://schemas.microsoft.com/office/drawing/2014/main" id="{8C56EB0F-63C8-5F75-A333-3413A9DC6F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r>
              <a:rPr lang="fr-FR"/>
              <a:t>20XX</a:t>
            </a:r>
            <a:endParaRPr lang="fr-FR" dirty="0"/>
          </a:p>
        </p:txBody>
      </p:sp>
      <p:sp>
        <p:nvSpPr>
          <p:cNvPr id="5" name="Espace réservé au pied de page 4">
            <a:extLst>
              <a:ext uri="{FF2B5EF4-FFF2-40B4-BE49-F238E27FC236}">
                <a16:creationId xmlns:a16="http://schemas.microsoft.com/office/drawing/2014/main" id="{4D4DE333-25B4-E092-1CC4-C3D20BA251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endParaRPr lang="fr-FR" dirty="0"/>
          </a:p>
        </p:txBody>
      </p:sp>
      <p:sp>
        <p:nvSpPr>
          <p:cNvPr id="6" name="Espace réservé pour un numéro de diapositive 5">
            <a:extLst>
              <a:ext uri="{FF2B5EF4-FFF2-40B4-BE49-F238E27FC236}">
                <a16:creationId xmlns:a16="http://schemas.microsoft.com/office/drawing/2014/main" id="{8F1AF200-E81F-A326-0EDB-4B93C71D9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fld id="{CBD12358-51D2-46B3-9BDE-DF29528B9454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28997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 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e 6">
            <a:extLst>
              <a:ext uri="{FF2B5EF4-FFF2-40B4-BE49-F238E27FC236}">
                <a16:creationId xmlns:a16="http://schemas.microsoft.com/office/drawing/2014/main" id="{C87E98C0-6053-9701-92D0-4EF9ADBC50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 flipV="1">
            <a:off x="9063019" y="746716"/>
            <a:ext cx="3597052" cy="2615018"/>
            <a:chOff x="4541453" y="3199533"/>
            <a:chExt cx="3597052" cy="2615018"/>
          </a:xfrm>
        </p:grpSpPr>
        <p:sp>
          <p:nvSpPr>
            <p:cNvPr id="8" name="Format libre : Forme 38">
              <a:extLst>
                <a:ext uri="{FF2B5EF4-FFF2-40B4-BE49-F238E27FC236}">
                  <a16:creationId xmlns:a16="http://schemas.microsoft.com/office/drawing/2014/main" id="{C32B1A1D-760B-9D3D-A869-E50FC962A629}"/>
                </a:ext>
              </a:extLst>
            </p:cNvPr>
            <p:cNvSpPr>
              <a:spLocks noChangeAspect="1"/>
            </p:cNvSpPr>
            <p:nvPr/>
          </p:nvSpPr>
          <p:spPr>
            <a:xfrm rot="18900000" flipV="1">
              <a:off x="4602175" y="3958416"/>
              <a:ext cx="3536330" cy="1853969"/>
            </a:xfrm>
            <a:custGeom>
              <a:avLst/>
              <a:gdLst>
                <a:gd name="connsiteX0" fmla="*/ 3536330 w 3536330"/>
                <a:gd name="connsiteY0" fmla="*/ 1853969 h 1853969"/>
                <a:gd name="connsiteX1" fmla="*/ 1682362 w 3536330"/>
                <a:gd name="connsiteY1" fmla="*/ 0 h 1853969"/>
                <a:gd name="connsiteX2" fmla="*/ 52157 w 3536330"/>
                <a:gd name="connsiteY2" fmla="*/ 970257 h 1853969"/>
                <a:gd name="connsiteX3" fmla="*/ 0 w 3536330"/>
                <a:gd name="connsiteY3" fmla="*/ 1078528 h 1853969"/>
                <a:gd name="connsiteX4" fmla="*/ 757215 w 3536330"/>
                <a:gd name="connsiteY4" fmla="*/ 1835743 h 1853969"/>
                <a:gd name="connsiteX5" fmla="*/ 774211 w 3536330"/>
                <a:gd name="connsiteY5" fmla="*/ 1667149 h 1853969"/>
                <a:gd name="connsiteX6" fmla="*/ 1682362 w 3536330"/>
                <a:gd name="connsiteY6" fmla="*/ 926985 h 1853969"/>
                <a:gd name="connsiteX7" fmla="*/ 2609345 w 3536330"/>
                <a:gd name="connsiteY7" fmla="*/ 1853969 h 1853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536330" h="1853969">
                  <a:moveTo>
                    <a:pt x="3536330" y="1853969"/>
                  </a:moveTo>
                  <a:cubicBezTo>
                    <a:pt x="3536330" y="830051"/>
                    <a:pt x="2706280" y="0"/>
                    <a:pt x="1682362" y="0"/>
                  </a:cubicBezTo>
                  <a:cubicBezTo>
                    <a:pt x="978418" y="0"/>
                    <a:pt x="366107" y="392328"/>
                    <a:pt x="52157" y="970257"/>
                  </a:cubicBezTo>
                  <a:lnTo>
                    <a:pt x="0" y="1078528"/>
                  </a:lnTo>
                  <a:lnTo>
                    <a:pt x="757215" y="1835743"/>
                  </a:lnTo>
                  <a:lnTo>
                    <a:pt x="774211" y="1667149"/>
                  </a:lnTo>
                  <a:cubicBezTo>
                    <a:pt x="860649" y="1244739"/>
                    <a:pt x="1234397" y="926985"/>
                    <a:pt x="1682362" y="926985"/>
                  </a:cubicBezTo>
                  <a:cubicBezTo>
                    <a:pt x="2194320" y="926985"/>
                    <a:pt x="2609345" y="1342010"/>
                    <a:pt x="2609345" y="1853969"/>
                  </a:cubicBezTo>
                  <a:close/>
                </a:path>
              </a:pathLst>
            </a:custGeom>
            <a:gradFill flip="none" rotWithShape="1">
              <a:gsLst>
                <a:gs pos="97000">
                  <a:schemeClr val="bg2"/>
                </a:gs>
                <a:gs pos="31000">
                  <a:schemeClr val="bg2">
                    <a:lumMod val="90000"/>
                    <a:lumOff val="10000"/>
                  </a:schemeClr>
                </a:gs>
              </a:gsLst>
              <a:lin ang="15000000" scaled="0"/>
              <a:tileRect/>
            </a:gradFill>
            <a:ln>
              <a:noFill/>
            </a:ln>
            <a:effectLst>
              <a:innerShdw blurRad="355600" dist="101600" dir="16200000">
                <a:schemeClr val="accent1">
                  <a:lumMod val="60000"/>
                  <a:lumOff val="40000"/>
                  <a:alpha val="8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fr-FR"/>
              </a:defPPr>
            </a:lstStyle>
            <a:p>
              <a:pPr algn="ctr" rtl="0"/>
              <a:endParaRPr lang="fr-FR" dirty="0"/>
            </a:p>
          </p:txBody>
        </p:sp>
        <p:grpSp>
          <p:nvGrpSpPr>
            <p:cNvPr id="9" name="Groupe 8">
              <a:extLst>
                <a:ext uri="{FF2B5EF4-FFF2-40B4-BE49-F238E27FC236}">
                  <a16:creationId xmlns:a16="http://schemas.microsoft.com/office/drawing/2014/main" id="{D02EF78B-5BDF-8632-B9B1-087DB042EEC7}"/>
                </a:ext>
              </a:extLst>
            </p:cNvPr>
            <p:cNvGrpSpPr/>
            <p:nvPr/>
          </p:nvGrpSpPr>
          <p:grpSpPr>
            <a:xfrm>
              <a:off x="4541453" y="3199533"/>
              <a:ext cx="3478701" cy="2615018"/>
              <a:chOff x="-481151" y="3199533"/>
              <a:chExt cx="3478701" cy="2615018"/>
            </a:xfrm>
          </p:grpSpPr>
          <p:sp>
            <p:nvSpPr>
              <p:cNvPr id="10" name="Format libre : Forme 32">
                <a:extLst>
                  <a:ext uri="{FF2B5EF4-FFF2-40B4-BE49-F238E27FC236}">
                    <a16:creationId xmlns:a16="http://schemas.microsoft.com/office/drawing/2014/main" id="{5C54B3E8-515B-0865-9321-DB3793A62240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 rot="18900000" flipV="1">
                <a:off x="-481151" y="3649708"/>
                <a:ext cx="3478701" cy="2164843"/>
              </a:xfrm>
              <a:custGeom>
                <a:avLst/>
                <a:gdLst>
                  <a:gd name="connsiteX0" fmla="*/ 3478701 w 3478701"/>
                  <a:gd name="connsiteY0" fmla="*/ 2164843 h 2164843"/>
                  <a:gd name="connsiteX1" fmla="*/ 1624733 w 3478701"/>
                  <a:gd name="connsiteY1" fmla="*/ 0 h 2164843"/>
                  <a:gd name="connsiteX2" fmla="*/ 87393 w 3478701"/>
                  <a:gd name="connsiteY2" fmla="*/ 954459 h 2164843"/>
                  <a:gd name="connsiteX3" fmla="*/ 0 w 3478701"/>
                  <a:gd name="connsiteY3" fmla="*/ 1122434 h 2164843"/>
                  <a:gd name="connsiteX4" fmla="*/ 736015 w 3478701"/>
                  <a:gd name="connsiteY4" fmla="*/ 1858449 h 2164843"/>
                  <a:gd name="connsiteX5" fmla="*/ 739424 w 3478701"/>
                  <a:gd name="connsiteY5" fmla="*/ 1842964 h 2164843"/>
                  <a:gd name="connsiteX6" fmla="*/ 1624733 w 3478701"/>
                  <a:gd name="connsiteY6" fmla="*/ 1082422 h 2164843"/>
                  <a:gd name="connsiteX7" fmla="*/ 2551716 w 3478701"/>
                  <a:gd name="connsiteY7" fmla="*/ 2164843 h 21648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478701" h="2164843">
                    <a:moveTo>
                      <a:pt x="3478701" y="2164843"/>
                    </a:moveTo>
                    <a:cubicBezTo>
                      <a:pt x="3478701" y="969234"/>
                      <a:pt x="2648651" y="0"/>
                      <a:pt x="1624733" y="0"/>
                    </a:cubicBezTo>
                    <a:cubicBezTo>
                      <a:pt x="984784" y="0"/>
                      <a:pt x="420564" y="378607"/>
                      <a:pt x="87393" y="954459"/>
                    </a:cubicBezTo>
                    <a:lnTo>
                      <a:pt x="0" y="1122434"/>
                    </a:lnTo>
                    <a:lnTo>
                      <a:pt x="736015" y="1858449"/>
                    </a:lnTo>
                    <a:lnTo>
                      <a:pt x="739424" y="1842964"/>
                    </a:lnTo>
                    <a:cubicBezTo>
                      <a:pt x="856791" y="1402344"/>
                      <a:pt x="1208766" y="1082422"/>
                      <a:pt x="1624733" y="1082422"/>
                    </a:cubicBezTo>
                    <a:cubicBezTo>
                      <a:pt x="2136692" y="1082422"/>
                      <a:pt x="2551716" y="1567038"/>
                      <a:pt x="2551716" y="2164843"/>
                    </a:cubicBezTo>
                    <a:close/>
                  </a:path>
                </a:pathLst>
              </a:custGeom>
              <a:solidFill>
                <a:schemeClr val="bg2">
                  <a:lumMod val="50000"/>
                  <a:lumOff val="50000"/>
                  <a:alpha val="40000"/>
                </a:schemeClr>
              </a:solidFill>
              <a:ln>
                <a:noFill/>
              </a:ln>
              <a:effectLst>
                <a:softEdge rad="381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>
                <a:defPPr>
                  <a:defRPr lang="fr-FR"/>
                </a:defPPr>
              </a:lstStyle>
              <a:p>
                <a:pPr algn="ctr" rtl="0"/>
                <a:endParaRPr lang="fr-FR" dirty="0"/>
              </a:p>
            </p:txBody>
          </p:sp>
          <p:sp>
            <p:nvSpPr>
              <p:cNvPr id="11" name="Ovale 10">
                <a:extLst>
                  <a:ext uri="{FF2B5EF4-FFF2-40B4-BE49-F238E27FC236}">
                    <a16:creationId xmlns:a16="http://schemas.microsoft.com/office/drawing/2014/main" id="{56E92718-2CCD-B15D-8DE5-46285BEA256B}"/>
                  </a:ext>
                </a:extLst>
              </p:cNvPr>
              <p:cNvSpPr/>
              <p:nvPr userDrawn="1"/>
            </p:nvSpPr>
            <p:spPr>
              <a:xfrm rot="13500000" flipV="1">
                <a:off x="1512277" y="2840042"/>
                <a:ext cx="214196" cy="933178"/>
              </a:xfrm>
              <a:prstGeom prst="ellipse">
                <a:avLst/>
              </a:prstGeom>
              <a:solidFill>
                <a:schemeClr val="bg2">
                  <a:lumMod val="90000"/>
                  <a:lumOff val="10000"/>
                </a:schemeClr>
              </a:solidFill>
              <a:ln>
                <a:noFill/>
              </a:ln>
              <a:effectLst>
                <a:innerShdw blurRad="1270000" dist="2540000">
                  <a:schemeClr val="accent1">
                    <a:lumMod val="60000"/>
                    <a:lumOff val="40000"/>
                    <a:alpha val="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fr-FR"/>
                </a:defPPr>
              </a:lstStyle>
              <a:p>
                <a:pPr algn="ctr" rtl="0"/>
                <a:endParaRPr lang="fr-FR" dirty="0"/>
              </a:p>
            </p:txBody>
          </p:sp>
        </p:grpSp>
      </p:grpSp>
      <p:grpSp>
        <p:nvGrpSpPr>
          <p:cNvPr id="19" name="Groupe 18">
            <a:extLst>
              <a:ext uri="{FF2B5EF4-FFF2-40B4-BE49-F238E27FC236}">
                <a16:creationId xmlns:a16="http://schemas.microsoft.com/office/drawing/2014/main" id="{AEA0B78B-84F0-8B85-40E8-678689DC13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8723112" y="5088958"/>
            <a:ext cx="1335600" cy="1262947"/>
            <a:chOff x="10145015" y="2343978"/>
            <a:chExt cx="1335600" cy="1262947"/>
          </a:xfrm>
        </p:grpSpPr>
        <p:sp>
          <p:nvSpPr>
            <p:cNvPr id="20" name="Format libre : Forme 25">
              <a:extLst>
                <a:ext uri="{FF2B5EF4-FFF2-40B4-BE49-F238E27FC236}">
                  <a16:creationId xmlns:a16="http://schemas.microsoft.com/office/drawing/2014/main" id="{2E5D7C6F-BF77-9B7D-5B12-7AF3ED280B43}"/>
                </a:ext>
              </a:extLst>
            </p:cNvPr>
            <p:cNvSpPr>
              <a:spLocks noChangeAspect="1"/>
            </p:cNvSpPr>
            <p:nvPr/>
          </p:nvSpPr>
          <p:spPr>
            <a:xfrm rot="8100000">
              <a:off x="10400615" y="2343978"/>
              <a:ext cx="1080000" cy="1262947"/>
            </a:xfrm>
            <a:custGeom>
              <a:avLst/>
              <a:gdLst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0 w 1080000"/>
                <a:gd name="connsiteY9" fmla="*/ 931034 h 1262947"/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540000 w 1080000"/>
                <a:gd name="connsiteY9" fmla="*/ 0 h 1262947"/>
                <a:gd name="connsiteX0" fmla="*/ 540000 w 1080000"/>
                <a:gd name="connsiteY0" fmla="*/ 0 h 1262947"/>
                <a:gd name="connsiteX1" fmla="*/ 1064374 w 1080000"/>
                <a:gd name="connsiteY1" fmla="*/ 931034 h 1262947"/>
                <a:gd name="connsiteX2" fmla="*/ 1069029 w 1080000"/>
                <a:gd name="connsiteY2" fmla="*/ 938533 h 1262947"/>
                <a:gd name="connsiteX3" fmla="*/ 1080000 w 1080000"/>
                <a:gd name="connsiteY3" fmla="*/ 992947 h 1262947"/>
                <a:gd name="connsiteX4" fmla="*/ 540000 w 1080000"/>
                <a:gd name="connsiteY4" fmla="*/ 1262947 h 1262947"/>
                <a:gd name="connsiteX5" fmla="*/ 0 w 1080000"/>
                <a:gd name="connsiteY5" fmla="*/ 992947 h 1262947"/>
                <a:gd name="connsiteX6" fmla="*/ 10971 w 1080000"/>
                <a:gd name="connsiteY6" fmla="*/ 938533 h 1262947"/>
                <a:gd name="connsiteX7" fmla="*/ 15626 w 1080000"/>
                <a:gd name="connsiteY7" fmla="*/ 931034 h 1262947"/>
                <a:gd name="connsiteX8" fmla="*/ 540000 w 1080000"/>
                <a:gd name="connsiteY8" fmla="*/ 0 h 126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262947">
                  <a:moveTo>
                    <a:pt x="540000" y="0"/>
                  </a:moveTo>
                  <a:lnTo>
                    <a:pt x="1064374" y="931034"/>
                  </a:lnTo>
                  <a:lnTo>
                    <a:pt x="1069029" y="938533"/>
                  </a:lnTo>
                  <a:cubicBezTo>
                    <a:pt x="1076223" y="956109"/>
                    <a:pt x="1080000" y="974307"/>
                    <a:pt x="1080000" y="992947"/>
                  </a:cubicBezTo>
                  <a:cubicBezTo>
                    <a:pt x="1080000" y="1142064"/>
                    <a:pt x="838234" y="1262947"/>
                    <a:pt x="540000" y="1262947"/>
                  </a:cubicBezTo>
                  <a:cubicBezTo>
                    <a:pt x="241766" y="1262947"/>
                    <a:pt x="0" y="1142064"/>
                    <a:pt x="0" y="992947"/>
                  </a:cubicBezTo>
                  <a:cubicBezTo>
                    <a:pt x="0" y="974307"/>
                    <a:pt x="3778" y="956109"/>
                    <a:pt x="10971" y="938533"/>
                  </a:cubicBezTo>
                  <a:lnTo>
                    <a:pt x="15626" y="931034"/>
                  </a:lnTo>
                  <a:lnTo>
                    <a:pt x="540000" y="0"/>
                  </a:lnTo>
                  <a:close/>
                </a:path>
              </a:pathLst>
            </a:custGeom>
            <a:gradFill>
              <a:gsLst>
                <a:gs pos="60000">
                  <a:schemeClr val="bg2">
                    <a:lumMod val="90000"/>
                    <a:lumOff val="10000"/>
                  </a:schemeClr>
                </a:gs>
                <a:gs pos="30000">
                  <a:schemeClr val="bg2">
                    <a:lumMod val="90000"/>
                    <a:lumOff val="10000"/>
                  </a:schemeClr>
                </a:gs>
                <a:gs pos="40000">
                  <a:schemeClr val="bg2">
                    <a:lumMod val="80000"/>
                    <a:lumOff val="20000"/>
                  </a:schemeClr>
                </a:gs>
                <a:gs pos="100000">
                  <a:schemeClr val="bg2"/>
                </a:gs>
              </a:gsLst>
              <a:lin ang="600000" scaled="0"/>
            </a:gradFill>
            <a:ln>
              <a:noFill/>
            </a:ln>
            <a:effectLst>
              <a:innerShdw blurRad="254000" dist="101600" dir="7320000">
                <a:schemeClr val="accent1">
                  <a:lumMod val="60000"/>
                  <a:lumOff val="4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fr-FR"/>
              </a:defPPr>
            </a:lstStyle>
            <a:p>
              <a:pPr algn="ctr" rtl="0"/>
              <a:endParaRPr lang="fr-FR" dirty="0"/>
            </a:p>
          </p:txBody>
        </p:sp>
        <p:sp>
          <p:nvSpPr>
            <p:cNvPr id="21" name="Ovale 20">
              <a:extLst>
                <a:ext uri="{FF2B5EF4-FFF2-40B4-BE49-F238E27FC236}">
                  <a16:creationId xmlns:a16="http://schemas.microsoft.com/office/drawing/2014/main" id="{FA599EE6-2673-0AD8-EAE0-45C79326015E}"/>
                </a:ext>
              </a:extLst>
            </p:cNvPr>
            <p:cNvSpPr/>
            <p:nvPr/>
          </p:nvSpPr>
          <p:spPr>
            <a:xfrm rot="13500000">
              <a:off x="10415015" y="2179851"/>
              <a:ext cx="540000" cy="1080000"/>
            </a:xfrm>
            <a:prstGeom prst="ellipse">
              <a:avLst/>
            </a:prstGeom>
            <a:gradFill>
              <a:gsLst>
                <a:gs pos="100000">
                  <a:schemeClr val="accent1">
                    <a:lumMod val="60000"/>
                    <a:lumOff val="40000"/>
                    <a:alpha val="0"/>
                  </a:schemeClr>
                </a:gs>
                <a:gs pos="0">
                  <a:schemeClr val="bg2">
                    <a:lumMod val="75000"/>
                    <a:lumOff val="25000"/>
                    <a:alpha val="33000"/>
                  </a:schemeClr>
                </a:gs>
              </a:gsLst>
              <a:lin ang="5400000" scaled="0"/>
            </a:gradFill>
            <a:ln>
              <a:noFill/>
            </a:ln>
            <a:effectLst>
              <a:innerShdw blurRad="12700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fr-FR"/>
              </a:defPPr>
            </a:lstStyle>
            <a:p>
              <a:pPr algn="ctr" rtl="0"/>
              <a:endParaRPr lang="fr-FR" dirty="0"/>
            </a:p>
          </p:txBody>
        </p:sp>
      </p:grpSp>
      <p:grpSp>
        <p:nvGrpSpPr>
          <p:cNvPr id="12" name="Groupe 11">
            <a:extLst>
              <a:ext uri="{FF2B5EF4-FFF2-40B4-BE49-F238E27FC236}">
                <a16:creationId xmlns:a16="http://schemas.microsoft.com/office/drawing/2014/main" id="{3BDBC526-6DCD-4FF6-8395-D8C22E46E5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13998" y="5334748"/>
            <a:ext cx="678135" cy="990000"/>
            <a:chOff x="10490969" y="1448827"/>
            <a:chExt cx="678135" cy="990000"/>
          </a:xfrm>
        </p:grpSpPr>
        <p:sp>
          <p:nvSpPr>
            <p:cNvPr id="13" name="Format libre : Forme 12">
              <a:extLst>
                <a:ext uri="{FF2B5EF4-FFF2-40B4-BE49-F238E27FC236}">
                  <a16:creationId xmlns:a16="http://schemas.microsoft.com/office/drawing/2014/main" id="{02ECB475-568C-47AC-B16D-2E202DEB2DE0}"/>
                </a:ext>
              </a:extLst>
            </p:cNvPr>
            <p:cNvSpPr>
              <a:spLocks noChangeAspect="1"/>
            </p:cNvSpPr>
            <p:nvPr/>
          </p:nvSpPr>
          <p:spPr>
            <a:xfrm rot="2700000" flipH="1" flipV="1">
              <a:off x="10268976" y="1743588"/>
              <a:ext cx="926985" cy="463493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127000" dist="50800" dir="13500000">
                <a:schemeClr val="accent1">
                  <a:lumMod val="40000"/>
                  <a:lumOff val="60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fr-FR"/>
              </a:defPPr>
            </a:lstStyle>
            <a:p>
              <a:pPr algn="ctr" rtl="0"/>
              <a:endParaRPr lang="fr-FR" dirty="0">
                <a:solidFill>
                  <a:schemeClr val="tx1"/>
                </a:solidFill>
              </a:endParaRPr>
            </a:p>
          </p:txBody>
        </p:sp>
        <p:sp>
          <p:nvSpPr>
            <p:cNvPr id="14" name="Ovale 13">
              <a:extLst>
                <a:ext uri="{FF2B5EF4-FFF2-40B4-BE49-F238E27FC236}">
                  <a16:creationId xmlns:a16="http://schemas.microsoft.com/office/drawing/2014/main" id="{080D8764-525A-441E-B58F-068E82F09714}"/>
                </a:ext>
              </a:extLst>
            </p:cNvPr>
            <p:cNvSpPr/>
            <p:nvPr/>
          </p:nvSpPr>
          <p:spPr>
            <a:xfrm rot="8100000" flipH="1" flipV="1">
              <a:off x="11115555" y="1939340"/>
              <a:ext cx="53549" cy="233295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fr-FR"/>
              </a:defPPr>
            </a:lstStyle>
            <a:p>
              <a:pPr algn="ctr" rtl="0"/>
              <a:endParaRPr lang="fr-FR" dirty="0"/>
            </a:p>
          </p:txBody>
        </p:sp>
        <p:sp>
          <p:nvSpPr>
            <p:cNvPr id="15" name="Ovale 14">
              <a:extLst>
                <a:ext uri="{FF2B5EF4-FFF2-40B4-BE49-F238E27FC236}">
                  <a16:creationId xmlns:a16="http://schemas.microsoft.com/office/drawing/2014/main" id="{11196109-6F2B-4738-B2FC-2CCC753AABD4}"/>
                </a:ext>
              </a:extLst>
            </p:cNvPr>
            <p:cNvSpPr/>
            <p:nvPr/>
          </p:nvSpPr>
          <p:spPr>
            <a:xfrm rot="8100000" flipH="1" flipV="1">
              <a:off x="10625042" y="1448827"/>
              <a:ext cx="53549" cy="233295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fr-FR"/>
              </a:defPPr>
            </a:lstStyle>
            <a:p>
              <a:pPr algn="ctr" rtl="0"/>
              <a:endParaRPr lang="fr-FR" dirty="0"/>
            </a:p>
          </p:txBody>
        </p:sp>
        <p:sp>
          <p:nvSpPr>
            <p:cNvPr id="16" name="Format libre : Forme 15">
              <a:extLst>
                <a:ext uri="{FF2B5EF4-FFF2-40B4-BE49-F238E27FC236}">
                  <a16:creationId xmlns:a16="http://schemas.microsoft.com/office/drawing/2014/main" id="{F7E468C2-69B8-470B-85E3-801A3CB1D7E2}"/>
                </a:ext>
              </a:extLst>
            </p:cNvPr>
            <p:cNvSpPr>
              <a:spLocks noChangeAspect="1"/>
            </p:cNvSpPr>
            <p:nvPr/>
          </p:nvSpPr>
          <p:spPr>
            <a:xfrm rot="2700000" flipH="1" flipV="1">
              <a:off x="10292519" y="1686748"/>
              <a:ext cx="926985" cy="530086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20000"/>
              </a:schemeClr>
            </a:solidFill>
            <a:ln>
              <a:noFill/>
            </a:ln>
            <a:effectLst>
              <a:softEdge rad="1016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fr-FR"/>
              </a:defPPr>
            </a:lstStyle>
            <a:p>
              <a:pPr algn="ctr" rtl="0"/>
              <a:endParaRPr lang="fr-FR" dirty="0">
                <a:solidFill>
                  <a:schemeClr val="tx1"/>
                </a:solidFill>
              </a:endParaRPr>
            </a:p>
          </p:txBody>
        </p:sp>
      </p:grpSp>
      <p:sp>
        <p:nvSpPr>
          <p:cNvPr id="2" name="Titre 1">
            <a:extLst>
              <a:ext uri="{FF2B5EF4-FFF2-40B4-BE49-F238E27FC236}">
                <a16:creationId xmlns:a16="http://schemas.microsoft.com/office/drawing/2014/main" id="{B1A4B040-51E3-4DA0-B21D-EEE173E7536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2" y="498474"/>
            <a:ext cx="7960421" cy="1450217"/>
          </a:xfrm>
        </p:spPr>
        <p:txBody>
          <a:bodyPr vert="horz" wrap="square" lIns="0" tIns="0" rIns="0" bIns="0" rtlCol="0" anchor="t" anchorCtr="0">
            <a:normAutofit/>
          </a:bodyPr>
          <a:lstStyle>
            <a:lvl1pPr>
              <a:defRPr lang="fr-FR" sz="4000" dirty="0"/>
            </a:lvl1pPr>
          </a:lstStyle>
          <a:p>
            <a:pPr lvl="0" rtl="0">
              <a:lnSpc>
                <a:spcPct val="100000"/>
              </a:lnSpc>
            </a:pPr>
            <a:r>
              <a:rPr lang="fr-FR"/>
              <a:t>Cliquez pour ajouter un titre</a:t>
            </a:r>
          </a:p>
        </p:txBody>
      </p:sp>
      <p:sp>
        <p:nvSpPr>
          <p:cNvPr id="3" name="Espace réservé pour un contenu 2">
            <a:extLst>
              <a:ext uri="{FF2B5EF4-FFF2-40B4-BE49-F238E27FC236}">
                <a16:creationId xmlns:a16="http://schemas.microsoft.com/office/drawing/2014/main" id="{F8A2CD90-429B-4A55-B6C8-DD6CE699411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81343" y="2103039"/>
            <a:ext cx="7929940" cy="3979625"/>
          </a:xfrm>
        </p:spPr>
        <p:txBody>
          <a:bodyPr rtlCol="0">
            <a:normAutofit/>
          </a:bodyPr>
          <a:lstStyle>
            <a:lvl1pPr>
              <a:defRPr lang="fr-FR" sz="1800">
                <a:solidFill>
                  <a:schemeClr val="tx1"/>
                </a:solidFill>
              </a:defRPr>
            </a:lvl1pPr>
            <a:lvl2pPr>
              <a:defRPr lang="fr-FR" sz="1200">
                <a:solidFill>
                  <a:schemeClr val="tx1"/>
                </a:solidFill>
              </a:defRPr>
            </a:lvl2pPr>
            <a:lvl3pPr>
              <a:defRPr lang="fr-FR" sz="1200">
                <a:solidFill>
                  <a:schemeClr val="tx1"/>
                </a:solidFill>
              </a:defRPr>
            </a:lvl3pPr>
            <a:lvl4pPr>
              <a:defRPr lang="fr-FR" sz="1200">
                <a:solidFill>
                  <a:schemeClr val="tx1"/>
                </a:solidFill>
              </a:defRPr>
            </a:lvl4pPr>
            <a:lvl5pPr>
              <a:defRPr lang="fr-FR" sz="1200">
                <a:solidFill>
                  <a:schemeClr val="tx1"/>
                </a:solidFill>
              </a:defRPr>
            </a:lvl5pPr>
          </a:lstStyle>
          <a:p>
            <a:pPr lvl="0" rtl="0"/>
            <a:r>
              <a:rPr lang="fr-FR"/>
              <a:t>Cliquez pour ajouter du contenu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</a:p>
        </p:txBody>
      </p:sp>
      <p:sp>
        <p:nvSpPr>
          <p:cNvPr id="4" name="Espace réservé à la date 3">
            <a:extLst>
              <a:ext uri="{FF2B5EF4-FFF2-40B4-BE49-F238E27FC236}">
                <a16:creationId xmlns:a16="http://schemas.microsoft.com/office/drawing/2014/main" id="{4D4EE704-5DCA-484E-85E0-0E3A7B1C50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r>
              <a:rPr lang="fr-FR"/>
              <a:t>20XX</a:t>
            </a:r>
            <a:endParaRPr lang="fr-FR" dirty="0"/>
          </a:p>
        </p:txBody>
      </p:sp>
      <p:sp>
        <p:nvSpPr>
          <p:cNvPr id="5" name="Espace réservé au pied de page 4">
            <a:extLst>
              <a:ext uri="{FF2B5EF4-FFF2-40B4-BE49-F238E27FC236}">
                <a16:creationId xmlns:a16="http://schemas.microsoft.com/office/drawing/2014/main" id="{4CA69B66-1C18-44A2-93F7-97DED26F24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endParaRPr lang="fr-FR" dirty="0"/>
          </a:p>
        </p:txBody>
      </p:sp>
      <p:sp>
        <p:nvSpPr>
          <p:cNvPr id="6" name="Espace réservé pour un numéro de diapositive 5">
            <a:extLst>
              <a:ext uri="{FF2B5EF4-FFF2-40B4-BE49-F238E27FC236}">
                <a16:creationId xmlns:a16="http://schemas.microsoft.com/office/drawing/2014/main" id="{7E44B5A0-66FA-433A-8DC5-C097C63B4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fld id="{DBA1B0FB-D917-4C8C-928F-313BD683BF39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609946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 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e 21">
            <a:extLst>
              <a:ext uri="{FF2B5EF4-FFF2-40B4-BE49-F238E27FC236}">
                <a16:creationId xmlns:a16="http://schemas.microsoft.com/office/drawing/2014/main" id="{94729CA3-91C4-4A89-9448-A2F0E40917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11069864" y="333375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fr-FR"/>
            </a:defPPr>
          </a:lstStyle>
          <a:p>
            <a:pPr algn="ctr" rtl="0"/>
            <a:endParaRPr lang="fr-FR" dirty="0"/>
          </a:p>
        </p:txBody>
      </p:sp>
      <p:grpSp>
        <p:nvGrpSpPr>
          <p:cNvPr id="13" name="Groupe 12">
            <a:extLst>
              <a:ext uri="{FF2B5EF4-FFF2-40B4-BE49-F238E27FC236}">
                <a16:creationId xmlns:a16="http://schemas.microsoft.com/office/drawing/2014/main" id="{168347B7-45FA-4A01-924D-DC385B720B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31786" y="5528198"/>
            <a:ext cx="631474" cy="667800"/>
            <a:chOff x="2994153" y="1378666"/>
            <a:chExt cx="631474" cy="667800"/>
          </a:xfrm>
        </p:grpSpPr>
        <p:sp>
          <p:nvSpPr>
            <p:cNvPr id="20" name="Format libre : Forme 19">
              <a:extLst>
                <a:ext uri="{FF2B5EF4-FFF2-40B4-BE49-F238E27FC236}">
                  <a16:creationId xmlns:a16="http://schemas.microsoft.com/office/drawing/2014/main" id="{31167DA1-25D1-4E60-A62E-42B6F56A96EC}"/>
                </a:ext>
              </a:extLst>
            </p:cNvPr>
            <p:cNvSpPr>
              <a:spLocks noChangeAspect="1"/>
            </p:cNvSpPr>
            <p:nvPr/>
          </p:nvSpPr>
          <p:spPr>
            <a:xfrm rot="2700000">
              <a:off x="3039890" y="1332929"/>
              <a:ext cx="540000" cy="631474"/>
            </a:xfrm>
            <a:custGeom>
              <a:avLst/>
              <a:gdLst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0 w 1080000"/>
                <a:gd name="connsiteY9" fmla="*/ 931034 h 1262947"/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540000 w 1080000"/>
                <a:gd name="connsiteY9" fmla="*/ 0 h 1262947"/>
                <a:gd name="connsiteX0" fmla="*/ 540000 w 1080000"/>
                <a:gd name="connsiteY0" fmla="*/ 0 h 1262947"/>
                <a:gd name="connsiteX1" fmla="*/ 1064374 w 1080000"/>
                <a:gd name="connsiteY1" fmla="*/ 931034 h 1262947"/>
                <a:gd name="connsiteX2" fmla="*/ 1069029 w 1080000"/>
                <a:gd name="connsiteY2" fmla="*/ 938533 h 1262947"/>
                <a:gd name="connsiteX3" fmla="*/ 1080000 w 1080000"/>
                <a:gd name="connsiteY3" fmla="*/ 992947 h 1262947"/>
                <a:gd name="connsiteX4" fmla="*/ 540000 w 1080000"/>
                <a:gd name="connsiteY4" fmla="*/ 1262947 h 1262947"/>
                <a:gd name="connsiteX5" fmla="*/ 0 w 1080000"/>
                <a:gd name="connsiteY5" fmla="*/ 992947 h 1262947"/>
                <a:gd name="connsiteX6" fmla="*/ 10971 w 1080000"/>
                <a:gd name="connsiteY6" fmla="*/ 938533 h 1262947"/>
                <a:gd name="connsiteX7" fmla="*/ 15626 w 1080000"/>
                <a:gd name="connsiteY7" fmla="*/ 931034 h 1262947"/>
                <a:gd name="connsiteX8" fmla="*/ 540000 w 1080000"/>
                <a:gd name="connsiteY8" fmla="*/ 0 h 126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262947">
                  <a:moveTo>
                    <a:pt x="540000" y="0"/>
                  </a:moveTo>
                  <a:lnTo>
                    <a:pt x="1064374" y="931034"/>
                  </a:lnTo>
                  <a:lnTo>
                    <a:pt x="1069029" y="938533"/>
                  </a:lnTo>
                  <a:cubicBezTo>
                    <a:pt x="1076223" y="956109"/>
                    <a:pt x="1080000" y="974307"/>
                    <a:pt x="1080000" y="992947"/>
                  </a:cubicBezTo>
                  <a:cubicBezTo>
                    <a:pt x="1080000" y="1142064"/>
                    <a:pt x="838234" y="1262947"/>
                    <a:pt x="540000" y="1262947"/>
                  </a:cubicBezTo>
                  <a:cubicBezTo>
                    <a:pt x="241766" y="1262947"/>
                    <a:pt x="0" y="1142064"/>
                    <a:pt x="0" y="992947"/>
                  </a:cubicBezTo>
                  <a:cubicBezTo>
                    <a:pt x="0" y="974307"/>
                    <a:pt x="3778" y="956109"/>
                    <a:pt x="10971" y="938533"/>
                  </a:cubicBezTo>
                  <a:lnTo>
                    <a:pt x="15626" y="931034"/>
                  </a:lnTo>
                  <a:lnTo>
                    <a:pt x="540000" y="0"/>
                  </a:lnTo>
                  <a:close/>
                </a:path>
              </a:pathLst>
            </a:custGeom>
            <a:gradFill>
              <a:gsLst>
                <a:gs pos="60000">
                  <a:schemeClr val="bg2">
                    <a:lumMod val="90000"/>
                    <a:lumOff val="10000"/>
                  </a:schemeClr>
                </a:gs>
                <a:gs pos="30000">
                  <a:schemeClr val="bg2">
                    <a:lumMod val="90000"/>
                    <a:lumOff val="10000"/>
                  </a:schemeClr>
                </a:gs>
                <a:gs pos="40000">
                  <a:schemeClr val="bg2">
                    <a:lumMod val="75000"/>
                    <a:lumOff val="25000"/>
                  </a:schemeClr>
                </a:gs>
                <a:gs pos="100000">
                  <a:schemeClr val="bg2"/>
                </a:gs>
              </a:gsLst>
              <a:lin ang="600000" scaled="0"/>
            </a:gradFill>
            <a:ln>
              <a:noFill/>
            </a:ln>
            <a:effectLst>
              <a:innerShdw blurRad="254000" dist="101600" dir="2700000">
                <a:schemeClr val="accent1">
                  <a:lumMod val="60000"/>
                  <a:lumOff val="40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fr-FR"/>
              </a:defPPr>
            </a:lstStyle>
            <a:p>
              <a:pPr algn="ctr" rtl="0"/>
              <a:endParaRPr lang="fr-FR" dirty="0"/>
            </a:p>
          </p:txBody>
        </p:sp>
        <p:sp>
          <p:nvSpPr>
            <p:cNvPr id="21" name="Ovale 20">
              <a:extLst>
                <a:ext uri="{FF2B5EF4-FFF2-40B4-BE49-F238E27FC236}">
                  <a16:creationId xmlns:a16="http://schemas.microsoft.com/office/drawing/2014/main" id="{6B7B7215-A661-477E-91D0-CDBE5564D2B9}"/>
                </a:ext>
              </a:extLst>
            </p:cNvPr>
            <p:cNvSpPr/>
            <p:nvPr/>
          </p:nvSpPr>
          <p:spPr>
            <a:xfrm rot="8100000">
              <a:off x="3047090" y="1506466"/>
              <a:ext cx="270000" cy="540000"/>
            </a:xfrm>
            <a:prstGeom prst="ellipse">
              <a:avLst/>
            </a:prstGeom>
            <a:gradFill>
              <a:gsLst>
                <a:gs pos="100000">
                  <a:schemeClr val="bg2">
                    <a:lumMod val="90000"/>
                    <a:lumOff val="10000"/>
                  </a:schemeClr>
                </a:gs>
                <a:gs pos="50000">
                  <a:schemeClr val="bg2">
                    <a:lumMod val="95000"/>
                    <a:lumOff val="5000"/>
                  </a:schemeClr>
                </a:gs>
              </a:gsLst>
              <a:lin ang="5400000" scaled="0"/>
            </a:gradFill>
            <a:ln>
              <a:noFill/>
            </a:ln>
            <a:effectLst>
              <a:innerShdw blurRad="12700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fr-FR"/>
              </a:defPPr>
            </a:lstStyle>
            <a:p>
              <a:pPr algn="ctr" rtl="0"/>
              <a:endParaRPr lang="fr-FR" dirty="0"/>
            </a:p>
          </p:txBody>
        </p:sp>
      </p:grpSp>
      <p:sp>
        <p:nvSpPr>
          <p:cNvPr id="2" name="Titre 1">
            <a:extLst>
              <a:ext uri="{FF2B5EF4-FFF2-40B4-BE49-F238E27FC236}">
                <a16:creationId xmlns:a16="http://schemas.microsoft.com/office/drawing/2014/main" id="{8978E540-142B-4A82-9C3F-E61BC190AEE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3" y="508635"/>
            <a:ext cx="11090274" cy="1332000"/>
          </a:xfrm>
        </p:spPr>
        <p:txBody>
          <a:bodyPr rtlCol="0">
            <a:normAutofit/>
          </a:bodyPr>
          <a:lstStyle>
            <a:lvl1pPr>
              <a:lnSpc>
                <a:spcPct val="100000"/>
              </a:lnSpc>
              <a:defRPr lang="fr-FR" sz="4000"/>
            </a:lvl1pPr>
          </a:lstStyle>
          <a:p>
            <a:pPr rtl="0"/>
            <a:r>
              <a:rPr lang="fr-FR"/>
              <a:t>Cliquez pour ajouter un titre</a:t>
            </a:r>
          </a:p>
        </p:txBody>
      </p:sp>
      <p:sp>
        <p:nvSpPr>
          <p:cNvPr id="3" name="Espace réservé pour un contenu 2">
            <a:extLst>
              <a:ext uri="{FF2B5EF4-FFF2-40B4-BE49-F238E27FC236}">
                <a16:creationId xmlns:a16="http://schemas.microsoft.com/office/drawing/2014/main" id="{02C6BF36-D4F5-4363-B440-BDAE50BBD4B6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550862" y="2097175"/>
            <a:ext cx="5435600" cy="3995650"/>
          </a:xfrm>
        </p:spPr>
        <p:txBody>
          <a:bodyPr rtlCol="0">
            <a:normAutofit/>
          </a:bodyPr>
          <a:lstStyle>
            <a:lvl1pPr marL="0" indent="0">
              <a:spcBef>
                <a:spcPts val="1000"/>
              </a:spcBef>
              <a:buNone/>
              <a:defRPr lang="fr-FR" sz="1800">
                <a:solidFill>
                  <a:schemeClr val="tx1"/>
                </a:solidFill>
              </a:defRPr>
            </a:lvl1pPr>
            <a:lvl2pPr marL="228600">
              <a:spcBef>
                <a:spcPts val="1000"/>
              </a:spcBef>
              <a:defRPr lang="fr-FR" sz="1800">
                <a:solidFill>
                  <a:schemeClr val="tx1"/>
                </a:solidFill>
              </a:defRPr>
            </a:lvl2pPr>
            <a:lvl3pPr marL="411480" indent="-228600">
              <a:spcBef>
                <a:spcPts val="1000"/>
              </a:spcBef>
              <a:defRPr lang="fr-FR" sz="1800">
                <a:solidFill>
                  <a:schemeClr val="tx1"/>
                </a:solidFill>
              </a:defRPr>
            </a:lvl3pPr>
            <a:lvl4pPr marL="594360">
              <a:spcBef>
                <a:spcPts val="1000"/>
              </a:spcBef>
              <a:defRPr lang="fr-FR" sz="1800">
                <a:solidFill>
                  <a:schemeClr val="tx1"/>
                </a:solidFill>
              </a:defRPr>
            </a:lvl4pPr>
            <a:lvl5pPr marL="777240">
              <a:spcBef>
                <a:spcPts val="1000"/>
              </a:spcBef>
              <a:defRPr lang="fr-FR" sz="1800">
                <a:solidFill>
                  <a:schemeClr val="tx1"/>
                </a:solidFill>
              </a:defRPr>
            </a:lvl5pPr>
          </a:lstStyle>
          <a:p>
            <a:pPr lvl="0" rtl="0"/>
            <a:r>
              <a:rPr lang="fr-FR"/>
              <a:t>Cliquez pour ajouter du contenu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</a:p>
        </p:txBody>
      </p:sp>
      <p:sp>
        <p:nvSpPr>
          <p:cNvPr id="11" name="Espace réservé pour un contenu 2">
            <a:extLst>
              <a:ext uri="{FF2B5EF4-FFF2-40B4-BE49-F238E27FC236}">
                <a16:creationId xmlns:a16="http://schemas.microsoft.com/office/drawing/2014/main" id="{6B65629D-0977-C0EA-5E0B-C4822F43DAEE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6205540" y="2097175"/>
            <a:ext cx="5435600" cy="3995650"/>
          </a:xfrm>
        </p:spPr>
        <p:txBody>
          <a:bodyPr rtlCol="0">
            <a:normAutofit/>
          </a:bodyPr>
          <a:lstStyle>
            <a:lvl1pPr marL="0" indent="0">
              <a:spcBef>
                <a:spcPts val="1000"/>
              </a:spcBef>
              <a:buNone/>
              <a:defRPr lang="fr-FR" sz="1800">
                <a:solidFill>
                  <a:schemeClr val="tx1"/>
                </a:solidFill>
              </a:defRPr>
            </a:lvl1pPr>
            <a:lvl2pPr marL="228600">
              <a:spcBef>
                <a:spcPts val="1000"/>
              </a:spcBef>
              <a:defRPr lang="fr-FR" sz="1800">
                <a:solidFill>
                  <a:schemeClr val="tx1"/>
                </a:solidFill>
              </a:defRPr>
            </a:lvl2pPr>
            <a:lvl3pPr marL="411480" indent="-228600">
              <a:spcBef>
                <a:spcPts val="1000"/>
              </a:spcBef>
              <a:defRPr lang="fr-FR" sz="1800">
                <a:solidFill>
                  <a:schemeClr val="tx1"/>
                </a:solidFill>
              </a:defRPr>
            </a:lvl3pPr>
            <a:lvl4pPr marL="594360">
              <a:spcBef>
                <a:spcPts val="1000"/>
              </a:spcBef>
              <a:defRPr lang="fr-FR" sz="1800">
                <a:solidFill>
                  <a:schemeClr val="tx1"/>
                </a:solidFill>
              </a:defRPr>
            </a:lvl4pPr>
            <a:lvl5pPr marL="777240">
              <a:spcBef>
                <a:spcPts val="1000"/>
              </a:spcBef>
              <a:defRPr lang="fr-FR" sz="1800">
                <a:solidFill>
                  <a:schemeClr val="tx1"/>
                </a:solidFill>
              </a:defRPr>
            </a:lvl5pPr>
          </a:lstStyle>
          <a:p>
            <a:pPr lvl="0" rtl="0"/>
            <a:r>
              <a:rPr lang="fr-FR"/>
              <a:t>Cliquez pour ajouter du contenu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</a:p>
        </p:txBody>
      </p:sp>
      <p:sp>
        <p:nvSpPr>
          <p:cNvPr id="5" name="Espace réservé à la date 4">
            <a:extLst>
              <a:ext uri="{FF2B5EF4-FFF2-40B4-BE49-F238E27FC236}">
                <a16:creationId xmlns:a16="http://schemas.microsoft.com/office/drawing/2014/main" id="{BB99A8AF-0998-4613-B1D8-C14ECBFFDF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r>
              <a:rPr lang="fr-FR"/>
              <a:t>20XX</a:t>
            </a:r>
            <a:endParaRPr lang="fr-FR" dirty="0"/>
          </a:p>
        </p:txBody>
      </p:sp>
      <p:sp>
        <p:nvSpPr>
          <p:cNvPr id="6" name="Espace réservé au pied de page 5">
            <a:extLst>
              <a:ext uri="{FF2B5EF4-FFF2-40B4-BE49-F238E27FC236}">
                <a16:creationId xmlns:a16="http://schemas.microsoft.com/office/drawing/2014/main" id="{66E44EAA-B8A9-4428-A9DF-1174DA9409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endParaRPr lang="fr-FR" dirty="0"/>
          </a:p>
        </p:txBody>
      </p:sp>
      <p:sp>
        <p:nvSpPr>
          <p:cNvPr id="7" name="Espace réservé pour un numéro de diapositive 6">
            <a:extLst>
              <a:ext uri="{FF2B5EF4-FFF2-40B4-BE49-F238E27FC236}">
                <a16:creationId xmlns:a16="http://schemas.microsoft.com/office/drawing/2014/main" id="{19E5C381-C899-4BF9-B584-2D78074D1C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fld id="{DBA1B0FB-D917-4C8C-928F-313BD683BF39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061194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e 21">
            <a:extLst>
              <a:ext uri="{FF2B5EF4-FFF2-40B4-BE49-F238E27FC236}">
                <a16:creationId xmlns:a16="http://schemas.microsoft.com/office/drawing/2014/main" id="{94729CA3-91C4-4A89-9448-A2F0E40917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11069864" y="333375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fr-FR"/>
            </a:defPPr>
          </a:lstStyle>
          <a:p>
            <a:pPr algn="ctr" rtl="0"/>
            <a:endParaRPr lang="fr-FR" dirty="0"/>
          </a:p>
        </p:txBody>
      </p:sp>
      <p:sp>
        <p:nvSpPr>
          <p:cNvPr id="2" name="Titre 1">
            <a:extLst>
              <a:ext uri="{FF2B5EF4-FFF2-40B4-BE49-F238E27FC236}">
                <a16:creationId xmlns:a16="http://schemas.microsoft.com/office/drawing/2014/main" id="{8978E540-142B-4A82-9C3F-E61BC190AEE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3" y="488315"/>
            <a:ext cx="11090274" cy="1332000"/>
          </a:xfrm>
        </p:spPr>
        <p:txBody>
          <a:bodyPr rtlCol="0">
            <a:normAutofit/>
          </a:bodyPr>
          <a:lstStyle>
            <a:lvl1pPr>
              <a:lnSpc>
                <a:spcPct val="100000"/>
              </a:lnSpc>
              <a:defRPr lang="fr-FR" sz="4000"/>
            </a:lvl1pPr>
          </a:lstStyle>
          <a:p>
            <a:pPr rtl="0"/>
            <a:r>
              <a:rPr lang="fr-FR"/>
              <a:t>Cliquez pour ajouter un titre</a:t>
            </a:r>
          </a:p>
        </p:txBody>
      </p:sp>
      <p:grpSp>
        <p:nvGrpSpPr>
          <p:cNvPr id="11" name="Groupe 10">
            <a:extLst>
              <a:ext uri="{FF2B5EF4-FFF2-40B4-BE49-F238E27FC236}">
                <a16:creationId xmlns:a16="http://schemas.microsoft.com/office/drawing/2014/main" id="{6EFC6ED4-22DD-0C3B-D15A-218307AB6D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0379261" y="2030035"/>
            <a:ext cx="1335600" cy="1262947"/>
            <a:chOff x="10145015" y="2343978"/>
            <a:chExt cx="1335600" cy="1262947"/>
          </a:xfrm>
        </p:grpSpPr>
        <p:sp>
          <p:nvSpPr>
            <p:cNvPr id="12" name="Format libre : Forme 25">
              <a:extLst>
                <a:ext uri="{FF2B5EF4-FFF2-40B4-BE49-F238E27FC236}">
                  <a16:creationId xmlns:a16="http://schemas.microsoft.com/office/drawing/2014/main" id="{E4CD0F67-4BE8-1120-FCAE-806F9E18DD58}"/>
                </a:ext>
              </a:extLst>
            </p:cNvPr>
            <p:cNvSpPr>
              <a:spLocks noChangeAspect="1"/>
            </p:cNvSpPr>
            <p:nvPr/>
          </p:nvSpPr>
          <p:spPr>
            <a:xfrm rot="8100000">
              <a:off x="10400615" y="2343978"/>
              <a:ext cx="1080000" cy="1262947"/>
            </a:xfrm>
            <a:custGeom>
              <a:avLst/>
              <a:gdLst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0 w 1080000"/>
                <a:gd name="connsiteY9" fmla="*/ 931034 h 1262947"/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540000 w 1080000"/>
                <a:gd name="connsiteY9" fmla="*/ 0 h 1262947"/>
                <a:gd name="connsiteX0" fmla="*/ 540000 w 1080000"/>
                <a:gd name="connsiteY0" fmla="*/ 0 h 1262947"/>
                <a:gd name="connsiteX1" fmla="*/ 1064374 w 1080000"/>
                <a:gd name="connsiteY1" fmla="*/ 931034 h 1262947"/>
                <a:gd name="connsiteX2" fmla="*/ 1069029 w 1080000"/>
                <a:gd name="connsiteY2" fmla="*/ 938533 h 1262947"/>
                <a:gd name="connsiteX3" fmla="*/ 1080000 w 1080000"/>
                <a:gd name="connsiteY3" fmla="*/ 992947 h 1262947"/>
                <a:gd name="connsiteX4" fmla="*/ 540000 w 1080000"/>
                <a:gd name="connsiteY4" fmla="*/ 1262947 h 1262947"/>
                <a:gd name="connsiteX5" fmla="*/ 0 w 1080000"/>
                <a:gd name="connsiteY5" fmla="*/ 992947 h 1262947"/>
                <a:gd name="connsiteX6" fmla="*/ 10971 w 1080000"/>
                <a:gd name="connsiteY6" fmla="*/ 938533 h 1262947"/>
                <a:gd name="connsiteX7" fmla="*/ 15626 w 1080000"/>
                <a:gd name="connsiteY7" fmla="*/ 931034 h 1262947"/>
                <a:gd name="connsiteX8" fmla="*/ 540000 w 1080000"/>
                <a:gd name="connsiteY8" fmla="*/ 0 h 126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262947">
                  <a:moveTo>
                    <a:pt x="540000" y="0"/>
                  </a:moveTo>
                  <a:lnTo>
                    <a:pt x="1064374" y="931034"/>
                  </a:lnTo>
                  <a:lnTo>
                    <a:pt x="1069029" y="938533"/>
                  </a:lnTo>
                  <a:cubicBezTo>
                    <a:pt x="1076223" y="956109"/>
                    <a:pt x="1080000" y="974307"/>
                    <a:pt x="1080000" y="992947"/>
                  </a:cubicBezTo>
                  <a:cubicBezTo>
                    <a:pt x="1080000" y="1142064"/>
                    <a:pt x="838234" y="1262947"/>
                    <a:pt x="540000" y="1262947"/>
                  </a:cubicBezTo>
                  <a:cubicBezTo>
                    <a:pt x="241766" y="1262947"/>
                    <a:pt x="0" y="1142064"/>
                    <a:pt x="0" y="992947"/>
                  </a:cubicBezTo>
                  <a:cubicBezTo>
                    <a:pt x="0" y="974307"/>
                    <a:pt x="3778" y="956109"/>
                    <a:pt x="10971" y="938533"/>
                  </a:cubicBezTo>
                  <a:lnTo>
                    <a:pt x="15626" y="931034"/>
                  </a:lnTo>
                  <a:lnTo>
                    <a:pt x="540000" y="0"/>
                  </a:lnTo>
                  <a:close/>
                </a:path>
              </a:pathLst>
            </a:custGeom>
            <a:gradFill>
              <a:gsLst>
                <a:gs pos="60000">
                  <a:schemeClr val="bg2">
                    <a:lumMod val="90000"/>
                    <a:lumOff val="10000"/>
                  </a:schemeClr>
                </a:gs>
                <a:gs pos="30000">
                  <a:schemeClr val="bg2">
                    <a:lumMod val="90000"/>
                    <a:lumOff val="10000"/>
                  </a:schemeClr>
                </a:gs>
                <a:gs pos="40000">
                  <a:schemeClr val="bg2">
                    <a:lumMod val="80000"/>
                    <a:lumOff val="20000"/>
                  </a:schemeClr>
                </a:gs>
                <a:gs pos="100000">
                  <a:schemeClr val="bg2"/>
                </a:gs>
              </a:gsLst>
              <a:lin ang="600000" scaled="0"/>
            </a:gradFill>
            <a:ln>
              <a:noFill/>
            </a:ln>
            <a:effectLst>
              <a:innerShdw blurRad="254000" dist="101600" dir="7320000">
                <a:schemeClr val="accent1">
                  <a:lumMod val="60000"/>
                  <a:lumOff val="4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fr-FR"/>
              </a:defPPr>
            </a:lstStyle>
            <a:p>
              <a:pPr algn="ctr" rtl="0"/>
              <a:endParaRPr lang="fr-FR" dirty="0"/>
            </a:p>
          </p:txBody>
        </p:sp>
        <p:sp>
          <p:nvSpPr>
            <p:cNvPr id="14" name="Ovale 13">
              <a:extLst>
                <a:ext uri="{FF2B5EF4-FFF2-40B4-BE49-F238E27FC236}">
                  <a16:creationId xmlns:a16="http://schemas.microsoft.com/office/drawing/2014/main" id="{59B74B85-E3CB-E24E-54C6-AB161411D93A}"/>
                </a:ext>
              </a:extLst>
            </p:cNvPr>
            <p:cNvSpPr/>
            <p:nvPr/>
          </p:nvSpPr>
          <p:spPr>
            <a:xfrm rot="13500000">
              <a:off x="10415015" y="2179851"/>
              <a:ext cx="540000" cy="1080000"/>
            </a:xfrm>
            <a:prstGeom prst="ellipse">
              <a:avLst/>
            </a:prstGeom>
            <a:gradFill>
              <a:gsLst>
                <a:gs pos="100000">
                  <a:schemeClr val="accent1">
                    <a:lumMod val="60000"/>
                    <a:lumOff val="40000"/>
                    <a:alpha val="0"/>
                  </a:schemeClr>
                </a:gs>
                <a:gs pos="0">
                  <a:schemeClr val="bg2">
                    <a:lumMod val="75000"/>
                    <a:lumOff val="25000"/>
                    <a:alpha val="33000"/>
                  </a:schemeClr>
                </a:gs>
              </a:gsLst>
              <a:lin ang="5400000" scaled="0"/>
            </a:gradFill>
            <a:ln>
              <a:noFill/>
            </a:ln>
            <a:effectLst>
              <a:innerShdw blurRad="12700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fr-FR"/>
              </a:defPPr>
            </a:lstStyle>
            <a:p>
              <a:pPr algn="ctr" rtl="0"/>
              <a:endParaRPr lang="fr-FR" dirty="0"/>
            </a:p>
          </p:txBody>
        </p:sp>
      </p:grpSp>
      <p:sp>
        <p:nvSpPr>
          <p:cNvPr id="15" name="Format libre : Forme 21">
            <a:extLst>
              <a:ext uri="{FF2B5EF4-FFF2-40B4-BE49-F238E27FC236}">
                <a16:creationId xmlns:a16="http://schemas.microsoft.com/office/drawing/2014/main" id="{5781DEED-6608-D622-CA5E-C91FD8645E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4295775" y="0"/>
            <a:ext cx="360000" cy="274638"/>
          </a:xfrm>
          <a:custGeom>
            <a:avLst/>
            <a:gdLst>
              <a:gd name="connsiteX0" fmla="*/ 30714 w 360000"/>
              <a:gd name="connsiteY0" fmla="*/ 0 h 274638"/>
              <a:gd name="connsiteX1" fmla="*/ 329286 w 360000"/>
              <a:gd name="connsiteY1" fmla="*/ 0 h 274638"/>
              <a:gd name="connsiteX2" fmla="*/ 345855 w 360000"/>
              <a:gd name="connsiteY2" fmla="*/ 24574 h 274638"/>
              <a:gd name="connsiteX3" fmla="*/ 360000 w 360000"/>
              <a:gd name="connsiteY3" fmla="*/ 94638 h 274638"/>
              <a:gd name="connsiteX4" fmla="*/ 180000 w 360000"/>
              <a:gd name="connsiteY4" fmla="*/ 274638 h 274638"/>
              <a:gd name="connsiteX5" fmla="*/ 0 w 360000"/>
              <a:gd name="connsiteY5" fmla="*/ 94638 h 274638"/>
              <a:gd name="connsiteX6" fmla="*/ 14145 w 360000"/>
              <a:gd name="connsiteY6" fmla="*/ 24574 h 274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0000" h="274638">
                <a:moveTo>
                  <a:pt x="30714" y="0"/>
                </a:moveTo>
                <a:lnTo>
                  <a:pt x="329286" y="0"/>
                </a:lnTo>
                <a:lnTo>
                  <a:pt x="345855" y="24574"/>
                </a:lnTo>
                <a:cubicBezTo>
                  <a:pt x="354963" y="46109"/>
                  <a:pt x="360000" y="69785"/>
                  <a:pt x="360000" y="94638"/>
                </a:cubicBezTo>
                <a:cubicBezTo>
                  <a:pt x="360000" y="194049"/>
                  <a:pt x="279411" y="274638"/>
                  <a:pt x="180000" y="274638"/>
                </a:cubicBezTo>
                <a:cubicBezTo>
                  <a:pt x="80589" y="274638"/>
                  <a:pt x="0" y="194049"/>
                  <a:pt x="0" y="94638"/>
                </a:cubicBezTo>
                <a:cubicBezTo>
                  <a:pt x="0" y="69785"/>
                  <a:pt x="5037" y="46109"/>
                  <a:pt x="14145" y="24574"/>
                </a:cubicBezTo>
                <a:close/>
              </a:path>
            </a:pathLst>
          </a:cu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fr-FR"/>
            </a:defPPr>
          </a:lstStyle>
          <a:p>
            <a:pPr algn="ctr" rtl="0"/>
            <a:endParaRPr lang="fr-FR" dirty="0"/>
          </a:p>
        </p:txBody>
      </p:sp>
      <p:grpSp>
        <p:nvGrpSpPr>
          <p:cNvPr id="13" name="Groupe 12">
            <a:extLst>
              <a:ext uri="{FF2B5EF4-FFF2-40B4-BE49-F238E27FC236}">
                <a16:creationId xmlns:a16="http://schemas.microsoft.com/office/drawing/2014/main" id="{168347B7-45FA-4A01-924D-DC385B720B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31786" y="5528198"/>
            <a:ext cx="631474" cy="667800"/>
            <a:chOff x="2994153" y="1378666"/>
            <a:chExt cx="631474" cy="667800"/>
          </a:xfrm>
        </p:grpSpPr>
        <p:sp>
          <p:nvSpPr>
            <p:cNvPr id="20" name="Format libre : Forme 19">
              <a:extLst>
                <a:ext uri="{FF2B5EF4-FFF2-40B4-BE49-F238E27FC236}">
                  <a16:creationId xmlns:a16="http://schemas.microsoft.com/office/drawing/2014/main" id="{31167DA1-25D1-4E60-A62E-42B6F56A96EC}"/>
                </a:ext>
              </a:extLst>
            </p:cNvPr>
            <p:cNvSpPr>
              <a:spLocks noChangeAspect="1"/>
            </p:cNvSpPr>
            <p:nvPr/>
          </p:nvSpPr>
          <p:spPr>
            <a:xfrm rot="2700000">
              <a:off x="3039890" y="1332929"/>
              <a:ext cx="540000" cy="631474"/>
            </a:xfrm>
            <a:custGeom>
              <a:avLst/>
              <a:gdLst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0 w 1080000"/>
                <a:gd name="connsiteY9" fmla="*/ 931034 h 1262947"/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540000 w 1080000"/>
                <a:gd name="connsiteY9" fmla="*/ 0 h 1262947"/>
                <a:gd name="connsiteX0" fmla="*/ 540000 w 1080000"/>
                <a:gd name="connsiteY0" fmla="*/ 0 h 1262947"/>
                <a:gd name="connsiteX1" fmla="*/ 1064374 w 1080000"/>
                <a:gd name="connsiteY1" fmla="*/ 931034 h 1262947"/>
                <a:gd name="connsiteX2" fmla="*/ 1069029 w 1080000"/>
                <a:gd name="connsiteY2" fmla="*/ 938533 h 1262947"/>
                <a:gd name="connsiteX3" fmla="*/ 1080000 w 1080000"/>
                <a:gd name="connsiteY3" fmla="*/ 992947 h 1262947"/>
                <a:gd name="connsiteX4" fmla="*/ 540000 w 1080000"/>
                <a:gd name="connsiteY4" fmla="*/ 1262947 h 1262947"/>
                <a:gd name="connsiteX5" fmla="*/ 0 w 1080000"/>
                <a:gd name="connsiteY5" fmla="*/ 992947 h 1262947"/>
                <a:gd name="connsiteX6" fmla="*/ 10971 w 1080000"/>
                <a:gd name="connsiteY6" fmla="*/ 938533 h 1262947"/>
                <a:gd name="connsiteX7" fmla="*/ 15626 w 1080000"/>
                <a:gd name="connsiteY7" fmla="*/ 931034 h 1262947"/>
                <a:gd name="connsiteX8" fmla="*/ 540000 w 1080000"/>
                <a:gd name="connsiteY8" fmla="*/ 0 h 126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262947">
                  <a:moveTo>
                    <a:pt x="540000" y="0"/>
                  </a:moveTo>
                  <a:lnTo>
                    <a:pt x="1064374" y="931034"/>
                  </a:lnTo>
                  <a:lnTo>
                    <a:pt x="1069029" y="938533"/>
                  </a:lnTo>
                  <a:cubicBezTo>
                    <a:pt x="1076223" y="956109"/>
                    <a:pt x="1080000" y="974307"/>
                    <a:pt x="1080000" y="992947"/>
                  </a:cubicBezTo>
                  <a:cubicBezTo>
                    <a:pt x="1080000" y="1142064"/>
                    <a:pt x="838234" y="1262947"/>
                    <a:pt x="540000" y="1262947"/>
                  </a:cubicBezTo>
                  <a:cubicBezTo>
                    <a:pt x="241766" y="1262947"/>
                    <a:pt x="0" y="1142064"/>
                    <a:pt x="0" y="992947"/>
                  </a:cubicBezTo>
                  <a:cubicBezTo>
                    <a:pt x="0" y="974307"/>
                    <a:pt x="3778" y="956109"/>
                    <a:pt x="10971" y="938533"/>
                  </a:cubicBezTo>
                  <a:lnTo>
                    <a:pt x="15626" y="931034"/>
                  </a:lnTo>
                  <a:lnTo>
                    <a:pt x="540000" y="0"/>
                  </a:lnTo>
                  <a:close/>
                </a:path>
              </a:pathLst>
            </a:custGeom>
            <a:gradFill>
              <a:gsLst>
                <a:gs pos="60000">
                  <a:schemeClr val="bg2">
                    <a:lumMod val="90000"/>
                    <a:lumOff val="10000"/>
                  </a:schemeClr>
                </a:gs>
                <a:gs pos="30000">
                  <a:schemeClr val="bg2">
                    <a:lumMod val="90000"/>
                    <a:lumOff val="10000"/>
                  </a:schemeClr>
                </a:gs>
                <a:gs pos="40000">
                  <a:schemeClr val="bg2">
                    <a:lumMod val="75000"/>
                    <a:lumOff val="25000"/>
                  </a:schemeClr>
                </a:gs>
                <a:gs pos="100000">
                  <a:schemeClr val="bg2"/>
                </a:gs>
              </a:gsLst>
              <a:lin ang="600000" scaled="0"/>
            </a:gradFill>
            <a:ln>
              <a:noFill/>
            </a:ln>
            <a:effectLst>
              <a:innerShdw blurRad="254000" dist="101600" dir="2700000">
                <a:schemeClr val="accent1">
                  <a:lumMod val="60000"/>
                  <a:lumOff val="40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fr-FR"/>
              </a:defPPr>
            </a:lstStyle>
            <a:p>
              <a:pPr algn="ctr" rtl="0"/>
              <a:endParaRPr lang="fr-FR" dirty="0"/>
            </a:p>
          </p:txBody>
        </p:sp>
        <p:sp>
          <p:nvSpPr>
            <p:cNvPr id="21" name="Ovale 20">
              <a:extLst>
                <a:ext uri="{FF2B5EF4-FFF2-40B4-BE49-F238E27FC236}">
                  <a16:creationId xmlns:a16="http://schemas.microsoft.com/office/drawing/2014/main" id="{6B7B7215-A661-477E-91D0-CDBE5564D2B9}"/>
                </a:ext>
              </a:extLst>
            </p:cNvPr>
            <p:cNvSpPr/>
            <p:nvPr/>
          </p:nvSpPr>
          <p:spPr>
            <a:xfrm rot="8100000">
              <a:off x="3047090" y="1506466"/>
              <a:ext cx="270000" cy="540000"/>
            </a:xfrm>
            <a:prstGeom prst="ellipse">
              <a:avLst/>
            </a:prstGeom>
            <a:gradFill>
              <a:gsLst>
                <a:gs pos="100000">
                  <a:schemeClr val="bg2">
                    <a:lumMod val="90000"/>
                    <a:lumOff val="10000"/>
                  </a:schemeClr>
                </a:gs>
                <a:gs pos="50000">
                  <a:schemeClr val="bg2">
                    <a:lumMod val="95000"/>
                    <a:lumOff val="5000"/>
                  </a:schemeClr>
                </a:gs>
              </a:gsLst>
              <a:lin ang="5400000" scaled="0"/>
            </a:gradFill>
            <a:ln>
              <a:noFill/>
            </a:ln>
            <a:effectLst>
              <a:innerShdw blurRad="12700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fr-FR"/>
              </a:defPPr>
            </a:lstStyle>
            <a:p>
              <a:pPr algn="ctr" rtl="0"/>
              <a:endParaRPr lang="fr-FR" dirty="0"/>
            </a:p>
          </p:txBody>
        </p:sp>
      </p:grpSp>
      <p:sp>
        <p:nvSpPr>
          <p:cNvPr id="3" name="Espace réservé pour un contenu 2">
            <a:extLst>
              <a:ext uri="{FF2B5EF4-FFF2-40B4-BE49-F238E27FC236}">
                <a16:creationId xmlns:a16="http://schemas.microsoft.com/office/drawing/2014/main" id="{02C6BF36-D4F5-4363-B440-BDAE50BBD4B6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550862" y="1965095"/>
            <a:ext cx="5435600" cy="3995650"/>
          </a:xfrm>
        </p:spPr>
        <p:txBody>
          <a:bodyPr rtlCol="0">
            <a:normAutofit/>
          </a:bodyPr>
          <a:lstStyle>
            <a:lvl1pPr marL="0" indent="0">
              <a:buNone/>
              <a:defRPr lang="fr-FR" sz="1800">
                <a:solidFill>
                  <a:schemeClr val="tx1"/>
                </a:solidFill>
              </a:defRPr>
            </a:lvl1pPr>
            <a:lvl2pPr>
              <a:defRPr lang="fr-FR" sz="1800">
                <a:solidFill>
                  <a:schemeClr val="tx1"/>
                </a:solidFill>
              </a:defRPr>
            </a:lvl2pPr>
            <a:lvl3pPr>
              <a:defRPr lang="fr-FR" sz="1800">
                <a:solidFill>
                  <a:schemeClr val="tx1"/>
                </a:solidFill>
              </a:defRPr>
            </a:lvl3pPr>
            <a:lvl4pPr>
              <a:defRPr lang="fr-FR" sz="1800">
                <a:solidFill>
                  <a:schemeClr val="tx1"/>
                </a:solidFill>
              </a:defRPr>
            </a:lvl4pPr>
            <a:lvl5pPr>
              <a:defRPr lang="fr-FR" sz="1800">
                <a:solidFill>
                  <a:schemeClr val="tx1"/>
                </a:solidFill>
              </a:defRPr>
            </a:lvl5pPr>
          </a:lstStyle>
          <a:p>
            <a:pPr lvl="0" rtl="0"/>
            <a:r>
              <a:rPr lang="fr-FR"/>
              <a:t>Cliquez pour ajouter du contenu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</a:p>
        </p:txBody>
      </p:sp>
      <p:sp>
        <p:nvSpPr>
          <p:cNvPr id="16" name="Espace réservé pour un contenu 2">
            <a:extLst>
              <a:ext uri="{FF2B5EF4-FFF2-40B4-BE49-F238E27FC236}">
                <a16:creationId xmlns:a16="http://schemas.microsoft.com/office/drawing/2014/main" id="{C4B946DE-F802-2F36-2789-09D7F8604081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6301305" y="1965095"/>
            <a:ext cx="5339397" cy="3995650"/>
          </a:xfrm>
        </p:spPr>
        <p:txBody>
          <a:bodyPr rtlCol="0">
            <a:normAutofit/>
          </a:bodyPr>
          <a:lstStyle>
            <a:lvl1pPr marL="0" indent="0">
              <a:buNone/>
              <a:defRPr lang="fr-FR" sz="1800">
                <a:solidFill>
                  <a:schemeClr val="tx1"/>
                </a:solidFill>
              </a:defRPr>
            </a:lvl1pPr>
            <a:lvl2pPr>
              <a:defRPr lang="fr-FR" sz="1800">
                <a:solidFill>
                  <a:schemeClr val="tx1"/>
                </a:solidFill>
              </a:defRPr>
            </a:lvl2pPr>
            <a:lvl3pPr>
              <a:defRPr lang="fr-FR" sz="1800">
                <a:solidFill>
                  <a:schemeClr val="tx1"/>
                </a:solidFill>
              </a:defRPr>
            </a:lvl3pPr>
            <a:lvl4pPr>
              <a:defRPr lang="fr-FR" sz="1800">
                <a:solidFill>
                  <a:schemeClr val="tx1"/>
                </a:solidFill>
              </a:defRPr>
            </a:lvl4pPr>
            <a:lvl5pPr>
              <a:defRPr lang="fr-FR" sz="1800">
                <a:solidFill>
                  <a:schemeClr val="tx1"/>
                </a:solidFill>
              </a:defRPr>
            </a:lvl5pPr>
          </a:lstStyle>
          <a:p>
            <a:pPr lvl="0" rtl="0"/>
            <a:r>
              <a:rPr lang="fr-FR"/>
              <a:t>Cliquez pour ajouter du contenu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</a:p>
        </p:txBody>
      </p:sp>
      <p:sp>
        <p:nvSpPr>
          <p:cNvPr id="5" name="Espace réservé à la date 4">
            <a:extLst>
              <a:ext uri="{FF2B5EF4-FFF2-40B4-BE49-F238E27FC236}">
                <a16:creationId xmlns:a16="http://schemas.microsoft.com/office/drawing/2014/main" id="{BB99A8AF-0998-4613-B1D8-C14ECBFFDF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r>
              <a:rPr lang="fr-FR"/>
              <a:t>20XX</a:t>
            </a:r>
            <a:endParaRPr lang="fr-FR" dirty="0"/>
          </a:p>
        </p:txBody>
      </p:sp>
      <p:sp>
        <p:nvSpPr>
          <p:cNvPr id="6" name="Espace réservé au pied de page 5">
            <a:extLst>
              <a:ext uri="{FF2B5EF4-FFF2-40B4-BE49-F238E27FC236}">
                <a16:creationId xmlns:a16="http://schemas.microsoft.com/office/drawing/2014/main" id="{66E44EAA-B8A9-4428-A9DF-1174DA9409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endParaRPr lang="fr-FR" dirty="0"/>
          </a:p>
        </p:txBody>
      </p:sp>
      <p:sp>
        <p:nvSpPr>
          <p:cNvPr id="7" name="Espace réservé pour un numéro de diapositive 6">
            <a:extLst>
              <a:ext uri="{FF2B5EF4-FFF2-40B4-BE49-F238E27FC236}">
                <a16:creationId xmlns:a16="http://schemas.microsoft.com/office/drawing/2014/main" id="{19E5C381-C899-4BF9-B584-2D78074D1C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fld id="{DBA1B0FB-D917-4C8C-928F-313BD683BF39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171650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erme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e 6">
            <a:extLst>
              <a:ext uri="{FF2B5EF4-FFF2-40B4-BE49-F238E27FC236}">
                <a16:creationId xmlns:a16="http://schemas.microsoft.com/office/drawing/2014/main" id="{E57989ED-9663-5033-AA83-267069FC5C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5303845" y="5427212"/>
            <a:ext cx="1080000" cy="108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>
                  <a:lumMod val="10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254000" dist="127000" dir="2700000">
              <a:schemeClr val="accent1">
                <a:lumMod val="60000"/>
                <a:lumOff val="40000"/>
                <a:alpha val="4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fr-FR"/>
            </a:defPPr>
          </a:lstStyle>
          <a:p>
            <a:pPr algn="ctr" rtl="0"/>
            <a:endParaRPr lang="fr-FR" dirty="0"/>
          </a:p>
        </p:txBody>
      </p:sp>
      <p:sp>
        <p:nvSpPr>
          <p:cNvPr id="2" name="Titre 1">
            <a:extLst>
              <a:ext uri="{FF2B5EF4-FFF2-40B4-BE49-F238E27FC236}">
                <a16:creationId xmlns:a16="http://schemas.microsoft.com/office/drawing/2014/main" id="{B1A4B040-51E3-4DA0-B21D-EEE173E7536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9536" y="549274"/>
            <a:ext cx="5179330" cy="2841829"/>
          </a:xfrm>
        </p:spPr>
        <p:txBody>
          <a:bodyPr vert="horz" wrap="square" lIns="0" tIns="0" rIns="0" bIns="0" rtlCol="0" anchor="b" anchorCtr="0">
            <a:normAutofit/>
          </a:bodyPr>
          <a:lstStyle>
            <a:lvl1pPr>
              <a:defRPr lang="fr-FR" sz="5400" dirty="0"/>
            </a:lvl1pPr>
          </a:lstStyle>
          <a:p>
            <a:pPr lvl="0" rtl="0">
              <a:lnSpc>
                <a:spcPct val="100000"/>
              </a:lnSpc>
            </a:pPr>
            <a:r>
              <a:rPr lang="fr-FR"/>
              <a:t>Cliquez pour ajouter un titre</a:t>
            </a:r>
          </a:p>
        </p:txBody>
      </p:sp>
      <p:sp>
        <p:nvSpPr>
          <p:cNvPr id="3" name="Espace réservé pour un contenu 2">
            <a:extLst>
              <a:ext uri="{FF2B5EF4-FFF2-40B4-BE49-F238E27FC236}">
                <a16:creationId xmlns:a16="http://schemas.microsoft.com/office/drawing/2014/main" id="{F8A2CD90-429B-4A55-B6C8-DD6CE699411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49537" y="3646704"/>
            <a:ext cx="5179330" cy="2706160"/>
          </a:xfrm>
        </p:spPr>
        <p:txBody>
          <a:bodyPr rtlCol="0">
            <a:normAutofit/>
          </a:bodyPr>
          <a:lstStyle>
            <a:lvl1pPr marL="0" indent="0">
              <a:spcBef>
                <a:spcPts val="1000"/>
              </a:spcBef>
              <a:buNone/>
              <a:defRPr lang="fr-FR" sz="1800">
                <a:solidFill>
                  <a:schemeClr val="tx1"/>
                </a:solidFill>
              </a:defRPr>
            </a:lvl1pPr>
            <a:lvl2pPr marL="457200" indent="0">
              <a:spcBef>
                <a:spcPts val="1000"/>
              </a:spcBef>
              <a:buNone/>
              <a:defRPr lang="fr-FR" sz="1200">
                <a:solidFill>
                  <a:schemeClr val="tx1"/>
                </a:solidFill>
              </a:defRPr>
            </a:lvl2pPr>
            <a:lvl3pPr marL="914400" indent="0">
              <a:spcBef>
                <a:spcPts val="1000"/>
              </a:spcBef>
              <a:buNone/>
              <a:defRPr lang="fr-FR" sz="1200">
                <a:solidFill>
                  <a:schemeClr val="tx1"/>
                </a:solidFill>
              </a:defRPr>
            </a:lvl3pPr>
            <a:lvl4pPr marL="1371600" indent="0">
              <a:spcBef>
                <a:spcPts val="1000"/>
              </a:spcBef>
              <a:buNone/>
              <a:defRPr lang="fr-FR" sz="1200">
                <a:solidFill>
                  <a:schemeClr val="tx1"/>
                </a:solidFill>
              </a:defRPr>
            </a:lvl4pPr>
            <a:lvl5pPr marL="1828800" indent="0">
              <a:spcBef>
                <a:spcPts val="1000"/>
              </a:spcBef>
              <a:buNone/>
              <a:defRPr lang="fr-FR" sz="1200">
                <a:solidFill>
                  <a:schemeClr val="tx1"/>
                </a:solidFill>
              </a:defRPr>
            </a:lvl5pPr>
          </a:lstStyle>
          <a:p>
            <a:pPr lvl="0" rtl="0"/>
            <a:r>
              <a:rPr lang="fr-FR"/>
              <a:t>Cliquez pour ajouter du contenu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</a:p>
        </p:txBody>
      </p:sp>
      <p:sp>
        <p:nvSpPr>
          <p:cNvPr id="20" name="Espace réservé pour une image 19">
            <a:extLst>
              <a:ext uri="{FF2B5EF4-FFF2-40B4-BE49-F238E27FC236}">
                <a16:creationId xmlns:a16="http://schemas.microsoft.com/office/drawing/2014/main" id="{5392876F-0BBD-F80A-DE7F-8831AD3BF35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926138" y="549275"/>
            <a:ext cx="5654675" cy="5788025"/>
          </a:xfrm>
        </p:spPr>
        <p:txBody>
          <a:bodyPr rtlCol="0">
            <a:normAutofit/>
          </a:bodyPr>
          <a:lstStyle>
            <a:lvl1pPr marL="0" indent="0" algn="ctr">
              <a:buNone/>
              <a:defRPr lang="fr-FR" sz="2000">
                <a:solidFill>
                  <a:schemeClr val="tx1"/>
                </a:solidFill>
              </a:defRPr>
            </a:lvl1pPr>
          </a:lstStyle>
          <a:p>
            <a:pPr rtl="0"/>
            <a:r>
              <a:rPr lang="fr-FR"/>
              <a:t>Cliquez sur l’icône pour insérer une image</a:t>
            </a:r>
          </a:p>
        </p:txBody>
      </p:sp>
      <p:grpSp>
        <p:nvGrpSpPr>
          <p:cNvPr id="9" name="Groupe 8">
            <a:extLst>
              <a:ext uri="{FF2B5EF4-FFF2-40B4-BE49-F238E27FC236}">
                <a16:creationId xmlns:a16="http://schemas.microsoft.com/office/drawing/2014/main" id="{64E08E8E-10CB-55BC-8AFF-E64C800B9F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94036" y="5610392"/>
            <a:ext cx="667802" cy="631474"/>
            <a:chOff x="10478914" y="1506691"/>
            <a:chExt cx="667802" cy="631474"/>
          </a:xfrm>
        </p:grpSpPr>
        <p:sp>
          <p:nvSpPr>
            <p:cNvPr id="10" name="Format libre : Forme 15">
              <a:extLst>
                <a:ext uri="{FF2B5EF4-FFF2-40B4-BE49-F238E27FC236}">
                  <a16:creationId xmlns:a16="http://schemas.microsoft.com/office/drawing/2014/main" id="{B439260B-AC6B-1C83-1A63-058A7E7EFCC9}"/>
                </a:ext>
              </a:extLst>
            </p:cNvPr>
            <p:cNvSpPr>
              <a:spLocks noChangeAspect="1"/>
            </p:cNvSpPr>
            <p:nvPr/>
          </p:nvSpPr>
          <p:spPr>
            <a:xfrm rot="8100000">
              <a:off x="10606715" y="1506691"/>
              <a:ext cx="540001" cy="631474"/>
            </a:xfrm>
            <a:custGeom>
              <a:avLst/>
              <a:gdLst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0 w 1080000"/>
                <a:gd name="connsiteY9" fmla="*/ 931034 h 1262947"/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540000 w 1080000"/>
                <a:gd name="connsiteY9" fmla="*/ 0 h 1262947"/>
                <a:gd name="connsiteX0" fmla="*/ 540000 w 1080000"/>
                <a:gd name="connsiteY0" fmla="*/ 0 h 1262947"/>
                <a:gd name="connsiteX1" fmla="*/ 1064374 w 1080000"/>
                <a:gd name="connsiteY1" fmla="*/ 931034 h 1262947"/>
                <a:gd name="connsiteX2" fmla="*/ 1069029 w 1080000"/>
                <a:gd name="connsiteY2" fmla="*/ 938533 h 1262947"/>
                <a:gd name="connsiteX3" fmla="*/ 1080000 w 1080000"/>
                <a:gd name="connsiteY3" fmla="*/ 992947 h 1262947"/>
                <a:gd name="connsiteX4" fmla="*/ 540000 w 1080000"/>
                <a:gd name="connsiteY4" fmla="*/ 1262947 h 1262947"/>
                <a:gd name="connsiteX5" fmla="*/ 0 w 1080000"/>
                <a:gd name="connsiteY5" fmla="*/ 992947 h 1262947"/>
                <a:gd name="connsiteX6" fmla="*/ 10971 w 1080000"/>
                <a:gd name="connsiteY6" fmla="*/ 938533 h 1262947"/>
                <a:gd name="connsiteX7" fmla="*/ 15626 w 1080000"/>
                <a:gd name="connsiteY7" fmla="*/ 931034 h 1262947"/>
                <a:gd name="connsiteX8" fmla="*/ 540000 w 1080000"/>
                <a:gd name="connsiteY8" fmla="*/ 0 h 126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262947">
                  <a:moveTo>
                    <a:pt x="540000" y="0"/>
                  </a:moveTo>
                  <a:lnTo>
                    <a:pt x="1064374" y="931034"/>
                  </a:lnTo>
                  <a:lnTo>
                    <a:pt x="1069029" y="938533"/>
                  </a:lnTo>
                  <a:cubicBezTo>
                    <a:pt x="1076223" y="956109"/>
                    <a:pt x="1080000" y="974307"/>
                    <a:pt x="1080000" y="992947"/>
                  </a:cubicBezTo>
                  <a:cubicBezTo>
                    <a:pt x="1080000" y="1142064"/>
                    <a:pt x="838234" y="1262947"/>
                    <a:pt x="540000" y="1262947"/>
                  </a:cubicBezTo>
                  <a:cubicBezTo>
                    <a:pt x="241766" y="1262947"/>
                    <a:pt x="0" y="1142064"/>
                    <a:pt x="0" y="992947"/>
                  </a:cubicBezTo>
                  <a:cubicBezTo>
                    <a:pt x="0" y="974307"/>
                    <a:pt x="3778" y="956109"/>
                    <a:pt x="10971" y="938533"/>
                  </a:cubicBezTo>
                  <a:lnTo>
                    <a:pt x="15626" y="931034"/>
                  </a:lnTo>
                  <a:lnTo>
                    <a:pt x="540000" y="0"/>
                  </a:lnTo>
                  <a:close/>
                </a:path>
              </a:pathLst>
            </a:custGeom>
            <a:gradFill>
              <a:gsLst>
                <a:gs pos="60000">
                  <a:schemeClr val="bg2">
                    <a:lumMod val="90000"/>
                    <a:lumOff val="10000"/>
                  </a:schemeClr>
                </a:gs>
                <a:gs pos="30000">
                  <a:schemeClr val="bg2">
                    <a:lumMod val="90000"/>
                    <a:lumOff val="10000"/>
                  </a:schemeClr>
                </a:gs>
                <a:gs pos="40000">
                  <a:schemeClr val="bg2">
                    <a:lumMod val="80000"/>
                    <a:lumOff val="20000"/>
                  </a:schemeClr>
                </a:gs>
                <a:gs pos="100000">
                  <a:schemeClr val="bg2"/>
                </a:gs>
              </a:gsLst>
              <a:lin ang="600000" scaled="0"/>
            </a:gradFill>
            <a:ln>
              <a:noFill/>
            </a:ln>
            <a:effectLst>
              <a:innerShdw blurRad="101600" dist="50800" dir="7320000">
                <a:schemeClr val="accent1">
                  <a:lumMod val="60000"/>
                  <a:lumOff val="40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fr-FR"/>
              </a:defPPr>
            </a:lstStyle>
            <a:p>
              <a:pPr algn="ctr" rtl="0"/>
              <a:endParaRPr lang="fr-FR" dirty="0"/>
            </a:p>
          </p:txBody>
        </p:sp>
        <p:sp>
          <p:nvSpPr>
            <p:cNvPr id="11" name="Ovale 10">
              <a:extLst>
                <a:ext uri="{FF2B5EF4-FFF2-40B4-BE49-F238E27FC236}">
                  <a16:creationId xmlns:a16="http://schemas.microsoft.com/office/drawing/2014/main" id="{4ADD32DC-9BAF-DA32-4E29-A6D403E04377}"/>
                </a:ext>
              </a:extLst>
            </p:cNvPr>
            <p:cNvSpPr/>
            <p:nvPr/>
          </p:nvSpPr>
          <p:spPr>
            <a:xfrm rot="13500000">
              <a:off x="10613915" y="1424627"/>
              <a:ext cx="270000" cy="540001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12700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fr-FR"/>
              </a:defPPr>
            </a:lstStyle>
            <a:p>
              <a:pPr algn="ctr" rtl="0"/>
              <a:endParaRPr lang="fr-FR" dirty="0"/>
            </a:p>
          </p:txBody>
        </p:sp>
      </p:grpSp>
      <p:grpSp>
        <p:nvGrpSpPr>
          <p:cNvPr id="12" name="Groupe 11">
            <a:extLst>
              <a:ext uri="{FF2B5EF4-FFF2-40B4-BE49-F238E27FC236}">
                <a16:creationId xmlns:a16="http://schemas.microsoft.com/office/drawing/2014/main" id="{3BDBC526-6DCD-4FF6-8395-D8C22E46E5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13998" y="5334748"/>
            <a:ext cx="678135" cy="990000"/>
            <a:chOff x="10490969" y="1448827"/>
            <a:chExt cx="678135" cy="990000"/>
          </a:xfrm>
        </p:grpSpPr>
        <p:sp>
          <p:nvSpPr>
            <p:cNvPr id="13" name="Format libre : Forme 12">
              <a:extLst>
                <a:ext uri="{FF2B5EF4-FFF2-40B4-BE49-F238E27FC236}">
                  <a16:creationId xmlns:a16="http://schemas.microsoft.com/office/drawing/2014/main" id="{02ECB475-568C-47AC-B16D-2E202DEB2DE0}"/>
                </a:ext>
              </a:extLst>
            </p:cNvPr>
            <p:cNvSpPr>
              <a:spLocks noChangeAspect="1"/>
            </p:cNvSpPr>
            <p:nvPr/>
          </p:nvSpPr>
          <p:spPr>
            <a:xfrm rot="2700000" flipH="1" flipV="1">
              <a:off x="10268976" y="1743588"/>
              <a:ext cx="926985" cy="463493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127000" dist="50800" dir="13500000">
                <a:schemeClr val="accent1">
                  <a:lumMod val="40000"/>
                  <a:lumOff val="60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fr-FR"/>
              </a:defPPr>
            </a:lstStyle>
            <a:p>
              <a:pPr algn="ctr" rtl="0"/>
              <a:endParaRPr lang="fr-FR" dirty="0">
                <a:solidFill>
                  <a:schemeClr val="tx1"/>
                </a:solidFill>
              </a:endParaRPr>
            </a:p>
          </p:txBody>
        </p:sp>
        <p:sp>
          <p:nvSpPr>
            <p:cNvPr id="14" name="Ovale 13">
              <a:extLst>
                <a:ext uri="{FF2B5EF4-FFF2-40B4-BE49-F238E27FC236}">
                  <a16:creationId xmlns:a16="http://schemas.microsoft.com/office/drawing/2014/main" id="{080D8764-525A-441E-B58F-068E82F09714}"/>
                </a:ext>
              </a:extLst>
            </p:cNvPr>
            <p:cNvSpPr/>
            <p:nvPr/>
          </p:nvSpPr>
          <p:spPr>
            <a:xfrm rot="8100000" flipH="1" flipV="1">
              <a:off x="11115555" y="1939340"/>
              <a:ext cx="53549" cy="233295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fr-FR"/>
              </a:defPPr>
            </a:lstStyle>
            <a:p>
              <a:pPr algn="ctr" rtl="0"/>
              <a:endParaRPr lang="fr-FR" dirty="0"/>
            </a:p>
          </p:txBody>
        </p:sp>
        <p:sp>
          <p:nvSpPr>
            <p:cNvPr id="15" name="Ovale 14">
              <a:extLst>
                <a:ext uri="{FF2B5EF4-FFF2-40B4-BE49-F238E27FC236}">
                  <a16:creationId xmlns:a16="http://schemas.microsoft.com/office/drawing/2014/main" id="{11196109-6F2B-4738-B2FC-2CCC753AABD4}"/>
                </a:ext>
              </a:extLst>
            </p:cNvPr>
            <p:cNvSpPr/>
            <p:nvPr/>
          </p:nvSpPr>
          <p:spPr>
            <a:xfrm rot="8100000" flipH="1" flipV="1">
              <a:off x="10625042" y="1448827"/>
              <a:ext cx="53549" cy="233295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fr-FR"/>
              </a:defPPr>
            </a:lstStyle>
            <a:p>
              <a:pPr algn="ctr" rtl="0"/>
              <a:endParaRPr lang="fr-FR" dirty="0"/>
            </a:p>
          </p:txBody>
        </p:sp>
        <p:sp>
          <p:nvSpPr>
            <p:cNvPr id="16" name="Format libre : Forme 15">
              <a:extLst>
                <a:ext uri="{FF2B5EF4-FFF2-40B4-BE49-F238E27FC236}">
                  <a16:creationId xmlns:a16="http://schemas.microsoft.com/office/drawing/2014/main" id="{F7E468C2-69B8-470B-85E3-801A3CB1D7E2}"/>
                </a:ext>
              </a:extLst>
            </p:cNvPr>
            <p:cNvSpPr>
              <a:spLocks noChangeAspect="1"/>
            </p:cNvSpPr>
            <p:nvPr/>
          </p:nvSpPr>
          <p:spPr>
            <a:xfrm rot="2700000" flipH="1" flipV="1">
              <a:off x="10292519" y="1686748"/>
              <a:ext cx="926985" cy="530086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20000"/>
              </a:schemeClr>
            </a:solidFill>
            <a:ln>
              <a:noFill/>
            </a:ln>
            <a:effectLst>
              <a:softEdge rad="1016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fr-FR"/>
              </a:defPPr>
            </a:lstStyle>
            <a:p>
              <a:pPr algn="ctr" rtl="0"/>
              <a:endParaRPr lang="fr-FR" dirty="0">
                <a:solidFill>
                  <a:schemeClr val="tx1"/>
                </a:solidFill>
              </a:endParaRPr>
            </a:p>
          </p:txBody>
        </p:sp>
      </p:grpSp>
      <p:sp>
        <p:nvSpPr>
          <p:cNvPr id="4" name="Espace réservé à la date 3">
            <a:extLst>
              <a:ext uri="{FF2B5EF4-FFF2-40B4-BE49-F238E27FC236}">
                <a16:creationId xmlns:a16="http://schemas.microsoft.com/office/drawing/2014/main" id="{4D4EE704-5DCA-484E-85E0-0E3A7B1C50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r>
              <a:rPr lang="fr-FR"/>
              <a:t>20XX</a:t>
            </a:r>
            <a:endParaRPr lang="fr-FR" dirty="0"/>
          </a:p>
        </p:txBody>
      </p:sp>
      <p:sp>
        <p:nvSpPr>
          <p:cNvPr id="5" name="Espace réservé au pied de page 4">
            <a:extLst>
              <a:ext uri="{FF2B5EF4-FFF2-40B4-BE49-F238E27FC236}">
                <a16:creationId xmlns:a16="http://schemas.microsoft.com/office/drawing/2014/main" id="{4CA69B66-1C18-44A2-93F7-97DED26F24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endParaRPr lang="fr-FR" dirty="0"/>
          </a:p>
        </p:txBody>
      </p:sp>
      <p:sp>
        <p:nvSpPr>
          <p:cNvPr id="6" name="Espace réservé pour un numéro de diapositive 5">
            <a:extLst>
              <a:ext uri="{FF2B5EF4-FFF2-40B4-BE49-F238E27FC236}">
                <a16:creationId xmlns:a16="http://schemas.microsoft.com/office/drawing/2014/main" id="{7E44B5A0-66FA-433A-8DC5-C097C63B4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fld id="{DBA1B0FB-D917-4C8C-928F-313BD683BF39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160711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 1">
            <a:extLst>
              <a:ext uri="{FF2B5EF4-FFF2-40B4-BE49-F238E27FC236}">
                <a16:creationId xmlns:a16="http://schemas.microsoft.com/office/drawing/2014/main" id="{AB577394-0A20-4CF6-9066-CFC2C1C9D30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359149" y="389840"/>
            <a:ext cx="8281987" cy="2954655"/>
          </a:xfrm>
        </p:spPr>
        <p:txBody>
          <a:bodyPr rtlCol="0" anchor="t" anchorCtr="0">
            <a:normAutofit/>
          </a:bodyPr>
          <a:lstStyle>
            <a:lvl1pPr algn="l">
              <a:lnSpc>
                <a:spcPct val="100000"/>
              </a:lnSpc>
              <a:defRPr lang="fr-FR" sz="6400"/>
            </a:lvl1pPr>
          </a:lstStyle>
          <a:p>
            <a:pPr rtl="0"/>
            <a:r>
              <a:rPr lang="fr-FR"/>
              <a:t>Cliquez pour ajouter un titre</a:t>
            </a:r>
          </a:p>
        </p:txBody>
      </p:sp>
      <p:sp>
        <p:nvSpPr>
          <p:cNvPr id="3" name="Sous-titre 2">
            <a:extLst>
              <a:ext uri="{FF2B5EF4-FFF2-40B4-BE49-F238E27FC236}">
                <a16:creationId xmlns:a16="http://schemas.microsoft.com/office/drawing/2014/main" id="{3F10971F-8922-4B23-9C80-0643D7E3502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359149" y="3536951"/>
            <a:ext cx="8281989" cy="2555874"/>
          </a:xfrm>
        </p:spPr>
        <p:txBody>
          <a:bodyPr rtlCol="0">
            <a:normAutofit/>
          </a:bodyPr>
          <a:lstStyle>
            <a:lvl1pPr marL="0" indent="0" algn="l">
              <a:lnSpc>
                <a:spcPct val="100000"/>
              </a:lnSpc>
              <a:buNone/>
              <a:defRPr lang="fr-FR" sz="2400">
                <a:solidFill>
                  <a:schemeClr val="tx1"/>
                </a:solidFill>
              </a:defRPr>
            </a:lvl1pPr>
            <a:lvl2pPr marL="457200" indent="0" algn="ctr">
              <a:buNone/>
              <a:defRPr lang="fr-FR" sz="2000"/>
            </a:lvl2pPr>
            <a:lvl3pPr marL="914400" indent="0" algn="ctr">
              <a:buNone/>
              <a:defRPr lang="fr-FR" sz="1800"/>
            </a:lvl3pPr>
            <a:lvl4pPr marL="1371600" indent="0" algn="ctr">
              <a:buNone/>
              <a:defRPr lang="fr-FR" sz="1600"/>
            </a:lvl4pPr>
            <a:lvl5pPr marL="1828800" indent="0" algn="ctr">
              <a:buNone/>
              <a:defRPr lang="fr-FR" sz="1600"/>
            </a:lvl5pPr>
            <a:lvl6pPr marL="2286000" indent="0" algn="ctr">
              <a:buNone/>
              <a:defRPr lang="fr-FR" sz="1600"/>
            </a:lvl6pPr>
            <a:lvl7pPr marL="2743200" indent="0" algn="ctr">
              <a:buNone/>
              <a:defRPr lang="fr-FR" sz="1600"/>
            </a:lvl7pPr>
            <a:lvl8pPr marL="3200400" indent="0" algn="ctr">
              <a:buNone/>
              <a:defRPr lang="fr-FR" sz="1600"/>
            </a:lvl8pPr>
            <a:lvl9pPr marL="3657600" indent="0" algn="ctr">
              <a:buNone/>
              <a:defRPr lang="fr-FR" sz="1600"/>
            </a:lvl9pPr>
          </a:lstStyle>
          <a:p>
            <a:pPr rtl="0"/>
            <a:r>
              <a:rPr lang="fr-FR"/>
              <a:t>Cliquez pour ajouter un sous-titre </a:t>
            </a:r>
          </a:p>
        </p:txBody>
      </p:sp>
      <p:sp>
        <p:nvSpPr>
          <p:cNvPr id="4" name="Espace réservé à la date 3">
            <a:extLst>
              <a:ext uri="{FF2B5EF4-FFF2-40B4-BE49-F238E27FC236}">
                <a16:creationId xmlns:a16="http://schemas.microsoft.com/office/drawing/2014/main" id="{8B1BC074-1090-47AF-BDE8-3859BF574B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r>
              <a:rPr lang="fr-FR"/>
              <a:t>20XX</a:t>
            </a:r>
            <a:endParaRPr lang="fr-FR" dirty="0"/>
          </a:p>
        </p:txBody>
      </p:sp>
      <p:sp>
        <p:nvSpPr>
          <p:cNvPr id="5" name="Espace réservé au pied de page 4">
            <a:extLst>
              <a:ext uri="{FF2B5EF4-FFF2-40B4-BE49-F238E27FC236}">
                <a16:creationId xmlns:a16="http://schemas.microsoft.com/office/drawing/2014/main" id="{F1D6522F-D41A-4734-8BD1-BD6E5A37D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endParaRPr lang="fr-FR" dirty="0"/>
          </a:p>
        </p:txBody>
      </p:sp>
      <p:sp>
        <p:nvSpPr>
          <p:cNvPr id="6" name="Espace réservé pour un numéro de diapositive 5">
            <a:extLst>
              <a:ext uri="{FF2B5EF4-FFF2-40B4-BE49-F238E27FC236}">
                <a16:creationId xmlns:a16="http://schemas.microsoft.com/office/drawing/2014/main" id="{D74D4206-406C-42A3-BBD4-44C043180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fld id="{DBA1B0FB-D917-4C8C-928F-313BD683BF39}" type="slidenum">
              <a:rPr lang="fr-FR" smtClean="0"/>
              <a:t>‹N°›</a:t>
            </a:fld>
            <a:endParaRPr lang="fr-FR" dirty="0"/>
          </a:p>
        </p:txBody>
      </p:sp>
      <p:sp>
        <p:nvSpPr>
          <p:cNvPr id="19" name="Format libre : Forme 18">
            <a:extLst>
              <a:ext uri="{FF2B5EF4-FFF2-40B4-BE49-F238E27FC236}">
                <a16:creationId xmlns:a16="http://schemas.microsoft.com/office/drawing/2014/main" id="{82184FF4-7029-4ED7-813A-192E606087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 rot="2700000">
            <a:off x="612445" y="481888"/>
            <a:ext cx="1080000" cy="1262947"/>
          </a:xfrm>
          <a:custGeom>
            <a:avLst/>
            <a:gdLst>
              <a:gd name="connsiteX0" fmla="*/ 540000 w 1080000"/>
              <a:gd name="connsiteY0" fmla="*/ 0 h 1262947"/>
              <a:gd name="connsiteX1" fmla="*/ 1080000 w 1080000"/>
              <a:gd name="connsiteY1" fmla="*/ 931034 h 1262947"/>
              <a:gd name="connsiteX2" fmla="*/ 1064374 w 1080000"/>
              <a:gd name="connsiteY2" fmla="*/ 931034 h 1262947"/>
              <a:gd name="connsiteX3" fmla="*/ 1069029 w 1080000"/>
              <a:gd name="connsiteY3" fmla="*/ 938533 h 1262947"/>
              <a:gd name="connsiteX4" fmla="*/ 1080000 w 1080000"/>
              <a:gd name="connsiteY4" fmla="*/ 992947 h 1262947"/>
              <a:gd name="connsiteX5" fmla="*/ 540000 w 1080000"/>
              <a:gd name="connsiteY5" fmla="*/ 1262947 h 1262947"/>
              <a:gd name="connsiteX6" fmla="*/ 0 w 1080000"/>
              <a:gd name="connsiteY6" fmla="*/ 992947 h 1262947"/>
              <a:gd name="connsiteX7" fmla="*/ 10971 w 1080000"/>
              <a:gd name="connsiteY7" fmla="*/ 938533 h 1262947"/>
              <a:gd name="connsiteX8" fmla="*/ 15626 w 1080000"/>
              <a:gd name="connsiteY8" fmla="*/ 931034 h 1262947"/>
              <a:gd name="connsiteX9" fmla="*/ 0 w 1080000"/>
              <a:gd name="connsiteY9" fmla="*/ 931034 h 1262947"/>
              <a:gd name="connsiteX0" fmla="*/ 540000 w 1080000"/>
              <a:gd name="connsiteY0" fmla="*/ 0 h 1262947"/>
              <a:gd name="connsiteX1" fmla="*/ 1080000 w 1080000"/>
              <a:gd name="connsiteY1" fmla="*/ 931034 h 1262947"/>
              <a:gd name="connsiteX2" fmla="*/ 1064374 w 1080000"/>
              <a:gd name="connsiteY2" fmla="*/ 931034 h 1262947"/>
              <a:gd name="connsiteX3" fmla="*/ 1069029 w 1080000"/>
              <a:gd name="connsiteY3" fmla="*/ 938533 h 1262947"/>
              <a:gd name="connsiteX4" fmla="*/ 1080000 w 1080000"/>
              <a:gd name="connsiteY4" fmla="*/ 992947 h 1262947"/>
              <a:gd name="connsiteX5" fmla="*/ 540000 w 1080000"/>
              <a:gd name="connsiteY5" fmla="*/ 1262947 h 1262947"/>
              <a:gd name="connsiteX6" fmla="*/ 0 w 1080000"/>
              <a:gd name="connsiteY6" fmla="*/ 992947 h 1262947"/>
              <a:gd name="connsiteX7" fmla="*/ 10971 w 1080000"/>
              <a:gd name="connsiteY7" fmla="*/ 938533 h 1262947"/>
              <a:gd name="connsiteX8" fmla="*/ 15626 w 1080000"/>
              <a:gd name="connsiteY8" fmla="*/ 931034 h 1262947"/>
              <a:gd name="connsiteX9" fmla="*/ 540000 w 1080000"/>
              <a:gd name="connsiteY9" fmla="*/ 0 h 1262947"/>
              <a:gd name="connsiteX0" fmla="*/ 540000 w 1080000"/>
              <a:gd name="connsiteY0" fmla="*/ 0 h 1262947"/>
              <a:gd name="connsiteX1" fmla="*/ 1064374 w 1080000"/>
              <a:gd name="connsiteY1" fmla="*/ 931034 h 1262947"/>
              <a:gd name="connsiteX2" fmla="*/ 1069029 w 1080000"/>
              <a:gd name="connsiteY2" fmla="*/ 938533 h 1262947"/>
              <a:gd name="connsiteX3" fmla="*/ 1080000 w 1080000"/>
              <a:gd name="connsiteY3" fmla="*/ 992947 h 1262947"/>
              <a:gd name="connsiteX4" fmla="*/ 540000 w 1080000"/>
              <a:gd name="connsiteY4" fmla="*/ 1262947 h 1262947"/>
              <a:gd name="connsiteX5" fmla="*/ 0 w 1080000"/>
              <a:gd name="connsiteY5" fmla="*/ 992947 h 1262947"/>
              <a:gd name="connsiteX6" fmla="*/ 10971 w 1080000"/>
              <a:gd name="connsiteY6" fmla="*/ 938533 h 1262947"/>
              <a:gd name="connsiteX7" fmla="*/ 15626 w 1080000"/>
              <a:gd name="connsiteY7" fmla="*/ 931034 h 1262947"/>
              <a:gd name="connsiteX8" fmla="*/ 540000 w 1080000"/>
              <a:gd name="connsiteY8" fmla="*/ 0 h 1262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80000" h="1262947">
                <a:moveTo>
                  <a:pt x="540000" y="0"/>
                </a:moveTo>
                <a:lnTo>
                  <a:pt x="1064374" y="931034"/>
                </a:lnTo>
                <a:lnTo>
                  <a:pt x="1069029" y="938533"/>
                </a:lnTo>
                <a:cubicBezTo>
                  <a:pt x="1076223" y="956109"/>
                  <a:pt x="1080000" y="974307"/>
                  <a:pt x="1080000" y="992947"/>
                </a:cubicBezTo>
                <a:cubicBezTo>
                  <a:pt x="1080000" y="1142064"/>
                  <a:pt x="838234" y="1262947"/>
                  <a:pt x="540000" y="1262947"/>
                </a:cubicBezTo>
                <a:cubicBezTo>
                  <a:pt x="241766" y="1262947"/>
                  <a:pt x="0" y="1142064"/>
                  <a:pt x="0" y="992947"/>
                </a:cubicBezTo>
                <a:cubicBezTo>
                  <a:pt x="0" y="974307"/>
                  <a:pt x="3778" y="956109"/>
                  <a:pt x="10971" y="938533"/>
                </a:cubicBezTo>
                <a:lnTo>
                  <a:pt x="15626" y="931034"/>
                </a:lnTo>
                <a:lnTo>
                  <a:pt x="540000" y="0"/>
                </a:lnTo>
                <a:close/>
              </a:path>
            </a:pathLst>
          </a:custGeom>
          <a:gradFill>
            <a:gsLst>
              <a:gs pos="60000">
                <a:schemeClr val="bg2">
                  <a:lumMod val="90000"/>
                  <a:lumOff val="10000"/>
                </a:schemeClr>
              </a:gs>
              <a:gs pos="30000">
                <a:schemeClr val="bg2">
                  <a:lumMod val="90000"/>
                  <a:lumOff val="10000"/>
                </a:schemeClr>
              </a:gs>
              <a:gs pos="40000">
                <a:schemeClr val="bg2">
                  <a:lumMod val="75000"/>
                  <a:lumOff val="25000"/>
                </a:schemeClr>
              </a:gs>
              <a:gs pos="100000">
                <a:schemeClr val="bg2"/>
              </a:gs>
            </a:gsLst>
            <a:lin ang="600000" scaled="0"/>
          </a:gradFill>
          <a:ln>
            <a:noFill/>
          </a:ln>
          <a:effectLst>
            <a:innerShdw blurRad="254000" dist="101600" dir="2700000">
              <a:schemeClr val="accent1">
                <a:lumMod val="60000"/>
                <a:lumOff val="40000"/>
                <a:alpha val="4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fr-FR"/>
            </a:defPPr>
          </a:lstStyle>
          <a:p>
            <a:pPr algn="ctr" rtl="0"/>
            <a:endParaRPr lang="fr-FR" dirty="0"/>
          </a:p>
        </p:txBody>
      </p:sp>
      <p:sp>
        <p:nvSpPr>
          <p:cNvPr id="20" name="Ovale 19">
            <a:extLst>
              <a:ext uri="{FF2B5EF4-FFF2-40B4-BE49-F238E27FC236}">
                <a16:creationId xmlns:a16="http://schemas.microsoft.com/office/drawing/2014/main" id="{AAA7AB09-557C-41AD-9113-FF9F68FA10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8100000">
            <a:off x="626845" y="828962"/>
            <a:ext cx="540000" cy="1080000"/>
          </a:xfrm>
          <a:prstGeom prst="ellipse">
            <a:avLst/>
          </a:prstGeom>
          <a:gradFill>
            <a:gsLst>
              <a:gs pos="100000">
                <a:schemeClr val="bg2">
                  <a:lumMod val="90000"/>
                  <a:lumOff val="10000"/>
                </a:schemeClr>
              </a:gs>
              <a:gs pos="50000">
                <a:schemeClr val="bg2">
                  <a:lumMod val="95000"/>
                  <a:lumOff val="5000"/>
                </a:schemeClr>
              </a:gs>
            </a:gsLst>
            <a:lin ang="5400000" scaled="0"/>
          </a:gradFill>
          <a:ln>
            <a:noFill/>
          </a:ln>
          <a:effectLst>
            <a:innerShdw blurRad="1270000" dist="2540000">
              <a:schemeClr val="accent1">
                <a:lumMod val="60000"/>
                <a:lumOff val="40000"/>
                <a:alpha val="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fr-FR"/>
            </a:defPPr>
          </a:lstStyle>
          <a:p>
            <a:pPr algn="ctr" rtl="0"/>
            <a:endParaRPr lang="fr-FR" dirty="0"/>
          </a:p>
        </p:txBody>
      </p:sp>
      <p:sp>
        <p:nvSpPr>
          <p:cNvPr id="25" name="Ovale 24">
            <a:extLst>
              <a:ext uri="{FF2B5EF4-FFF2-40B4-BE49-F238E27FC236}">
                <a16:creationId xmlns:a16="http://schemas.microsoft.com/office/drawing/2014/main" id="{EF99ECAA-1F11-4937-BBA6-51935AB44C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1800802" y="2472855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fr-FR"/>
            </a:defPPr>
          </a:lstStyle>
          <a:p>
            <a:pPr algn="ctr" rtl="0"/>
            <a:endParaRPr lang="fr-FR" dirty="0"/>
          </a:p>
        </p:txBody>
      </p:sp>
      <p:grpSp>
        <p:nvGrpSpPr>
          <p:cNvPr id="34" name="Groupe 33">
            <a:extLst>
              <a:ext uri="{FF2B5EF4-FFF2-40B4-BE49-F238E27FC236}">
                <a16:creationId xmlns:a16="http://schemas.microsoft.com/office/drawing/2014/main" id="{79DE9FAB-6BBA-4CFE-B67D-77B47F01EC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329952" y="4524379"/>
            <a:ext cx="1980001" cy="1363916"/>
            <a:chOff x="4879602" y="3781429"/>
            <a:chExt cx="1980001" cy="1363916"/>
          </a:xfrm>
        </p:grpSpPr>
        <p:sp>
          <p:nvSpPr>
            <p:cNvPr id="35" name="Format libre : Forme 34">
              <a:extLst>
                <a:ext uri="{FF2B5EF4-FFF2-40B4-BE49-F238E27FC236}">
                  <a16:creationId xmlns:a16="http://schemas.microsoft.com/office/drawing/2014/main" id="{79FAC916-D9BB-4794-81B4-7C47C67E850D}"/>
                </a:ext>
              </a:extLst>
            </p:cNvPr>
            <p:cNvSpPr>
              <a:spLocks noChangeAspect="1"/>
            </p:cNvSpPr>
            <p:nvPr/>
          </p:nvSpPr>
          <p:spPr>
            <a:xfrm rot="18900000" flipV="1">
              <a:off x="5005634" y="4191206"/>
              <a:ext cx="1853969" cy="926985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254000" dist="50800" dir="16200000">
                <a:schemeClr val="accent1">
                  <a:lumMod val="40000"/>
                  <a:lumOff val="6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fr-FR"/>
              </a:defPPr>
            </a:lstStyle>
            <a:p>
              <a:pPr algn="ctr" rtl="0"/>
              <a:endParaRPr lang="fr-FR" dirty="0"/>
            </a:p>
          </p:txBody>
        </p:sp>
        <p:sp>
          <p:nvSpPr>
            <p:cNvPr id="36" name="Format libre : Forme 35">
              <a:extLst>
                <a:ext uri="{FF2B5EF4-FFF2-40B4-BE49-F238E27FC236}">
                  <a16:creationId xmlns:a16="http://schemas.microsoft.com/office/drawing/2014/main" id="{B5CA2231-7A65-4D16-8400-A210CC41DB73}"/>
                </a:ext>
              </a:extLst>
            </p:cNvPr>
            <p:cNvSpPr>
              <a:spLocks noChangeAspect="1"/>
            </p:cNvSpPr>
            <p:nvPr/>
          </p:nvSpPr>
          <p:spPr>
            <a:xfrm rot="18900000" flipV="1">
              <a:off x="4957101" y="4052255"/>
              <a:ext cx="1853969" cy="1093090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40000"/>
              </a:schemeClr>
            </a:solidFill>
            <a:ln>
              <a:noFill/>
            </a:ln>
            <a:effectLst>
              <a:softEdge rad="190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fr-FR"/>
              </a:defPPr>
            </a:lstStyle>
            <a:p>
              <a:pPr algn="ctr" rtl="0"/>
              <a:endParaRPr lang="fr-FR" dirty="0">
                <a:solidFill>
                  <a:schemeClr val="tx1"/>
                </a:solidFill>
              </a:endParaRPr>
            </a:p>
          </p:txBody>
        </p:sp>
        <p:sp>
          <p:nvSpPr>
            <p:cNvPr id="37" name="Ovale 36">
              <a:extLst>
                <a:ext uri="{FF2B5EF4-FFF2-40B4-BE49-F238E27FC236}">
                  <a16:creationId xmlns:a16="http://schemas.microsoft.com/office/drawing/2014/main" id="{4B089C8C-B82B-4704-88E2-E857A5E21529}"/>
                </a:ext>
              </a:extLst>
            </p:cNvPr>
            <p:cNvSpPr/>
            <p:nvPr/>
          </p:nvSpPr>
          <p:spPr>
            <a:xfrm rot="13500000" flipV="1">
              <a:off x="6040374" y="3601683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fr-FR"/>
              </a:defPPr>
            </a:lstStyle>
            <a:p>
              <a:pPr algn="ctr" rtl="0"/>
              <a:endParaRPr lang="fr-FR" dirty="0"/>
            </a:p>
          </p:txBody>
        </p:sp>
        <p:sp>
          <p:nvSpPr>
            <p:cNvPr id="38" name="Ovale 37">
              <a:extLst>
                <a:ext uri="{FF2B5EF4-FFF2-40B4-BE49-F238E27FC236}">
                  <a16:creationId xmlns:a16="http://schemas.microsoft.com/office/drawing/2014/main" id="{434B90C8-5B4D-456E-AD99-80EF748FDD72}"/>
                </a:ext>
              </a:extLst>
            </p:cNvPr>
            <p:cNvSpPr/>
            <p:nvPr/>
          </p:nvSpPr>
          <p:spPr>
            <a:xfrm rot="13500000" flipV="1">
              <a:off x="5059348" y="4582709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fr-FR"/>
              </a:defPPr>
            </a:lstStyle>
            <a:p>
              <a:pPr algn="ctr" rtl="0"/>
              <a:endParaRPr lang="fr-FR" dirty="0"/>
            </a:p>
          </p:txBody>
        </p:sp>
      </p:grpSp>
    </p:spTree>
    <p:extLst>
      <p:ext uri="{BB962C8B-B14F-4D97-AF65-F5344CB8AC3E}">
        <p14:creationId xmlns:p14="http://schemas.microsoft.com/office/powerpoint/2010/main" val="34123629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pour un titre 1">
            <a:extLst>
              <a:ext uri="{FF2B5EF4-FFF2-40B4-BE49-F238E27FC236}">
                <a16:creationId xmlns:a16="http://schemas.microsoft.com/office/drawing/2014/main" id="{A8028302-E866-455D-8898-5362302754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50800"/>
            <a:ext cx="11090275" cy="1333057"/>
          </a:xfrm>
          <a:prstGeom prst="rect">
            <a:avLst/>
          </a:prstGeom>
        </p:spPr>
        <p:txBody>
          <a:bodyPr vert="horz" wrap="square" lIns="0" tIns="0" rIns="0" bIns="0" rtlCol="0" anchor="t" anchorCtr="0">
            <a:normAutofit/>
          </a:bodyPr>
          <a:lstStyle>
            <a:defPPr>
              <a:defRPr lang="fr-FR"/>
            </a:defPPr>
          </a:lstStyle>
          <a:p>
            <a:pPr lvl="0" rtl="0">
              <a:lnSpc>
                <a:spcPct val="100000"/>
              </a:lnSpc>
            </a:pPr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au texte 2">
            <a:extLst>
              <a:ext uri="{FF2B5EF4-FFF2-40B4-BE49-F238E27FC236}">
                <a16:creationId xmlns:a16="http://schemas.microsoft.com/office/drawing/2014/main" id="{BC94E72B-F0CF-4BC4-B509-A1C4508BE4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0863" y="2113862"/>
            <a:ext cx="11091600" cy="3978963"/>
          </a:xfrm>
          <a:prstGeom prst="rect">
            <a:avLst/>
          </a:prstGeom>
        </p:spPr>
        <p:txBody>
          <a:bodyPr vert="horz" wrap="square" lIns="0" tIns="0" rIns="0" bIns="0" rtlCol="0">
            <a:normAutofit/>
          </a:bodyPr>
          <a:lstStyle>
            <a:defPPr>
              <a:defRPr lang="fr-FR"/>
            </a:defPPr>
          </a:lstStyle>
          <a:p>
            <a:pPr lvl="0" rtl="0"/>
            <a:r>
              <a:rPr lang="fr-FR"/>
              <a:t>Modifiez les styles du texte du masque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</a:p>
        </p:txBody>
      </p:sp>
      <p:sp>
        <p:nvSpPr>
          <p:cNvPr id="4" name="Espace réservé à la date 3">
            <a:extLst>
              <a:ext uri="{FF2B5EF4-FFF2-40B4-BE49-F238E27FC236}">
                <a16:creationId xmlns:a16="http://schemas.microsoft.com/office/drawing/2014/main" id="{34ACE49D-C22F-4540-AC09-E421D2A2ED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50863" y="6507212"/>
            <a:ext cx="2628900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lang="fr-FR" sz="100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pPr rtl="0"/>
            <a:r>
              <a:rPr lang="fr-FR"/>
              <a:t>20XX</a:t>
            </a:r>
            <a:endParaRPr lang="fr-FR" dirty="0"/>
          </a:p>
        </p:txBody>
      </p:sp>
      <p:sp>
        <p:nvSpPr>
          <p:cNvPr id="5" name="Espace réservé au pied de page 4">
            <a:extLst>
              <a:ext uri="{FF2B5EF4-FFF2-40B4-BE49-F238E27FC236}">
                <a16:creationId xmlns:a16="http://schemas.microsoft.com/office/drawing/2014/main" id="{ACD5C3BE-317E-49E8-82B5-C8A7EC9C8A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59150" y="6507212"/>
            <a:ext cx="6379210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lang="fr-FR" sz="100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pPr rtl="0"/>
            <a:endParaRPr lang="fr-FR" dirty="0"/>
          </a:p>
        </p:txBody>
      </p:sp>
      <p:sp>
        <p:nvSpPr>
          <p:cNvPr id="6" name="Espace réservé pour un numéro de diapositive 5">
            <a:extLst>
              <a:ext uri="{FF2B5EF4-FFF2-40B4-BE49-F238E27FC236}">
                <a16:creationId xmlns:a16="http://schemas.microsoft.com/office/drawing/2014/main" id="{45574E12-6C16-431F-B2CE-E4B15916BA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48863" y="6507212"/>
            <a:ext cx="1692274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lang="fr-FR" sz="100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pPr rtl="0"/>
            <a:fld id="{DBA1B0FB-D917-4C8C-928F-313BD683BF39}" type="slidenum">
              <a:rPr lang="fr-FR" smtClean="0"/>
              <a:pPr rtl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2125571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6" r:id="rId3"/>
    <p:sldLayoutId id="2147483703" r:id="rId4"/>
    <p:sldLayoutId id="2147483704" r:id="rId5"/>
    <p:sldLayoutId id="2147483688" r:id="rId6"/>
    <p:sldLayoutId id="2147483686" r:id="rId7"/>
    <p:sldLayoutId id="2147483685" r:id="rId8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fr-FR" sz="4800" kern="1200" dirty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spcAft>
          <a:spcPts val="800"/>
        </a:spcAft>
        <a:buFont typeface="Arial" panose="020B0604020202020204" pitchFamily="34" charset="0"/>
        <a:buChar char="•"/>
        <a:defRPr lang="fr-FR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800"/>
        </a:spcAft>
        <a:buFont typeface="Arial" panose="020B0604020202020204" pitchFamily="34" charset="0"/>
        <a:buChar char="•"/>
        <a:defRPr lang="fr-FR"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800"/>
        </a:spcAft>
        <a:buFont typeface="Arial" panose="020B0604020202020204" pitchFamily="34" charset="0"/>
        <a:buChar char="•"/>
        <a:defRPr lang="fr-FR"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800"/>
        </a:spcAft>
        <a:buFont typeface="Arial" panose="020B0604020202020204" pitchFamily="34" charset="0"/>
        <a:buChar char="•"/>
        <a:defRPr lang="fr-FR"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800"/>
        </a:spcAft>
        <a:buFont typeface="Arial" panose="020B0604020202020204" pitchFamily="34" charset="0"/>
        <a:buChar char="•"/>
        <a:defRPr lang="fr-FR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fr-FR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fr-FR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fr-FR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fr-FR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lang="fr-FR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lang="fr-FR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lang="fr-FR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lang="fr-FR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lang="fr-FR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lang="fr-FR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lang="fr-FR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lang="fr-FR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lang="fr-FR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2" pos="3840">
          <p15:clr>
            <a:srgbClr val="F26B43"/>
          </p15:clr>
        </p15:guide>
        <p15:guide id="33" orient="horz" pos="2160">
          <p15:clr>
            <a:srgbClr val="F26B43"/>
          </p15:clr>
        </p15:guide>
        <p15:guide id="34" pos="347">
          <p15:clr>
            <a:srgbClr val="F26B43"/>
          </p15:clr>
        </p15:guide>
        <p15:guide id="35" pos="7333">
          <p15:clr>
            <a:srgbClr val="F26B43"/>
          </p15:clr>
        </p15:guide>
        <p15:guide id="36" orient="horz" pos="346">
          <p15:clr>
            <a:srgbClr val="F26B43"/>
          </p15:clr>
        </p15:guide>
        <p15:guide id="37" orient="horz" pos="3974">
          <p15:clr>
            <a:srgbClr val="F26B43"/>
          </p15:clr>
        </p15:guide>
        <p15:guide id="38" pos="824">
          <p15:clr>
            <a:srgbClr val="A4A3A4"/>
          </p15:clr>
        </p15:guide>
        <p15:guide id="39" pos="937">
          <p15:clr>
            <a:srgbClr val="A4A3A4"/>
          </p15:clr>
        </p15:guide>
        <p15:guide id="40" pos="1413">
          <p15:clr>
            <a:srgbClr val="A4A3A4"/>
          </p15:clr>
        </p15:guide>
        <p15:guide id="41" pos="1527">
          <p15:clr>
            <a:srgbClr val="A4A3A4"/>
          </p15:clr>
        </p15:guide>
        <p15:guide id="42" pos="2003">
          <p15:clr>
            <a:srgbClr val="A4A3A4"/>
          </p15:clr>
        </p15:guide>
        <p15:guide id="43" pos="2116">
          <p15:clr>
            <a:srgbClr val="A4A3A4"/>
          </p15:clr>
        </p15:guide>
        <p15:guide id="44" pos="2593">
          <p15:clr>
            <a:srgbClr val="A4A3A4"/>
          </p15:clr>
        </p15:guide>
        <p15:guide id="45" pos="2706">
          <p15:clr>
            <a:srgbClr val="A4A3A4"/>
          </p15:clr>
        </p15:guide>
        <p15:guide id="46" pos="3182">
          <p15:clr>
            <a:srgbClr val="A4A3A4"/>
          </p15:clr>
        </p15:guide>
        <p15:guide id="47" pos="3318">
          <p15:clr>
            <a:srgbClr val="A4A3A4"/>
          </p15:clr>
        </p15:guide>
        <p15:guide id="48" pos="3772">
          <p15:clr>
            <a:srgbClr val="A4A3A4"/>
          </p15:clr>
        </p15:guide>
        <p15:guide id="49" pos="3908">
          <p15:clr>
            <a:srgbClr val="A4A3A4"/>
          </p15:clr>
        </p15:guide>
        <p15:guide id="50" pos="4362">
          <p15:clr>
            <a:srgbClr val="A4A3A4"/>
          </p15:clr>
        </p15:guide>
        <p15:guide id="51" pos="4498">
          <p15:clr>
            <a:srgbClr val="A4A3A4"/>
          </p15:clr>
        </p15:guide>
        <p15:guide id="52" pos="4951">
          <p15:clr>
            <a:srgbClr val="A4A3A4"/>
          </p15:clr>
        </p15:guide>
        <p15:guide id="53" pos="5087">
          <p15:clr>
            <a:srgbClr val="A4A3A4"/>
          </p15:clr>
        </p15:guide>
        <p15:guide id="54" pos="5541">
          <p15:clr>
            <a:srgbClr val="A4A3A4"/>
          </p15:clr>
        </p15:guide>
        <p15:guide id="55" pos="5677">
          <p15:clr>
            <a:srgbClr val="A4A3A4"/>
          </p15:clr>
        </p15:guide>
        <p15:guide id="56" pos="6153">
          <p15:clr>
            <a:srgbClr val="A4A3A4"/>
          </p15:clr>
        </p15:guide>
        <p15:guide id="57" pos="6267">
          <p15:clr>
            <a:srgbClr val="A4A3A4"/>
          </p15:clr>
        </p15:guide>
        <p15:guide id="58" pos="6743">
          <p15:clr>
            <a:srgbClr val="A4A3A4"/>
          </p15:clr>
        </p15:guide>
        <p15:guide id="59" pos="6856">
          <p15:clr>
            <a:srgbClr val="A4A3A4"/>
          </p15:clr>
        </p15:guide>
        <p15:guide id="60" orient="horz" pos="3838">
          <p15:clr>
            <a:srgbClr val="A4A3A4"/>
          </p15:clr>
        </p15:guide>
        <p15:guide id="61" orient="horz" pos="2092">
          <p15:clr>
            <a:srgbClr val="A4A3A4"/>
          </p15:clr>
        </p15:guide>
        <p15:guide id="62" orient="horz" pos="2228">
          <p15:clr>
            <a:srgbClr val="A4A3A4"/>
          </p15:clr>
        </p15:guide>
        <p15:guide id="63" orient="horz" pos="845">
          <p15:clr>
            <a:srgbClr val="A4A3A4"/>
          </p15:clr>
        </p15:guide>
        <p15:guide id="64" orient="horz" pos="958">
          <p15:clr>
            <a:srgbClr val="A4A3A4"/>
          </p15:clr>
        </p15:guide>
        <p15:guide id="65" orient="horz" pos="1480">
          <p15:clr>
            <a:srgbClr val="A4A3A4"/>
          </p15:clr>
        </p15:guide>
        <p15:guide id="66" orient="horz" pos="1593">
          <p15:clr>
            <a:srgbClr val="A4A3A4"/>
          </p15:clr>
        </p15:guide>
        <p15:guide id="67" orient="horz" pos="2727">
          <p15:clr>
            <a:srgbClr val="A4A3A4"/>
          </p15:clr>
        </p15:guide>
        <p15:guide id="68" orient="horz" pos="2840">
          <p15:clr>
            <a:srgbClr val="A4A3A4"/>
          </p15:clr>
        </p15:guide>
        <p15:guide id="69" orient="horz" pos="3339">
          <p15:clr>
            <a:srgbClr val="A4A3A4"/>
          </p15:clr>
        </p15:guide>
        <p15:guide id="70" orient="horz" pos="3475">
          <p15:clr>
            <a:srgbClr val="A4A3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png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6" Type="http://schemas.microsoft.com/office/2007/relationships/hdphoto" Target="../media/hdphoto1.wdp"/><Relationship Id="rId5" Type="http://schemas.openxmlformats.org/officeDocument/2006/relationships/image" Target="../media/image13.png"/><Relationship Id="rId4" Type="http://schemas.microsoft.com/office/2007/relationships/hdphoto" Target="../media/hdphoto2.wdp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3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 3">
            <a:extLst>
              <a:ext uri="{FF2B5EF4-FFF2-40B4-BE49-F238E27FC236}">
                <a16:creationId xmlns:a16="http://schemas.microsoft.com/office/drawing/2014/main" id="{10047101-8D42-6100-9CEA-AEC0FAEAB6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18020" y="662937"/>
            <a:ext cx="4624442" cy="5542025"/>
          </a:xfrm>
          <a:noFill/>
        </p:spPr>
        <p:txBody>
          <a:bodyPr rtlCol="0" anchor="ctr">
            <a:noAutofit/>
          </a:bodyPr>
          <a:lstStyle>
            <a:defPPr>
              <a:defRPr lang="fr-FR"/>
            </a:defPPr>
          </a:lstStyle>
          <a:p>
            <a:pPr rtl="0"/>
            <a:r>
              <a:rPr lang="fr-FR" dirty="0"/>
              <a:t>Statique analytique</a:t>
            </a:r>
          </a:p>
        </p:txBody>
      </p:sp>
      <p:pic>
        <p:nvPicPr>
          <p:cNvPr id="8" name="Espace réservé pour une image 13" descr="Arrière-plan numérique des points de données">
            <a:extLst>
              <a:ext uri="{FF2B5EF4-FFF2-40B4-BE49-F238E27FC236}">
                <a16:creationId xmlns:a16="http://schemas.microsoft.com/office/drawing/2014/main" id="{53227D59-33F9-9DDB-1C5C-A938A989EE51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36" r="7936"/>
          <a:stretch/>
        </p:blipFill>
        <p:spPr>
          <a:xfrm>
            <a:off x="0" y="0"/>
            <a:ext cx="6267450" cy="6858000"/>
          </a:xfrm>
        </p:spPr>
      </p:pic>
    </p:spTree>
    <p:extLst>
      <p:ext uri="{BB962C8B-B14F-4D97-AF65-F5344CB8AC3E}">
        <p14:creationId xmlns:p14="http://schemas.microsoft.com/office/powerpoint/2010/main" val="280309201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 2">
            <a:extLst>
              <a:ext uri="{FF2B5EF4-FFF2-40B4-BE49-F238E27FC236}">
                <a16:creationId xmlns:a16="http://schemas.microsoft.com/office/drawing/2014/main" id="{A0034E89-1952-5288-08A0-70A4A73BE3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0863" y="4045464"/>
            <a:ext cx="11115355" cy="2286000"/>
          </a:xfrm>
          <a:noFill/>
        </p:spPr>
        <p:txBody>
          <a:bodyPr rtlCol="0" anchor="ctr"/>
          <a:lstStyle>
            <a:defPPr>
              <a:defRPr lang="fr-FR"/>
            </a:defPPr>
          </a:lstStyle>
          <a:p>
            <a:pPr rtl="0"/>
            <a:r>
              <a:rPr lang="fr-FR" dirty="0"/>
              <a:t>Application</a:t>
            </a:r>
          </a:p>
        </p:txBody>
      </p:sp>
      <p:pic>
        <p:nvPicPr>
          <p:cNvPr id="11" name="Espace réservé pour une image 15" descr="Arrière-plan numérique des points de données">
            <a:extLst>
              <a:ext uri="{FF2B5EF4-FFF2-40B4-BE49-F238E27FC236}">
                <a16:creationId xmlns:a16="http://schemas.microsoft.com/office/drawing/2014/main" id="{A496DCE5-C34A-22C2-A9D8-E90DFC8CE86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" b="52"/>
          <a:stretch/>
        </p:blipFill>
        <p:spPr>
          <a:xfrm>
            <a:off x="0" y="4594"/>
            <a:ext cx="12192000" cy="3771878"/>
          </a:xfrm>
        </p:spPr>
      </p:pic>
    </p:spTree>
    <p:extLst>
      <p:ext uri="{BB962C8B-B14F-4D97-AF65-F5344CB8AC3E}">
        <p14:creationId xmlns:p14="http://schemas.microsoft.com/office/powerpoint/2010/main" val="195200199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 1">
            <a:extLst>
              <a:ext uri="{FF2B5EF4-FFF2-40B4-BE49-F238E27FC236}">
                <a16:creationId xmlns:a16="http://schemas.microsoft.com/office/drawing/2014/main" id="{1C72343A-9CB0-F2AD-EF62-5DEE3E97F9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372" y="334339"/>
            <a:ext cx="7579884" cy="700131"/>
          </a:xfrm>
        </p:spPr>
        <p:txBody>
          <a:bodyPr rtlCol="0">
            <a:normAutofit fontScale="90000"/>
          </a:bodyPr>
          <a:lstStyle>
            <a:defPPr>
              <a:defRPr lang="fr-FR"/>
            </a:defPPr>
          </a:lstStyle>
          <a:p>
            <a:pPr>
              <a:lnSpc>
                <a:spcPct val="107000"/>
              </a:lnSpc>
              <a:spcBef>
                <a:spcPts val="1800"/>
              </a:spcBef>
              <a:spcAft>
                <a:spcPts val="400"/>
              </a:spcAft>
            </a:pPr>
            <a:r>
              <a:rPr lang="fr-FR" dirty="0"/>
              <a:t>Dispositif hydraulique de bridage</a:t>
            </a:r>
            <a:br>
              <a:rPr lang="fr-FR" sz="4400" b="1" kern="100" dirty="0">
                <a:solidFill>
                  <a:schemeClr val="tx2"/>
                </a:solidFill>
                <a:effectLst/>
                <a:latin typeface="Aptos Display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fr-FR" sz="4400" b="1" kern="100" dirty="0">
              <a:solidFill>
                <a:schemeClr val="tx2"/>
              </a:solidFill>
              <a:effectLst/>
              <a:latin typeface="Aptos Display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271A1CD0-0CBB-4080-CFC7-9D3BC759E231}"/>
              </a:ext>
            </a:extLst>
          </p:cNvPr>
          <p:cNvSpPr/>
          <p:nvPr/>
        </p:nvSpPr>
        <p:spPr>
          <a:xfrm>
            <a:off x="3105510" y="2501661"/>
            <a:ext cx="77638" cy="77638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A4932BB4-1966-CB24-C76B-813D9DD66EBF}"/>
              </a:ext>
            </a:extLst>
          </p:cNvPr>
          <p:cNvSpPr/>
          <p:nvPr/>
        </p:nvSpPr>
        <p:spPr>
          <a:xfrm>
            <a:off x="2830975" y="4448356"/>
            <a:ext cx="77638" cy="77638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B332D40D-F215-2AFA-72C8-C09C1068044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037" t="4592" r="25433" b="53194"/>
          <a:stretch/>
        </p:blipFill>
        <p:spPr bwMode="auto">
          <a:xfrm>
            <a:off x="901142" y="1394174"/>
            <a:ext cx="4832393" cy="504409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D4529D3F-50F8-39F3-2A58-70ED64B4098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85" t="54267" r="24618" b="1750"/>
          <a:stretch/>
        </p:blipFill>
        <p:spPr bwMode="auto">
          <a:xfrm>
            <a:off x="6610487" y="1394174"/>
            <a:ext cx="4413681" cy="506697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67710205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 1">
            <a:extLst>
              <a:ext uri="{FF2B5EF4-FFF2-40B4-BE49-F238E27FC236}">
                <a16:creationId xmlns:a16="http://schemas.microsoft.com/office/drawing/2014/main" id="{1C72343A-9CB0-F2AD-EF62-5DEE3E97F9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372" y="334339"/>
            <a:ext cx="7579884" cy="700131"/>
          </a:xfrm>
        </p:spPr>
        <p:txBody>
          <a:bodyPr rtlCol="0">
            <a:normAutofit fontScale="90000"/>
          </a:bodyPr>
          <a:lstStyle>
            <a:defPPr>
              <a:defRPr lang="fr-FR"/>
            </a:defPPr>
          </a:lstStyle>
          <a:p>
            <a:pPr>
              <a:lnSpc>
                <a:spcPct val="107000"/>
              </a:lnSpc>
              <a:spcBef>
                <a:spcPts val="1800"/>
              </a:spcBef>
              <a:spcAft>
                <a:spcPts val="400"/>
              </a:spcAft>
            </a:pPr>
            <a:r>
              <a:rPr lang="fr-FR" dirty="0"/>
              <a:t>Dispositif hydraulique de bridage</a:t>
            </a:r>
            <a:br>
              <a:rPr lang="fr-FR" sz="4400" b="1" kern="100" dirty="0">
                <a:solidFill>
                  <a:schemeClr val="tx2"/>
                </a:solidFill>
                <a:effectLst/>
                <a:latin typeface="Aptos Display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fr-FR" sz="4400" b="1" kern="100" dirty="0">
              <a:solidFill>
                <a:schemeClr val="tx2"/>
              </a:solidFill>
              <a:effectLst/>
              <a:latin typeface="Aptos Display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271A1CD0-0CBB-4080-CFC7-9D3BC759E231}"/>
              </a:ext>
            </a:extLst>
          </p:cNvPr>
          <p:cNvSpPr/>
          <p:nvPr/>
        </p:nvSpPr>
        <p:spPr>
          <a:xfrm>
            <a:off x="3105510" y="2501661"/>
            <a:ext cx="77638" cy="77638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A4932BB4-1966-CB24-C76B-813D9DD66EBF}"/>
              </a:ext>
            </a:extLst>
          </p:cNvPr>
          <p:cNvSpPr/>
          <p:nvPr/>
        </p:nvSpPr>
        <p:spPr>
          <a:xfrm>
            <a:off x="2830975" y="4448356"/>
            <a:ext cx="77638" cy="77638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5DB4DC1B-A9BF-9DDC-846E-A6A4B06AC0C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669" y="66385"/>
            <a:ext cx="4500331" cy="6725230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40551D94-5F11-7819-0EB3-58A4360F7F3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037" t="4592" r="25433" b="53194"/>
          <a:stretch/>
        </p:blipFill>
        <p:spPr bwMode="auto">
          <a:xfrm>
            <a:off x="234795" y="1849549"/>
            <a:ext cx="3668094" cy="382879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2B0F9DD4-0C51-519C-7B10-04EC8C62DC0A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85" t="54267" r="24618" b="1750"/>
          <a:stretch/>
        </p:blipFill>
        <p:spPr bwMode="auto">
          <a:xfrm>
            <a:off x="4124857" y="1858479"/>
            <a:ext cx="3335142" cy="382879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84981841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 1">
            <a:extLst>
              <a:ext uri="{FF2B5EF4-FFF2-40B4-BE49-F238E27FC236}">
                <a16:creationId xmlns:a16="http://schemas.microsoft.com/office/drawing/2014/main" id="{1C72343A-9CB0-F2AD-EF62-5DEE3E97F9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372" y="334339"/>
            <a:ext cx="7579884" cy="700131"/>
          </a:xfrm>
        </p:spPr>
        <p:txBody>
          <a:bodyPr rtlCol="0">
            <a:normAutofit fontScale="90000"/>
          </a:bodyPr>
          <a:lstStyle>
            <a:defPPr>
              <a:defRPr lang="fr-FR"/>
            </a:defPPr>
          </a:lstStyle>
          <a:p>
            <a:pPr>
              <a:lnSpc>
                <a:spcPct val="107000"/>
              </a:lnSpc>
              <a:spcBef>
                <a:spcPts val="1800"/>
              </a:spcBef>
              <a:spcAft>
                <a:spcPts val="400"/>
              </a:spcAft>
            </a:pPr>
            <a:r>
              <a:rPr lang="fr-FR" dirty="0"/>
              <a:t>Dispositif hydraulique de bridage</a:t>
            </a:r>
            <a:br>
              <a:rPr lang="fr-FR" sz="4400" b="1" kern="100" dirty="0">
                <a:solidFill>
                  <a:schemeClr val="tx2"/>
                </a:solidFill>
                <a:effectLst/>
                <a:latin typeface="Aptos Display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fr-FR" sz="4400" b="1" kern="100" dirty="0">
              <a:solidFill>
                <a:schemeClr val="tx2"/>
              </a:solidFill>
              <a:effectLst/>
              <a:latin typeface="Aptos Display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ZoneTexte 46">
            <a:extLst>
              <a:ext uri="{FF2B5EF4-FFF2-40B4-BE49-F238E27FC236}">
                <a16:creationId xmlns:a16="http://schemas.microsoft.com/office/drawing/2014/main" id="{CE99B0BB-B375-6A40-6CBE-906F404F6721}"/>
              </a:ext>
            </a:extLst>
          </p:cNvPr>
          <p:cNvSpPr txBox="1"/>
          <p:nvPr/>
        </p:nvSpPr>
        <p:spPr>
          <a:xfrm>
            <a:off x="291371" y="1373778"/>
            <a:ext cx="11243403" cy="23619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Question 1 :</a:t>
            </a:r>
            <a:endParaRPr lang="fr-FR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Dans l’ensemble E = {1, …, 12} des pièces du mécanisme, on définit lors d’une manœuvre de bridage la relation R= sans mouvement relatif.</a:t>
            </a:r>
          </a:p>
          <a:p>
            <a:pPr marL="342900" lvl="0" indent="-342900" algn="just">
              <a:lnSpc>
                <a:spcPct val="107000"/>
              </a:lnSpc>
              <a:buFont typeface="Aptos" panose="020B0004020202020204" pitchFamily="34" charset="0"/>
              <a:buChar char="-"/>
            </a:pPr>
            <a:r>
              <a:rPr lang="fr-F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Définir dans E les sous-ensembles fonctionnels induits par cette relation.</a:t>
            </a:r>
          </a:p>
          <a:p>
            <a:pPr marL="342900" lvl="0" indent="-342900" algn="just">
              <a:lnSpc>
                <a:spcPct val="107000"/>
              </a:lnSpc>
              <a:buFont typeface="Aptos" panose="020B0004020202020204" pitchFamily="34" charset="0"/>
              <a:buChar char="-"/>
            </a:pPr>
            <a:r>
              <a:rPr lang="fr-F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Analyser les liaisons entre ces sous—ensembles fonctionnels et donner le graphe des liaisons</a:t>
            </a: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Aptos" panose="020B0004020202020204" pitchFamily="34" charset="0"/>
              <a:buChar char="-"/>
            </a:pPr>
            <a:r>
              <a:rPr lang="fr-F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Identifier sur le schéma de situation ci-dessus les sous-ensembles fonctionnels A, B, C et D et leurs liaisons. Compléter ce schéma, par un schéma spatial partiel, représentant les classes, non visibles, sur ce schéma.</a:t>
            </a:r>
          </a:p>
        </p:txBody>
      </p:sp>
    </p:spTree>
    <p:extLst>
      <p:ext uri="{BB962C8B-B14F-4D97-AF65-F5344CB8AC3E}">
        <p14:creationId xmlns:p14="http://schemas.microsoft.com/office/powerpoint/2010/main" val="95108206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 1">
            <a:extLst>
              <a:ext uri="{FF2B5EF4-FFF2-40B4-BE49-F238E27FC236}">
                <a16:creationId xmlns:a16="http://schemas.microsoft.com/office/drawing/2014/main" id="{1C72343A-9CB0-F2AD-EF62-5DEE3E97F9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372" y="334339"/>
            <a:ext cx="7579884" cy="700131"/>
          </a:xfrm>
        </p:spPr>
        <p:txBody>
          <a:bodyPr rtlCol="0">
            <a:normAutofit fontScale="90000"/>
          </a:bodyPr>
          <a:lstStyle>
            <a:defPPr>
              <a:defRPr lang="fr-FR"/>
            </a:defPPr>
          </a:lstStyle>
          <a:p>
            <a:pPr>
              <a:lnSpc>
                <a:spcPct val="107000"/>
              </a:lnSpc>
              <a:spcBef>
                <a:spcPts val="1800"/>
              </a:spcBef>
              <a:spcAft>
                <a:spcPts val="400"/>
              </a:spcAft>
            </a:pPr>
            <a:r>
              <a:rPr lang="fr-FR" dirty="0"/>
              <a:t>Dispositif hydraulique de bridage</a:t>
            </a:r>
            <a:br>
              <a:rPr lang="fr-FR" sz="4400" b="1" kern="100" dirty="0">
                <a:solidFill>
                  <a:schemeClr val="tx2"/>
                </a:solidFill>
                <a:effectLst/>
                <a:latin typeface="Aptos Display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fr-FR" sz="4400" b="1" kern="100" dirty="0">
              <a:solidFill>
                <a:schemeClr val="tx2"/>
              </a:solidFill>
              <a:effectLst/>
              <a:latin typeface="Aptos Display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271A1CD0-0CBB-4080-CFC7-9D3BC759E231}"/>
              </a:ext>
            </a:extLst>
          </p:cNvPr>
          <p:cNvSpPr/>
          <p:nvPr/>
        </p:nvSpPr>
        <p:spPr>
          <a:xfrm>
            <a:off x="3105510" y="2501661"/>
            <a:ext cx="77638" cy="77638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A4932BB4-1966-CB24-C76B-813D9DD66EBF}"/>
              </a:ext>
            </a:extLst>
          </p:cNvPr>
          <p:cNvSpPr/>
          <p:nvPr/>
        </p:nvSpPr>
        <p:spPr>
          <a:xfrm>
            <a:off x="2830975" y="4448356"/>
            <a:ext cx="77638" cy="77638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18A4F5C-C590-1BEA-8AAB-527E4938AA95}"/>
              </a:ext>
            </a:extLst>
          </p:cNvPr>
          <p:cNvSpPr/>
          <p:nvPr/>
        </p:nvSpPr>
        <p:spPr>
          <a:xfrm>
            <a:off x="4930347" y="1655806"/>
            <a:ext cx="593124" cy="54369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A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8EFF3A3-0707-69C7-F96A-786257910CCD}"/>
              </a:ext>
            </a:extLst>
          </p:cNvPr>
          <p:cNvSpPr/>
          <p:nvPr/>
        </p:nvSpPr>
        <p:spPr>
          <a:xfrm>
            <a:off x="2808948" y="2579299"/>
            <a:ext cx="593124" cy="54369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B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0A3EE7E-80F1-3FF6-B012-AFCC236E6169}"/>
              </a:ext>
            </a:extLst>
          </p:cNvPr>
          <p:cNvSpPr/>
          <p:nvPr/>
        </p:nvSpPr>
        <p:spPr>
          <a:xfrm>
            <a:off x="7047471" y="2579299"/>
            <a:ext cx="593124" cy="54369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D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32BCE50-0D27-5FFB-E31E-7E73EF778E03}"/>
              </a:ext>
            </a:extLst>
          </p:cNvPr>
          <p:cNvSpPr/>
          <p:nvPr/>
        </p:nvSpPr>
        <p:spPr>
          <a:xfrm>
            <a:off x="4930347" y="3587579"/>
            <a:ext cx="593124" cy="54369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C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F69095D-7FA0-2BD8-CCFD-FD4DFAB6B60C}"/>
              </a:ext>
            </a:extLst>
          </p:cNvPr>
          <p:cNvSpPr/>
          <p:nvPr/>
        </p:nvSpPr>
        <p:spPr>
          <a:xfrm>
            <a:off x="4930347" y="4720900"/>
            <a:ext cx="593124" cy="54369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B8A60DB-AF9F-F851-D990-AB49F8143271}"/>
              </a:ext>
            </a:extLst>
          </p:cNvPr>
          <p:cNvSpPr/>
          <p:nvPr/>
        </p:nvSpPr>
        <p:spPr>
          <a:xfrm>
            <a:off x="4930347" y="5854221"/>
            <a:ext cx="593124" cy="54369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F</a:t>
            </a:r>
          </a:p>
        </p:txBody>
      </p:sp>
      <p:cxnSp>
        <p:nvCxnSpPr>
          <p:cNvPr id="17" name="Connecteur : en arc 16">
            <a:extLst>
              <a:ext uri="{FF2B5EF4-FFF2-40B4-BE49-F238E27FC236}">
                <a16:creationId xmlns:a16="http://schemas.microsoft.com/office/drawing/2014/main" id="{F95452F5-B8D7-712B-6C39-CD97532DC27D}"/>
              </a:ext>
            </a:extLst>
          </p:cNvPr>
          <p:cNvCxnSpPr>
            <a:stCxn id="10" idx="0"/>
            <a:endCxn id="9" idx="1"/>
          </p:cNvCxnSpPr>
          <p:nvPr/>
        </p:nvCxnSpPr>
        <p:spPr>
          <a:xfrm rot="5400000" flipH="1" flipV="1">
            <a:off x="3692106" y="1341059"/>
            <a:ext cx="651644" cy="1824837"/>
          </a:xfrm>
          <a:prstGeom prst="curvedConnector2">
            <a:avLst/>
          </a:prstGeom>
          <a:ln w="28575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 : en arc 18">
            <a:extLst>
              <a:ext uri="{FF2B5EF4-FFF2-40B4-BE49-F238E27FC236}">
                <a16:creationId xmlns:a16="http://schemas.microsoft.com/office/drawing/2014/main" id="{579E567F-8961-023E-11F6-B43EAA28C257}"/>
              </a:ext>
            </a:extLst>
          </p:cNvPr>
          <p:cNvCxnSpPr>
            <a:stCxn id="9" idx="3"/>
            <a:endCxn id="11" idx="0"/>
          </p:cNvCxnSpPr>
          <p:nvPr/>
        </p:nvCxnSpPr>
        <p:spPr>
          <a:xfrm>
            <a:off x="5523471" y="1927655"/>
            <a:ext cx="1820562" cy="651644"/>
          </a:xfrm>
          <a:prstGeom prst="curvedConnector2">
            <a:avLst/>
          </a:prstGeom>
          <a:ln w="28575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 : en arc 20">
            <a:extLst>
              <a:ext uri="{FF2B5EF4-FFF2-40B4-BE49-F238E27FC236}">
                <a16:creationId xmlns:a16="http://schemas.microsoft.com/office/drawing/2014/main" id="{73386D16-5CDB-9636-CF74-B7EB66F4D424}"/>
              </a:ext>
            </a:extLst>
          </p:cNvPr>
          <p:cNvCxnSpPr>
            <a:stCxn id="10" idx="3"/>
            <a:endCxn id="11" idx="1"/>
          </p:cNvCxnSpPr>
          <p:nvPr/>
        </p:nvCxnSpPr>
        <p:spPr>
          <a:xfrm>
            <a:off x="3402072" y="2851148"/>
            <a:ext cx="3645399" cy="12700"/>
          </a:xfrm>
          <a:prstGeom prst="curvedConnector3">
            <a:avLst/>
          </a:prstGeom>
          <a:ln w="28575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 : en arc 22">
            <a:extLst>
              <a:ext uri="{FF2B5EF4-FFF2-40B4-BE49-F238E27FC236}">
                <a16:creationId xmlns:a16="http://schemas.microsoft.com/office/drawing/2014/main" id="{9838B9A0-3741-ED52-34E4-BB5C27B5D5D4}"/>
              </a:ext>
            </a:extLst>
          </p:cNvPr>
          <p:cNvCxnSpPr>
            <a:stCxn id="10" idx="3"/>
            <a:endCxn id="9" idx="1"/>
          </p:cNvCxnSpPr>
          <p:nvPr/>
        </p:nvCxnSpPr>
        <p:spPr>
          <a:xfrm flipV="1">
            <a:off x="3402072" y="1927655"/>
            <a:ext cx="1528275" cy="923493"/>
          </a:xfrm>
          <a:prstGeom prst="curvedConnector3">
            <a:avLst/>
          </a:prstGeom>
          <a:ln w="28575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 : en arc 24">
            <a:extLst>
              <a:ext uri="{FF2B5EF4-FFF2-40B4-BE49-F238E27FC236}">
                <a16:creationId xmlns:a16="http://schemas.microsoft.com/office/drawing/2014/main" id="{BE76E64D-2AA8-2DB9-E04C-BB29E2100735}"/>
              </a:ext>
            </a:extLst>
          </p:cNvPr>
          <p:cNvCxnSpPr>
            <a:stCxn id="10" idx="2"/>
            <a:endCxn id="12" idx="1"/>
          </p:cNvCxnSpPr>
          <p:nvPr/>
        </p:nvCxnSpPr>
        <p:spPr>
          <a:xfrm rot="16200000" flipH="1">
            <a:off x="3649713" y="2578793"/>
            <a:ext cx="736431" cy="1824837"/>
          </a:xfrm>
          <a:prstGeom prst="curvedConnector2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 : en arc 26">
            <a:extLst>
              <a:ext uri="{FF2B5EF4-FFF2-40B4-BE49-F238E27FC236}">
                <a16:creationId xmlns:a16="http://schemas.microsoft.com/office/drawing/2014/main" id="{0EFCB0EB-54E2-7B0A-0A1E-E452FBBD11FF}"/>
              </a:ext>
            </a:extLst>
          </p:cNvPr>
          <p:cNvCxnSpPr>
            <a:stCxn id="12" idx="3"/>
            <a:endCxn id="11" idx="2"/>
          </p:cNvCxnSpPr>
          <p:nvPr/>
        </p:nvCxnSpPr>
        <p:spPr>
          <a:xfrm flipV="1">
            <a:off x="5523471" y="3122997"/>
            <a:ext cx="1820562" cy="736431"/>
          </a:xfrm>
          <a:prstGeom prst="curvedConnector2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 : en arc 28">
            <a:extLst>
              <a:ext uri="{FF2B5EF4-FFF2-40B4-BE49-F238E27FC236}">
                <a16:creationId xmlns:a16="http://schemas.microsoft.com/office/drawing/2014/main" id="{6D65DAB2-87AB-C0F3-EF05-51A395BBE2ED}"/>
              </a:ext>
            </a:extLst>
          </p:cNvPr>
          <p:cNvCxnSpPr>
            <a:stCxn id="10" idx="2"/>
            <a:endCxn id="13" idx="1"/>
          </p:cNvCxnSpPr>
          <p:nvPr/>
        </p:nvCxnSpPr>
        <p:spPr>
          <a:xfrm rot="16200000" flipH="1">
            <a:off x="3083052" y="3145454"/>
            <a:ext cx="1869752" cy="1824837"/>
          </a:xfrm>
          <a:prstGeom prst="curvedConnector2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 : en arc 30">
            <a:extLst>
              <a:ext uri="{FF2B5EF4-FFF2-40B4-BE49-F238E27FC236}">
                <a16:creationId xmlns:a16="http://schemas.microsoft.com/office/drawing/2014/main" id="{8BEDBD14-6212-A3E8-9727-F10AECA06569}"/>
              </a:ext>
            </a:extLst>
          </p:cNvPr>
          <p:cNvCxnSpPr>
            <a:stCxn id="13" idx="3"/>
            <a:endCxn id="11" idx="2"/>
          </p:cNvCxnSpPr>
          <p:nvPr/>
        </p:nvCxnSpPr>
        <p:spPr>
          <a:xfrm flipV="1">
            <a:off x="5523471" y="3122997"/>
            <a:ext cx="1820562" cy="1869752"/>
          </a:xfrm>
          <a:prstGeom prst="curvedConnector2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 : en arc 32">
            <a:extLst>
              <a:ext uri="{FF2B5EF4-FFF2-40B4-BE49-F238E27FC236}">
                <a16:creationId xmlns:a16="http://schemas.microsoft.com/office/drawing/2014/main" id="{CFFC1A49-5A08-AA3D-FA86-5B0BED369E71}"/>
              </a:ext>
            </a:extLst>
          </p:cNvPr>
          <p:cNvCxnSpPr>
            <a:stCxn id="10" idx="2"/>
            <a:endCxn id="14" idx="1"/>
          </p:cNvCxnSpPr>
          <p:nvPr/>
        </p:nvCxnSpPr>
        <p:spPr>
          <a:xfrm rot="16200000" flipH="1">
            <a:off x="2516392" y="3712114"/>
            <a:ext cx="3003073" cy="1824837"/>
          </a:xfrm>
          <a:prstGeom prst="curvedConnector2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 : en arc 34">
            <a:extLst>
              <a:ext uri="{FF2B5EF4-FFF2-40B4-BE49-F238E27FC236}">
                <a16:creationId xmlns:a16="http://schemas.microsoft.com/office/drawing/2014/main" id="{6C1CF427-F473-CECA-DB95-497C596A4100}"/>
              </a:ext>
            </a:extLst>
          </p:cNvPr>
          <p:cNvCxnSpPr>
            <a:stCxn id="14" idx="3"/>
            <a:endCxn id="11" idx="2"/>
          </p:cNvCxnSpPr>
          <p:nvPr/>
        </p:nvCxnSpPr>
        <p:spPr>
          <a:xfrm flipV="1">
            <a:off x="5523471" y="3122997"/>
            <a:ext cx="1820562" cy="3003073"/>
          </a:xfrm>
          <a:prstGeom prst="curvedConnector2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ZoneTexte 35">
            <a:extLst>
              <a:ext uri="{FF2B5EF4-FFF2-40B4-BE49-F238E27FC236}">
                <a16:creationId xmlns:a16="http://schemas.microsoft.com/office/drawing/2014/main" id="{2B5FE08F-6101-696D-D0EA-CB0327DA3713}"/>
              </a:ext>
            </a:extLst>
          </p:cNvPr>
          <p:cNvSpPr txBox="1"/>
          <p:nvPr/>
        </p:nvSpPr>
        <p:spPr>
          <a:xfrm>
            <a:off x="3582295" y="1730289"/>
            <a:ext cx="733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L</a:t>
            </a:r>
            <a:r>
              <a:rPr lang="fr-FR" baseline="-25000" dirty="0"/>
              <a:t>1</a:t>
            </a:r>
          </a:p>
        </p:txBody>
      </p:sp>
      <p:sp>
        <p:nvSpPr>
          <p:cNvPr id="37" name="ZoneTexte 36">
            <a:extLst>
              <a:ext uri="{FF2B5EF4-FFF2-40B4-BE49-F238E27FC236}">
                <a16:creationId xmlns:a16="http://schemas.microsoft.com/office/drawing/2014/main" id="{6876B564-2B95-C034-C38B-A73521523D44}"/>
              </a:ext>
            </a:extLst>
          </p:cNvPr>
          <p:cNvSpPr txBox="1"/>
          <p:nvPr/>
        </p:nvSpPr>
        <p:spPr>
          <a:xfrm>
            <a:off x="6391398" y="1699479"/>
            <a:ext cx="733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L</a:t>
            </a:r>
            <a:r>
              <a:rPr lang="fr-FR" baseline="-25000" dirty="0"/>
              <a:t>2</a:t>
            </a:r>
          </a:p>
        </p:txBody>
      </p:sp>
      <p:sp>
        <p:nvSpPr>
          <p:cNvPr id="38" name="ZoneTexte 37">
            <a:extLst>
              <a:ext uri="{FF2B5EF4-FFF2-40B4-BE49-F238E27FC236}">
                <a16:creationId xmlns:a16="http://schemas.microsoft.com/office/drawing/2014/main" id="{B9F9294E-2465-DF27-53B7-DE2C1BA37EE8}"/>
              </a:ext>
            </a:extLst>
          </p:cNvPr>
          <p:cNvSpPr txBox="1"/>
          <p:nvPr/>
        </p:nvSpPr>
        <p:spPr>
          <a:xfrm>
            <a:off x="4169940" y="2174102"/>
            <a:ext cx="733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L’</a:t>
            </a:r>
            <a:r>
              <a:rPr lang="fr-FR" baseline="-25000" dirty="0"/>
              <a:t>1</a:t>
            </a:r>
          </a:p>
        </p:txBody>
      </p:sp>
      <p:sp>
        <p:nvSpPr>
          <p:cNvPr id="39" name="ZoneTexte 38">
            <a:extLst>
              <a:ext uri="{FF2B5EF4-FFF2-40B4-BE49-F238E27FC236}">
                <a16:creationId xmlns:a16="http://schemas.microsoft.com/office/drawing/2014/main" id="{20FFA60A-6F25-54E9-A264-BA56B25E1678}"/>
              </a:ext>
            </a:extLst>
          </p:cNvPr>
          <p:cNvSpPr txBox="1"/>
          <p:nvPr/>
        </p:nvSpPr>
        <p:spPr>
          <a:xfrm>
            <a:off x="5123548" y="2521373"/>
            <a:ext cx="733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L</a:t>
            </a:r>
            <a:r>
              <a:rPr lang="fr-FR" baseline="-25000" dirty="0"/>
              <a:t>4</a:t>
            </a:r>
          </a:p>
        </p:txBody>
      </p:sp>
      <p:sp>
        <p:nvSpPr>
          <p:cNvPr id="40" name="ZoneTexte 39">
            <a:extLst>
              <a:ext uri="{FF2B5EF4-FFF2-40B4-BE49-F238E27FC236}">
                <a16:creationId xmlns:a16="http://schemas.microsoft.com/office/drawing/2014/main" id="{E8A772CA-78A0-64D8-9CD6-1B94DCA3857D}"/>
              </a:ext>
            </a:extLst>
          </p:cNvPr>
          <p:cNvSpPr txBox="1"/>
          <p:nvPr/>
        </p:nvSpPr>
        <p:spPr>
          <a:xfrm>
            <a:off x="3949267" y="3330826"/>
            <a:ext cx="733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L</a:t>
            </a:r>
            <a:r>
              <a:rPr lang="fr-FR" baseline="-25000" dirty="0"/>
              <a:t>3</a:t>
            </a:r>
          </a:p>
        </p:txBody>
      </p:sp>
      <p:sp>
        <p:nvSpPr>
          <p:cNvPr id="41" name="ZoneTexte 40">
            <a:extLst>
              <a:ext uri="{FF2B5EF4-FFF2-40B4-BE49-F238E27FC236}">
                <a16:creationId xmlns:a16="http://schemas.microsoft.com/office/drawing/2014/main" id="{93A2F66B-A03F-548C-3E9F-3D2CF283D36E}"/>
              </a:ext>
            </a:extLst>
          </p:cNvPr>
          <p:cNvSpPr txBox="1"/>
          <p:nvPr/>
        </p:nvSpPr>
        <p:spPr>
          <a:xfrm>
            <a:off x="6125532" y="3335373"/>
            <a:ext cx="733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L</a:t>
            </a:r>
            <a:r>
              <a:rPr lang="fr-FR" baseline="-25000" dirty="0"/>
              <a:t>7</a:t>
            </a:r>
          </a:p>
        </p:txBody>
      </p:sp>
      <p:sp>
        <p:nvSpPr>
          <p:cNvPr id="42" name="ZoneTexte 41">
            <a:extLst>
              <a:ext uri="{FF2B5EF4-FFF2-40B4-BE49-F238E27FC236}">
                <a16:creationId xmlns:a16="http://schemas.microsoft.com/office/drawing/2014/main" id="{C2405BD1-21BF-5B30-BBB2-564ED7B52CEA}"/>
              </a:ext>
            </a:extLst>
          </p:cNvPr>
          <p:cNvSpPr txBox="1"/>
          <p:nvPr/>
        </p:nvSpPr>
        <p:spPr>
          <a:xfrm>
            <a:off x="3845520" y="4156898"/>
            <a:ext cx="733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L</a:t>
            </a:r>
            <a:r>
              <a:rPr lang="fr-FR" baseline="-25000" dirty="0"/>
              <a:t>5</a:t>
            </a:r>
          </a:p>
        </p:txBody>
      </p:sp>
      <p:sp>
        <p:nvSpPr>
          <p:cNvPr id="43" name="ZoneTexte 42">
            <a:extLst>
              <a:ext uri="{FF2B5EF4-FFF2-40B4-BE49-F238E27FC236}">
                <a16:creationId xmlns:a16="http://schemas.microsoft.com/office/drawing/2014/main" id="{727FC765-ACE1-F999-72DD-61AB989AB2EB}"/>
              </a:ext>
            </a:extLst>
          </p:cNvPr>
          <p:cNvSpPr txBox="1"/>
          <p:nvPr/>
        </p:nvSpPr>
        <p:spPr>
          <a:xfrm>
            <a:off x="6127011" y="4160075"/>
            <a:ext cx="733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L</a:t>
            </a:r>
            <a:r>
              <a:rPr lang="fr-FR" baseline="-25000" dirty="0"/>
              <a:t>8</a:t>
            </a:r>
          </a:p>
        </p:txBody>
      </p:sp>
      <p:sp>
        <p:nvSpPr>
          <p:cNvPr id="44" name="ZoneTexte 43">
            <a:extLst>
              <a:ext uri="{FF2B5EF4-FFF2-40B4-BE49-F238E27FC236}">
                <a16:creationId xmlns:a16="http://schemas.microsoft.com/office/drawing/2014/main" id="{70AAA47A-25AB-2D90-C5F7-425BD585C974}"/>
              </a:ext>
            </a:extLst>
          </p:cNvPr>
          <p:cNvSpPr txBox="1"/>
          <p:nvPr/>
        </p:nvSpPr>
        <p:spPr>
          <a:xfrm>
            <a:off x="3908779" y="5234568"/>
            <a:ext cx="733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L</a:t>
            </a:r>
            <a:r>
              <a:rPr lang="fr-FR" baseline="-25000" dirty="0"/>
              <a:t>6</a:t>
            </a:r>
          </a:p>
        </p:txBody>
      </p:sp>
      <p:sp>
        <p:nvSpPr>
          <p:cNvPr id="45" name="ZoneTexte 44">
            <a:extLst>
              <a:ext uri="{FF2B5EF4-FFF2-40B4-BE49-F238E27FC236}">
                <a16:creationId xmlns:a16="http://schemas.microsoft.com/office/drawing/2014/main" id="{0A77DB40-A7D2-9EBE-E701-A24DE6B4B14B}"/>
              </a:ext>
            </a:extLst>
          </p:cNvPr>
          <p:cNvSpPr txBox="1"/>
          <p:nvPr/>
        </p:nvSpPr>
        <p:spPr>
          <a:xfrm>
            <a:off x="6096000" y="5293396"/>
            <a:ext cx="733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L</a:t>
            </a:r>
            <a:r>
              <a:rPr lang="fr-FR" baseline="-25000" dirty="0"/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298518686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7" name="Connecteur droit 76">
            <a:extLst>
              <a:ext uri="{FF2B5EF4-FFF2-40B4-BE49-F238E27FC236}">
                <a16:creationId xmlns:a16="http://schemas.microsoft.com/office/drawing/2014/main" id="{153E2A6A-0E17-0289-02B9-81BF7FB87DB3}"/>
              </a:ext>
            </a:extLst>
          </p:cNvPr>
          <p:cNvCxnSpPr>
            <a:cxnSpLocks/>
          </p:cNvCxnSpPr>
          <p:nvPr/>
        </p:nvCxnSpPr>
        <p:spPr>
          <a:xfrm flipV="1">
            <a:off x="10035936" y="2266299"/>
            <a:ext cx="0" cy="2678533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Connecteur droit 72">
            <a:extLst>
              <a:ext uri="{FF2B5EF4-FFF2-40B4-BE49-F238E27FC236}">
                <a16:creationId xmlns:a16="http://schemas.microsoft.com/office/drawing/2014/main" id="{F380992C-6D51-A766-7F25-5B6A65E396F3}"/>
              </a:ext>
            </a:extLst>
          </p:cNvPr>
          <p:cNvCxnSpPr>
            <a:cxnSpLocks/>
          </p:cNvCxnSpPr>
          <p:nvPr/>
        </p:nvCxnSpPr>
        <p:spPr>
          <a:xfrm flipV="1">
            <a:off x="8061394" y="3510863"/>
            <a:ext cx="0" cy="2678533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re 1">
            <a:extLst>
              <a:ext uri="{FF2B5EF4-FFF2-40B4-BE49-F238E27FC236}">
                <a16:creationId xmlns:a16="http://schemas.microsoft.com/office/drawing/2014/main" id="{1C72343A-9CB0-F2AD-EF62-5DEE3E97F9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372" y="334339"/>
            <a:ext cx="7579884" cy="700131"/>
          </a:xfrm>
        </p:spPr>
        <p:txBody>
          <a:bodyPr rtlCol="0">
            <a:normAutofit fontScale="90000"/>
          </a:bodyPr>
          <a:lstStyle>
            <a:defPPr>
              <a:defRPr lang="fr-FR"/>
            </a:defPPr>
          </a:lstStyle>
          <a:p>
            <a:pPr>
              <a:lnSpc>
                <a:spcPct val="107000"/>
              </a:lnSpc>
              <a:spcBef>
                <a:spcPts val="1800"/>
              </a:spcBef>
              <a:spcAft>
                <a:spcPts val="400"/>
              </a:spcAft>
            </a:pPr>
            <a:r>
              <a:rPr lang="fr-FR" dirty="0"/>
              <a:t>Dispositif hydraulique de bridage</a:t>
            </a:r>
            <a:br>
              <a:rPr lang="fr-FR" sz="4400" b="1" kern="100" dirty="0">
                <a:solidFill>
                  <a:schemeClr val="tx2"/>
                </a:solidFill>
                <a:effectLst/>
                <a:latin typeface="Aptos Display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fr-FR" sz="4400" b="1" kern="100" dirty="0">
              <a:solidFill>
                <a:schemeClr val="tx2"/>
              </a:solidFill>
              <a:effectLst/>
              <a:latin typeface="Aptos Display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271A1CD0-0CBB-4080-CFC7-9D3BC759E231}"/>
              </a:ext>
            </a:extLst>
          </p:cNvPr>
          <p:cNvSpPr/>
          <p:nvPr/>
        </p:nvSpPr>
        <p:spPr>
          <a:xfrm>
            <a:off x="1647410" y="2501661"/>
            <a:ext cx="77638" cy="77638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A4932BB4-1966-CB24-C76B-813D9DD66EBF}"/>
              </a:ext>
            </a:extLst>
          </p:cNvPr>
          <p:cNvSpPr/>
          <p:nvPr/>
        </p:nvSpPr>
        <p:spPr>
          <a:xfrm>
            <a:off x="1372875" y="4448356"/>
            <a:ext cx="77638" cy="77638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18A4F5C-C590-1BEA-8AAB-527E4938AA95}"/>
              </a:ext>
            </a:extLst>
          </p:cNvPr>
          <p:cNvSpPr/>
          <p:nvPr/>
        </p:nvSpPr>
        <p:spPr>
          <a:xfrm>
            <a:off x="3472247" y="1655806"/>
            <a:ext cx="593124" cy="54369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A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8EFF3A3-0707-69C7-F96A-786257910CCD}"/>
              </a:ext>
            </a:extLst>
          </p:cNvPr>
          <p:cNvSpPr/>
          <p:nvPr/>
        </p:nvSpPr>
        <p:spPr>
          <a:xfrm>
            <a:off x="1350848" y="2579299"/>
            <a:ext cx="593124" cy="54369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B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0A3EE7E-80F1-3FF6-B012-AFCC236E6169}"/>
              </a:ext>
            </a:extLst>
          </p:cNvPr>
          <p:cNvSpPr/>
          <p:nvPr/>
        </p:nvSpPr>
        <p:spPr>
          <a:xfrm>
            <a:off x="5589371" y="2579299"/>
            <a:ext cx="593124" cy="54369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D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32BCE50-0D27-5FFB-E31E-7E73EF778E03}"/>
              </a:ext>
            </a:extLst>
          </p:cNvPr>
          <p:cNvSpPr/>
          <p:nvPr/>
        </p:nvSpPr>
        <p:spPr>
          <a:xfrm>
            <a:off x="3472247" y="3587579"/>
            <a:ext cx="593124" cy="54369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C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F69095D-7FA0-2BD8-CCFD-FD4DFAB6B60C}"/>
              </a:ext>
            </a:extLst>
          </p:cNvPr>
          <p:cNvSpPr/>
          <p:nvPr/>
        </p:nvSpPr>
        <p:spPr>
          <a:xfrm>
            <a:off x="3472247" y="4720900"/>
            <a:ext cx="593124" cy="54369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B8A60DB-AF9F-F851-D990-AB49F8143271}"/>
              </a:ext>
            </a:extLst>
          </p:cNvPr>
          <p:cNvSpPr/>
          <p:nvPr/>
        </p:nvSpPr>
        <p:spPr>
          <a:xfrm>
            <a:off x="3472247" y="5854221"/>
            <a:ext cx="593124" cy="54369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F</a:t>
            </a:r>
          </a:p>
        </p:txBody>
      </p:sp>
      <p:cxnSp>
        <p:nvCxnSpPr>
          <p:cNvPr id="17" name="Connecteur : en arc 16">
            <a:extLst>
              <a:ext uri="{FF2B5EF4-FFF2-40B4-BE49-F238E27FC236}">
                <a16:creationId xmlns:a16="http://schemas.microsoft.com/office/drawing/2014/main" id="{F95452F5-B8D7-712B-6C39-CD97532DC27D}"/>
              </a:ext>
            </a:extLst>
          </p:cNvPr>
          <p:cNvCxnSpPr>
            <a:stCxn id="10" idx="0"/>
            <a:endCxn id="9" idx="1"/>
          </p:cNvCxnSpPr>
          <p:nvPr/>
        </p:nvCxnSpPr>
        <p:spPr>
          <a:xfrm rot="5400000" flipH="1" flipV="1">
            <a:off x="2234006" y="1341059"/>
            <a:ext cx="651644" cy="1824837"/>
          </a:xfrm>
          <a:prstGeom prst="curvedConnector2">
            <a:avLst/>
          </a:prstGeom>
          <a:ln w="28575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 : en arc 18">
            <a:extLst>
              <a:ext uri="{FF2B5EF4-FFF2-40B4-BE49-F238E27FC236}">
                <a16:creationId xmlns:a16="http://schemas.microsoft.com/office/drawing/2014/main" id="{579E567F-8961-023E-11F6-B43EAA28C257}"/>
              </a:ext>
            </a:extLst>
          </p:cNvPr>
          <p:cNvCxnSpPr>
            <a:stCxn id="9" idx="3"/>
            <a:endCxn id="11" idx="0"/>
          </p:cNvCxnSpPr>
          <p:nvPr/>
        </p:nvCxnSpPr>
        <p:spPr>
          <a:xfrm>
            <a:off x="4065371" y="1927655"/>
            <a:ext cx="1820562" cy="651644"/>
          </a:xfrm>
          <a:prstGeom prst="curvedConnector2">
            <a:avLst/>
          </a:prstGeom>
          <a:ln w="28575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 : en arc 20">
            <a:extLst>
              <a:ext uri="{FF2B5EF4-FFF2-40B4-BE49-F238E27FC236}">
                <a16:creationId xmlns:a16="http://schemas.microsoft.com/office/drawing/2014/main" id="{73386D16-5CDB-9636-CF74-B7EB66F4D424}"/>
              </a:ext>
            </a:extLst>
          </p:cNvPr>
          <p:cNvCxnSpPr>
            <a:stCxn id="10" idx="3"/>
            <a:endCxn id="11" idx="1"/>
          </p:cNvCxnSpPr>
          <p:nvPr/>
        </p:nvCxnSpPr>
        <p:spPr>
          <a:xfrm>
            <a:off x="1943972" y="2851148"/>
            <a:ext cx="3645399" cy="12700"/>
          </a:xfrm>
          <a:prstGeom prst="curvedConnector3">
            <a:avLst/>
          </a:prstGeom>
          <a:ln w="28575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 : en arc 22">
            <a:extLst>
              <a:ext uri="{FF2B5EF4-FFF2-40B4-BE49-F238E27FC236}">
                <a16:creationId xmlns:a16="http://schemas.microsoft.com/office/drawing/2014/main" id="{9838B9A0-3741-ED52-34E4-BB5C27B5D5D4}"/>
              </a:ext>
            </a:extLst>
          </p:cNvPr>
          <p:cNvCxnSpPr>
            <a:stCxn id="10" idx="3"/>
            <a:endCxn id="9" idx="1"/>
          </p:cNvCxnSpPr>
          <p:nvPr/>
        </p:nvCxnSpPr>
        <p:spPr>
          <a:xfrm flipV="1">
            <a:off x="1943972" y="1927655"/>
            <a:ext cx="1528275" cy="923493"/>
          </a:xfrm>
          <a:prstGeom prst="curvedConnector3">
            <a:avLst/>
          </a:prstGeom>
          <a:ln w="28575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 : en arc 24">
            <a:extLst>
              <a:ext uri="{FF2B5EF4-FFF2-40B4-BE49-F238E27FC236}">
                <a16:creationId xmlns:a16="http://schemas.microsoft.com/office/drawing/2014/main" id="{BE76E64D-2AA8-2DB9-E04C-BB29E2100735}"/>
              </a:ext>
            </a:extLst>
          </p:cNvPr>
          <p:cNvCxnSpPr>
            <a:stCxn id="10" idx="2"/>
            <a:endCxn id="12" idx="1"/>
          </p:cNvCxnSpPr>
          <p:nvPr/>
        </p:nvCxnSpPr>
        <p:spPr>
          <a:xfrm rot="16200000" flipH="1">
            <a:off x="2191613" y="2578793"/>
            <a:ext cx="736431" cy="1824837"/>
          </a:xfrm>
          <a:prstGeom prst="curvedConnector2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 : en arc 26">
            <a:extLst>
              <a:ext uri="{FF2B5EF4-FFF2-40B4-BE49-F238E27FC236}">
                <a16:creationId xmlns:a16="http://schemas.microsoft.com/office/drawing/2014/main" id="{0EFCB0EB-54E2-7B0A-0A1E-E452FBBD11FF}"/>
              </a:ext>
            </a:extLst>
          </p:cNvPr>
          <p:cNvCxnSpPr>
            <a:stCxn id="12" idx="3"/>
            <a:endCxn id="11" idx="2"/>
          </p:cNvCxnSpPr>
          <p:nvPr/>
        </p:nvCxnSpPr>
        <p:spPr>
          <a:xfrm flipV="1">
            <a:off x="4065371" y="3122997"/>
            <a:ext cx="1820562" cy="736431"/>
          </a:xfrm>
          <a:prstGeom prst="curvedConnector2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 : en arc 28">
            <a:extLst>
              <a:ext uri="{FF2B5EF4-FFF2-40B4-BE49-F238E27FC236}">
                <a16:creationId xmlns:a16="http://schemas.microsoft.com/office/drawing/2014/main" id="{6D65DAB2-87AB-C0F3-EF05-51A395BBE2ED}"/>
              </a:ext>
            </a:extLst>
          </p:cNvPr>
          <p:cNvCxnSpPr>
            <a:stCxn id="10" idx="2"/>
            <a:endCxn id="13" idx="1"/>
          </p:cNvCxnSpPr>
          <p:nvPr/>
        </p:nvCxnSpPr>
        <p:spPr>
          <a:xfrm rot="16200000" flipH="1">
            <a:off x="1624952" y="3145454"/>
            <a:ext cx="1869752" cy="1824837"/>
          </a:xfrm>
          <a:prstGeom prst="curvedConnector2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 : en arc 30">
            <a:extLst>
              <a:ext uri="{FF2B5EF4-FFF2-40B4-BE49-F238E27FC236}">
                <a16:creationId xmlns:a16="http://schemas.microsoft.com/office/drawing/2014/main" id="{8BEDBD14-6212-A3E8-9727-F10AECA06569}"/>
              </a:ext>
            </a:extLst>
          </p:cNvPr>
          <p:cNvCxnSpPr>
            <a:stCxn id="13" idx="3"/>
            <a:endCxn id="11" idx="2"/>
          </p:cNvCxnSpPr>
          <p:nvPr/>
        </p:nvCxnSpPr>
        <p:spPr>
          <a:xfrm flipV="1">
            <a:off x="4065371" y="3122997"/>
            <a:ext cx="1820562" cy="1869752"/>
          </a:xfrm>
          <a:prstGeom prst="curvedConnector2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 : en arc 32">
            <a:extLst>
              <a:ext uri="{FF2B5EF4-FFF2-40B4-BE49-F238E27FC236}">
                <a16:creationId xmlns:a16="http://schemas.microsoft.com/office/drawing/2014/main" id="{CFFC1A49-5A08-AA3D-FA86-5B0BED369E71}"/>
              </a:ext>
            </a:extLst>
          </p:cNvPr>
          <p:cNvCxnSpPr>
            <a:stCxn id="10" idx="2"/>
            <a:endCxn id="14" idx="1"/>
          </p:cNvCxnSpPr>
          <p:nvPr/>
        </p:nvCxnSpPr>
        <p:spPr>
          <a:xfrm rot="16200000" flipH="1">
            <a:off x="1058292" y="3712114"/>
            <a:ext cx="3003073" cy="1824837"/>
          </a:xfrm>
          <a:prstGeom prst="curvedConnector2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 : en arc 34">
            <a:extLst>
              <a:ext uri="{FF2B5EF4-FFF2-40B4-BE49-F238E27FC236}">
                <a16:creationId xmlns:a16="http://schemas.microsoft.com/office/drawing/2014/main" id="{6C1CF427-F473-CECA-DB95-497C596A4100}"/>
              </a:ext>
            </a:extLst>
          </p:cNvPr>
          <p:cNvCxnSpPr>
            <a:stCxn id="14" idx="3"/>
            <a:endCxn id="11" idx="2"/>
          </p:cNvCxnSpPr>
          <p:nvPr/>
        </p:nvCxnSpPr>
        <p:spPr>
          <a:xfrm flipV="1">
            <a:off x="4065371" y="3122997"/>
            <a:ext cx="1820562" cy="3003073"/>
          </a:xfrm>
          <a:prstGeom prst="curvedConnector2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ZoneTexte 35">
            <a:extLst>
              <a:ext uri="{FF2B5EF4-FFF2-40B4-BE49-F238E27FC236}">
                <a16:creationId xmlns:a16="http://schemas.microsoft.com/office/drawing/2014/main" id="{2B5FE08F-6101-696D-D0EA-CB0327DA3713}"/>
              </a:ext>
            </a:extLst>
          </p:cNvPr>
          <p:cNvSpPr txBox="1"/>
          <p:nvPr/>
        </p:nvSpPr>
        <p:spPr>
          <a:xfrm>
            <a:off x="2124195" y="1730289"/>
            <a:ext cx="733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L</a:t>
            </a:r>
            <a:r>
              <a:rPr lang="fr-FR" baseline="-25000" dirty="0"/>
              <a:t>1</a:t>
            </a:r>
          </a:p>
        </p:txBody>
      </p:sp>
      <p:sp>
        <p:nvSpPr>
          <p:cNvPr id="37" name="ZoneTexte 36">
            <a:extLst>
              <a:ext uri="{FF2B5EF4-FFF2-40B4-BE49-F238E27FC236}">
                <a16:creationId xmlns:a16="http://schemas.microsoft.com/office/drawing/2014/main" id="{6876B564-2B95-C034-C38B-A73521523D44}"/>
              </a:ext>
            </a:extLst>
          </p:cNvPr>
          <p:cNvSpPr txBox="1"/>
          <p:nvPr/>
        </p:nvSpPr>
        <p:spPr>
          <a:xfrm>
            <a:off x="4933298" y="1699479"/>
            <a:ext cx="733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L</a:t>
            </a:r>
            <a:r>
              <a:rPr lang="fr-FR" baseline="-25000" dirty="0"/>
              <a:t>2</a:t>
            </a:r>
          </a:p>
        </p:txBody>
      </p:sp>
      <p:sp>
        <p:nvSpPr>
          <p:cNvPr id="38" name="ZoneTexte 37">
            <a:extLst>
              <a:ext uri="{FF2B5EF4-FFF2-40B4-BE49-F238E27FC236}">
                <a16:creationId xmlns:a16="http://schemas.microsoft.com/office/drawing/2014/main" id="{B9F9294E-2465-DF27-53B7-DE2C1BA37EE8}"/>
              </a:ext>
            </a:extLst>
          </p:cNvPr>
          <p:cNvSpPr txBox="1"/>
          <p:nvPr/>
        </p:nvSpPr>
        <p:spPr>
          <a:xfrm>
            <a:off x="2711840" y="2174102"/>
            <a:ext cx="733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L’</a:t>
            </a:r>
            <a:r>
              <a:rPr lang="fr-FR" baseline="-25000" dirty="0"/>
              <a:t>1</a:t>
            </a:r>
          </a:p>
        </p:txBody>
      </p:sp>
      <p:sp>
        <p:nvSpPr>
          <p:cNvPr id="39" name="ZoneTexte 38">
            <a:extLst>
              <a:ext uri="{FF2B5EF4-FFF2-40B4-BE49-F238E27FC236}">
                <a16:creationId xmlns:a16="http://schemas.microsoft.com/office/drawing/2014/main" id="{20FFA60A-6F25-54E9-A264-BA56B25E1678}"/>
              </a:ext>
            </a:extLst>
          </p:cNvPr>
          <p:cNvSpPr txBox="1"/>
          <p:nvPr/>
        </p:nvSpPr>
        <p:spPr>
          <a:xfrm>
            <a:off x="3665448" y="2521373"/>
            <a:ext cx="733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L</a:t>
            </a:r>
            <a:r>
              <a:rPr lang="fr-FR" baseline="-25000" dirty="0"/>
              <a:t>4</a:t>
            </a:r>
          </a:p>
        </p:txBody>
      </p:sp>
      <p:sp>
        <p:nvSpPr>
          <p:cNvPr id="40" name="ZoneTexte 39">
            <a:extLst>
              <a:ext uri="{FF2B5EF4-FFF2-40B4-BE49-F238E27FC236}">
                <a16:creationId xmlns:a16="http://schemas.microsoft.com/office/drawing/2014/main" id="{E8A772CA-78A0-64D8-9CD6-1B94DCA3857D}"/>
              </a:ext>
            </a:extLst>
          </p:cNvPr>
          <p:cNvSpPr txBox="1"/>
          <p:nvPr/>
        </p:nvSpPr>
        <p:spPr>
          <a:xfrm>
            <a:off x="2491167" y="3330826"/>
            <a:ext cx="733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L</a:t>
            </a:r>
            <a:r>
              <a:rPr lang="fr-FR" baseline="-25000" dirty="0"/>
              <a:t>3</a:t>
            </a:r>
          </a:p>
        </p:txBody>
      </p:sp>
      <p:sp>
        <p:nvSpPr>
          <p:cNvPr id="41" name="ZoneTexte 40">
            <a:extLst>
              <a:ext uri="{FF2B5EF4-FFF2-40B4-BE49-F238E27FC236}">
                <a16:creationId xmlns:a16="http://schemas.microsoft.com/office/drawing/2014/main" id="{93A2F66B-A03F-548C-3E9F-3D2CF283D36E}"/>
              </a:ext>
            </a:extLst>
          </p:cNvPr>
          <p:cNvSpPr txBox="1"/>
          <p:nvPr/>
        </p:nvSpPr>
        <p:spPr>
          <a:xfrm>
            <a:off x="4667432" y="3335373"/>
            <a:ext cx="733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L</a:t>
            </a:r>
            <a:r>
              <a:rPr lang="fr-FR" baseline="-25000" dirty="0"/>
              <a:t>7</a:t>
            </a:r>
          </a:p>
        </p:txBody>
      </p:sp>
      <p:sp>
        <p:nvSpPr>
          <p:cNvPr id="42" name="ZoneTexte 41">
            <a:extLst>
              <a:ext uri="{FF2B5EF4-FFF2-40B4-BE49-F238E27FC236}">
                <a16:creationId xmlns:a16="http://schemas.microsoft.com/office/drawing/2014/main" id="{C2405BD1-21BF-5B30-BBB2-564ED7B52CEA}"/>
              </a:ext>
            </a:extLst>
          </p:cNvPr>
          <p:cNvSpPr txBox="1"/>
          <p:nvPr/>
        </p:nvSpPr>
        <p:spPr>
          <a:xfrm>
            <a:off x="2387420" y="4156898"/>
            <a:ext cx="733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L</a:t>
            </a:r>
            <a:r>
              <a:rPr lang="fr-FR" baseline="-25000" dirty="0"/>
              <a:t>5</a:t>
            </a:r>
          </a:p>
        </p:txBody>
      </p:sp>
      <p:sp>
        <p:nvSpPr>
          <p:cNvPr id="43" name="ZoneTexte 42">
            <a:extLst>
              <a:ext uri="{FF2B5EF4-FFF2-40B4-BE49-F238E27FC236}">
                <a16:creationId xmlns:a16="http://schemas.microsoft.com/office/drawing/2014/main" id="{727FC765-ACE1-F999-72DD-61AB989AB2EB}"/>
              </a:ext>
            </a:extLst>
          </p:cNvPr>
          <p:cNvSpPr txBox="1"/>
          <p:nvPr/>
        </p:nvSpPr>
        <p:spPr>
          <a:xfrm>
            <a:off x="4668911" y="4160075"/>
            <a:ext cx="733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L</a:t>
            </a:r>
            <a:r>
              <a:rPr lang="fr-FR" baseline="-25000" dirty="0"/>
              <a:t>8</a:t>
            </a:r>
          </a:p>
        </p:txBody>
      </p:sp>
      <p:sp>
        <p:nvSpPr>
          <p:cNvPr id="44" name="ZoneTexte 43">
            <a:extLst>
              <a:ext uri="{FF2B5EF4-FFF2-40B4-BE49-F238E27FC236}">
                <a16:creationId xmlns:a16="http://schemas.microsoft.com/office/drawing/2014/main" id="{70AAA47A-25AB-2D90-C5F7-425BD585C974}"/>
              </a:ext>
            </a:extLst>
          </p:cNvPr>
          <p:cNvSpPr txBox="1"/>
          <p:nvPr/>
        </p:nvSpPr>
        <p:spPr>
          <a:xfrm>
            <a:off x="2450679" y="5234568"/>
            <a:ext cx="733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L</a:t>
            </a:r>
            <a:r>
              <a:rPr lang="fr-FR" baseline="-25000" dirty="0"/>
              <a:t>6</a:t>
            </a:r>
          </a:p>
        </p:txBody>
      </p:sp>
      <p:sp>
        <p:nvSpPr>
          <p:cNvPr id="45" name="ZoneTexte 44">
            <a:extLst>
              <a:ext uri="{FF2B5EF4-FFF2-40B4-BE49-F238E27FC236}">
                <a16:creationId xmlns:a16="http://schemas.microsoft.com/office/drawing/2014/main" id="{0A77DB40-A7D2-9EBE-E701-A24DE6B4B14B}"/>
              </a:ext>
            </a:extLst>
          </p:cNvPr>
          <p:cNvSpPr txBox="1"/>
          <p:nvPr/>
        </p:nvSpPr>
        <p:spPr>
          <a:xfrm>
            <a:off x="4637900" y="5293396"/>
            <a:ext cx="733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L</a:t>
            </a:r>
            <a:r>
              <a:rPr lang="fr-FR" baseline="-25000" dirty="0"/>
              <a:t>9</a:t>
            </a:r>
          </a:p>
        </p:txBody>
      </p:sp>
      <p:sp>
        <p:nvSpPr>
          <p:cNvPr id="3" name="Ellipse 2">
            <a:extLst>
              <a:ext uri="{FF2B5EF4-FFF2-40B4-BE49-F238E27FC236}">
                <a16:creationId xmlns:a16="http://schemas.microsoft.com/office/drawing/2014/main" id="{50277AC8-4F86-A211-8F16-4BC24F0253D9}"/>
              </a:ext>
            </a:extLst>
          </p:cNvPr>
          <p:cNvSpPr/>
          <p:nvPr/>
        </p:nvSpPr>
        <p:spPr>
          <a:xfrm>
            <a:off x="9687697" y="3122995"/>
            <a:ext cx="729049" cy="736432"/>
          </a:xfrm>
          <a:prstGeom prst="ellipse">
            <a:avLst/>
          </a:prstGeom>
          <a:scene3d>
            <a:camera prst="isometricOffAxis2Left"/>
            <a:lightRig rig="threePt" dir="t">
              <a:rot lat="0" lon="0" rev="11400000"/>
            </a:lightRig>
          </a:scene3d>
          <a:sp3d extrusionH="1270000" prstMaterial="plastic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Ellipse 3">
            <a:extLst>
              <a:ext uri="{FF2B5EF4-FFF2-40B4-BE49-F238E27FC236}">
                <a16:creationId xmlns:a16="http://schemas.microsoft.com/office/drawing/2014/main" id="{9A6579DE-4F94-176C-47E2-E1242BF90034}"/>
              </a:ext>
            </a:extLst>
          </p:cNvPr>
          <p:cNvSpPr/>
          <p:nvPr/>
        </p:nvSpPr>
        <p:spPr>
          <a:xfrm>
            <a:off x="7603523" y="4486941"/>
            <a:ext cx="729049" cy="736432"/>
          </a:xfrm>
          <a:prstGeom prst="ellipse">
            <a:avLst/>
          </a:prstGeom>
          <a:scene3d>
            <a:camera prst="isometricOffAxis2Left"/>
            <a:lightRig rig="threePt" dir="t">
              <a:rot lat="0" lon="0" rev="11400000"/>
            </a:lightRig>
          </a:scene3d>
          <a:sp3d extrusionH="1270000" prstMaterial="plastic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5" name="Connecteur droit 14">
            <a:extLst>
              <a:ext uri="{FF2B5EF4-FFF2-40B4-BE49-F238E27FC236}">
                <a16:creationId xmlns:a16="http://schemas.microsoft.com/office/drawing/2014/main" id="{43D84A6F-2ED5-2B0A-33C8-A8436F1ECB15}"/>
              </a:ext>
            </a:extLst>
          </p:cNvPr>
          <p:cNvCxnSpPr>
            <a:cxnSpLocks/>
          </p:cNvCxnSpPr>
          <p:nvPr/>
        </p:nvCxnSpPr>
        <p:spPr>
          <a:xfrm flipH="1">
            <a:off x="7089434" y="4855157"/>
            <a:ext cx="851349" cy="557192"/>
          </a:xfrm>
          <a:prstGeom prst="line">
            <a:avLst/>
          </a:prstGeom>
          <a:ln w="38100">
            <a:solidFill>
              <a:schemeClr val="accent3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EE035D94-BB3D-64EB-CE4F-999B89C2EA58}"/>
              </a:ext>
            </a:extLst>
          </p:cNvPr>
          <p:cNvCxnSpPr>
            <a:cxnSpLocks/>
          </p:cNvCxnSpPr>
          <p:nvPr/>
        </p:nvCxnSpPr>
        <p:spPr>
          <a:xfrm flipH="1">
            <a:off x="8777288" y="3515492"/>
            <a:ext cx="1230243" cy="796995"/>
          </a:xfrm>
          <a:prstGeom prst="line">
            <a:avLst/>
          </a:prstGeom>
          <a:ln w="381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necteur droit 46">
            <a:extLst>
              <a:ext uri="{FF2B5EF4-FFF2-40B4-BE49-F238E27FC236}">
                <a16:creationId xmlns:a16="http://schemas.microsoft.com/office/drawing/2014/main" id="{EEDCA513-FA8B-0E23-78C4-41424B0A5CAA}"/>
              </a:ext>
            </a:extLst>
          </p:cNvPr>
          <p:cNvCxnSpPr>
            <a:cxnSpLocks/>
          </p:cNvCxnSpPr>
          <p:nvPr/>
        </p:nvCxnSpPr>
        <p:spPr>
          <a:xfrm flipH="1">
            <a:off x="10877550" y="2365586"/>
            <a:ext cx="898008" cy="581762"/>
          </a:xfrm>
          <a:prstGeom prst="line">
            <a:avLst/>
          </a:prstGeom>
          <a:ln w="381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necteur droit 50">
            <a:extLst>
              <a:ext uri="{FF2B5EF4-FFF2-40B4-BE49-F238E27FC236}">
                <a16:creationId xmlns:a16="http://schemas.microsoft.com/office/drawing/2014/main" id="{5E8CBDB1-1D4F-6D8D-C87B-88C0885D404A}"/>
              </a:ext>
            </a:extLst>
          </p:cNvPr>
          <p:cNvCxnSpPr>
            <a:cxnSpLocks/>
          </p:cNvCxnSpPr>
          <p:nvPr/>
        </p:nvCxnSpPr>
        <p:spPr>
          <a:xfrm flipH="1" flipV="1">
            <a:off x="10791825" y="2723034"/>
            <a:ext cx="452438" cy="281627"/>
          </a:xfrm>
          <a:prstGeom prst="line">
            <a:avLst/>
          </a:prstGeom>
          <a:ln w="381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necteur droit 52">
            <a:extLst>
              <a:ext uri="{FF2B5EF4-FFF2-40B4-BE49-F238E27FC236}">
                <a16:creationId xmlns:a16="http://schemas.microsoft.com/office/drawing/2014/main" id="{D9B949D3-BD0A-6952-7839-591190FA5731}"/>
              </a:ext>
            </a:extLst>
          </p:cNvPr>
          <p:cNvCxnSpPr>
            <a:cxnSpLocks/>
          </p:cNvCxnSpPr>
          <p:nvPr/>
        </p:nvCxnSpPr>
        <p:spPr>
          <a:xfrm flipH="1" flipV="1">
            <a:off x="9569382" y="3515492"/>
            <a:ext cx="452438" cy="281627"/>
          </a:xfrm>
          <a:prstGeom prst="line">
            <a:avLst/>
          </a:prstGeom>
          <a:ln w="381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necteur droit 53">
            <a:extLst>
              <a:ext uri="{FF2B5EF4-FFF2-40B4-BE49-F238E27FC236}">
                <a16:creationId xmlns:a16="http://schemas.microsoft.com/office/drawing/2014/main" id="{7A55F8F0-2104-EE24-A68A-88A1F22CF0DB}"/>
              </a:ext>
            </a:extLst>
          </p:cNvPr>
          <p:cNvCxnSpPr>
            <a:cxnSpLocks/>
          </p:cNvCxnSpPr>
          <p:nvPr/>
        </p:nvCxnSpPr>
        <p:spPr>
          <a:xfrm flipH="1" flipV="1">
            <a:off x="8631169" y="4128316"/>
            <a:ext cx="452438" cy="281627"/>
          </a:xfrm>
          <a:prstGeom prst="line">
            <a:avLst/>
          </a:prstGeom>
          <a:ln w="381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necteur droit 54">
            <a:extLst>
              <a:ext uri="{FF2B5EF4-FFF2-40B4-BE49-F238E27FC236}">
                <a16:creationId xmlns:a16="http://schemas.microsoft.com/office/drawing/2014/main" id="{EB6E192B-C0AE-3EEA-67EC-B68B6670EACF}"/>
              </a:ext>
            </a:extLst>
          </p:cNvPr>
          <p:cNvCxnSpPr>
            <a:cxnSpLocks/>
          </p:cNvCxnSpPr>
          <p:nvPr/>
        </p:nvCxnSpPr>
        <p:spPr>
          <a:xfrm flipH="1" flipV="1">
            <a:off x="7534661" y="4809353"/>
            <a:ext cx="452438" cy="281627"/>
          </a:xfrm>
          <a:prstGeom prst="line">
            <a:avLst/>
          </a:prstGeom>
          <a:ln w="381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necteur droit 55">
            <a:extLst>
              <a:ext uri="{FF2B5EF4-FFF2-40B4-BE49-F238E27FC236}">
                <a16:creationId xmlns:a16="http://schemas.microsoft.com/office/drawing/2014/main" id="{3DD5C60C-0BF8-5E7F-08A5-69F42072DC64}"/>
              </a:ext>
            </a:extLst>
          </p:cNvPr>
          <p:cNvCxnSpPr>
            <a:cxnSpLocks/>
          </p:cNvCxnSpPr>
          <p:nvPr/>
        </p:nvCxnSpPr>
        <p:spPr>
          <a:xfrm flipV="1">
            <a:off x="8953501" y="4191680"/>
            <a:ext cx="0" cy="1766208"/>
          </a:xfrm>
          <a:prstGeom prst="line">
            <a:avLst/>
          </a:prstGeom>
          <a:ln w="381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onnecteur droit 58">
            <a:extLst>
              <a:ext uri="{FF2B5EF4-FFF2-40B4-BE49-F238E27FC236}">
                <a16:creationId xmlns:a16="http://schemas.microsoft.com/office/drawing/2014/main" id="{4405DD9C-41B6-38B4-D88A-4F081974E836}"/>
              </a:ext>
            </a:extLst>
          </p:cNvPr>
          <p:cNvCxnSpPr>
            <a:cxnSpLocks/>
          </p:cNvCxnSpPr>
          <p:nvPr/>
        </p:nvCxnSpPr>
        <p:spPr>
          <a:xfrm flipV="1">
            <a:off x="9687697" y="3717614"/>
            <a:ext cx="0" cy="1766208"/>
          </a:xfrm>
          <a:prstGeom prst="line">
            <a:avLst/>
          </a:prstGeom>
          <a:ln w="381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Connecteur droit 65">
            <a:extLst>
              <a:ext uri="{FF2B5EF4-FFF2-40B4-BE49-F238E27FC236}">
                <a16:creationId xmlns:a16="http://schemas.microsoft.com/office/drawing/2014/main" id="{C0AA6919-16C3-C5AE-D96E-68E34183580E}"/>
              </a:ext>
            </a:extLst>
          </p:cNvPr>
          <p:cNvCxnSpPr>
            <a:cxnSpLocks/>
          </p:cNvCxnSpPr>
          <p:nvPr/>
        </p:nvCxnSpPr>
        <p:spPr>
          <a:xfrm flipH="1">
            <a:off x="9627503" y="5468537"/>
            <a:ext cx="65556" cy="42469"/>
          </a:xfrm>
          <a:prstGeom prst="line">
            <a:avLst/>
          </a:prstGeom>
          <a:ln w="381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Ellipse 62">
            <a:extLst>
              <a:ext uri="{FF2B5EF4-FFF2-40B4-BE49-F238E27FC236}">
                <a16:creationId xmlns:a16="http://schemas.microsoft.com/office/drawing/2014/main" id="{F8B421B1-7FA4-2BD9-0B0F-A2D93A480769}"/>
              </a:ext>
            </a:extLst>
          </p:cNvPr>
          <p:cNvSpPr/>
          <p:nvPr/>
        </p:nvSpPr>
        <p:spPr>
          <a:xfrm>
            <a:off x="9125710" y="5166822"/>
            <a:ext cx="504824" cy="504824"/>
          </a:xfrm>
          <a:prstGeom prst="ellipse">
            <a:avLst/>
          </a:prstGeom>
          <a:scene3d>
            <a:camera prst="isometricOffAxis1Top"/>
            <a:lightRig rig="threePt" dir="t"/>
          </a:scene3d>
          <a:sp3d extrusionH="635000"/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60" name="Connecteur droit 59">
            <a:extLst>
              <a:ext uri="{FF2B5EF4-FFF2-40B4-BE49-F238E27FC236}">
                <a16:creationId xmlns:a16="http://schemas.microsoft.com/office/drawing/2014/main" id="{5E6F0DF1-1EA5-8C1E-C451-9975C0928E2F}"/>
              </a:ext>
            </a:extLst>
          </p:cNvPr>
          <p:cNvCxnSpPr>
            <a:cxnSpLocks/>
          </p:cNvCxnSpPr>
          <p:nvPr/>
        </p:nvCxnSpPr>
        <p:spPr>
          <a:xfrm flipH="1">
            <a:off x="8949497" y="5786438"/>
            <a:ext cx="245811" cy="159245"/>
          </a:xfrm>
          <a:prstGeom prst="line">
            <a:avLst/>
          </a:prstGeom>
          <a:ln w="381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Connecteur droit 69">
            <a:extLst>
              <a:ext uri="{FF2B5EF4-FFF2-40B4-BE49-F238E27FC236}">
                <a16:creationId xmlns:a16="http://schemas.microsoft.com/office/drawing/2014/main" id="{8B23AD81-0A2D-464F-A387-7AD4B9E953A2}"/>
              </a:ext>
            </a:extLst>
          </p:cNvPr>
          <p:cNvCxnSpPr>
            <a:cxnSpLocks/>
          </p:cNvCxnSpPr>
          <p:nvPr/>
        </p:nvCxnSpPr>
        <p:spPr>
          <a:xfrm flipV="1">
            <a:off x="8631169" y="3859427"/>
            <a:ext cx="0" cy="2678533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Connecteur droit 73">
            <a:extLst>
              <a:ext uri="{FF2B5EF4-FFF2-40B4-BE49-F238E27FC236}">
                <a16:creationId xmlns:a16="http://schemas.microsoft.com/office/drawing/2014/main" id="{32AC462A-9FB2-87DB-246D-098BA0EEDBF5}"/>
              </a:ext>
            </a:extLst>
          </p:cNvPr>
          <p:cNvCxnSpPr>
            <a:cxnSpLocks/>
          </p:cNvCxnSpPr>
          <p:nvPr/>
        </p:nvCxnSpPr>
        <p:spPr>
          <a:xfrm flipH="1" flipV="1">
            <a:off x="8061394" y="3510863"/>
            <a:ext cx="575684" cy="358343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Connecteur droit 75">
            <a:extLst>
              <a:ext uri="{FF2B5EF4-FFF2-40B4-BE49-F238E27FC236}">
                <a16:creationId xmlns:a16="http://schemas.microsoft.com/office/drawing/2014/main" id="{B329F9E0-02BF-7A92-594E-36F40544E6AB}"/>
              </a:ext>
            </a:extLst>
          </p:cNvPr>
          <p:cNvCxnSpPr>
            <a:cxnSpLocks/>
          </p:cNvCxnSpPr>
          <p:nvPr/>
        </p:nvCxnSpPr>
        <p:spPr>
          <a:xfrm flipH="1" flipV="1">
            <a:off x="8061394" y="6179617"/>
            <a:ext cx="575684" cy="358343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Connecteur droit 77">
            <a:extLst>
              <a:ext uri="{FF2B5EF4-FFF2-40B4-BE49-F238E27FC236}">
                <a16:creationId xmlns:a16="http://schemas.microsoft.com/office/drawing/2014/main" id="{949B4766-53FF-B283-193C-EB2C492F19D5}"/>
              </a:ext>
            </a:extLst>
          </p:cNvPr>
          <p:cNvCxnSpPr>
            <a:cxnSpLocks/>
          </p:cNvCxnSpPr>
          <p:nvPr/>
        </p:nvCxnSpPr>
        <p:spPr>
          <a:xfrm flipV="1">
            <a:off x="10605711" y="2614863"/>
            <a:ext cx="0" cy="2678533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Connecteur droit 78">
            <a:extLst>
              <a:ext uri="{FF2B5EF4-FFF2-40B4-BE49-F238E27FC236}">
                <a16:creationId xmlns:a16="http://schemas.microsoft.com/office/drawing/2014/main" id="{72E86158-1D29-43E2-00BC-863B41285DF7}"/>
              </a:ext>
            </a:extLst>
          </p:cNvPr>
          <p:cNvCxnSpPr>
            <a:cxnSpLocks/>
          </p:cNvCxnSpPr>
          <p:nvPr/>
        </p:nvCxnSpPr>
        <p:spPr>
          <a:xfrm flipH="1" flipV="1">
            <a:off x="10035936" y="2266299"/>
            <a:ext cx="575684" cy="358343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Connecteur droit 79">
            <a:extLst>
              <a:ext uri="{FF2B5EF4-FFF2-40B4-BE49-F238E27FC236}">
                <a16:creationId xmlns:a16="http://schemas.microsoft.com/office/drawing/2014/main" id="{CD429AB6-683C-EBB7-4D86-10A0292E4D4A}"/>
              </a:ext>
            </a:extLst>
          </p:cNvPr>
          <p:cNvCxnSpPr>
            <a:cxnSpLocks/>
          </p:cNvCxnSpPr>
          <p:nvPr/>
        </p:nvCxnSpPr>
        <p:spPr>
          <a:xfrm flipH="1" flipV="1">
            <a:off x="10035936" y="4935053"/>
            <a:ext cx="575684" cy="358343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Connecteur droit 80">
            <a:extLst>
              <a:ext uri="{FF2B5EF4-FFF2-40B4-BE49-F238E27FC236}">
                <a16:creationId xmlns:a16="http://schemas.microsoft.com/office/drawing/2014/main" id="{98E18CFE-E1D2-B63C-6DAB-40605F23DCD3}"/>
              </a:ext>
            </a:extLst>
          </p:cNvPr>
          <p:cNvCxnSpPr>
            <a:cxnSpLocks/>
          </p:cNvCxnSpPr>
          <p:nvPr/>
        </p:nvCxnSpPr>
        <p:spPr>
          <a:xfrm flipH="1">
            <a:off x="10049420" y="5133753"/>
            <a:ext cx="284453" cy="199227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Connecteur droit 82">
            <a:extLst>
              <a:ext uri="{FF2B5EF4-FFF2-40B4-BE49-F238E27FC236}">
                <a16:creationId xmlns:a16="http://schemas.microsoft.com/office/drawing/2014/main" id="{811F4D3E-3304-AF8F-01C8-F1B160921BDE}"/>
              </a:ext>
            </a:extLst>
          </p:cNvPr>
          <p:cNvCxnSpPr>
            <a:cxnSpLocks/>
          </p:cNvCxnSpPr>
          <p:nvPr/>
        </p:nvCxnSpPr>
        <p:spPr>
          <a:xfrm flipH="1">
            <a:off x="8326481" y="6150276"/>
            <a:ext cx="284453" cy="199227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Légende : encadrée à une bordure 83">
            <a:extLst>
              <a:ext uri="{FF2B5EF4-FFF2-40B4-BE49-F238E27FC236}">
                <a16:creationId xmlns:a16="http://schemas.microsoft.com/office/drawing/2014/main" id="{70F1DA11-BA70-BA8A-07B6-C92D2021E92E}"/>
              </a:ext>
            </a:extLst>
          </p:cNvPr>
          <p:cNvSpPr/>
          <p:nvPr/>
        </p:nvSpPr>
        <p:spPr>
          <a:xfrm>
            <a:off x="7765529" y="2249854"/>
            <a:ext cx="650353" cy="471501"/>
          </a:xfrm>
          <a:prstGeom prst="accentCallout1">
            <a:avLst>
              <a:gd name="adj1" fmla="val 78546"/>
              <a:gd name="adj2" fmla="val 99461"/>
              <a:gd name="adj3" fmla="val 343605"/>
              <a:gd name="adj4" fmla="val 251069"/>
            </a:avLst>
          </a:prstGeom>
          <a:ln w="57150">
            <a:tailEnd type="arrow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B</a:t>
            </a:r>
          </a:p>
        </p:txBody>
      </p:sp>
      <p:sp>
        <p:nvSpPr>
          <p:cNvPr id="85" name="Légende : encadrée à une bordure 84">
            <a:extLst>
              <a:ext uri="{FF2B5EF4-FFF2-40B4-BE49-F238E27FC236}">
                <a16:creationId xmlns:a16="http://schemas.microsoft.com/office/drawing/2014/main" id="{42B52026-D72C-124C-4603-D3A23ACE8E30}"/>
              </a:ext>
            </a:extLst>
          </p:cNvPr>
          <p:cNvSpPr/>
          <p:nvPr/>
        </p:nvSpPr>
        <p:spPr>
          <a:xfrm>
            <a:off x="10878703" y="5966444"/>
            <a:ext cx="650353" cy="471501"/>
          </a:xfrm>
          <a:prstGeom prst="accentCallout1">
            <a:avLst>
              <a:gd name="adj1" fmla="val -5492"/>
              <a:gd name="adj2" fmla="val 2212"/>
              <a:gd name="adj3" fmla="val -142846"/>
              <a:gd name="adj4" fmla="val -41848"/>
            </a:avLst>
          </a:prstGeom>
          <a:ln w="57150">
            <a:tailEnd type="arrow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D</a:t>
            </a:r>
          </a:p>
        </p:txBody>
      </p:sp>
      <p:sp>
        <p:nvSpPr>
          <p:cNvPr id="86" name="Légende : encadrée à une bordure 85">
            <a:extLst>
              <a:ext uri="{FF2B5EF4-FFF2-40B4-BE49-F238E27FC236}">
                <a16:creationId xmlns:a16="http://schemas.microsoft.com/office/drawing/2014/main" id="{10FE7FEF-6636-95CC-E4BA-245FEF46D5FB}"/>
              </a:ext>
            </a:extLst>
          </p:cNvPr>
          <p:cNvSpPr/>
          <p:nvPr/>
        </p:nvSpPr>
        <p:spPr>
          <a:xfrm>
            <a:off x="11125205" y="3892565"/>
            <a:ext cx="650353" cy="471501"/>
          </a:xfrm>
          <a:prstGeom prst="accentCallout1">
            <a:avLst>
              <a:gd name="adj1" fmla="val -5492"/>
              <a:gd name="adj2" fmla="val 2212"/>
              <a:gd name="adj3" fmla="val -142846"/>
              <a:gd name="adj4" fmla="val -41848"/>
            </a:avLst>
          </a:prstGeom>
          <a:ln w="57150">
            <a:tailEnd type="arrow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E</a:t>
            </a:r>
          </a:p>
        </p:txBody>
      </p:sp>
    </p:spTree>
    <p:extLst>
      <p:ext uri="{BB962C8B-B14F-4D97-AF65-F5344CB8AC3E}">
        <p14:creationId xmlns:p14="http://schemas.microsoft.com/office/powerpoint/2010/main" val="352476914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 1">
            <a:extLst>
              <a:ext uri="{FF2B5EF4-FFF2-40B4-BE49-F238E27FC236}">
                <a16:creationId xmlns:a16="http://schemas.microsoft.com/office/drawing/2014/main" id="{1C72343A-9CB0-F2AD-EF62-5DEE3E97F9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372" y="334339"/>
            <a:ext cx="7579884" cy="700131"/>
          </a:xfrm>
        </p:spPr>
        <p:txBody>
          <a:bodyPr rtlCol="0">
            <a:normAutofit fontScale="90000"/>
          </a:bodyPr>
          <a:lstStyle>
            <a:defPPr>
              <a:defRPr lang="fr-FR"/>
            </a:defPPr>
          </a:lstStyle>
          <a:p>
            <a:pPr>
              <a:lnSpc>
                <a:spcPct val="107000"/>
              </a:lnSpc>
              <a:spcBef>
                <a:spcPts val="1800"/>
              </a:spcBef>
              <a:spcAft>
                <a:spcPts val="400"/>
              </a:spcAft>
            </a:pPr>
            <a:r>
              <a:rPr lang="fr-FR" dirty="0"/>
              <a:t>Dispositif hydraulique de bridage</a:t>
            </a:r>
            <a:br>
              <a:rPr lang="fr-FR" sz="4400" b="1" kern="100" dirty="0">
                <a:solidFill>
                  <a:schemeClr val="tx2"/>
                </a:solidFill>
                <a:effectLst/>
                <a:latin typeface="Aptos Display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fr-FR" sz="4400" b="1" kern="100" dirty="0">
              <a:solidFill>
                <a:schemeClr val="tx2"/>
              </a:solidFill>
              <a:effectLst/>
              <a:latin typeface="Aptos Display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271A1CD0-0CBB-4080-CFC7-9D3BC759E231}"/>
              </a:ext>
            </a:extLst>
          </p:cNvPr>
          <p:cNvSpPr/>
          <p:nvPr/>
        </p:nvSpPr>
        <p:spPr>
          <a:xfrm>
            <a:off x="3105510" y="2501661"/>
            <a:ext cx="77638" cy="77638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A4932BB4-1966-CB24-C76B-813D9DD66EBF}"/>
              </a:ext>
            </a:extLst>
          </p:cNvPr>
          <p:cNvSpPr/>
          <p:nvPr/>
        </p:nvSpPr>
        <p:spPr>
          <a:xfrm>
            <a:off x="2830975" y="4448356"/>
            <a:ext cx="77638" cy="77638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AE15411A-6F1F-6653-9C68-9BD08919F1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DB204554-AC4D-A96C-9126-A037690740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0948" y="1781099"/>
            <a:ext cx="9475577" cy="2616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Question 2 :</a:t>
            </a:r>
            <a:endParaRPr kumimoji="0" lang="fr-FR" altLang="fr-FR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altLang="fr-FR" kern="100" dirty="0">
                <a:latin typeface="Aptos" panose="020B0004020202020204" pitchFamily="34" charset="0"/>
                <a:cs typeface="Times New Roman" panose="02020603050405020304" pitchFamily="18" charset="0"/>
              </a:rPr>
              <a:t>Etude de l’action de contact en A sur la bride 1.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altLang="fr-FR" kern="100" dirty="0">
                <a:latin typeface="Aptos" panose="020B0004020202020204" pitchFamily="34" charset="0"/>
                <a:cs typeface="Times New Roman" panose="02020603050405020304" pitchFamily="18" charset="0"/>
              </a:rPr>
              <a:t>La bride est ici représentée en position de serrage et définit un certain nombre de données : Les longueurs sont exprimées en mètres, les forces en Newton.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altLang="fr-FR" kern="100" dirty="0">
                <a:latin typeface="Aptos" panose="020B0004020202020204" pitchFamily="34" charset="0"/>
                <a:cs typeface="Times New Roman" panose="02020603050405020304" pitchFamily="18" charset="0"/>
              </a:rPr>
              <a:t>Coordonnées des points A et B dans le repère (C, x, y, z) :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altLang="fr-FR" kern="100" dirty="0">
                <a:latin typeface="Aptos" panose="020B0004020202020204" pitchFamily="34" charset="0"/>
                <a:cs typeface="Times New Roman" panose="02020603050405020304" pitchFamily="18" charset="0"/>
              </a:rPr>
              <a:t>A -0,0420,0100		B 0,0120,0270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altLang="fr-FR" kern="100" dirty="0">
                <a:latin typeface="Aptos" panose="020B0004020202020204" pitchFamily="34" charset="0"/>
                <a:cs typeface="Times New Roman" panose="02020603050405020304" pitchFamily="18" charset="0"/>
              </a:rPr>
              <a:t>α = (x, y) = 18° 	A1→P= 10</a:t>
            </a:r>
            <a:r>
              <a:rPr lang="fr-FR" altLang="fr-FR" kern="100" baseline="30000" dirty="0">
                <a:latin typeface="Aptos" panose="020B0004020202020204" pitchFamily="34" charset="0"/>
                <a:cs typeface="Times New Roman" panose="02020603050405020304" pitchFamily="18" charset="0"/>
              </a:rPr>
              <a:t>4</a:t>
            </a:r>
            <a:r>
              <a:rPr lang="fr-FR" altLang="fr-FR" kern="100" dirty="0">
                <a:latin typeface="Aptos" panose="020B0004020202020204" pitchFamily="34" charset="0"/>
                <a:cs typeface="Times New Roman" panose="02020603050405020304" pitchFamily="18" charset="0"/>
              </a:rPr>
              <a:t> N y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fr-FR" altLang="fr-FR" kern="100" dirty="0">
                <a:latin typeface="Aptos" panose="020B0004020202020204" pitchFamily="34" charset="0"/>
                <a:cs typeface="Times New Roman" panose="02020603050405020304" pitchFamily="18" charset="0"/>
              </a:rPr>
              <a:t>Donner les éléments de réduction en C du torseur associé à l’action mécanique de contact A1→P ; définir et calculer les composantes de ces éléments de réduction dans la base (x, y, z).</a:t>
            </a:r>
          </a:p>
        </p:txBody>
      </p:sp>
    </p:spTree>
    <p:extLst>
      <p:ext uri="{BB962C8B-B14F-4D97-AF65-F5344CB8AC3E}">
        <p14:creationId xmlns:p14="http://schemas.microsoft.com/office/powerpoint/2010/main" val="351782217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 1">
            <a:extLst>
              <a:ext uri="{FF2B5EF4-FFF2-40B4-BE49-F238E27FC236}">
                <a16:creationId xmlns:a16="http://schemas.microsoft.com/office/drawing/2014/main" id="{1C72343A-9CB0-F2AD-EF62-5DEE3E97F9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372" y="334339"/>
            <a:ext cx="7579884" cy="700131"/>
          </a:xfrm>
        </p:spPr>
        <p:txBody>
          <a:bodyPr rtlCol="0">
            <a:normAutofit fontScale="90000"/>
          </a:bodyPr>
          <a:lstStyle>
            <a:defPPr>
              <a:defRPr lang="fr-FR"/>
            </a:defPPr>
          </a:lstStyle>
          <a:p>
            <a:pPr>
              <a:lnSpc>
                <a:spcPct val="107000"/>
              </a:lnSpc>
              <a:spcBef>
                <a:spcPts val="1800"/>
              </a:spcBef>
              <a:spcAft>
                <a:spcPts val="400"/>
              </a:spcAft>
            </a:pPr>
            <a:r>
              <a:rPr lang="fr-FR" dirty="0"/>
              <a:t>Dispositif hydraulique de bridage</a:t>
            </a:r>
            <a:br>
              <a:rPr lang="fr-FR" sz="4400" b="1" kern="100" dirty="0">
                <a:solidFill>
                  <a:schemeClr val="tx2"/>
                </a:solidFill>
                <a:effectLst/>
                <a:latin typeface="Aptos Display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fr-FR" sz="4400" b="1" kern="100" dirty="0">
              <a:solidFill>
                <a:schemeClr val="tx2"/>
              </a:solidFill>
              <a:effectLst/>
              <a:latin typeface="Aptos Display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271A1CD0-0CBB-4080-CFC7-9D3BC759E231}"/>
              </a:ext>
            </a:extLst>
          </p:cNvPr>
          <p:cNvSpPr/>
          <p:nvPr/>
        </p:nvSpPr>
        <p:spPr>
          <a:xfrm>
            <a:off x="3105510" y="2501661"/>
            <a:ext cx="77638" cy="77638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A4932BB4-1966-CB24-C76B-813D9DD66EBF}"/>
              </a:ext>
            </a:extLst>
          </p:cNvPr>
          <p:cNvSpPr/>
          <p:nvPr/>
        </p:nvSpPr>
        <p:spPr>
          <a:xfrm>
            <a:off x="2830975" y="4448356"/>
            <a:ext cx="77638" cy="77638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546794B9-ED3A-118F-6DF7-BC6FEB57BEB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17"/>
          <a:stretch/>
        </p:blipFill>
        <p:spPr bwMode="auto">
          <a:xfrm>
            <a:off x="3105510" y="1659752"/>
            <a:ext cx="6117882" cy="407858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59500387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 1">
            <a:extLst>
              <a:ext uri="{FF2B5EF4-FFF2-40B4-BE49-F238E27FC236}">
                <a16:creationId xmlns:a16="http://schemas.microsoft.com/office/drawing/2014/main" id="{1C72343A-9CB0-F2AD-EF62-5DEE3E97F9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372" y="334339"/>
            <a:ext cx="7579884" cy="700131"/>
          </a:xfrm>
        </p:spPr>
        <p:txBody>
          <a:bodyPr rtlCol="0">
            <a:normAutofit fontScale="90000"/>
          </a:bodyPr>
          <a:lstStyle>
            <a:defPPr>
              <a:defRPr lang="fr-FR"/>
            </a:defPPr>
          </a:lstStyle>
          <a:p>
            <a:pPr>
              <a:lnSpc>
                <a:spcPct val="107000"/>
              </a:lnSpc>
              <a:spcBef>
                <a:spcPts val="1800"/>
              </a:spcBef>
              <a:spcAft>
                <a:spcPts val="400"/>
              </a:spcAft>
            </a:pPr>
            <a:r>
              <a:rPr lang="fr-FR" dirty="0"/>
              <a:t>Dispositif hydraulique de bridage</a:t>
            </a:r>
            <a:br>
              <a:rPr lang="fr-FR" sz="4400" b="1" kern="100" dirty="0">
                <a:solidFill>
                  <a:schemeClr val="tx2"/>
                </a:solidFill>
                <a:effectLst/>
                <a:latin typeface="Aptos Display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fr-FR" sz="4400" b="1" kern="100" dirty="0">
              <a:solidFill>
                <a:schemeClr val="tx2"/>
              </a:solidFill>
              <a:effectLst/>
              <a:latin typeface="Aptos Display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271A1CD0-0CBB-4080-CFC7-9D3BC759E231}"/>
              </a:ext>
            </a:extLst>
          </p:cNvPr>
          <p:cNvSpPr/>
          <p:nvPr/>
        </p:nvSpPr>
        <p:spPr>
          <a:xfrm>
            <a:off x="3105510" y="2501661"/>
            <a:ext cx="77638" cy="77638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A4932BB4-1966-CB24-C76B-813D9DD66EBF}"/>
              </a:ext>
            </a:extLst>
          </p:cNvPr>
          <p:cNvSpPr/>
          <p:nvPr/>
        </p:nvSpPr>
        <p:spPr>
          <a:xfrm>
            <a:off x="2830975" y="4448356"/>
            <a:ext cx="77638" cy="77638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546794B9-ED3A-118F-6DF7-BC6FEB57BEB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17"/>
          <a:stretch/>
        </p:blipFill>
        <p:spPr bwMode="auto">
          <a:xfrm>
            <a:off x="291372" y="1389706"/>
            <a:ext cx="6117882" cy="407858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ZoneTexte 3">
                <a:extLst>
                  <a:ext uri="{FF2B5EF4-FFF2-40B4-BE49-F238E27FC236}">
                    <a16:creationId xmlns:a16="http://schemas.microsoft.com/office/drawing/2014/main" id="{57B70724-96EA-2D69-A934-F6FEC46413E6}"/>
                  </a:ext>
                </a:extLst>
              </p:cNvPr>
              <p:cNvSpPr txBox="1"/>
              <p:nvPr/>
            </p:nvSpPr>
            <p:spPr>
              <a:xfrm>
                <a:off x="7080250" y="1894531"/>
                <a:ext cx="4654550" cy="8617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fr-FR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fr-FR" sz="2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2400" i="1" smtClean="0">
                                <a:latin typeface="Cambria Math" panose="02040503050406030204" pitchFamily="18" charset="0"/>
                              </a:rPr>
                              <m:t>𝜏</m:t>
                            </m:r>
                          </m:e>
                          <m:sub>
                            <m:r>
                              <a:rPr lang="fr-FR" sz="2400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fr-FR" sz="2400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  <m:r>
                              <a:rPr lang="fr-FR" sz="2400" b="0" i="1" smtClean="0">
                                <a:latin typeface="Cambria Math" panose="02040503050406030204" pitchFamily="18" charset="0"/>
                              </a:rPr>
                              <m:t>→1)</m:t>
                            </m:r>
                          </m:sub>
                        </m:sSub>
                      </m:e>
                    </m:d>
                  </m:oMath>
                </a14:m>
                <a:r>
                  <a:rPr lang="fr-FR" sz="2400" dirty="0"/>
                  <a:t>=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fr-FR" sz="2400" i="1" dirty="0" smtClean="0"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a:rPr lang="fr-FR" sz="2400" b="0" i="1" dirty="0" smtClean="0"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  <m:sup/>
                      <m:e>
                        <m:d>
                          <m:dPr>
                            <m:begChr m:val="{"/>
                            <m:endChr m:val="}"/>
                            <m:ctrlPr>
                              <a:rPr lang="fr-FR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eqArr>
                              <m:eqArrPr>
                                <m:ctrlPr>
                                  <a:rPr lang="fr-FR" i="1" dirty="0">
                                    <a:latin typeface="Cambria Math" panose="02040503050406030204" pitchFamily="18" charset="0"/>
                                  </a:rPr>
                                </m:ctrlPr>
                              </m:eqArrPr>
                              <m:e>
                                <m:acc>
                                  <m:accPr>
                                    <m:chr m:val="⃗"/>
                                    <m:ctrlPr>
                                      <a:rPr lang="fr-FR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fr-FR" i="1">
                                        <a:latin typeface="Cambria Math" panose="02040503050406030204" pitchFamily="18" charset="0"/>
                                      </a:rPr>
                                      <m:t>𝑅</m:t>
                                    </m:r>
                                  </m:e>
                                </m:acc>
                                <m:r>
                                  <a:rPr lang="fr-FR" i="1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fr-FR" b="0" i="1" smtClean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r>
                                  <a:rPr lang="fr-FR" i="1">
                                    <a:latin typeface="Cambria Math" panose="02040503050406030204" pitchFamily="18" charset="0"/>
                                  </a:rPr>
                                  <m:t>→</m:t>
                                </m:r>
                                <m:r>
                                  <a:rPr lang="fr-FR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m:rPr>
                                    <m:nor/>
                                  </m:rPr>
                                  <a:rPr lang="fr-FR" dirty="0"/>
                                  <m:t>)=</m:t>
                                </m:r>
                                <m:acc>
                                  <m:accPr>
                                    <m:chr m:val="⃗"/>
                                    <m:ctrlPr>
                                      <a:rPr lang="fr-FR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fr-FR" i="1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</m:acc>
                                <m:r>
                                  <a:rPr lang="fr-FR" i="1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fr-FR" b="0" i="1" smtClean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r>
                                  <a:rPr lang="fr-FR" i="1">
                                    <a:latin typeface="Cambria Math" panose="02040503050406030204" pitchFamily="18" charset="0"/>
                                  </a:rPr>
                                  <m:t>→</m:t>
                                </m:r>
                                <m:r>
                                  <a:rPr lang="fr-FR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m:rPr>
                                    <m:nor/>
                                  </m:rPr>
                                  <a:rPr lang="fr-FR" dirty="0"/>
                                  <m:t>)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fr-F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⃗"/>
                                        <m:ctrlPr>
                                          <a:rPr lang="fr-F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fr-FR" i="1">
                                            <a:latin typeface="Cambria Math" panose="02040503050406030204" pitchFamily="18" charset="0"/>
                                          </a:rPr>
                                          <m:t>𝑀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fr-FR" b="0" i="1" smtClean="0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sub>
                                </m:sSub>
                                <m:r>
                                  <a:rPr lang="fr-FR" i="1">
                                    <a:latin typeface="Cambria Math" panose="02040503050406030204" pitchFamily="18" charset="0"/>
                                  </a:rPr>
                                  <m:t> (</m:t>
                                </m:r>
                                <m:r>
                                  <a:rPr lang="fr-FR" b="0" i="1" smtClean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r>
                                  <a:rPr lang="fr-FR" i="1">
                                    <a:latin typeface="Cambria Math" panose="02040503050406030204" pitchFamily="18" charset="0"/>
                                  </a:rPr>
                                  <m:t>→</m:t>
                                </m:r>
                                <m:r>
                                  <a:rPr lang="fr-FR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m:rPr>
                                    <m:nor/>
                                  </m:rPr>
                                  <a:rPr lang="fr-FR" dirty="0"/>
                                  <m:t>) = </m:t>
                                </m:r>
                                <m:acc>
                                  <m:accPr>
                                    <m:chr m:val="⃗"/>
                                    <m:ctrlPr>
                                      <a:rPr lang="fr-FR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fr-FR" b="0" i="1" smtClean="0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  <m:r>
                                      <a:rPr lang="fr-FR" i="1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</m:acc>
                                <m:r>
                                  <a:rPr lang="fr-FR" i="1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fr-FR" dirty="0"/>
                                  <m:t>∧ </m:t>
                                </m:r>
                                <m:acc>
                                  <m:accPr>
                                    <m:chr m:val="⃗"/>
                                    <m:ctrlPr>
                                      <a:rPr lang="fr-FR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fr-FR" i="1" dirty="0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</m:acc>
                                <m:r>
                                  <a:rPr lang="fr-FR" i="1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fr-FR" b="0" i="1" smtClean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r>
                                  <a:rPr lang="fr-FR" i="1">
                                    <a:latin typeface="Cambria Math" panose="02040503050406030204" pitchFamily="18" charset="0"/>
                                  </a:rPr>
                                  <m:t>→</m:t>
                                </m:r>
                                <m:r>
                                  <a:rPr lang="fr-FR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m:rPr>
                                    <m:nor/>
                                  </m:rPr>
                                  <a:rPr lang="fr-FR" dirty="0"/>
                                  <m:t>)</m:t>
                                </m:r>
                              </m:e>
                            </m:eqArr>
                          </m:e>
                        </m:d>
                      </m:e>
                    </m:sPre>
                  </m:oMath>
                </a14:m>
                <a:endParaRPr lang="fr-FR" sz="2400" dirty="0"/>
              </a:p>
            </p:txBody>
          </p:sp>
        </mc:Choice>
        <mc:Fallback xmlns="">
          <p:sp>
            <p:nvSpPr>
              <p:cNvPr id="4" name="ZoneTexte 3">
                <a:extLst>
                  <a:ext uri="{FF2B5EF4-FFF2-40B4-BE49-F238E27FC236}">
                    <a16:creationId xmlns:a16="http://schemas.microsoft.com/office/drawing/2014/main" id="{57B70724-96EA-2D69-A934-F6FEC46413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0250" y="1894531"/>
                <a:ext cx="4654550" cy="86177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ZoneTexte 6">
                <a:extLst>
                  <a:ext uri="{FF2B5EF4-FFF2-40B4-BE49-F238E27FC236}">
                    <a16:creationId xmlns:a16="http://schemas.microsoft.com/office/drawing/2014/main" id="{5FCA9166-EED2-E275-9326-5A6B4CA50C9E}"/>
                  </a:ext>
                </a:extLst>
              </p:cNvPr>
              <p:cNvSpPr txBox="1"/>
              <p:nvPr/>
            </p:nvSpPr>
            <p:spPr>
              <a:xfrm>
                <a:off x="7080250" y="3777776"/>
                <a:ext cx="4654550" cy="14964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2400" dirty="0"/>
                  <a:t>Soit dans la base </a:t>
                </a:r>
                <a:r>
                  <a:rPr lang="fr-FR" dirty="0"/>
                  <a:t>(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lang="fr-FR" dirty="0"/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  <m:r>
                      <a:rPr lang="fr-FR" i="1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fr-FR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fr-FR" dirty="0"/>
                  <a:t>).</a:t>
                </a:r>
                <a:r>
                  <a:rPr lang="fr-FR" sz="2400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fr-FR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fr-FR" sz="2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2400" i="1" smtClean="0">
                                <a:latin typeface="Cambria Math" panose="02040503050406030204" pitchFamily="18" charset="0"/>
                              </a:rPr>
                              <m:t>𝜏</m:t>
                            </m:r>
                          </m:e>
                          <m:sub>
                            <m:r>
                              <a:rPr lang="fr-FR" sz="2400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fr-FR" sz="2400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  <m:r>
                              <a:rPr lang="fr-FR" sz="2400" b="0" i="1" smtClean="0">
                                <a:latin typeface="Cambria Math" panose="02040503050406030204" pitchFamily="18" charset="0"/>
                              </a:rPr>
                              <m:t>→1)</m:t>
                            </m:r>
                          </m:sub>
                        </m:sSub>
                      </m:e>
                    </m:d>
                  </m:oMath>
                </a14:m>
                <a:r>
                  <a:rPr lang="fr-FR" sz="2400" dirty="0"/>
                  <a:t>=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fr-FR" sz="2400" i="1" dirty="0" smtClean="0"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a:rPr lang="fr-FR" sz="2400" b="0" i="1" dirty="0" smtClean="0"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  <m:sup/>
                      <m:e>
                        <m:d>
                          <m:dPr>
                            <m:begChr m:val="{"/>
                            <m:endChr m:val="}"/>
                            <m:ctrlPr>
                              <a:rPr lang="fr-FR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eqArr>
                              <m:eqArrPr>
                                <m:ctrlPr>
                                  <a:rPr lang="fr-FR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eqArrPr>
                              <m:e>
                                <m:r>
                                  <a:rPr lang="fr-FR" b="0" i="1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sSup>
                                  <m:sSupPr>
                                    <m:ctrlPr>
                                      <a:rPr lang="fr-FR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fr-FR" b="0" i="1" dirty="0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fr-FR" b="0" i="1" dirty="0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p>
                                </m:sSup>
                              </m:e>
                              <m:e>
                                <m:r>
                                  <a:rPr lang="fr-FR" b="0" i="1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eqArr>
                            <m:eqArr>
                              <m:eqArrPr>
                                <m:ctrlPr>
                                  <a:rPr lang="fr-FR" i="1" dirty="0">
                                    <a:latin typeface="Cambria Math" panose="02040503050406030204" pitchFamily="18" charset="0"/>
                                  </a:rPr>
                                </m:ctrlPr>
                              </m:eqArrPr>
                              <m:e>
                                <m:r>
                                  <a:rPr lang="fr-FR" i="1" dirty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fr-FR" b="0" i="1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fr-FR" b="0" i="1" dirty="0" smtClean="0">
                                    <a:latin typeface="Cambria Math" panose="02040503050406030204" pitchFamily="18" charset="0"/>
                                  </a:rPr>
                                  <m:t>−420</m:t>
                                </m:r>
                              </m:e>
                            </m:eqArr>
                          </m:e>
                        </m:d>
                      </m:e>
                    </m:sPre>
                  </m:oMath>
                </a14:m>
                <a:endParaRPr lang="fr-FR" sz="2400" dirty="0"/>
              </a:p>
            </p:txBody>
          </p:sp>
        </mc:Choice>
        <mc:Fallback xmlns="">
          <p:sp>
            <p:nvSpPr>
              <p:cNvPr id="7" name="ZoneTexte 6">
                <a:extLst>
                  <a:ext uri="{FF2B5EF4-FFF2-40B4-BE49-F238E27FC236}">
                    <a16:creationId xmlns:a16="http://schemas.microsoft.com/office/drawing/2014/main" id="{5FCA9166-EED2-E275-9326-5A6B4CA50C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0250" y="3777776"/>
                <a:ext cx="4654550" cy="1496435"/>
              </a:xfrm>
              <a:prstGeom prst="rect">
                <a:avLst/>
              </a:prstGeom>
              <a:blipFill>
                <a:blip r:embed="rId5"/>
                <a:stretch>
                  <a:fillRect l="-1963" t="-326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0466727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 1">
            <a:extLst>
              <a:ext uri="{FF2B5EF4-FFF2-40B4-BE49-F238E27FC236}">
                <a16:creationId xmlns:a16="http://schemas.microsoft.com/office/drawing/2014/main" id="{1C72343A-9CB0-F2AD-EF62-5DEE3E97F9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372" y="334339"/>
            <a:ext cx="7579884" cy="700131"/>
          </a:xfrm>
        </p:spPr>
        <p:txBody>
          <a:bodyPr rtlCol="0">
            <a:normAutofit fontScale="90000"/>
          </a:bodyPr>
          <a:lstStyle>
            <a:defPPr>
              <a:defRPr lang="fr-FR"/>
            </a:defPPr>
          </a:lstStyle>
          <a:p>
            <a:pPr>
              <a:lnSpc>
                <a:spcPct val="107000"/>
              </a:lnSpc>
              <a:spcBef>
                <a:spcPts val="1800"/>
              </a:spcBef>
              <a:spcAft>
                <a:spcPts val="400"/>
              </a:spcAft>
            </a:pPr>
            <a:r>
              <a:rPr lang="fr-FR" dirty="0"/>
              <a:t>Dispositif hydraulique de bridage</a:t>
            </a:r>
            <a:br>
              <a:rPr lang="fr-FR" sz="4400" b="1" kern="100" dirty="0">
                <a:solidFill>
                  <a:schemeClr val="tx2"/>
                </a:solidFill>
                <a:effectLst/>
                <a:latin typeface="Aptos Display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fr-FR" sz="4400" b="1" kern="100" dirty="0">
              <a:solidFill>
                <a:schemeClr val="tx2"/>
              </a:solidFill>
              <a:effectLst/>
              <a:latin typeface="Aptos Display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271A1CD0-0CBB-4080-CFC7-9D3BC759E231}"/>
              </a:ext>
            </a:extLst>
          </p:cNvPr>
          <p:cNvSpPr/>
          <p:nvPr/>
        </p:nvSpPr>
        <p:spPr>
          <a:xfrm>
            <a:off x="3105510" y="2501661"/>
            <a:ext cx="77638" cy="77638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A4932BB4-1966-CB24-C76B-813D9DD66EBF}"/>
              </a:ext>
            </a:extLst>
          </p:cNvPr>
          <p:cNvSpPr/>
          <p:nvPr/>
        </p:nvSpPr>
        <p:spPr>
          <a:xfrm>
            <a:off x="2830975" y="4448356"/>
            <a:ext cx="77638" cy="77638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AE15411A-6F1F-6653-9C68-9BD08919F1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3">
                <a:extLst>
                  <a:ext uri="{FF2B5EF4-FFF2-40B4-BE49-F238E27FC236}">
                    <a16:creationId xmlns:a16="http://schemas.microsoft.com/office/drawing/2014/main" id="{DB204554-AC4D-A96C-9126-A0376907403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20948" y="1268844"/>
                <a:ext cx="9475577" cy="36406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fr-FR" sz="1600" b="1" kern="100" dirty="0">
                    <a:effectLst/>
                    <a:latin typeface="Aptos" panose="020B0004020202020204" pitchFamily="34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Question 3 :</a:t>
                </a:r>
                <a:endParaRPr lang="fr-FR" sz="1600" kern="100" dirty="0">
                  <a:effectLst/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fr-FR" sz="1600" kern="100" dirty="0">
                    <a:effectLst/>
                    <a:latin typeface="Aptos" panose="020B0004020202020204" pitchFamily="34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Etude de l’action mécanique de contact en B sur la bride 1.</a:t>
                </a:r>
              </a:p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fr-FR" sz="1600" kern="100" dirty="0">
                    <a:effectLst/>
                    <a:latin typeface="Aptos" panose="020B0004020202020204" pitchFamily="34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On considère la liaison (L1), linéaire rectiligne de normale (B,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sz="1600" i="1" kern="100"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sz="1600" i="1" kern="100"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</m:acc>
                  </m:oMath>
                </a14:m>
                <a:r>
                  <a:rPr lang="fr-FR" sz="1600" kern="100" dirty="0">
                    <a:effectLst/>
                    <a:latin typeface="Aptos" panose="020B00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 et de droite de contact portée par </a:t>
                </a:r>
                <a:r>
                  <a:rPr lang="fr-FR" sz="1600" kern="100" dirty="0">
                    <a:effectLst/>
                    <a:latin typeface="Aptos" panose="020B0004020202020204" pitchFamily="34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(B,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sz="1600" i="1" kern="100"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sz="1600" i="1" kern="100"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fr-FR" sz="1600" kern="100" dirty="0">
                    <a:effectLst/>
                    <a:latin typeface="Aptos" panose="020B00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). On admet que cette liaison est parfaite et que le plan </a:t>
                </a:r>
                <a:r>
                  <a:rPr lang="fr-FR" sz="1600" kern="100" dirty="0">
                    <a:effectLst/>
                    <a:latin typeface="Aptos" panose="020B0004020202020204" pitchFamily="34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(B,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sz="1600" i="1" kern="100"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sz="1600" i="1" kern="100"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</m:acc>
                  </m:oMath>
                </a14:m>
                <a:r>
                  <a:rPr lang="fr-FR" sz="1600" kern="100" dirty="0">
                    <a:effectLst/>
                    <a:latin typeface="Aptos" panose="020B0004020202020204" pitchFamily="34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sz="1600" i="1" kern="100"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sz="1600" i="1" kern="100"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</m:acc>
                  </m:oMath>
                </a14:m>
                <a:r>
                  <a:rPr lang="fr-FR" sz="1600" kern="100" dirty="0">
                    <a:effectLst/>
                    <a:latin typeface="Aptos" panose="020B0004020202020204" pitchFamily="34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) est un plan de symétrie, aussi bien pour la géométrie de la liaison que pour les charges appliquées.</a:t>
                </a:r>
              </a:p>
              <a:p>
                <a:pPr marL="342900" lvl="0" indent="-342900" algn="just">
                  <a:lnSpc>
                    <a:spcPct val="107000"/>
                  </a:lnSpc>
                  <a:spcAft>
                    <a:spcPts val="800"/>
                  </a:spcAft>
                  <a:buFont typeface="Aptos" panose="020B0004020202020204" pitchFamily="34" charset="0"/>
                  <a:buChar char="-"/>
                </a:pPr>
                <a:r>
                  <a:rPr lang="fr-FR" sz="1600" kern="100" dirty="0">
                    <a:effectLst/>
                    <a:latin typeface="Aptos" panose="020B0004020202020204" pitchFamily="34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Donner de façon littérale les éléments de réduction du torseur 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fr-FR" sz="1600" i="1" kern="100"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fr-FR" sz="1600" i="1" kern="100"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fr-FR" sz="1600" i="1" kern="100"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𝜏</m:t>
                            </m:r>
                          </m:e>
                          <m:sub>
                            <m:r>
                              <a:rPr lang="fr-FR" sz="1600" i="1" kern="100"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(8→1)</m:t>
                            </m:r>
                          </m:sub>
                        </m:sSub>
                      </m:e>
                    </m:d>
                  </m:oMath>
                </a14:m>
                <a:r>
                  <a:rPr lang="fr-FR" sz="1600" kern="100" dirty="0">
                    <a:effectLst/>
                    <a:latin typeface="Aptos" panose="020B00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fr-FR" sz="1600" kern="100" dirty="0">
                  <a:effectLst/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  <a:p>
                <a:pPr marL="449580" indent="449580"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fr-FR" sz="1600" kern="100" dirty="0">
                    <a:effectLst/>
                    <a:latin typeface="Aptos" panose="020B00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Ces éléments de réduction seront exprimés successivement </a:t>
                </a:r>
                <a:endParaRPr lang="fr-FR" sz="1600" kern="100" dirty="0">
                  <a:effectLst/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  <a:p>
                <a:pPr marL="1143000" lvl="2" indent="-228600" algn="just">
                  <a:lnSpc>
                    <a:spcPct val="107000"/>
                  </a:lnSpc>
                  <a:buFont typeface="Wingdings" panose="05000000000000000000" pitchFamily="2" charset="2"/>
                  <a:buChar char=""/>
                </a:pPr>
                <a:r>
                  <a:rPr lang="fr-FR" sz="1600" kern="100" dirty="0">
                    <a:effectLst/>
                    <a:latin typeface="Aptos" panose="020B0004020202020204" pitchFamily="34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En B dans la base </a:t>
                </a:r>
                <a:r>
                  <a:rPr lang="fr-FR" sz="1600" kern="100" dirty="0">
                    <a:effectLst/>
                    <a:latin typeface="Aptos" panose="020B00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sz="1600" i="1" kern="100"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sz="1600" i="1" kern="100"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</m:acc>
                  </m:oMath>
                </a14:m>
                <a:r>
                  <a:rPr lang="fr-FR" sz="1600" kern="100" dirty="0">
                    <a:effectLst/>
                    <a:latin typeface="Aptos" panose="020B0004020202020204" pitchFamily="34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sz="1600" i="1" kern="100"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sz="1600" i="1" kern="100"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</m:acc>
                    <m:r>
                      <a:rPr lang="fr-FR" sz="16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 </m:t>
                    </m:r>
                    <m:acc>
                      <m:accPr>
                        <m:chr m:val="⃗"/>
                        <m:ctrlPr>
                          <a:rPr lang="fr-FR" sz="1600" i="1" kern="100"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sz="1600" i="1" kern="100"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fr-FR" sz="1600" kern="100" dirty="0">
                    <a:effectLst/>
                    <a:latin typeface="Aptos" panose="020B0004020202020204" pitchFamily="34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),</a:t>
                </a:r>
              </a:p>
              <a:p>
                <a:pPr marL="1143000" lvl="2" indent="-228600" algn="just">
                  <a:lnSpc>
                    <a:spcPct val="107000"/>
                  </a:lnSpc>
                  <a:buFont typeface="Wingdings" panose="05000000000000000000" pitchFamily="2" charset="2"/>
                  <a:buChar char=""/>
                </a:pPr>
                <a:r>
                  <a:rPr lang="fr-FR" sz="1600" kern="100" dirty="0">
                    <a:effectLst/>
                    <a:latin typeface="Aptos" panose="020B0004020202020204" pitchFamily="34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En B dans la base (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sz="1600" i="1" kern="100"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sz="1600" i="1" kern="100"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lang="fr-FR" sz="1600" kern="100" dirty="0">
                    <a:effectLst/>
                    <a:latin typeface="Aptos" panose="020B0004020202020204" pitchFamily="34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sz="1600" i="1" kern="100"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sz="1600" i="1" kern="100"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</m:acc>
                    <m:r>
                      <a:rPr lang="fr-FR" sz="1600" i="1" kern="100"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</m:oMath>
                </a14:m>
                <a:r>
                  <a:rPr lang="fr-FR" sz="1600" kern="100" dirty="0">
                    <a:effectLst/>
                    <a:latin typeface="Aptos" panose="020B0004020202020204" pitchFamily="34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sz="1600" i="1" kern="100"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sz="1600" i="1" kern="100"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fr-FR" sz="1600" kern="100" dirty="0">
                    <a:effectLst/>
                    <a:latin typeface="Aptos" panose="020B0004020202020204" pitchFamily="34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),</a:t>
                </a:r>
              </a:p>
              <a:p>
                <a:pPr marL="1143000" lvl="2" indent="-228600" algn="just">
                  <a:lnSpc>
                    <a:spcPct val="107000"/>
                  </a:lnSpc>
                  <a:spcAft>
                    <a:spcPts val="800"/>
                  </a:spcAft>
                  <a:buFont typeface="Wingdings" panose="05000000000000000000" pitchFamily="2" charset="2"/>
                  <a:buChar char=""/>
                </a:pPr>
                <a:r>
                  <a:rPr lang="fr-FR" sz="1600" kern="100" dirty="0">
                    <a:effectLst/>
                    <a:latin typeface="Aptos" panose="020B0004020202020204" pitchFamily="34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En C dans la base (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sz="1600" i="1" kern="100"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sz="1600" i="1" kern="100"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lang="fr-FR" sz="1600" kern="100" dirty="0">
                    <a:effectLst/>
                    <a:latin typeface="Aptos" panose="020B0004020202020204" pitchFamily="34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sz="1600" i="1" kern="100"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sz="1600" i="1" kern="100"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</m:acc>
                    <m:r>
                      <a:rPr lang="fr-FR" sz="1600" i="1" kern="100"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</m:oMath>
                </a14:m>
                <a:r>
                  <a:rPr lang="fr-FR" sz="1600" kern="100" dirty="0">
                    <a:effectLst/>
                    <a:latin typeface="Aptos" panose="020B0004020202020204" pitchFamily="34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sz="1600" i="1" kern="100"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sz="1600" i="1" kern="100"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fr-FR" sz="1600" kern="100" dirty="0">
                    <a:effectLst/>
                    <a:latin typeface="Aptos" panose="020B0004020202020204" pitchFamily="34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).</a:t>
                </a:r>
              </a:p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fr-FR" sz="1600" kern="100" dirty="0">
                    <a:effectLst/>
                    <a:latin typeface="Aptos" panose="020B0004020202020204" pitchFamily="34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 </a:t>
                </a:r>
              </a:p>
            </p:txBody>
          </p:sp>
        </mc:Choice>
        <mc:Fallback xmlns="">
          <p:sp>
            <p:nvSpPr>
              <p:cNvPr id="7" name="Rectangle 3">
                <a:extLst>
                  <a:ext uri="{FF2B5EF4-FFF2-40B4-BE49-F238E27FC236}">
                    <a16:creationId xmlns:a16="http://schemas.microsoft.com/office/drawing/2014/main" id="{DB204554-AC4D-A96C-9126-A0376907403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20948" y="1268844"/>
                <a:ext cx="9475577" cy="3640612"/>
              </a:xfrm>
              <a:prstGeom prst="rect">
                <a:avLst/>
              </a:prstGeom>
              <a:blipFill>
                <a:blip r:embed="rId3"/>
                <a:stretch>
                  <a:fillRect l="-386" r="-148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451756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 1">
            <a:extLst>
              <a:ext uri="{FF2B5EF4-FFF2-40B4-BE49-F238E27FC236}">
                <a16:creationId xmlns:a16="http://schemas.microsoft.com/office/drawing/2014/main" id="{F5D5BE93-0252-3CC3-B567-14EC47EB8C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483924"/>
            <a:ext cx="11090275" cy="1684059"/>
          </a:xfrm>
        </p:spPr>
        <p:txBody>
          <a:bodyPr rtlCol="0"/>
          <a:lstStyle>
            <a:defPPr>
              <a:defRPr lang="fr-FR"/>
            </a:defPPr>
          </a:lstStyle>
          <a:p>
            <a:pPr rtl="0"/>
            <a:r>
              <a:rPr lang="fr-FR" dirty="0" err="1"/>
              <a:t>Pré-requis</a:t>
            </a:r>
            <a:endParaRPr lang="fr-FR" dirty="0"/>
          </a:p>
        </p:txBody>
      </p:sp>
      <p:sp>
        <p:nvSpPr>
          <p:cNvPr id="3" name="Espace réservé pour un contenu 2">
            <a:extLst>
              <a:ext uri="{FF2B5EF4-FFF2-40B4-BE49-F238E27FC236}">
                <a16:creationId xmlns:a16="http://schemas.microsoft.com/office/drawing/2014/main" id="{1ABCA07C-1908-B1EB-82FA-EC63DAAF4CF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50863" y="2419350"/>
            <a:ext cx="11090274" cy="3913188"/>
          </a:xfrm>
        </p:spPr>
        <p:txBody>
          <a:bodyPr rtlCol="0">
            <a:normAutofit/>
          </a:bodyPr>
          <a:lstStyle>
            <a:defPPr>
              <a:defRPr lang="fr-FR"/>
            </a:defPPr>
          </a:lstStyle>
          <a:p>
            <a:pPr rtl="0"/>
            <a:r>
              <a:rPr lang="fr-FR" dirty="0"/>
              <a:t>Repère et changement de repère</a:t>
            </a:r>
          </a:p>
          <a:p>
            <a:pPr rtl="0"/>
            <a:r>
              <a:rPr lang="fr-FR" dirty="0"/>
              <a:t>Torseur statique des liaisons</a:t>
            </a:r>
          </a:p>
        </p:txBody>
      </p:sp>
    </p:spTree>
    <p:extLst>
      <p:ext uri="{BB962C8B-B14F-4D97-AF65-F5344CB8AC3E}">
        <p14:creationId xmlns:p14="http://schemas.microsoft.com/office/powerpoint/2010/main" val="266504551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 1">
            <a:extLst>
              <a:ext uri="{FF2B5EF4-FFF2-40B4-BE49-F238E27FC236}">
                <a16:creationId xmlns:a16="http://schemas.microsoft.com/office/drawing/2014/main" id="{1C72343A-9CB0-F2AD-EF62-5DEE3E97F9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372" y="334339"/>
            <a:ext cx="7579884" cy="700131"/>
          </a:xfrm>
        </p:spPr>
        <p:txBody>
          <a:bodyPr rtlCol="0">
            <a:normAutofit fontScale="90000"/>
          </a:bodyPr>
          <a:lstStyle>
            <a:defPPr>
              <a:defRPr lang="fr-FR"/>
            </a:defPPr>
          </a:lstStyle>
          <a:p>
            <a:pPr>
              <a:lnSpc>
                <a:spcPct val="107000"/>
              </a:lnSpc>
              <a:spcBef>
                <a:spcPts val="1800"/>
              </a:spcBef>
              <a:spcAft>
                <a:spcPts val="400"/>
              </a:spcAft>
            </a:pPr>
            <a:r>
              <a:rPr lang="fr-FR" dirty="0"/>
              <a:t>Dispositif hydraulique de bridage</a:t>
            </a:r>
            <a:br>
              <a:rPr lang="fr-FR" sz="4400" b="1" kern="100" dirty="0">
                <a:solidFill>
                  <a:schemeClr val="tx2"/>
                </a:solidFill>
                <a:effectLst/>
                <a:latin typeface="Aptos Display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fr-FR" sz="4400" b="1" kern="100" dirty="0">
              <a:solidFill>
                <a:schemeClr val="tx2"/>
              </a:solidFill>
              <a:effectLst/>
              <a:latin typeface="Aptos Display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271A1CD0-0CBB-4080-CFC7-9D3BC759E231}"/>
              </a:ext>
            </a:extLst>
          </p:cNvPr>
          <p:cNvSpPr/>
          <p:nvPr/>
        </p:nvSpPr>
        <p:spPr>
          <a:xfrm>
            <a:off x="3105510" y="2501661"/>
            <a:ext cx="77638" cy="77638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A4932BB4-1966-CB24-C76B-813D9DD66EBF}"/>
              </a:ext>
            </a:extLst>
          </p:cNvPr>
          <p:cNvSpPr/>
          <p:nvPr/>
        </p:nvSpPr>
        <p:spPr>
          <a:xfrm>
            <a:off x="2830975" y="4448356"/>
            <a:ext cx="77638" cy="77638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546794B9-ED3A-118F-6DF7-BC6FEB57BEB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17"/>
          <a:stretch/>
        </p:blipFill>
        <p:spPr bwMode="auto">
          <a:xfrm>
            <a:off x="291372" y="1389706"/>
            <a:ext cx="6117882" cy="407858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ZoneTexte 3">
                <a:extLst>
                  <a:ext uri="{FF2B5EF4-FFF2-40B4-BE49-F238E27FC236}">
                    <a16:creationId xmlns:a16="http://schemas.microsoft.com/office/drawing/2014/main" id="{57B70724-96EA-2D69-A934-F6FEC46413E6}"/>
                  </a:ext>
                </a:extLst>
              </p:cNvPr>
              <p:cNvSpPr txBox="1"/>
              <p:nvPr/>
            </p:nvSpPr>
            <p:spPr>
              <a:xfrm>
                <a:off x="7080250" y="1894531"/>
                <a:ext cx="4654550" cy="9075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fr-FR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fr-FR" sz="2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2400" i="1" smtClean="0">
                                <a:latin typeface="Cambria Math" panose="02040503050406030204" pitchFamily="18" charset="0"/>
                              </a:rPr>
                              <m:t>𝜏</m:t>
                            </m:r>
                          </m:e>
                          <m:sub>
                            <m:r>
                              <a:rPr lang="fr-FR" sz="2400" b="0" i="1" smtClean="0">
                                <a:latin typeface="Cambria Math" panose="02040503050406030204" pitchFamily="18" charset="0"/>
                              </a:rPr>
                              <m:t>(8→1)</m:t>
                            </m:r>
                          </m:sub>
                        </m:sSub>
                      </m:e>
                    </m:d>
                  </m:oMath>
                </a14:m>
                <a:r>
                  <a:rPr lang="fr-FR" sz="2400" dirty="0"/>
                  <a:t>=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fr-FR" sz="2400" i="1" dirty="0" smtClean="0"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a:rPr lang="fr-FR" sz="2400" b="0" i="1" dirty="0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  <m:sup/>
                      <m:e>
                        <m:d>
                          <m:dPr>
                            <m:begChr m:val="{"/>
                            <m:endChr m:val="}"/>
                            <m:ctrlPr>
                              <a:rPr lang="fr-FR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eqArr>
                              <m:eqArrPr>
                                <m:ctrlPr>
                                  <a:rPr lang="fr-FR" i="1" dirty="0">
                                    <a:latin typeface="Cambria Math" panose="02040503050406030204" pitchFamily="18" charset="0"/>
                                  </a:rPr>
                                </m:ctrlPr>
                              </m:eqArrPr>
                              <m:e>
                                <m:acc>
                                  <m:accPr>
                                    <m:chr m:val="⃗"/>
                                    <m:ctrlPr>
                                      <a:rPr lang="fr-FR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fr-FR" b="0" i="1" smtClean="0"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</m:acc>
                                <m:r>
                                  <a:rPr lang="fr-FR" i="1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fr-FR" b="0" i="1" smtClean="0"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  <m:r>
                                  <a:rPr lang="fr-FR" i="1">
                                    <a:latin typeface="Cambria Math" panose="02040503050406030204" pitchFamily="18" charset="0"/>
                                  </a:rPr>
                                  <m:t>→</m:t>
                                </m:r>
                                <m:r>
                                  <a:rPr lang="fr-FR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m:rPr>
                                    <m:nor/>
                                  </m:rPr>
                                  <a:rPr lang="fr-FR" dirty="0"/>
                                  <m:t>)=</m:t>
                                </m:r>
                                <m:r>
                                  <a:rPr lang="fr-FR" b="0" i="1" dirty="0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d>
                                  <m:dPr>
                                    <m:begChr m:val="‖"/>
                                    <m:endChr m:val="‖"/>
                                    <m:ctrlPr>
                                      <a:rPr lang="fr-FR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acc>
                                      <m:accPr>
                                        <m:chr m:val="⃗"/>
                                        <m:ctrlPr>
                                          <a:rPr lang="fr-F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fr-FR" b="0" i="1" smtClean="0">
                                            <a:latin typeface="Cambria Math" panose="02040503050406030204" pitchFamily="18" charset="0"/>
                                          </a:rPr>
                                          <m:t>𝐵</m:t>
                                        </m:r>
                                      </m:e>
                                    </m:acc>
                                    <m:r>
                                      <a:rPr lang="fr-FR" i="1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fr-FR" b="0" i="1" smtClean="0">
                                        <a:latin typeface="Cambria Math" panose="02040503050406030204" pitchFamily="18" charset="0"/>
                                      </a:rPr>
                                      <m:t>8</m:t>
                                    </m:r>
                                    <m:r>
                                      <a:rPr lang="fr-FR" i="1">
                                        <a:latin typeface="Cambria Math" panose="02040503050406030204" pitchFamily="18" charset="0"/>
                                      </a:rPr>
                                      <m:t>→1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fr-FR" dirty="0"/>
                                      <m:t>)</m:t>
                                    </m:r>
                                  </m:e>
                                </m:d>
                                <m:acc>
                                  <m:accPr>
                                    <m:chr m:val="⃗"/>
                                    <m:ctrlPr>
                                      <a:rPr lang="fr-FR" i="1" kern="100">
                                        <a:latin typeface="Cambria Math" panose="02040503050406030204" pitchFamily="18" charset="0"/>
                                        <a:ea typeface="Aptos" panose="020B000402020202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fr-FR" i="1" kern="100">
                                        <a:latin typeface="Cambria Math" panose="02040503050406030204" pitchFamily="18" charset="0"/>
                                        <a:ea typeface="Aptos" panose="020B0004020202020204" pitchFamily="34" charset="0"/>
                                        <a:cs typeface="Times New Roman" panose="02020603050405020304" pitchFamily="18" charset="0"/>
                                      </a:rPr>
                                      <m:t>𝑢</m:t>
                                    </m:r>
                                  </m:e>
                                </m:acc>
                              </m:e>
                              <m:e>
                                <m:sSub>
                                  <m:sSubPr>
                                    <m:ctrlPr>
                                      <a:rPr lang="fr-F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⃗"/>
                                        <m:ctrlPr>
                                          <a:rPr lang="fr-F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fr-FR" i="1">
                                            <a:latin typeface="Cambria Math" panose="02040503050406030204" pitchFamily="18" charset="0"/>
                                          </a:rPr>
                                          <m:t>𝑀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fr-FR" b="0" i="1" smtClean="0"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sub>
                                </m:sSub>
                                <m:r>
                                  <a:rPr lang="fr-FR" i="1">
                                    <a:latin typeface="Cambria Math" panose="02040503050406030204" pitchFamily="18" charset="0"/>
                                  </a:rPr>
                                  <m:t> (</m:t>
                                </m:r>
                                <m:r>
                                  <a:rPr lang="fr-FR" b="0" i="1" smtClean="0"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  <m:r>
                                  <a:rPr lang="fr-FR" i="1">
                                    <a:latin typeface="Cambria Math" panose="02040503050406030204" pitchFamily="18" charset="0"/>
                                  </a:rPr>
                                  <m:t>→</m:t>
                                </m:r>
                                <m:r>
                                  <a:rPr lang="fr-FR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m:rPr>
                                    <m:nor/>
                                  </m:rPr>
                                  <a:rPr lang="fr-FR" dirty="0"/>
                                  <m:t>) = </m:t>
                                </m:r>
                                <m:acc>
                                  <m:accPr>
                                    <m:chr m:val="⃗"/>
                                    <m:ctrlPr>
                                      <a:rPr lang="fr-FR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fr-FR" b="0" i="1" dirty="0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acc>
                              </m:e>
                            </m:eqArr>
                          </m:e>
                        </m:d>
                      </m:e>
                    </m:sPre>
                  </m:oMath>
                </a14:m>
                <a:endParaRPr lang="fr-FR" sz="2400" dirty="0"/>
              </a:p>
            </p:txBody>
          </p:sp>
        </mc:Choice>
        <mc:Fallback xmlns="">
          <p:sp>
            <p:nvSpPr>
              <p:cNvPr id="4" name="ZoneTexte 3">
                <a:extLst>
                  <a:ext uri="{FF2B5EF4-FFF2-40B4-BE49-F238E27FC236}">
                    <a16:creationId xmlns:a16="http://schemas.microsoft.com/office/drawing/2014/main" id="{57B70724-96EA-2D69-A934-F6FEC46413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0250" y="1894531"/>
                <a:ext cx="4654550" cy="90755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ZoneTexte 6">
                <a:extLst>
                  <a:ext uri="{FF2B5EF4-FFF2-40B4-BE49-F238E27FC236}">
                    <a16:creationId xmlns:a16="http://schemas.microsoft.com/office/drawing/2014/main" id="{5FCA9166-EED2-E275-9326-5A6B4CA50C9E}"/>
                  </a:ext>
                </a:extLst>
              </p:cNvPr>
              <p:cNvSpPr txBox="1"/>
              <p:nvPr/>
            </p:nvSpPr>
            <p:spPr>
              <a:xfrm>
                <a:off x="7080250" y="3777776"/>
                <a:ext cx="4654550" cy="15790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2400" dirty="0"/>
                  <a:t>Soit dans la base </a:t>
                </a:r>
                <a:r>
                  <a:rPr lang="fr-FR" dirty="0"/>
                  <a:t>(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</m:oMath>
                </a14:m>
                <a:r>
                  <a:rPr lang="fr-FR" dirty="0"/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  <m:r>
                      <a:rPr lang="fr-FR" i="1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fr-FR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fr-FR" dirty="0"/>
                  <a:t>).</a:t>
                </a:r>
                <a:r>
                  <a:rPr lang="fr-FR" sz="2400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fr-FR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fr-FR" sz="2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2400" i="1" smtClean="0">
                                <a:latin typeface="Cambria Math" panose="02040503050406030204" pitchFamily="18" charset="0"/>
                              </a:rPr>
                              <m:t>𝜏</m:t>
                            </m:r>
                          </m:e>
                          <m:sub>
                            <m:r>
                              <a:rPr lang="fr-FR" sz="2400" b="0" i="1" smtClean="0">
                                <a:latin typeface="Cambria Math" panose="02040503050406030204" pitchFamily="18" charset="0"/>
                              </a:rPr>
                              <m:t>(8→1)</m:t>
                            </m:r>
                          </m:sub>
                        </m:sSub>
                      </m:e>
                    </m:d>
                  </m:oMath>
                </a14:m>
                <a:r>
                  <a:rPr lang="fr-FR" sz="2400" dirty="0"/>
                  <a:t>=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fr-FR" sz="2400" i="1" dirty="0" smtClean="0"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a:rPr lang="fr-FR" sz="2400" b="0" i="1" dirty="0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  <m:sup/>
                      <m:e>
                        <m:d>
                          <m:dPr>
                            <m:begChr m:val="{"/>
                            <m:endChr m:val="}"/>
                            <m:ctrlPr>
                              <a:rPr lang="fr-FR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eqArr>
                              <m:eqArrPr>
                                <m:ctrlPr>
                                  <a:rPr lang="fr-FR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eqArrPr>
                              <m:e>
                                <m:r>
                                  <a:rPr lang="fr-FR" i="1" dirty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d>
                                  <m:dPr>
                                    <m:begChr m:val="‖"/>
                                    <m:endChr m:val="‖"/>
                                    <m:ctrlPr>
                                      <a:rPr lang="fr-FR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acc>
                                      <m:accPr>
                                        <m:chr m:val="⃗"/>
                                        <m:ctrlPr>
                                          <a:rPr lang="fr-F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fr-FR" i="1">
                                            <a:latin typeface="Cambria Math" panose="02040503050406030204" pitchFamily="18" charset="0"/>
                                          </a:rPr>
                                          <m:t>𝐵</m:t>
                                        </m:r>
                                      </m:e>
                                    </m:acc>
                                    <m:r>
                                      <a:rPr lang="fr-FR" i="1">
                                        <a:latin typeface="Cambria Math" panose="02040503050406030204" pitchFamily="18" charset="0"/>
                                      </a:rPr>
                                      <m:t>(8→1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fr-FR" dirty="0"/>
                                      <m:t>)</m:t>
                                    </m:r>
                                  </m:e>
                                </m:d>
                              </m:e>
                              <m:e>
                                <m:r>
                                  <a:rPr lang="fr-FR" b="0" i="1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fr-FR" b="0" i="1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eqArr>
                            <m:r>
                              <a:rPr lang="fr-FR" b="0" i="1" dirty="0" smtClean="0">
                                <a:latin typeface="Cambria Math" panose="02040503050406030204" pitchFamily="18" charset="0"/>
                              </a:rPr>
                              <m:t>      </m:t>
                            </m:r>
                            <m:eqArr>
                              <m:eqArrPr>
                                <m:ctrlPr>
                                  <a:rPr lang="fr-FR" i="1" dirty="0">
                                    <a:latin typeface="Cambria Math" panose="02040503050406030204" pitchFamily="18" charset="0"/>
                                  </a:rPr>
                                </m:ctrlPr>
                              </m:eqArrPr>
                              <m:e>
                                <m:r>
                                  <a:rPr lang="fr-FR" i="1" dirty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fr-FR" b="0" i="1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fr-FR" b="0" i="1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eqArr>
                          </m:e>
                        </m:d>
                      </m:e>
                    </m:sPre>
                  </m:oMath>
                </a14:m>
                <a:endParaRPr lang="fr-FR" sz="2400" dirty="0"/>
              </a:p>
            </p:txBody>
          </p:sp>
        </mc:Choice>
        <mc:Fallback xmlns="">
          <p:sp>
            <p:nvSpPr>
              <p:cNvPr id="7" name="ZoneTexte 6">
                <a:extLst>
                  <a:ext uri="{FF2B5EF4-FFF2-40B4-BE49-F238E27FC236}">
                    <a16:creationId xmlns:a16="http://schemas.microsoft.com/office/drawing/2014/main" id="{5FCA9166-EED2-E275-9326-5A6B4CA50C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0250" y="3777776"/>
                <a:ext cx="4654550" cy="1579022"/>
              </a:xfrm>
              <a:prstGeom prst="rect">
                <a:avLst/>
              </a:prstGeom>
              <a:blipFill>
                <a:blip r:embed="rId5"/>
                <a:stretch>
                  <a:fillRect l="-1963" t="-308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6684867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 1">
            <a:extLst>
              <a:ext uri="{FF2B5EF4-FFF2-40B4-BE49-F238E27FC236}">
                <a16:creationId xmlns:a16="http://schemas.microsoft.com/office/drawing/2014/main" id="{1C72343A-9CB0-F2AD-EF62-5DEE3E97F9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372" y="334339"/>
            <a:ext cx="7579884" cy="700131"/>
          </a:xfrm>
        </p:spPr>
        <p:txBody>
          <a:bodyPr rtlCol="0">
            <a:normAutofit fontScale="90000"/>
          </a:bodyPr>
          <a:lstStyle>
            <a:defPPr>
              <a:defRPr lang="fr-FR"/>
            </a:defPPr>
          </a:lstStyle>
          <a:p>
            <a:pPr>
              <a:lnSpc>
                <a:spcPct val="107000"/>
              </a:lnSpc>
              <a:spcBef>
                <a:spcPts val="1800"/>
              </a:spcBef>
              <a:spcAft>
                <a:spcPts val="400"/>
              </a:spcAft>
            </a:pPr>
            <a:r>
              <a:rPr lang="fr-FR" dirty="0"/>
              <a:t>Dispositif hydraulique de bridage</a:t>
            </a:r>
            <a:br>
              <a:rPr lang="fr-FR" sz="4400" b="1" kern="100" dirty="0">
                <a:solidFill>
                  <a:schemeClr val="tx2"/>
                </a:solidFill>
                <a:effectLst/>
                <a:latin typeface="Aptos Display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fr-FR" sz="4400" b="1" kern="100" dirty="0">
              <a:solidFill>
                <a:schemeClr val="tx2"/>
              </a:solidFill>
              <a:effectLst/>
              <a:latin typeface="Aptos Display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271A1CD0-0CBB-4080-CFC7-9D3BC759E231}"/>
              </a:ext>
            </a:extLst>
          </p:cNvPr>
          <p:cNvSpPr/>
          <p:nvPr/>
        </p:nvSpPr>
        <p:spPr>
          <a:xfrm>
            <a:off x="3105510" y="2501661"/>
            <a:ext cx="77638" cy="77638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A4932BB4-1966-CB24-C76B-813D9DD66EBF}"/>
              </a:ext>
            </a:extLst>
          </p:cNvPr>
          <p:cNvSpPr/>
          <p:nvPr/>
        </p:nvSpPr>
        <p:spPr>
          <a:xfrm>
            <a:off x="2830975" y="4448356"/>
            <a:ext cx="77638" cy="77638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546794B9-ED3A-118F-6DF7-BC6FEB57BEB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17"/>
          <a:stretch/>
        </p:blipFill>
        <p:spPr bwMode="auto">
          <a:xfrm>
            <a:off x="291372" y="1389706"/>
            <a:ext cx="6117882" cy="407858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7" name="ZoneTexte 6">
                <a:extLst>
                  <a:ext uri="{FF2B5EF4-FFF2-40B4-BE49-F238E27FC236}">
                    <a16:creationId xmlns:a16="http://schemas.microsoft.com/office/drawing/2014/main" id="{5FCA9166-EED2-E275-9326-5A6B4CA50C9E}"/>
                  </a:ext>
                </a:extLst>
              </p:cNvPr>
              <p:cNvSpPr txBox="1"/>
              <p:nvPr/>
            </p:nvSpPr>
            <p:spPr>
              <a:xfrm>
                <a:off x="7080250" y="3777776"/>
                <a:ext cx="4654550" cy="15790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2400" dirty="0"/>
                  <a:t>Soit dans la base </a:t>
                </a:r>
                <a:r>
                  <a:rPr lang="fr-FR" kern="100" dirty="0">
                    <a:latin typeface="Aptos" panose="020B0004020202020204" pitchFamily="34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(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i="1" kern="100"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i="1" kern="100"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lang="fr-FR" kern="100" dirty="0">
                    <a:latin typeface="Aptos" panose="020B0004020202020204" pitchFamily="34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i="1" kern="100"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i="1" kern="100"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</m:acc>
                    <m:r>
                      <a:rPr lang="fr-FR" i="1" kern="100"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</m:oMath>
                </a14:m>
                <a:r>
                  <a:rPr lang="fr-FR" kern="100" dirty="0">
                    <a:latin typeface="Aptos" panose="020B0004020202020204" pitchFamily="34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i="1" kern="100"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i="1" kern="100"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fr-FR" kern="100" dirty="0">
                    <a:latin typeface="Aptos" panose="020B0004020202020204" pitchFamily="34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),</a:t>
                </a:r>
              </a:p>
              <a:p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fr-FR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fr-FR" sz="2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2400" i="1" smtClean="0">
                                <a:latin typeface="Cambria Math" panose="02040503050406030204" pitchFamily="18" charset="0"/>
                              </a:rPr>
                              <m:t>𝜏</m:t>
                            </m:r>
                          </m:e>
                          <m:sub>
                            <m:r>
                              <a:rPr lang="fr-FR" sz="2400" b="0" i="1" smtClean="0">
                                <a:latin typeface="Cambria Math" panose="02040503050406030204" pitchFamily="18" charset="0"/>
                              </a:rPr>
                              <m:t>(8→1)</m:t>
                            </m:r>
                          </m:sub>
                        </m:sSub>
                      </m:e>
                    </m:d>
                  </m:oMath>
                </a14:m>
                <a:r>
                  <a:rPr lang="fr-FR" sz="2400" dirty="0"/>
                  <a:t>=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fr-FR" sz="2400" i="1" dirty="0" smtClean="0"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a:rPr lang="fr-FR" sz="2400" b="0" i="1" dirty="0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  <m:sup/>
                      <m:e>
                        <m:d>
                          <m:dPr>
                            <m:begChr m:val="{"/>
                            <m:endChr m:val="}"/>
                            <m:ctrlPr>
                              <a:rPr lang="fr-FR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eqArr>
                              <m:eqArrPr>
                                <m:ctrlPr>
                                  <a:rPr lang="fr-FR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eqArrPr>
                              <m:e>
                                <m:r>
                                  <a:rPr lang="fr-FR" i="1" dirty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d>
                                  <m:dPr>
                                    <m:begChr m:val="‖"/>
                                    <m:endChr m:val="‖"/>
                                    <m:ctrlPr>
                                      <a:rPr lang="fr-FR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acc>
                                      <m:accPr>
                                        <m:chr m:val="⃗"/>
                                        <m:ctrlPr>
                                          <a:rPr lang="fr-F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fr-FR" i="1">
                                            <a:latin typeface="Cambria Math" panose="02040503050406030204" pitchFamily="18" charset="0"/>
                                          </a:rPr>
                                          <m:t>𝐵</m:t>
                                        </m:r>
                                      </m:e>
                                    </m:acc>
                                    <m:r>
                                      <a:rPr lang="fr-FR" i="1">
                                        <a:latin typeface="Cambria Math" panose="02040503050406030204" pitchFamily="18" charset="0"/>
                                      </a:rPr>
                                      <m:t>(8→1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fr-FR" dirty="0"/>
                                      <m:t>)</m:t>
                                    </m:r>
                                  </m:e>
                                </m:d>
                                <m:func>
                                  <m:funcPr>
                                    <m:ctrlPr>
                                      <a:rPr lang="fr-FR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fr-FR" b="0" i="0" dirty="0" smtClean="0">
                                        <a:latin typeface="Cambria Math" panose="02040503050406030204" pitchFamily="18" charset="0"/>
                                      </a:rPr>
                                      <m:t>cos</m:t>
                                    </m:r>
                                  </m:fName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l-GR" b="0" i="1" dirty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α</m:t>
                                    </m:r>
                                  </m:e>
                                </m:func>
                              </m:e>
                              <m:e>
                                <m:d>
                                  <m:dPr>
                                    <m:begChr m:val="‖"/>
                                    <m:endChr m:val="‖"/>
                                    <m:ctrlPr>
                                      <a:rPr lang="fr-FR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acc>
                                      <m:accPr>
                                        <m:chr m:val="⃗"/>
                                        <m:ctrlPr>
                                          <a:rPr lang="fr-F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fr-FR" i="1">
                                            <a:latin typeface="Cambria Math" panose="02040503050406030204" pitchFamily="18" charset="0"/>
                                          </a:rPr>
                                          <m:t>𝐵</m:t>
                                        </m:r>
                                      </m:e>
                                    </m:acc>
                                    <m:r>
                                      <a:rPr lang="fr-FR" i="1">
                                        <a:latin typeface="Cambria Math" panose="02040503050406030204" pitchFamily="18" charset="0"/>
                                      </a:rPr>
                                      <m:t>(8→1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fr-FR" dirty="0"/>
                                      <m:t>)</m:t>
                                    </m:r>
                                  </m:e>
                                </m:d>
                                <m:func>
                                  <m:funcPr>
                                    <m:ctrlPr>
                                      <a:rPr lang="fr-FR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fr-FR" dirty="0">
                                        <a:latin typeface="Cambria Math" panose="02040503050406030204" pitchFamily="18" charset="0"/>
                                      </a:rPr>
                                      <m:t>s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fr-FR" b="0" i="0" dirty="0" smtClean="0">
                                        <a:latin typeface="Cambria Math" panose="02040503050406030204" pitchFamily="18" charset="0"/>
                                      </a:rPr>
                                      <m:t>in</m:t>
                                    </m:r>
                                  </m:fName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l-GR" i="1" dirty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α</m:t>
                                    </m:r>
                                  </m:e>
                                </m:func>
                              </m:e>
                              <m:e>
                                <m:r>
                                  <a:rPr lang="fr-FR" b="0" i="1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eqArr>
                            <m:r>
                              <a:rPr lang="fr-FR" b="0" i="1" dirty="0" smtClean="0">
                                <a:latin typeface="Cambria Math" panose="02040503050406030204" pitchFamily="18" charset="0"/>
                              </a:rPr>
                              <m:t>      </m:t>
                            </m:r>
                            <m:eqArr>
                              <m:eqArrPr>
                                <m:ctrlPr>
                                  <a:rPr lang="fr-FR" i="1" dirty="0">
                                    <a:latin typeface="Cambria Math" panose="02040503050406030204" pitchFamily="18" charset="0"/>
                                  </a:rPr>
                                </m:ctrlPr>
                              </m:eqArrPr>
                              <m:e>
                                <m:r>
                                  <a:rPr lang="fr-FR" i="1" dirty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fr-FR" b="0" i="1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fr-FR" b="0" i="1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eqArr>
                          </m:e>
                        </m:d>
                      </m:e>
                    </m:sPre>
                  </m:oMath>
                </a14:m>
                <a:endParaRPr lang="fr-FR" sz="2400" dirty="0"/>
              </a:p>
            </p:txBody>
          </p:sp>
        </mc:Choice>
        <mc:Fallback>
          <p:sp>
            <p:nvSpPr>
              <p:cNvPr id="7" name="ZoneTexte 6">
                <a:extLst>
                  <a:ext uri="{FF2B5EF4-FFF2-40B4-BE49-F238E27FC236}">
                    <a16:creationId xmlns:a16="http://schemas.microsoft.com/office/drawing/2014/main" id="{5FCA9166-EED2-E275-9326-5A6B4CA50C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0250" y="3777776"/>
                <a:ext cx="4654550" cy="1579022"/>
              </a:xfrm>
              <a:prstGeom prst="rect">
                <a:avLst/>
              </a:prstGeom>
              <a:blipFill>
                <a:blip r:embed="rId4"/>
                <a:stretch>
                  <a:fillRect l="-1963" t="-308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ZoneTexte 7">
                <a:extLst>
                  <a:ext uri="{FF2B5EF4-FFF2-40B4-BE49-F238E27FC236}">
                    <a16:creationId xmlns:a16="http://schemas.microsoft.com/office/drawing/2014/main" id="{69F3AA94-91BD-AC01-4063-38B6BEB21F95}"/>
                  </a:ext>
                </a:extLst>
              </p:cNvPr>
              <p:cNvSpPr txBox="1"/>
              <p:nvPr/>
            </p:nvSpPr>
            <p:spPr>
              <a:xfrm>
                <a:off x="7080250" y="1128320"/>
                <a:ext cx="4654550" cy="9161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fr-FR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fr-FR" sz="240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acc>
                                <m:accPr>
                                  <m:chr m:val="⃗"/>
                                  <m:ctrlPr>
                                    <a:rPr lang="fr-FR" i="1" kern="100"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fr-FR" i="1" kern="100"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𝑢</m:t>
                                  </m:r>
                                </m:e>
                              </m:acc>
                              <m:r>
                                <a:rPr lang="fr-FR" b="0" i="1" kern="100" smtClean="0"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func>
                                <m:funcPr>
                                  <m:ctrlPr>
                                    <a:rPr lang="fr-FR" b="0" i="1" kern="100" smtClean="0"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fr-FR" b="0" i="0" kern="100" smtClean="0"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b="0" i="1" kern="10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α</m:t>
                                  </m:r>
                                  <m:acc>
                                    <m:accPr>
                                      <m:chr m:val="⃗"/>
                                      <m:ctrlPr>
                                        <a:rPr lang="fr-FR" i="1" kern="100">
                                          <a:latin typeface="Cambria Math" panose="02040503050406030204" pitchFamily="18" charset="0"/>
                                          <a:ea typeface="Aptos" panose="020B000402020202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fr-FR" b="0" i="1" kern="100" smtClean="0">
                                          <a:latin typeface="Cambria Math" panose="02040503050406030204" pitchFamily="18" charset="0"/>
                                          <a:ea typeface="Aptos" panose="020B0004020202020204" pitchFamily="34" charset="0"/>
                                          <a:cs typeface="Times New Roman" panose="02020603050405020304" pitchFamily="18" charset="0"/>
                                        </a:rPr>
                                        <m:t>𝑥</m:t>
                                      </m:r>
                                    </m:e>
                                  </m:acc>
                                  <m:r>
                                    <a:rPr lang="fr-FR" b="0" i="1" kern="100" smtClean="0"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  <m:r>
                                    <a:rPr lang="fr-FR" b="0" i="1" kern="100" smtClean="0"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𝑠𝑖𝑛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l-GR" b="0" i="1" kern="10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α</m:t>
                                  </m:r>
                                  <m:acc>
                                    <m:accPr>
                                      <m:chr m:val="⃗"/>
                                      <m:ctrlPr>
                                        <a:rPr lang="fr-FR" i="1" kern="100">
                                          <a:latin typeface="Cambria Math" panose="02040503050406030204" pitchFamily="18" charset="0"/>
                                          <a:ea typeface="Aptos" panose="020B000402020202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fr-FR" b="0" i="1" kern="100" smtClean="0">
                                          <a:latin typeface="Cambria Math" panose="02040503050406030204" pitchFamily="18" charset="0"/>
                                          <a:ea typeface="Aptos" panose="020B0004020202020204" pitchFamily="34" charset="0"/>
                                          <a:cs typeface="Times New Roman" panose="02020603050405020304" pitchFamily="18" charset="0"/>
                                        </a:rPr>
                                        <m:t>𝑦</m:t>
                                      </m:r>
                                    </m:e>
                                  </m:acc>
                                </m:e>
                              </m:func>
                            </m:e>
                            <m:e>
                              <m:acc>
                                <m:accPr>
                                  <m:chr m:val="⃗"/>
                                  <m:ctrlPr>
                                    <a:rPr lang="fr-FR" i="1" kern="100"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fr-FR" b="0" i="1" kern="100" smtClean="0"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𝑣</m:t>
                                  </m:r>
                                </m:e>
                              </m:acc>
                              <m:r>
                                <a:rPr lang="fr-FR" b="0" i="1" kern="100" smtClean="0"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fr-FR" i="1" kern="100"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𝑠𝑖𝑛</m:t>
                              </m:r>
                              <m:r>
                                <m:rPr>
                                  <m:sty m:val="p"/>
                                </m:rPr>
                                <a:rPr lang="el-GR" i="1" kern="1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α</m:t>
                              </m:r>
                              <m:acc>
                                <m:accPr>
                                  <m:chr m:val="⃗"/>
                                  <m:ctrlPr>
                                    <a:rPr lang="fr-FR" i="1" kern="100"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fr-FR" b="0" i="1" kern="100" smtClean="0"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</m:acc>
                              <m:func>
                                <m:funcPr>
                                  <m:ctrlPr>
                                    <a:rPr lang="fr-FR" i="1" kern="100"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fr-FR" b="0" i="1" kern="100" smtClean="0"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 + 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fr-FR" kern="100"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i="1" kern="10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α</m:t>
                                  </m:r>
                                  <m:acc>
                                    <m:accPr>
                                      <m:chr m:val="⃗"/>
                                      <m:ctrlPr>
                                        <a:rPr lang="fr-FR" i="1" kern="100">
                                          <a:latin typeface="Cambria Math" panose="02040503050406030204" pitchFamily="18" charset="0"/>
                                          <a:ea typeface="Aptos" panose="020B000402020202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fr-FR" b="0" i="1" kern="100" smtClean="0">
                                          <a:latin typeface="Cambria Math" panose="02040503050406030204" pitchFamily="18" charset="0"/>
                                          <a:ea typeface="Aptos" panose="020B0004020202020204" pitchFamily="34" charset="0"/>
                                          <a:cs typeface="Times New Roman" panose="02020603050405020304" pitchFamily="18" charset="0"/>
                                        </a:rPr>
                                        <m:t>𝑦</m:t>
                                      </m:r>
                                    </m:e>
                                  </m:acc>
                                </m:e>
                              </m:func>
                            </m:e>
                          </m:eqArr>
                        </m:e>
                      </m:d>
                    </m:oMath>
                  </m:oMathPara>
                </a14:m>
                <a:endParaRPr lang="fr-FR" sz="2400" dirty="0"/>
              </a:p>
            </p:txBody>
          </p:sp>
        </mc:Choice>
        <mc:Fallback xmlns="">
          <p:sp>
            <p:nvSpPr>
              <p:cNvPr id="8" name="ZoneTexte 7">
                <a:extLst>
                  <a:ext uri="{FF2B5EF4-FFF2-40B4-BE49-F238E27FC236}">
                    <a16:creationId xmlns:a16="http://schemas.microsoft.com/office/drawing/2014/main" id="{69F3AA94-91BD-AC01-4063-38B6BEB21F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0250" y="1128320"/>
                <a:ext cx="4654550" cy="91614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ZoneTexte 12">
                <a:extLst>
                  <a:ext uri="{FF2B5EF4-FFF2-40B4-BE49-F238E27FC236}">
                    <a16:creationId xmlns:a16="http://schemas.microsoft.com/office/drawing/2014/main" id="{F5D52176-8A65-8273-9741-6CB7786F110D}"/>
                  </a:ext>
                </a:extLst>
              </p:cNvPr>
              <p:cNvSpPr txBox="1"/>
              <p:nvPr/>
            </p:nvSpPr>
            <p:spPr>
              <a:xfrm>
                <a:off x="6516152" y="2800002"/>
                <a:ext cx="5782746" cy="39517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sz="1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160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  <m:r>
                      <a:rPr lang="fr-FR" sz="1600" i="1">
                        <a:latin typeface="Cambria Math" panose="02040503050406030204" pitchFamily="18" charset="0"/>
                      </a:rPr>
                      <m:t>(8→1</m:t>
                    </m:r>
                    <m:r>
                      <m:rPr>
                        <m:nor/>
                      </m:rPr>
                      <a:rPr lang="fr-FR" sz="1600" i="1" dirty="0">
                        <a:latin typeface="Cambria Math" panose="02040503050406030204" pitchFamily="18" charset="0"/>
                      </a:rPr>
                      <m:t>)=</m:t>
                    </m:r>
                    <m:r>
                      <a:rPr lang="fr-FR" sz="1600" i="1" dirty="0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begChr m:val="‖"/>
                        <m:endChr m:val="‖"/>
                        <m:ctrlPr>
                          <a:rPr lang="fr-FR" sz="16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fr-FR" sz="16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fr-FR" sz="1600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acc>
                        <m:r>
                          <a:rPr lang="fr-FR" sz="1600" i="1">
                            <a:latin typeface="Cambria Math" panose="02040503050406030204" pitchFamily="18" charset="0"/>
                          </a:rPr>
                          <m:t>(8→1</m:t>
                        </m:r>
                        <m:r>
                          <m:rPr>
                            <m:nor/>
                          </m:rPr>
                          <a:rPr lang="fr-FR" sz="1600" i="1" dirty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  <m:acc>
                      <m:accPr>
                        <m:chr m:val="⃗"/>
                        <m:ctrlPr>
                          <a:rPr lang="fr-FR" sz="1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160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</m:oMath>
                </a14:m>
                <a:r>
                  <a:rPr lang="fr-FR" sz="1600" i="1" dirty="0">
                    <a:latin typeface="Cambria Math" panose="02040503050406030204" pitchFamily="18" charset="0"/>
                  </a:rPr>
                  <a:t> = </a:t>
                </a:r>
                <a14:m>
                  <m:oMath xmlns:m="http://schemas.openxmlformats.org/officeDocument/2006/math">
                    <m:r>
                      <a:rPr lang="fr-FR" sz="1600" i="1" dirty="0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begChr m:val="‖"/>
                        <m:endChr m:val="‖"/>
                        <m:ctrlPr>
                          <a:rPr lang="fr-FR" sz="16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fr-FR" sz="16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fr-FR" sz="1600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acc>
                        <m:r>
                          <a:rPr lang="fr-FR" sz="1600" i="1">
                            <a:latin typeface="Cambria Math" panose="02040503050406030204" pitchFamily="18" charset="0"/>
                          </a:rPr>
                          <m:t>(8→1</m:t>
                        </m:r>
                        <m:r>
                          <m:rPr>
                            <m:nor/>
                          </m:rPr>
                          <a:rPr lang="fr-FR" sz="1600" i="1" dirty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  <m:r>
                      <a:rPr lang="fr-FR" sz="1600" i="1"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fr-FR" sz="16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fr-FR" sz="1600" i="1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m:rPr>
                            <m:sty m:val="p"/>
                          </m:rPr>
                          <a:rPr lang="el-GR" sz="1600" i="1">
                            <a:latin typeface="Cambria Math" panose="02040503050406030204" pitchFamily="18" charset="0"/>
                          </a:rPr>
                          <m:t>α</m:t>
                        </m:r>
                        <m:acc>
                          <m:accPr>
                            <m:chr m:val="⃗"/>
                            <m:ctrlPr>
                              <a:rPr lang="fr-FR" sz="16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fr-FR" sz="16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  <m:r>
                          <a:rPr lang="fr-FR" sz="16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fr-FR" sz="1600" i="1">
                            <a:latin typeface="Cambria Math" panose="02040503050406030204" pitchFamily="18" charset="0"/>
                          </a:rPr>
                          <m:t>𝑠𝑖𝑛</m:t>
                        </m:r>
                        <m:r>
                          <m:rPr>
                            <m:sty m:val="p"/>
                          </m:rPr>
                          <a:rPr lang="el-GR" sz="1600" i="1">
                            <a:latin typeface="Cambria Math" panose="02040503050406030204" pitchFamily="18" charset="0"/>
                          </a:rPr>
                          <m:t>α</m:t>
                        </m:r>
                        <m:acc>
                          <m:accPr>
                            <m:chr m:val="⃗"/>
                            <m:ctrlPr>
                              <a:rPr lang="fr-FR" sz="16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fr-FR" sz="16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acc>
                      </m:e>
                    </m:func>
                  </m:oMath>
                </a14:m>
                <a:r>
                  <a:rPr lang="fr-FR" sz="1600" i="1" dirty="0">
                    <a:latin typeface="Cambria Math" panose="02040503050406030204" pitchFamily="18" charset="0"/>
                  </a:rPr>
                  <a:t>)</a:t>
                </a:r>
                <a:endParaRPr lang="fr-FR" sz="240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3" name="ZoneTexte 12">
                <a:extLst>
                  <a:ext uri="{FF2B5EF4-FFF2-40B4-BE49-F238E27FC236}">
                    <a16:creationId xmlns:a16="http://schemas.microsoft.com/office/drawing/2014/main" id="{F5D52176-8A65-8273-9741-6CB7786F11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6152" y="2800002"/>
                <a:ext cx="5782746" cy="395173"/>
              </a:xfrm>
              <a:prstGeom prst="rect">
                <a:avLst/>
              </a:prstGeom>
              <a:blipFill>
                <a:blip r:embed="rId6"/>
                <a:stretch>
                  <a:fillRect b="-1384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584395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 1">
            <a:extLst>
              <a:ext uri="{FF2B5EF4-FFF2-40B4-BE49-F238E27FC236}">
                <a16:creationId xmlns:a16="http://schemas.microsoft.com/office/drawing/2014/main" id="{1C72343A-9CB0-F2AD-EF62-5DEE3E97F9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372" y="334339"/>
            <a:ext cx="7579884" cy="700131"/>
          </a:xfrm>
        </p:spPr>
        <p:txBody>
          <a:bodyPr rtlCol="0">
            <a:normAutofit fontScale="90000"/>
          </a:bodyPr>
          <a:lstStyle>
            <a:defPPr>
              <a:defRPr lang="fr-FR"/>
            </a:defPPr>
          </a:lstStyle>
          <a:p>
            <a:pPr>
              <a:lnSpc>
                <a:spcPct val="107000"/>
              </a:lnSpc>
              <a:spcBef>
                <a:spcPts val="1800"/>
              </a:spcBef>
              <a:spcAft>
                <a:spcPts val="400"/>
              </a:spcAft>
            </a:pPr>
            <a:r>
              <a:rPr lang="fr-FR" dirty="0"/>
              <a:t>Dispositif hydraulique de bridage</a:t>
            </a:r>
            <a:br>
              <a:rPr lang="fr-FR" sz="4400" b="1" kern="100" dirty="0">
                <a:solidFill>
                  <a:schemeClr val="tx2"/>
                </a:solidFill>
                <a:effectLst/>
                <a:latin typeface="Aptos Display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fr-FR" sz="4400" b="1" kern="100" dirty="0">
              <a:solidFill>
                <a:schemeClr val="tx2"/>
              </a:solidFill>
              <a:effectLst/>
              <a:latin typeface="Aptos Display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271A1CD0-0CBB-4080-CFC7-9D3BC759E231}"/>
              </a:ext>
            </a:extLst>
          </p:cNvPr>
          <p:cNvSpPr/>
          <p:nvPr/>
        </p:nvSpPr>
        <p:spPr>
          <a:xfrm>
            <a:off x="3105510" y="2501661"/>
            <a:ext cx="77638" cy="77638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A4932BB4-1966-CB24-C76B-813D9DD66EBF}"/>
              </a:ext>
            </a:extLst>
          </p:cNvPr>
          <p:cNvSpPr/>
          <p:nvPr/>
        </p:nvSpPr>
        <p:spPr>
          <a:xfrm>
            <a:off x="2830975" y="4448356"/>
            <a:ext cx="77638" cy="77638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546794B9-ED3A-118F-6DF7-BC6FEB57BEB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17"/>
          <a:stretch/>
        </p:blipFill>
        <p:spPr bwMode="auto">
          <a:xfrm>
            <a:off x="291372" y="1389706"/>
            <a:ext cx="6117882" cy="407858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7" name="ZoneTexte 6">
                <a:extLst>
                  <a:ext uri="{FF2B5EF4-FFF2-40B4-BE49-F238E27FC236}">
                    <a16:creationId xmlns:a16="http://schemas.microsoft.com/office/drawing/2014/main" id="{5FCA9166-EED2-E275-9326-5A6B4CA50C9E}"/>
                  </a:ext>
                </a:extLst>
              </p:cNvPr>
              <p:cNvSpPr txBox="1"/>
              <p:nvPr/>
            </p:nvSpPr>
            <p:spPr>
              <a:xfrm>
                <a:off x="6469652" y="3209544"/>
                <a:ext cx="5782746" cy="15906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2400" dirty="0"/>
                  <a:t>Soit dans la base </a:t>
                </a:r>
                <a:r>
                  <a:rPr lang="fr-FR" kern="100" dirty="0">
                    <a:latin typeface="Aptos" panose="020B0004020202020204" pitchFamily="34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(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i="1" kern="100"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i="1" kern="100"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lang="fr-FR" kern="100" dirty="0">
                    <a:latin typeface="Aptos" panose="020B0004020202020204" pitchFamily="34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i="1" kern="100"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i="1" kern="100"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</m:acc>
                    <m:r>
                      <a:rPr lang="fr-FR" i="1" kern="100"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</m:oMath>
                </a14:m>
                <a:r>
                  <a:rPr lang="fr-FR" kern="100" dirty="0">
                    <a:latin typeface="Aptos" panose="020B0004020202020204" pitchFamily="34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i="1" kern="100"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i="1" kern="100"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fr-FR" kern="100" dirty="0">
                    <a:latin typeface="Aptos" panose="020B0004020202020204" pitchFamily="34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),</a:t>
                </a:r>
              </a:p>
              <a:p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fr-FR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fr-FR" sz="2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2400" i="1" smtClean="0">
                                <a:latin typeface="Cambria Math" panose="02040503050406030204" pitchFamily="18" charset="0"/>
                              </a:rPr>
                              <m:t>𝜏</m:t>
                            </m:r>
                          </m:e>
                          <m:sub>
                            <m:r>
                              <a:rPr lang="fr-FR" sz="2400" b="0" i="1" smtClean="0">
                                <a:latin typeface="Cambria Math" panose="02040503050406030204" pitchFamily="18" charset="0"/>
                              </a:rPr>
                              <m:t>(8→1)</m:t>
                            </m:r>
                          </m:sub>
                        </m:sSub>
                      </m:e>
                    </m:d>
                  </m:oMath>
                </a14:m>
                <a:r>
                  <a:rPr lang="fr-FR" sz="2400" dirty="0"/>
                  <a:t>=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fr-FR" sz="2400" i="1" dirty="0" smtClean="0"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a:rPr lang="fr-FR" sz="2400" b="0" i="1" dirty="0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  <m:sup/>
                      <m:e>
                        <m:d>
                          <m:dPr>
                            <m:begChr m:val="{"/>
                            <m:endChr m:val="}"/>
                            <m:ctrlPr>
                              <a:rPr lang="fr-FR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eqArr>
                              <m:eqArrPr>
                                <m:ctrlPr>
                                  <a:rPr lang="fr-FR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eqArrPr>
                              <m:e>
                                <m:r>
                                  <a:rPr lang="fr-FR" i="1" dirty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fr-FR" b="0" i="1" dirty="0" smtClean="0">
                                    <a:latin typeface="Cambria Math" panose="02040503050406030204" pitchFamily="18" charset="0"/>
                                  </a:rPr>
                                  <m:t>0,95</m:t>
                                </m:r>
                                <m:d>
                                  <m:dPr>
                                    <m:begChr m:val="‖"/>
                                    <m:endChr m:val="‖"/>
                                    <m:ctrlPr>
                                      <a:rPr lang="fr-FR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acc>
                                      <m:accPr>
                                        <m:chr m:val="⃗"/>
                                        <m:ctrlPr>
                                          <a:rPr lang="fr-F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fr-FR" i="1">
                                            <a:latin typeface="Cambria Math" panose="02040503050406030204" pitchFamily="18" charset="0"/>
                                          </a:rPr>
                                          <m:t>𝐵</m:t>
                                        </m:r>
                                      </m:e>
                                    </m:acc>
                                    <m:r>
                                      <a:rPr lang="fr-FR" i="1">
                                        <a:latin typeface="Cambria Math" panose="02040503050406030204" pitchFamily="18" charset="0"/>
                                      </a:rPr>
                                      <m:t>(8→1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fr-FR" dirty="0"/>
                                      <m:t>)</m:t>
                                    </m:r>
                                  </m:e>
                                </m:d>
                              </m:e>
                              <m:e>
                                <m:r>
                                  <a:rPr lang="fr-FR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0,31</m:t>
                                </m:r>
                                <m:d>
                                  <m:dPr>
                                    <m:begChr m:val="‖"/>
                                    <m:endChr m:val="‖"/>
                                    <m:ctrlPr>
                                      <a:rPr lang="fr-FR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acc>
                                      <m:accPr>
                                        <m:chr m:val="⃗"/>
                                        <m:ctrlPr>
                                          <a:rPr lang="fr-F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fr-FR" i="1">
                                            <a:latin typeface="Cambria Math" panose="02040503050406030204" pitchFamily="18" charset="0"/>
                                          </a:rPr>
                                          <m:t>𝐵</m:t>
                                        </m:r>
                                      </m:e>
                                    </m:acc>
                                    <m:r>
                                      <a:rPr lang="fr-FR" i="1">
                                        <a:latin typeface="Cambria Math" panose="02040503050406030204" pitchFamily="18" charset="0"/>
                                      </a:rPr>
                                      <m:t>(8→1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fr-FR" dirty="0"/>
                                      <m:t>)</m:t>
                                    </m:r>
                                  </m:e>
                                </m:d>
                              </m:e>
                              <m:e>
                                <m:r>
                                  <a:rPr lang="fr-FR" b="0" i="1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eqArr>
                            <m:r>
                              <a:rPr lang="fr-FR" b="0" i="1" dirty="0" smtClean="0">
                                <a:latin typeface="Cambria Math" panose="02040503050406030204" pitchFamily="18" charset="0"/>
                              </a:rPr>
                              <m:t>      </m:t>
                            </m:r>
                            <m:eqArr>
                              <m:eqArrPr>
                                <m:ctrlPr>
                                  <a:rPr lang="fr-FR" i="1" dirty="0">
                                    <a:latin typeface="Cambria Math" panose="02040503050406030204" pitchFamily="18" charset="0"/>
                                  </a:rPr>
                                </m:ctrlPr>
                              </m:eqArrPr>
                              <m:e>
                                <m:r>
                                  <a:rPr lang="fr-FR" i="1" dirty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fr-FR" b="0" i="1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fr-FR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0,</m:t>
                                </m:r>
                                <m:r>
                                  <a:rPr lang="fr-FR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029</m:t>
                                </m:r>
                                <m:d>
                                  <m:dPr>
                                    <m:begChr m:val="‖"/>
                                    <m:endChr m:val="‖"/>
                                    <m:ctrlPr>
                                      <a:rPr lang="fr-FR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acc>
                                      <m:accPr>
                                        <m:chr m:val="⃗"/>
                                        <m:ctrlPr>
                                          <a:rPr lang="fr-F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fr-FR" i="1">
                                            <a:latin typeface="Cambria Math" panose="02040503050406030204" pitchFamily="18" charset="0"/>
                                          </a:rPr>
                                          <m:t>𝐵</m:t>
                                        </m:r>
                                      </m:e>
                                    </m:acc>
                                    <m:r>
                                      <a:rPr lang="fr-FR" i="1">
                                        <a:latin typeface="Cambria Math" panose="02040503050406030204" pitchFamily="18" charset="0"/>
                                      </a:rPr>
                                      <m:t>(8→1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fr-FR" dirty="0"/>
                                      <m:t>)</m:t>
                                    </m:r>
                                  </m:e>
                                </m:d>
                              </m:e>
                            </m:eqArr>
                          </m:e>
                        </m:d>
                      </m:e>
                    </m:sPre>
                  </m:oMath>
                </a14:m>
                <a:endParaRPr lang="fr-FR" sz="2400" dirty="0"/>
              </a:p>
            </p:txBody>
          </p:sp>
        </mc:Choice>
        <mc:Fallback>
          <p:sp>
            <p:nvSpPr>
              <p:cNvPr id="7" name="ZoneTexte 6">
                <a:extLst>
                  <a:ext uri="{FF2B5EF4-FFF2-40B4-BE49-F238E27FC236}">
                    <a16:creationId xmlns:a16="http://schemas.microsoft.com/office/drawing/2014/main" id="{5FCA9166-EED2-E275-9326-5A6B4CA50C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9652" y="3209544"/>
                <a:ext cx="5782746" cy="1590692"/>
              </a:xfrm>
              <a:prstGeom prst="rect">
                <a:avLst/>
              </a:prstGeom>
              <a:blipFill>
                <a:blip r:embed="rId4"/>
                <a:stretch>
                  <a:fillRect l="-1581" t="-307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ZoneTexte 12">
                <a:extLst>
                  <a:ext uri="{FF2B5EF4-FFF2-40B4-BE49-F238E27FC236}">
                    <a16:creationId xmlns:a16="http://schemas.microsoft.com/office/drawing/2014/main" id="{F5D52176-8A65-8273-9741-6CB7786F110D}"/>
                  </a:ext>
                </a:extLst>
              </p:cNvPr>
              <p:cNvSpPr txBox="1"/>
              <p:nvPr/>
            </p:nvSpPr>
            <p:spPr>
              <a:xfrm>
                <a:off x="6786027" y="1837891"/>
                <a:ext cx="5029200" cy="5682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07000"/>
                  </a:lnSpc>
                  <a:spcAft>
                    <a:spcPts val="800"/>
                  </a:spcAft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fr-FR" sz="20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fr-FR" sz="2000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</m:acc>
                        </m:e>
                        <m:sub>
                          <m:r>
                            <a:rPr lang="fr-FR" sz="2000" i="1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fr-FR" sz="2000" i="1">
                          <a:latin typeface="Cambria Math" panose="02040503050406030204" pitchFamily="18" charset="0"/>
                        </a:rPr>
                        <m:t> (8→1</m:t>
                      </m:r>
                      <m:r>
                        <m:rPr>
                          <m:nor/>
                        </m:rPr>
                        <a:rPr lang="fr-FR" sz="2000" dirty="0"/>
                        <m:t>) =</m:t>
                      </m:r>
                      <m:sSub>
                        <m:sSubPr>
                          <m:ctrlPr>
                            <a:rPr lang="fr-FR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fr-FR" sz="20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fr-FR" sz="2000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</m:acc>
                        </m:e>
                        <m:sub>
                          <m:r>
                            <a:rPr lang="fr-FR" sz="2000" i="1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fr-FR" sz="2000" i="1">
                          <a:latin typeface="Cambria Math" panose="02040503050406030204" pitchFamily="18" charset="0"/>
                        </a:rPr>
                        <m:t> (8→1</m:t>
                      </m:r>
                      <m:r>
                        <m:rPr>
                          <m:nor/>
                        </m:rPr>
                        <a:rPr lang="fr-FR" sz="2000" dirty="0"/>
                        <m:t>)</m:t>
                      </m:r>
                      <m:r>
                        <a:rPr lang="fr-FR" sz="2000" i="1" dirty="0">
                          <a:latin typeface="Cambria Math" panose="02040503050406030204" pitchFamily="18" charset="0"/>
                        </a:rPr>
                        <m:t>+ </m:t>
                      </m:r>
                      <m:acc>
                        <m:accPr>
                          <m:chr m:val="⃗"/>
                          <m:ctrlPr>
                            <a:rPr lang="fr-FR" sz="20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fr-FR" sz="2000" i="1">
                              <a:latin typeface="Cambria Math" panose="02040503050406030204" pitchFamily="18" charset="0"/>
                            </a:rPr>
                            <m:t>𝐶𝐵</m:t>
                          </m:r>
                        </m:e>
                      </m:acc>
                      <m:r>
                        <m:rPr>
                          <m:nor/>
                        </m:rPr>
                        <a:rPr lang="fr-FR" sz="200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fr-FR" sz="2000" dirty="0"/>
                        <m:t>∧ </m:t>
                      </m:r>
                      <m:acc>
                        <m:accPr>
                          <m:chr m:val="⃗"/>
                          <m:ctrlPr>
                            <a:rPr lang="fr-FR" sz="2000" i="1" dirty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fr-FR" sz="2000" i="1" dirty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acc>
                      <m:r>
                        <a:rPr lang="fr-FR" sz="2000" i="1">
                          <a:latin typeface="Cambria Math" panose="02040503050406030204" pitchFamily="18" charset="0"/>
                        </a:rPr>
                        <m:t>(8→</m:t>
                      </m:r>
                      <m:r>
                        <m:rPr>
                          <m:nor/>
                        </m:rPr>
                        <a:rPr lang="fr-FR" sz="2000">
                          <a:latin typeface="Cambria Math" panose="02040503050406030204" pitchFamily="18" charset="0"/>
                        </a:rPr>
                        <m:t>1</m:t>
                      </m:r>
                      <m:r>
                        <m:rPr>
                          <m:nor/>
                        </m:rPr>
                        <a:rPr lang="fr-FR" sz="2000" dirty="0"/>
                        <m:t>) </m:t>
                      </m:r>
                    </m:oMath>
                  </m:oMathPara>
                </a14:m>
                <a:endParaRPr lang="fr-FR" sz="2000" dirty="0">
                  <a:latin typeface="Aptos" panose="020B0004020202020204" pitchFamily="34" charset="0"/>
                </a:endParaRPr>
              </a:p>
            </p:txBody>
          </p:sp>
        </mc:Choice>
        <mc:Fallback xmlns="">
          <p:sp>
            <p:nvSpPr>
              <p:cNvPr id="13" name="ZoneTexte 12">
                <a:extLst>
                  <a:ext uri="{FF2B5EF4-FFF2-40B4-BE49-F238E27FC236}">
                    <a16:creationId xmlns:a16="http://schemas.microsoft.com/office/drawing/2014/main" id="{F5D52176-8A65-8273-9741-6CB7786F11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6027" y="1837891"/>
                <a:ext cx="5029200" cy="5682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0221633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94C2FC-CD7C-35A8-76CA-DDB5C56BD3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 1">
            <a:extLst>
              <a:ext uri="{FF2B5EF4-FFF2-40B4-BE49-F238E27FC236}">
                <a16:creationId xmlns:a16="http://schemas.microsoft.com/office/drawing/2014/main" id="{49F7EDF2-F4B3-6D27-E0B6-D8F8C385ED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372" y="334339"/>
            <a:ext cx="7579884" cy="700131"/>
          </a:xfrm>
        </p:spPr>
        <p:txBody>
          <a:bodyPr rtlCol="0">
            <a:normAutofit fontScale="90000"/>
          </a:bodyPr>
          <a:lstStyle>
            <a:defPPr>
              <a:defRPr lang="fr-FR"/>
            </a:defPPr>
          </a:lstStyle>
          <a:p>
            <a:pPr>
              <a:lnSpc>
                <a:spcPct val="107000"/>
              </a:lnSpc>
              <a:spcBef>
                <a:spcPts val="1800"/>
              </a:spcBef>
              <a:spcAft>
                <a:spcPts val="400"/>
              </a:spcAft>
            </a:pPr>
            <a:r>
              <a:rPr lang="fr-FR" dirty="0"/>
              <a:t>Dispositif hydraulique de bridage</a:t>
            </a:r>
            <a:br>
              <a:rPr lang="fr-FR" sz="4400" b="1" kern="100" dirty="0">
                <a:solidFill>
                  <a:schemeClr val="tx2"/>
                </a:solidFill>
                <a:effectLst/>
                <a:latin typeface="Aptos Display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fr-FR" sz="4400" b="1" kern="100" dirty="0">
              <a:solidFill>
                <a:schemeClr val="tx2"/>
              </a:solidFill>
              <a:effectLst/>
              <a:latin typeface="Aptos Display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654DFC06-2A4A-BEA2-EC66-D63A2FB1F8E3}"/>
              </a:ext>
            </a:extLst>
          </p:cNvPr>
          <p:cNvSpPr/>
          <p:nvPr/>
        </p:nvSpPr>
        <p:spPr>
          <a:xfrm>
            <a:off x="3105510" y="2501661"/>
            <a:ext cx="77638" cy="77638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D692A548-FA2F-77E7-0E24-DC5F1026346A}"/>
              </a:ext>
            </a:extLst>
          </p:cNvPr>
          <p:cNvSpPr/>
          <p:nvPr/>
        </p:nvSpPr>
        <p:spPr>
          <a:xfrm>
            <a:off x="2830975" y="4448356"/>
            <a:ext cx="77638" cy="77638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20DDB4F0-17DA-FCA4-9ADB-91C181C25A6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17"/>
          <a:stretch/>
        </p:blipFill>
        <p:spPr bwMode="auto">
          <a:xfrm>
            <a:off x="291372" y="1389706"/>
            <a:ext cx="6117882" cy="407858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7" name="ZoneTexte 6">
                <a:extLst>
                  <a:ext uri="{FF2B5EF4-FFF2-40B4-BE49-F238E27FC236}">
                    <a16:creationId xmlns:a16="http://schemas.microsoft.com/office/drawing/2014/main" id="{1BEDB6D5-A51E-40AC-C6D4-1DAFC2C55603}"/>
                  </a:ext>
                </a:extLst>
              </p:cNvPr>
              <p:cNvSpPr txBox="1"/>
              <p:nvPr/>
            </p:nvSpPr>
            <p:spPr>
              <a:xfrm>
                <a:off x="6469652" y="3209544"/>
                <a:ext cx="5782746" cy="15906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2400" dirty="0"/>
                  <a:t>Soit dans la base </a:t>
                </a:r>
                <a:r>
                  <a:rPr lang="fr-FR" kern="100" dirty="0">
                    <a:latin typeface="Aptos" panose="020B0004020202020204" pitchFamily="34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(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i="1" kern="100"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i="1" kern="100"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lang="fr-FR" kern="100" dirty="0">
                    <a:latin typeface="Aptos" panose="020B0004020202020204" pitchFamily="34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i="1" kern="100"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i="1" kern="100"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</m:acc>
                    <m:r>
                      <a:rPr lang="fr-FR" i="1" kern="100"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</m:oMath>
                </a14:m>
                <a:r>
                  <a:rPr lang="fr-FR" kern="100" dirty="0">
                    <a:latin typeface="Aptos" panose="020B0004020202020204" pitchFamily="34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i="1" kern="100"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i="1" kern="100"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fr-FR" kern="100" dirty="0">
                    <a:latin typeface="Aptos" panose="020B0004020202020204" pitchFamily="34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),</a:t>
                </a:r>
              </a:p>
              <a:p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fr-FR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fr-FR" sz="2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2400" i="1" smtClean="0">
                                <a:latin typeface="Cambria Math" panose="02040503050406030204" pitchFamily="18" charset="0"/>
                              </a:rPr>
                              <m:t>𝜏</m:t>
                            </m:r>
                          </m:e>
                          <m:sub>
                            <m:r>
                              <a:rPr lang="fr-FR" sz="2400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fr-FR" sz="24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  <m:r>
                              <a:rPr lang="fr-FR" sz="2400" b="0" i="1" smtClean="0">
                                <a:latin typeface="Cambria Math" panose="02040503050406030204" pitchFamily="18" charset="0"/>
                              </a:rPr>
                              <m:t>→1)</m:t>
                            </m:r>
                          </m:sub>
                        </m:sSub>
                      </m:e>
                    </m:d>
                  </m:oMath>
                </a14:m>
                <a:r>
                  <a:rPr lang="fr-FR" sz="2400" dirty="0"/>
                  <a:t>=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fr-FR" sz="2400" i="1" dirty="0" smtClean="0"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a:rPr lang="fr-FR" sz="2400" b="0" i="1" dirty="0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  <m:sup/>
                      <m:e>
                        <m:d>
                          <m:dPr>
                            <m:begChr m:val="{"/>
                            <m:endChr m:val="}"/>
                            <m:ctrlPr>
                              <a:rPr lang="fr-FR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eqArr>
                              <m:eqArrPr>
                                <m:ctrlPr>
                                  <a:rPr lang="fr-FR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eqArrPr>
                              <m:e>
                                <m:r>
                                  <a:rPr lang="fr-FR" i="1" dirty="0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  <m:r>
                                  <a:rPr lang="fr-FR" b="0" i="1" dirty="0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  <m:r>
                                  <a:rPr lang="fr-FR" i="1">
                                    <a:latin typeface="Cambria Math" panose="02040503050406030204" pitchFamily="18" charset="0"/>
                                  </a:rPr>
                                  <m:t>(4</m:t>
                                </m:r>
                                <m:r>
                                  <a:rPr lang="fr-FR" i="1">
                                    <a:latin typeface="Cambria Math" panose="02040503050406030204" pitchFamily="18" charset="0"/>
                                  </a:rPr>
                                  <m:t>→1</m:t>
                                </m:r>
                                <m:r>
                                  <m:rPr>
                                    <m:nor/>
                                  </m:rPr>
                                  <a:rPr lang="fr-FR" dirty="0"/>
                                  <m:t>)</m:t>
                                </m:r>
                              </m:e>
                              <m:e>
                                <m:r>
                                  <a:rPr lang="fr-FR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𝑌𝑐</m:t>
                                </m:r>
                                <m:r>
                                  <a:rPr lang="fr-FR" i="1">
                                    <a:latin typeface="Cambria Math" panose="02040503050406030204" pitchFamily="18" charset="0"/>
                                  </a:rPr>
                                  <m:t>(4</m:t>
                                </m:r>
                                <m:r>
                                  <a:rPr lang="fr-FR" i="1">
                                    <a:latin typeface="Cambria Math" panose="02040503050406030204" pitchFamily="18" charset="0"/>
                                  </a:rPr>
                                  <m:t>→1</m:t>
                                </m:r>
                                <m:r>
                                  <m:rPr>
                                    <m:nor/>
                                  </m:rPr>
                                  <a:rPr lang="fr-FR" dirty="0"/>
                                  <m:t>)</m:t>
                                </m:r>
                              </m:e>
                              <m:e>
                                <m:r>
                                  <a:rPr lang="fr-FR" b="0" i="1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eqArr>
                            <m:r>
                              <a:rPr lang="fr-FR" b="0" i="1" dirty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eqArr>
                              <m:eqArrPr>
                                <m:ctrlPr>
                                  <a:rPr lang="fr-FR" i="1" dirty="0">
                                    <a:latin typeface="Cambria Math" panose="02040503050406030204" pitchFamily="18" charset="0"/>
                                  </a:rPr>
                                </m:ctrlPr>
                              </m:eqArrPr>
                              <m:e>
                                <m:r>
                                  <a:rPr lang="fr-FR" i="1" dirty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fr-FR" b="0" i="1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fr-FR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eqArr>
                          </m:e>
                        </m:d>
                      </m:e>
                    </m:sPre>
                  </m:oMath>
                </a14:m>
                <a:endParaRPr lang="fr-FR" sz="2400" dirty="0"/>
              </a:p>
            </p:txBody>
          </p:sp>
        </mc:Choice>
        <mc:Fallback>
          <p:sp>
            <p:nvSpPr>
              <p:cNvPr id="7" name="ZoneTexte 6">
                <a:extLst>
                  <a:ext uri="{FF2B5EF4-FFF2-40B4-BE49-F238E27FC236}">
                    <a16:creationId xmlns:a16="http://schemas.microsoft.com/office/drawing/2014/main" id="{1BEDB6D5-A51E-40AC-C6D4-1DAFC2C556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9652" y="3209544"/>
                <a:ext cx="5782746" cy="1590692"/>
              </a:xfrm>
              <a:prstGeom prst="rect">
                <a:avLst/>
              </a:prstGeom>
              <a:blipFill>
                <a:blip r:embed="rId4"/>
                <a:stretch>
                  <a:fillRect l="-1581" t="-307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ZoneTexte 12">
                <a:extLst>
                  <a:ext uri="{FF2B5EF4-FFF2-40B4-BE49-F238E27FC236}">
                    <a16:creationId xmlns:a16="http://schemas.microsoft.com/office/drawing/2014/main" id="{EC5C3C50-B597-620A-F933-3F80DE3D5C3B}"/>
                  </a:ext>
                </a:extLst>
              </p:cNvPr>
              <p:cNvSpPr txBox="1"/>
              <p:nvPr/>
            </p:nvSpPr>
            <p:spPr>
              <a:xfrm>
                <a:off x="6786027" y="1837891"/>
                <a:ext cx="5029200" cy="5682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07000"/>
                  </a:lnSpc>
                  <a:spcAft>
                    <a:spcPts val="800"/>
                  </a:spcAft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fr-FR" sz="20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fr-FR" sz="2000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</m:acc>
                        </m:e>
                        <m:sub>
                          <m:r>
                            <a:rPr lang="fr-FR" sz="2000" i="1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fr-FR" sz="2000" i="1">
                          <a:latin typeface="Cambria Math" panose="02040503050406030204" pitchFamily="18" charset="0"/>
                        </a:rPr>
                        <m:t> (</m:t>
                      </m:r>
                      <m:r>
                        <a:rPr lang="fr-FR" sz="2000" b="0" i="1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fr-FR" sz="2000" i="1">
                          <a:latin typeface="Cambria Math" panose="02040503050406030204" pitchFamily="18" charset="0"/>
                        </a:rPr>
                        <m:t>→1</m:t>
                      </m:r>
                      <m:r>
                        <m:rPr>
                          <m:nor/>
                        </m:rPr>
                        <a:rPr lang="fr-FR" sz="2000" dirty="0"/>
                        <m:t>) =</m:t>
                      </m:r>
                      <m:r>
                        <a:rPr lang="fr-FR" sz="2000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acc>
                        <m:accPr>
                          <m:chr m:val="⃗"/>
                          <m:ctrlPr>
                            <a:rPr lang="fr-FR" sz="20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fr-FR" sz="20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acc>
                      <m:r>
                        <m:rPr>
                          <m:nor/>
                        </m:rPr>
                        <a:rPr lang="fr-FR" sz="200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fr-FR" sz="2000" dirty="0"/>
                        <m:t> </m:t>
                      </m:r>
                    </m:oMath>
                  </m:oMathPara>
                </a14:m>
                <a:endParaRPr lang="fr-FR" sz="2000" dirty="0">
                  <a:latin typeface="Aptos" panose="020B0004020202020204" pitchFamily="34" charset="0"/>
                </a:endParaRPr>
              </a:p>
            </p:txBody>
          </p:sp>
        </mc:Choice>
        <mc:Fallback>
          <p:sp>
            <p:nvSpPr>
              <p:cNvPr id="13" name="ZoneTexte 12">
                <a:extLst>
                  <a:ext uri="{FF2B5EF4-FFF2-40B4-BE49-F238E27FC236}">
                    <a16:creationId xmlns:a16="http://schemas.microsoft.com/office/drawing/2014/main" id="{EC5C3C50-B597-620A-F933-3F80DE3D5C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6027" y="1837891"/>
                <a:ext cx="5029200" cy="5682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1746077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43835C-77BF-08A8-185D-3AD7C0CB71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 1">
            <a:extLst>
              <a:ext uri="{FF2B5EF4-FFF2-40B4-BE49-F238E27FC236}">
                <a16:creationId xmlns:a16="http://schemas.microsoft.com/office/drawing/2014/main" id="{C013B9FE-6D4B-D75E-949F-64FBAF01A6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372" y="334339"/>
            <a:ext cx="7579884" cy="700131"/>
          </a:xfrm>
        </p:spPr>
        <p:txBody>
          <a:bodyPr rtlCol="0">
            <a:normAutofit fontScale="90000"/>
          </a:bodyPr>
          <a:lstStyle>
            <a:defPPr>
              <a:defRPr lang="fr-FR"/>
            </a:defPPr>
          </a:lstStyle>
          <a:p>
            <a:pPr>
              <a:lnSpc>
                <a:spcPct val="107000"/>
              </a:lnSpc>
              <a:spcBef>
                <a:spcPts val="1800"/>
              </a:spcBef>
              <a:spcAft>
                <a:spcPts val="400"/>
              </a:spcAft>
            </a:pPr>
            <a:r>
              <a:rPr lang="fr-FR" dirty="0"/>
              <a:t>Dispositif hydraulique de bridage</a:t>
            </a:r>
            <a:br>
              <a:rPr lang="fr-FR" sz="4400" b="1" kern="100" dirty="0">
                <a:solidFill>
                  <a:schemeClr val="tx2"/>
                </a:solidFill>
                <a:effectLst/>
                <a:latin typeface="Aptos Display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fr-FR" sz="4400" b="1" kern="100" dirty="0">
              <a:solidFill>
                <a:schemeClr val="tx2"/>
              </a:solidFill>
              <a:effectLst/>
              <a:latin typeface="Aptos Display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D94086ED-7747-B9C5-AC8A-683BFDF27D8F}"/>
              </a:ext>
            </a:extLst>
          </p:cNvPr>
          <p:cNvSpPr/>
          <p:nvPr/>
        </p:nvSpPr>
        <p:spPr>
          <a:xfrm>
            <a:off x="3105510" y="2501661"/>
            <a:ext cx="77638" cy="77638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A5BBE149-2C73-CA7D-F0DD-8E88076F2DDD}"/>
              </a:ext>
            </a:extLst>
          </p:cNvPr>
          <p:cNvSpPr/>
          <p:nvPr/>
        </p:nvSpPr>
        <p:spPr>
          <a:xfrm>
            <a:off x="2830975" y="4448356"/>
            <a:ext cx="77638" cy="77638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CF6E6F67-2EF3-5AC5-1566-4C9E2936543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17"/>
          <a:stretch/>
        </p:blipFill>
        <p:spPr bwMode="auto">
          <a:xfrm>
            <a:off x="291372" y="1389706"/>
            <a:ext cx="6117882" cy="407858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3" name="ZoneTexte 12">
                <a:extLst>
                  <a:ext uri="{FF2B5EF4-FFF2-40B4-BE49-F238E27FC236}">
                    <a16:creationId xmlns:a16="http://schemas.microsoft.com/office/drawing/2014/main" id="{8E18C2B2-84EC-46E1-26F1-ED51667B4427}"/>
                  </a:ext>
                </a:extLst>
              </p:cNvPr>
              <p:cNvSpPr txBox="1"/>
              <p:nvPr/>
            </p:nvSpPr>
            <p:spPr>
              <a:xfrm>
                <a:off x="6786027" y="1837891"/>
                <a:ext cx="5029200" cy="274664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07000"/>
                  </a:lnSpc>
                  <a:spcAft>
                    <a:spcPts val="800"/>
                  </a:spcAft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fr-FR" sz="20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fr-FR" sz="2000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</m:acc>
                        </m:e>
                        <m:sub>
                          <m:r>
                            <a:rPr lang="fr-FR" sz="2000" i="1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fr-FR" sz="2000" i="1">
                          <a:latin typeface="Cambria Math" panose="02040503050406030204" pitchFamily="18" charset="0"/>
                        </a:rPr>
                        <m:t> (</m:t>
                      </m:r>
                      <m:r>
                        <a:rPr lang="fr-FR" sz="2000" i="1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fr-FR" sz="2000" i="1">
                          <a:latin typeface="Cambria Math" panose="02040503050406030204" pitchFamily="18" charset="0"/>
                        </a:rPr>
                        <m:t>→1</m:t>
                      </m:r>
                      <m:r>
                        <m:rPr>
                          <m:nor/>
                        </m:rPr>
                        <a:rPr lang="fr-FR" sz="2000" dirty="0"/>
                        <m:t>)</m:t>
                      </m:r>
                      <m:r>
                        <m:rPr>
                          <m:nor/>
                        </m:rPr>
                        <a:rPr lang="fr-FR" sz="2000" dirty="0"/>
                        <m:t> +</m:t>
                      </m:r>
                      <m:sSub>
                        <m:sSubPr>
                          <m:ctrlPr>
                            <a:rPr lang="fr-FR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fr-FR" sz="20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fr-FR" sz="2000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</m:acc>
                        </m:e>
                        <m:sub>
                          <m:r>
                            <a:rPr lang="fr-FR" sz="2000" i="1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fr-FR" sz="2000" i="1">
                          <a:latin typeface="Cambria Math" panose="02040503050406030204" pitchFamily="18" charset="0"/>
                        </a:rPr>
                        <m:t> (8→1</m:t>
                      </m:r>
                      <m:r>
                        <m:rPr>
                          <m:nor/>
                        </m:rPr>
                        <a:rPr lang="fr-FR" sz="2000" dirty="0"/>
                        <m:t>)</m:t>
                      </m:r>
                      <m:r>
                        <m:rPr>
                          <m:nor/>
                        </m:rPr>
                        <a:rPr lang="fr-FR" sz="2000" dirty="0"/>
                        <m:t> +</m:t>
                      </m:r>
                      <m:sSub>
                        <m:sSubPr>
                          <m:ctrlPr>
                            <a:rPr lang="fr-FR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fr-FR" sz="20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fr-FR" sz="2000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</m:acc>
                        </m:e>
                        <m:sub>
                          <m:r>
                            <a:rPr lang="fr-FR" sz="2000" i="1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r>
                        <a:rPr lang="fr-FR" sz="2000" i="1">
                          <a:latin typeface="Cambria Math" panose="02040503050406030204" pitchFamily="18" charset="0"/>
                        </a:rPr>
                        <m:t> (</m:t>
                      </m:r>
                      <m:r>
                        <a:rPr lang="fr-FR" sz="2000" i="1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fr-FR" sz="2000" i="1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fr-FR" sz="2000" i="1">
                          <a:latin typeface="Cambria Math" panose="02040503050406030204" pitchFamily="18" charset="0"/>
                        </a:rPr>
                        <m:t>1</m:t>
                      </m:r>
                      <m:r>
                        <m:rPr>
                          <m:nor/>
                        </m:rPr>
                        <a:rPr lang="fr-FR" sz="2000" dirty="0"/>
                        <m:t>)=</m:t>
                      </m:r>
                      <m:r>
                        <a:rPr lang="fr-FR" sz="2000" i="1" dirty="0">
                          <a:latin typeface="Cambria Math" panose="02040503050406030204" pitchFamily="18" charset="0"/>
                        </a:rPr>
                        <m:t> </m:t>
                      </m:r>
                      <m:acc>
                        <m:accPr>
                          <m:chr m:val="⃗"/>
                          <m:ctrlPr>
                            <a:rPr lang="fr-FR" sz="20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fr-FR" sz="2000" i="1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acc>
                      <m:r>
                        <m:rPr>
                          <m:nor/>
                        </m:rPr>
                        <a:rPr lang="fr-FR" sz="200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fr-FR" sz="2000" kern="100" dirty="0"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  <a:p>
                <a:pPr lvl="0" algn="just">
                  <a:lnSpc>
                    <a:spcPct val="107000"/>
                  </a:lnSpc>
                  <a:spcAft>
                    <a:spcPts val="800"/>
                  </a:spcAft>
                  <a:defRPr/>
                </a:pPr>
                <a:endParaRPr lang="fr-FR" sz="2000" kern="100" dirty="0"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  <a:p>
                <a:pPr lvl="0" algn="just">
                  <a:lnSpc>
                    <a:spcPct val="107000"/>
                  </a:lnSpc>
                  <a:spcAft>
                    <a:spcPts val="800"/>
                  </a:spcAft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fr-FR" sz="2000" kern="100" dirty="0"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-420+0,029</m:t>
                      </m:r>
                      <m:d>
                        <m:dPr>
                          <m:begChr m:val="‖"/>
                          <m:endChr m:val="‖"/>
                          <m:ctrlPr>
                            <a:rPr lang="fr-FR" sz="2000" kern="100" dirty="0">
                              <a:latin typeface="Aptos" panose="020B0004020202020204" pitchFamily="34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fr-FR" sz="2000" kern="100">
                                  <a:latin typeface="Aptos" panose="020B0004020202020204" pitchFamily="34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fr-FR" sz="2000" kern="100">
                                  <a:latin typeface="Aptos" panose="020B0004020202020204" pitchFamily="34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𝐵</m:t>
                              </m:r>
                            </m:e>
                          </m:acc>
                          <m:r>
                            <a:rPr lang="fr-FR" sz="2000" kern="100">
                              <a:latin typeface="Aptos" panose="020B0004020202020204" pitchFamily="34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(8→1</m:t>
                          </m:r>
                          <m:r>
                            <m:rPr>
                              <m:nor/>
                            </m:rPr>
                            <a:rPr lang="fr-FR" sz="2000" kern="100" dirty="0">
                              <a:latin typeface="Aptos" panose="020B0004020202020204" pitchFamily="34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)</m:t>
                          </m:r>
                        </m:e>
                      </m:d>
                      <m:r>
                        <m:rPr>
                          <m:nor/>
                        </m:rPr>
                        <a:rPr lang="fr-FR" sz="2000" kern="100" dirty="0"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=0  </m:t>
                      </m:r>
                    </m:oMath>
                  </m:oMathPara>
                </a14:m>
                <a:endParaRPr lang="fr-FR" sz="2000" kern="100" dirty="0"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  <a:p>
                <a:pPr lvl="0" algn="just">
                  <a:lnSpc>
                    <a:spcPct val="107000"/>
                  </a:lnSpc>
                  <a:spcAft>
                    <a:spcPts val="800"/>
                  </a:spcAft>
                  <a:defRPr/>
                </a:pPr>
                <a:endParaRPr lang="fr-FR" sz="2000" kern="100" dirty="0"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  <a:p>
                <a:pPr lvl="0" algn="just">
                  <a:lnSpc>
                    <a:spcPct val="107000"/>
                  </a:lnSpc>
                  <a:spcAft>
                    <a:spcPts val="800"/>
                  </a:spcAft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fr-FR" sz="2000" kern="100" dirty="0"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donc</m:t>
                      </m:r>
                      <m:r>
                        <m:rPr>
                          <m:nor/>
                        </m:rPr>
                        <a:rPr lang="fr-FR" sz="2000" kern="100" dirty="0"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d>
                        <m:dPr>
                          <m:begChr m:val="‖"/>
                          <m:endChr m:val="‖"/>
                          <m:ctrlPr>
                            <a:rPr lang="fr-FR" sz="2000" kern="100" dirty="0">
                              <a:latin typeface="Aptos" panose="020B0004020202020204" pitchFamily="34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fr-FR" sz="2000" kern="100">
                                  <a:latin typeface="Aptos" panose="020B0004020202020204" pitchFamily="34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fr-FR" sz="2000" kern="100">
                                  <a:latin typeface="Aptos" panose="020B0004020202020204" pitchFamily="34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𝐵</m:t>
                              </m:r>
                            </m:e>
                          </m:acc>
                          <m:r>
                            <a:rPr lang="fr-FR" sz="2000" kern="100">
                              <a:latin typeface="Aptos" panose="020B0004020202020204" pitchFamily="34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(8→1</m:t>
                          </m:r>
                          <m:r>
                            <m:rPr>
                              <m:nor/>
                            </m:rPr>
                            <a:rPr lang="fr-FR" sz="2000" kern="100" dirty="0">
                              <a:latin typeface="Aptos" panose="020B0004020202020204" pitchFamily="34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)</m:t>
                          </m:r>
                        </m:e>
                      </m:d>
                      <m:r>
                        <a:rPr lang="fr-FR" sz="2000" kern="100" dirty="0"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=14483</m:t>
                      </m:r>
                      <m:r>
                        <a:rPr lang="fr-FR" sz="2000" kern="100" dirty="0"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𝑁</m:t>
                      </m:r>
                    </m:oMath>
                  </m:oMathPara>
                </a14:m>
                <a:endParaRPr lang="fr-FR" sz="2000" kern="100" dirty="0"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  <a:p>
                <a:pPr lvl="0" algn="just">
                  <a:lnSpc>
                    <a:spcPct val="107000"/>
                  </a:lnSpc>
                  <a:spcAft>
                    <a:spcPts val="800"/>
                  </a:spcAft>
                  <a:defRPr/>
                </a:pPr>
                <a:endParaRPr lang="fr-FR" sz="2000" dirty="0">
                  <a:latin typeface="Aptos" panose="020B0004020202020204" pitchFamily="34" charset="0"/>
                </a:endParaRPr>
              </a:p>
            </p:txBody>
          </p:sp>
        </mc:Choice>
        <mc:Fallback>
          <p:sp>
            <p:nvSpPr>
              <p:cNvPr id="13" name="ZoneTexte 12">
                <a:extLst>
                  <a:ext uri="{FF2B5EF4-FFF2-40B4-BE49-F238E27FC236}">
                    <a16:creationId xmlns:a16="http://schemas.microsoft.com/office/drawing/2014/main" id="{8E18C2B2-84EC-46E1-26F1-ED51667B44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6027" y="1837891"/>
                <a:ext cx="5029200" cy="274664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9646522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34B317-D351-C2C6-5F91-5DFED978B1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 1">
            <a:extLst>
              <a:ext uri="{FF2B5EF4-FFF2-40B4-BE49-F238E27FC236}">
                <a16:creationId xmlns:a16="http://schemas.microsoft.com/office/drawing/2014/main" id="{BA5AA2FB-DF3B-A28C-66A3-7DA23DD1D5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372" y="334339"/>
            <a:ext cx="7579884" cy="700131"/>
          </a:xfrm>
        </p:spPr>
        <p:txBody>
          <a:bodyPr rtlCol="0">
            <a:normAutofit fontScale="90000"/>
          </a:bodyPr>
          <a:lstStyle>
            <a:defPPr>
              <a:defRPr lang="fr-FR"/>
            </a:defPPr>
          </a:lstStyle>
          <a:p>
            <a:pPr>
              <a:lnSpc>
                <a:spcPct val="107000"/>
              </a:lnSpc>
              <a:spcBef>
                <a:spcPts val="1800"/>
              </a:spcBef>
              <a:spcAft>
                <a:spcPts val="400"/>
              </a:spcAft>
            </a:pPr>
            <a:r>
              <a:rPr lang="fr-FR" dirty="0"/>
              <a:t>Dispositif hydraulique de bridage</a:t>
            </a:r>
            <a:br>
              <a:rPr lang="fr-FR" sz="4400" b="1" kern="100" dirty="0">
                <a:solidFill>
                  <a:schemeClr val="tx2"/>
                </a:solidFill>
                <a:effectLst/>
                <a:latin typeface="Aptos Display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fr-FR" sz="4400" b="1" kern="100" dirty="0">
              <a:solidFill>
                <a:schemeClr val="tx2"/>
              </a:solidFill>
              <a:effectLst/>
              <a:latin typeface="Aptos Display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032B2FB6-537F-6F74-67FB-8079DDECC647}"/>
              </a:ext>
            </a:extLst>
          </p:cNvPr>
          <p:cNvSpPr/>
          <p:nvPr/>
        </p:nvSpPr>
        <p:spPr>
          <a:xfrm>
            <a:off x="3105510" y="2501661"/>
            <a:ext cx="77638" cy="77638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E80F6572-C348-1AC7-9429-2BABB36F5A79}"/>
              </a:ext>
            </a:extLst>
          </p:cNvPr>
          <p:cNvSpPr/>
          <p:nvPr/>
        </p:nvSpPr>
        <p:spPr>
          <a:xfrm>
            <a:off x="2830975" y="4448356"/>
            <a:ext cx="77638" cy="77638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F9E48B35-813F-7769-4245-529D6AECA48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17"/>
          <a:stretch/>
        </p:blipFill>
        <p:spPr bwMode="auto">
          <a:xfrm>
            <a:off x="291372" y="1389706"/>
            <a:ext cx="6117882" cy="407858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3" name="ZoneTexte 12">
                <a:extLst>
                  <a:ext uri="{FF2B5EF4-FFF2-40B4-BE49-F238E27FC236}">
                    <a16:creationId xmlns:a16="http://schemas.microsoft.com/office/drawing/2014/main" id="{72E63EC1-585E-888E-2963-6CAE23E3EEDF}"/>
                  </a:ext>
                </a:extLst>
              </p:cNvPr>
              <p:cNvSpPr txBox="1"/>
              <p:nvPr/>
            </p:nvSpPr>
            <p:spPr>
              <a:xfrm>
                <a:off x="6786027" y="1837891"/>
                <a:ext cx="4387189" cy="424000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07000"/>
                  </a:lnSpc>
                  <a:spcAft>
                    <a:spcPts val="800"/>
                  </a:spcAft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fr-FR" sz="20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fr-FR" sz="20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acc>
                      <m:r>
                        <a:rPr lang="fr-FR" sz="2000" i="1">
                          <a:latin typeface="Cambria Math" panose="02040503050406030204" pitchFamily="18" charset="0"/>
                        </a:rPr>
                        <m:t>(4→1</m:t>
                      </m:r>
                      <m:r>
                        <m:rPr>
                          <m:nor/>
                        </m:rPr>
                        <a:rPr lang="fr-FR" sz="2000" dirty="0"/>
                        <m:t>) +</m:t>
                      </m:r>
                      <m:r>
                        <a:rPr lang="fr-FR" sz="2000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acc>
                        <m:accPr>
                          <m:chr m:val="⃗"/>
                          <m:ctrlPr>
                            <a:rPr lang="fr-FR" sz="20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fr-FR" sz="20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acc>
                      <m:r>
                        <a:rPr lang="fr-FR" sz="20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fr-FR" sz="2000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fr-FR" sz="2000" i="1">
                          <a:latin typeface="Cambria Math" panose="02040503050406030204" pitchFamily="18" charset="0"/>
                        </a:rPr>
                        <m:t>→1</m:t>
                      </m:r>
                      <m:r>
                        <m:rPr>
                          <m:nor/>
                        </m:rPr>
                        <a:rPr lang="fr-FR" sz="2000" dirty="0"/>
                        <m:t>)</m:t>
                      </m:r>
                      <m:r>
                        <m:rPr>
                          <m:nor/>
                        </m:rPr>
                        <a:rPr lang="fr-FR" sz="2000" b="0" i="0" dirty="0" smtClean="0"/>
                        <m:t> +</m:t>
                      </m:r>
                      <m:r>
                        <a:rPr lang="fr-FR" sz="2000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acc>
                        <m:accPr>
                          <m:chr m:val="⃗"/>
                          <m:ctrlPr>
                            <a:rPr lang="fr-FR" sz="20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fr-FR" sz="20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acc>
                      <m:r>
                        <a:rPr lang="fr-FR" sz="20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fr-FR" sz="2000" b="0" i="1" smtClean="0">
                          <a:latin typeface="Cambria Math" panose="02040503050406030204" pitchFamily="18" charset="0"/>
                        </a:rPr>
                        <m:t>8</m:t>
                      </m:r>
                      <m:r>
                        <a:rPr lang="fr-FR" sz="2000" i="1">
                          <a:latin typeface="Cambria Math" panose="02040503050406030204" pitchFamily="18" charset="0"/>
                        </a:rPr>
                        <m:t>→1</m:t>
                      </m:r>
                      <m:r>
                        <m:rPr>
                          <m:nor/>
                        </m:rPr>
                        <a:rPr lang="fr-FR" sz="2000" dirty="0"/>
                        <m:t>)</m:t>
                      </m:r>
                      <m:r>
                        <m:rPr>
                          <m:nor/>
                        </m:rPr>
                        <a:rPr lang="fr-FR" sz="2000" b="0" i="0" dirty="0" smtClean="0"/>
                        <m:t> </m:t>
                      </m:r>
                      <m:r>
                        <m:rPr>
                          <m:nor/>
                        </m:rPr>
                        <a:rPr lang="fr-FR" sz="2000" dirty="0"/>
                        <m:t>=</m:t>
                      </m:r>
                      <m:r>
                        <a:rPr lang="fr-FR" sz="2000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fr-FR" sz="2000" i="1" dirty="0">
                          <a:latin typeface="Cambria Math" panose="02040503050406030204" pitchFamily="18" charset="0"/>
                        </a:rPr>
                        <m:t> </m:t>
                      </m:r>
                      <m:acc>
                        <m:accPr>
                          <m:chr m:val="⃗"/>
                          <m:ctrlPr>
                            <a:rPr lang="fr-FR" sz="20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fr-FR" sz="2000" i="1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acc>
                      <m:r>
                        <m:rPr>
                          <m:nor/>
                        </m:rPr>
                        <a:rPr lang="fr-FR" sz="200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fr-FR" sz="2000" kern="100" dirty="0"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  <a:p>
                <a:pPr lvl="0" algn="just">
                  <a:lnSpc>
                    <a:spcPct val="107000"/>
                  </a:lnSpc>
                  <a:spcAft>
                    <a:spcPts val="800"/>
                  </a:spcAft>
                  <a:defRPr/>
                </a:pPr>
                <a:endParaRPr lang="fr-FR" sz="2000" kern="100" dirty="0"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  <a:p>
                <a:pPr lvl="0" algn="just">
                  <a:lnSpc>
                    <a:spcPct val="107000"/>
                  </a:lnSpc>
                  <a:spcAft>
                    <a:spcPts val="800"/>
                  </a:spcAft>
                  <a:defRPr/>
                </a:pPr>
                <a:r>
                  <a:rPr lang="fr-FR" sz="2000" kern="100" dirty="0">
                    <a:latin typeface="Aptos" panose="020B0004020202020204" pitchFamily="34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-0,95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fr-FR" sz="20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fr-FR" sz="20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fr-FR" sz="2000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acc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(8→1</m:t>
                        </m:r>
                        <m:r>
                          <m:rPr>
                            <m:nor/>
                          </m:rPr>
                          <a:rPr lang="fr-FR" sz="2000" dirty="0"/>
                          <m:t>)</m:t>
                        </m:r>
                      </m:e>
                    </m:d>
                  </m:oMath>
                </a14:m>
                <a:r>
                  <a:rPr lang="fr-FR" sz="2000" kern="100" dirty="0">
                    <a:latin typeface="Aptos" panose="020B0004020202020204" pitchFamily="34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+ Xc</a:t>
                </a:r>
                <a14:m>
                  <m:oMath xmlns:m="http://schemas.openxmlformats.org/officeDocument/2006/math">
                    <m:r>
                      <a:rPr lang="fr-FR" sz="2000" i="1">
                        <a:latin typeface="Cambria Math" panose="02040503050406030204" pitchFamily="18" charset="0"/>
                      </a:rPr>
                      <m:t>(4</m:t>
                    </m:r>
                    <m:r>
                      <a:rPr lang="fr-FR" sz="2000" i="1">
                        <a:latin typeface="Cambria Math" panose="02040503050406030204" pitchFamily="18" charset="0"/>
                      </a:rPr>
                      <m:t>→1</m:t>
                    </m:r>
                    <m:r>
                      <m:rPr>
                        <m:nor/>
                      </m:rPr>
                      <a:rPr lang="fr-FR" sz="2000" dirty="0"/>
                      <m:t>)</m:t>
                    </m:r>
                    <m:r>
                      <m:rPr>
                        <m:nor/>
                      </m:rPr>
                      <a:rPr lang="fr-FR" sz="2000" b="0" i="0" dirty="0" smtClean="0"/>
                      <m:t> </m:t>
                    </m:r>
                  </m:oMath>
                </a14:m>
                <a:r>
                  <a:rPr lang="fr-FR" sz="2000" kern="100" dirty="0">
                    <a:latin typeface="Aptos" panose="020B0004020202020204" pitchFamily="34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= 0</a:t>
                </a:r>
              </a:p>
              <a:p>
                <a:pPr lvl="0" algn="just">
                  <a:lnSpc>
                    <a:spcPct val="107000"/>
                  </a:lnSpc>
                  <a:spcAft>
                    <a:spcPts val="800"/>
                  </a:spcAft>
                  <a:defRPr/>
                </a:pPr>
                <a:endParaRPr lang="fr-FR" sz="3200" i="1" dirty="0">
                  <a:latin typeface="Cambria Math" panose="02040503050406030204" pitchFamily="18" charset="0"/>
                </a:endParaRPr>
              </a:p>
              <a:p>
                <a:pPr lvl="0" algn="just">
                  <a:lnSpc>
                    <a:spcPct val="107000"/>
                  </a:lnSpc>
                  <a:spcAft>
                    <a:spcPts val="800"/>
                  </a:spcAft>
                  <a:defRPr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fr-FR" sz="2000" kern="100" dirty="0">
                            <a:latin typeface="Aptos" panose="020B0004020202020204" pitchFamily="34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fr-FR" sz="2000" kern="100" dirty="0">
                            <a:latin typeface="Aptos" panose="020B0004020202020204" pitchFamily="34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10</m:t>
                        </m:r>
                      </m:e>
                      <m:sup>
                        <m:r>
                          <a:rPr lang="fr-FR" sz="2000" kern="100" dirty="0">
                            <a:latin typeface="Aptos" panose="020B0004020202020204" pitchFamily="34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sup>
                    </m:sSup>
                  </m:oMath>
                </a14:m>
                <a:r>
                  <a:rPr lang="fr-FR" sz="2000" kern="100" dirty="0">
                    <a:latin typeface="Aptos" panose="020B0004020202020204" pitchFamily="34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+ 0,31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fr-FR" sz="2000" kern="100" dirty="0">
                            <a:latin typeface="Aptos" panose="020B0004020202020204" pitchFamily="34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fr-FR" sz="2000" kern="100">
                                <a:latin typeface="Aptos" panose="020B0004020202020204" pitchFamily="34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fr-FR" sz="2000" kern="100">
                                <a:latin typeface="Aptos" panose="020B0004020202020204" pitchFamily="34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𝐵</m:t>
                            </m:r>
                          </m:e>
                        </m:acc>
                        <m:r>
                          <a:rPr lang="fr-FR" sz="2000" kern="100">
                            <a:latin typeface="Aptos" panose="020B0004020202020204" pitchFamily="34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(8→1</m:t>
                        </m:r>
                        <m:r>
                          <m:rPr>
                            <m:nor/>
                          </m:rPr>
                          <a:rPr lang="fr-FR" sz="2000" kern="100" dirty="0">
                            <a:latin typeface="Aptos" panose="020B0004020202020204" pitchFamily="34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</m:d>
                  </m:oMath>
                </a14:m>
                <a:r>
                  <a:rPr lang="fr-FR" sz="2000" kern="100" dirty="0">
                    <a:latin typeface="Aptos" panose="020B0004020202020204" pitchFamily="34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+ Yc</a:t>
                </a:r>
                <a14:m>
                  <m:oMath xmlns:m="http://schemas.openxmlformats.org/officeDocument/2006/math">
                    <m:r>
                      <a:rPr lang="fr-FR" sz="2000" kern="100"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(4→1</m:t>
                    </m:r>
                    <m:r>
                      <m:rPr>
                        <m:nor/>
                      </m:rPr>
                      <a:rPr lang="fr-FR" sz="2000" kern="100" dirty="0"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fr-FR" sz="2000" kern="100" dirty="0">
                    <a:latin typeface="Aptos" panose="020B0004020202020204" pitchFamily="34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= 0</a:t>
                </a:r>
              </a:p>
              <a:p>
                <a:pPr lvl="0" algn="just">
                  <a:lnSpc>
                    <a:spcPct val="107000"/>
                  </a:lnSpc>
                  <a:spcAft>
                    <a:spcPts val="800"/>
                  </a:spcAft>
                  <a:defRPr/>
                </a:pPr>
                <a:endParaRPr lang="fr-FR" sz="2000" kern="100" dirty="0"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  <a:p>
                <a:pPr lvl="0" algn="just">
                  <a:lnSpc>
                    <a:spcPct val="107000"/>
                  </a:lnSpc>
                  <a:spcAft>
                    <a:spcPts val="800"/>
                  </a:spcAft>
                  <a:defRPr/>
                </a:pPr>
                <a:r>
                  <a:rPr lang="fr-FR" sz="2000" kern="100" dirty="0" err="1">
                    <a:latin typeface="Aptos" panose="020B0004020202020204" pitchFamily="34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Xc</a:t>
                </a:r>
                <a:r>
                  <a:rPr lang="fr-FR" sz="2000" kern="100" dirty="0">
                    <a:latin typeface="Aptos" panose="020B0004020202020204" pitchFamily="34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= 13759N</a:t>
                </a:r>
              </a:p>
              <a:p>
                <a:pPr lvl="0" algn="just">
                  <a:lnSpc>
                    <a:spcPct val="107000"/>
                  </a:lnSpc>
                  <a:spcAft>
                    <a:spcPts val="800"/>
                  </a:spcAft>
                  <a:defRPr/>
                </a:pPr>
                <a:r>
                  <a:rPr lang="fr-FR" sz="2000" kern="100" dirty="0" err="1">
                    <a:latin typeface="Aptos" panose="020B0004020202020204" pitchFamily="34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Yc</a:t>
                </a:r>
                <a:r>
                  <a:rPr lang="fr-FR" sz="2000" kern="100" dirty="0">
                    <a:latin typeface="Aptos" panose="020B0004020202020204" pitchFamily="34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= -14490N</a:t>
                </a:r>
              </a:p>
              <a:p>
                <a:pPr lvl="0" algn="just">
                  <a:lnSpc>
                    <a:spcPct val="107000"/>
                  </a:lnSpc>
                  <a:spcAft>
                    <a:spcPts val="800"/>
                  </a:spcAft>
                  <a:defRPr/>
                </a:pPr>
                <a:endParaRPr lang="fr-FR" sz="2000" dirty="0">
                  <a:latin typeface="Aptos" panose="020B0004020202020204" pitchFamily="34" charset="0"/>
                </a:endParaRPr>
              </a:p>
            </p:txBody>
          </p:sp>
        </mc:Choice>
        <mc:Fallback>
          <p:sp>
            <p:nvSpPr>
              <p:cNvPr id="13" name="ZoneTexte 12">
                <a:extLst>
                  <a:ext uri="{FF2B5EF4-FFF2-40B4-BE49-F238E27FC236}">
                    <a16:creationId xmlns:a16="http://schemas.microsoft.com/office/drawing/2014/main" id="{72E63EC1-585E-888E-2963-6CAE23E3EE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6027" y="1837891"/>
                <a:ext cx="4387189" cy="4240007"/>
              </a:xfrm>
              <a:prstGeom prst="rect">
                <a:avLst/>
              </a:prstGeom>
              <a:blipFill>
                <a:blip r:embed="rId4"/>
                <a:stretch>
                  <a:fillRect l="-138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4986346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 1">
            <a:extLst>
              <a:ext uri="{FF2B5EF4-FFF2-40B4-BE49-F238E27FC236}">
                <a16:creationId xmlns:a16="http://schemas.microsoft.com/office/drawing/2014/main" id="{F5D5BE93-0252-3CC3-B567-14EC47EB8C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483924"/>
            <a:ext cx="11090275" cy="1684059"/>
          </a:xfrm>
        </p:spPr>
        <p:txBody>
          <a:bodyPr rtlCol="0"/>
          <a:lstStyle>
            <a:defPPr>
              <a:defRPr lang="fr-FR"/>
            </a:defPPr>
          </a:lstStyle>
          <a:p>
            <a:pPr rtl="0"/>
            <a:r>
              <a:rPr lang="fr-FR" dirty="0"/>
              <a:t>Plan de formation</a:t>
            </a:r>
          </a:p>
        </p:txBody>
      </p:sp>
      <p:sp>
        <p:nvSpPr>
          <p:cNvPr id="3" name="Espace réservé pour un contenu 2">
            <a:extLst>
              <a:ext uri="{FF2B5EF4-FFF2-40B4-BE49-F238E27FC236}">
                <a16:creationId xmlns:a16="http://schemas.microsoft.com/office/drawing/2014/main" id="{1ABCA07C-1908-B1EB-82FA-EC63DAAF4CF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50863" y="2419350"/>
            <a:ext cx="11090274" cy="3913188"/>
          </a:xfrm>
        </p:spPr>
        <p:txBody>
          <a:bodyPr rtlCol="0">
            <a:normAutofit/>
          </a:bodyPr>
          <a:lstStyle>
            <a:defPPr>
              <a:defRPr lang="fr-FR"/>
            </a:defPPr>
          </a:lstStyle>
          <a:p>
            <a:pPr rtl="0"/>
            <a:r>
              <a:rPr lang="fr-FR" dirty="0"/>
              <a:t>Champ de l’action mécanique</a:t>
            </a:r>
          </a:p>
          <a:p>
            <a:pPr rtl="0"/>
            <a:r>
              <a:rPr lang="fr-FR" dirty="0"/>
              <a:t>Théorème du changement de centre de réduction du torseur associé à l’action mécanique due à un ensemble de forces</a:t>
            </a:r>
          </a:p>
          <a:p>
            <a:pPr rtl="0"/>
            <a:r>
              <a:rPr lang="fr-FR" dirty="0"/>
              <a:t>Application</a:t>
            </a:r>
          </a:p>
        </p:txBody>
      </p:sp>
    </p:spTree>
    <p:extLst>
      <p:ext uri="{BB962C8B-B14F-4D97-AF65-F5344CB8AC3E}">
        <p14:creationId xmlns:p14="http://schemas.microsoft.com/office/powerpoint/2010/main" val="274325173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 2">
            <a:extLst>
              <a:ext uri="{FF2B5EF4-FFF2-40B4-BE49-F238E27FC236}">
                <a16:creationId xmlns:a16="http://schemas.microsoft.com/office/drawing/2014/main" id="{A0034E89-1952-5288-08A0-70A4A73BE3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0863" y="4045464"/>
            <a:ext cx="11115355" cy="2286000"/>
          </a:xfrm>
          <a:noFill/>
        </p:spPr>
        <p:txBody>
          <a:bodyPr rtlCol="0" anchor="ctr"/>
          <a:lstStyle>
            <a:defPPr>
              <a:defRPr lang="fr-FR"/>
            </a:defPPr>
          </a:lstStyle>
          <a:p>
            <a:pPr rtl="0"/>
            <a:r>
              <a:rPr lang="fr-FR" dirty="0"/>
              <a:t>Champ de l’action mécanique</a:t>
            </a:r>
          </a:p>
        </p:txBody>
      </p:sp>
      <p:pic>
        <p:nvPicPr>
          <p:cNvPr id="11" name="Espace réservé pour une image 15" descr="Arrière-plan numérique des points de données">
            <a:extLst>
              <a:ext uri="{FF2B5EF4-FFF2-40B4-BE49-F238E27FC236}">
                <a16:creationId xmlns:a16="http://schemas.microsoft.com/office/drawing/2014/main" id="{A496DCE5-C34A-22C2-A9D8-E90DFC8CE86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" b="52"/>
          <a:stretch/>
        </p:blipFill>
        <p:spPr>
          <a:xfrm>
            <a:off x="0" y="4594"/>
            <a:ext cx="12192000" cy="3771878"/>
          </a:xfrm>
        </p:spPr>
      </p:pic>
    </p:spTree>
    <p:extLst>
      <p:ext uri="{BB962C8B-B14F-4D97-AF65-F5344CB8AC3E}">
        <p14:creationId xmlns:p14="http://schemas.microsoft.com/office/powerpoint/2010/main" val="183974809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 1">
            <a:extLst>
              <a:ext uri="{FF2B5EF4-FFF2-40B4-BE49-F238E27FC236}">
                <a16:creationId xmlns:a16="http://schemas.microsoft.com/office/drawing/2014/main" id="{1C72343A-9CB0-F2AD-EF62-5DEE3E97F9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2" y="498474"/>
            <a:ext cx="7960421" cy="1450217"/>
          </a:xfrm>
        </p:spPr>
        <p:txBody>
          <a:bodyPr rtlCol="0"/>
          <a:lstStyle>
            <a:defPPr>
              <a:defRPr lang="fr-FR"/>
            </a:defPPr>
          </a:lstStyle>
          <a:p>
            <a:pPr rtl="0"/>
            <a:r>
              <a:rPr lang="fr-FR" dirty="0"/>
              <a:t>Champ de l’action mécanique</a:t>
            </a:r>
          </a:p>
        </p:txBody>
      </p:sp>
      <p:sp>
        <p:nvSpPr>
          <p:cNvPr id="4" name="Forme libre : forme 3">
            <a:extLst>
              <a:ext uri="{FF2B5EF4-FFF2-40B4-BE49-F238E27FC236}">
                <a16:creationId xmlns:a16="http://schemas.microsoft.com/office/drawing/2014/main" id="{9A27E6E7-0078-A009-643D-0853241F599C}"/>
              </a:ext>
            </a:extLst>
          </p:cNvPr>
          <p:cNvSpPr/>
          <p:nvPr/>
        </p:nvSpPr>
        <p:spPr>
          <a:xfrm>
            <a:off x="1460886" y="2001328"/>
            <a:ext cx="2895454" cy="3476446"/>
          </a:xfrm>
          <a:custGeom>
            <a:avLst/>
            <a:gdLst>
              <a:gd name="connsiteX0" fmla="*/ 1946548 w 2895454"/>
              <a:gd name="connsiteY0" fmla="*/ 103517 h 3476446"/>
              <a:gd name="connsiteX1" fmla="*/ 1610118 w 2895454"/>
              <a:gd name="connsiteY1" fmla="*/ 25880 h 3476446"/>
              <a:gd name="connsiteX2" fmla="*/ 1446216 w 2895454"/>
              <a:gd name="connsiteY2" fmla="*/ 0 h 3476446"/>
              <a:gd name="connsiteX3" fmla="*/ 1282314 w 2895454"/>
              <a:gd name="connsiteY3" fmla="*/ 43132 h 3476446"/>
              <a:gd name="connsiteX4" fmla="*/ 1196050 w 2895454"/>
              <a:gd name="connsiteY4" fmla="*/ 112144 h 3476446"/>
              <a:gd name="connsiteX5" fmla="*/ 1083906 w 2895454"/>
              <a:gd name="connsiteY5" fmla="*/ 276046 h 3476446"/>
              <a:gd name="connsiteX6" fmla="*/ 1040774 w 2895454"/>
              <a:gd name="connsiteY6" fmla="*/ 388189 h 3476446"/>
              <a:gd name="connsiteX7" fmla="*/ 971763 w 2895454"/>
              <a:gd name="connsiteY7" fmla="*/ 543464 h 3476446"/>
              <a:gd name="connsiteX8" fmla="*/ 773356 w 2895454"/>
              <a:gd name="connsiteY8" fmla="*/ 871268 h 3476446"/>
              <a:gd name="connsiteX9" fmla="*/ 609454 w 2895454"/>
              <a:gd name="connsiteY9" fmla="*/ 1164566 h 3476446"/>
              <a:gd name="connsiteX10" fmla="*/ 342035 w 2895454"/>
              <a:gd name="connsiteY10" fmla="*/ 1328468 h 3476446"/>
              <a:gd name="connsiteX11" fmla="*/ 135001 w 2895454"/>
              <a:gd name="connsiteY11" fmla="*/ 1518249 h 3476446"/>
              <a:gd name="connsiteX12" fmla="*/ 5605 w 2895454"/>
              <a:gd name="connsiteY12" fmla="*/ 1785668 h 3476446"/>
              <a:gd name="connsiteX13" fmla="*/ 143627 w 2895454"/>
              <a:gd name="connsiteY13" fmla="*/ 2536166 h 3476446"/>
              <a:gd name="connsiteX14" fmla="*/ 255771 w 2895454"/>
              <a:gd name="connsiteY14" fmla="*/ 2777706 h 3476446"/>
              <a:gd name="connsiteX15" fmla="*/ 652586 w 2895454"/>
              <a:gd name="connsiteY15" fmla="*/ 3027872 h 3476446"/>
              <a:gd name="connsiteX16" fmla="*/ 2101823 w 2895454"/>
              <a:gd name="connsiteY16" fmla="*/ 3476446 h 3476446"/>
              <a:gd name="connsiteX17" fmla="*/ 2188088 w 2895454"/>
              <a:gd name="connsiteY17" fmla="*/ 3450566 h 3476446"/>
              <a:gd name="connsiteX18" fmla="*/ 2326110 w 2895454"/>
              <a:gd name="connsiteY18" fmla="*/ 3122763 h 3476446"/>
              <a:gd name="connsiteX19" fmla="*/ 2395122 w 2895454"/>
              <a:gd name="connsiteY19" fmla="*/ 2700068 h 3476446"/>
              <a:gd name="connsiteX20" fmla="*/ 2429627 w 2895454"/>
              <a:gd name="connsiteY20" fmla="*/ 2553419 h 3476446"/>
              <a:gd name="connsiteX21" fmla="*/ 2645288 w 2895454"/>
              <a:gd name="connsiteY21" fmla="*/ 2216989 h 3476446"/>
              <a:gd name="connsiteX22" fmla="*/ 2783310 w 2895454"/>
              <a:gd name="connsiteY22" fmla="*/ 2018581 h 3476446"/>
              <a:gd name="connsiteX23" fmla="*/ 2869574 w 2895454"/>
              <a:gd name="connsiteY23" fmla="*/ 1802921 h 3476446"/>
              <a:gd name="connsiteX24" fmla="*/ 2895454 w 2895454"/>
              <a:gd name="connsiteY24" fmla="*/ 1595887 h 3476446"/>
              <a:gd name="connsiteX25" fmla="*/ 2817816 w 2895454"/>
              <a:gd name="connsiteY25" fmla="*/ 862642 h 3476446"/>
              <a:gd name="connsiteX26" fmla="*/ 2766057 w 2895454"/>
              <a:gd name="connsiteY26" fmla="*/ 724619 h 3476446"/>
              <a:gd name="connsiteX27" fmla="*/ 2740178 w 2895454"/>
              <a:gd name="connsiteY27" fmla="*/ 534838 h 3476446"/>
              <a:gd name="connsiteX28" fmla="*/ 2438254 w 2895454"/>
              <a:gd name="connsiteY28" fmla="*/ 267419 h 3476446"/>
              <a:gd name="connsiteX29" fmla="*/ 2257099 w 2895454"/>
              <a:gd name="connsiteY29" fmla="*/ 155276 h 3476446"/>
              <a:gd name="connsiteX30" fmla="*/ 2110450 w 2895454"/>
              <a:gd name="connsiteY30" fmla="*/ 112144 h 3476446"/>
              <a:gd name="connsiteX31" fmla="*/ 2050065 w 2895454"/>
              <a:gd name="connsiteY31" fmla="*/ 103517 h 3476446"/>
              <a:gd name="connsiteX32" fmla="*/ 1946548 w 2895454"/>
              <a:gd name="connsiteY32" fmla="*/ 103517 h 3476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2895454" h="3476446">
                <a:moveTo>
                  <a:pt x="1946548" y="103517"/>
                </a:moveTo>
                <a:cubicBezTo>
                  <a:pt x="1873224" y="90578"/>
                  <a:pt x="2119368" y="133607"/>
                  <a:pt x="1610118" y="25880"/>
                </a:cubicBezTo>
                <a:cubicBezTo>
                  <a:pt x="1556005" y="14433"/>
                  <a:pt x="1500850" y="8627"/>
                  <a:pt x="1446216" y="0"/>
                </a:cubicBezTo>
                <a:cubicBezTo>
                  <a:pt x="1391582" y="14377"/>
                  <a:pt x="1333865" y="20023"/>
                  <a:pt x="1282314" y="43132"/>
                </a:cubicBezTo>
                <a:cubicBezTo>
                  <a:pt x="1248712" y="58195"/>
                  <a:pt x="1219929" y="84112"/>
                  <a:pt x="1196050" y="112144"/>
                </a:cubicBezTo>
                <a:cubicBezTo>
                  <a:pt x="1153123" y="162537"/>
                  <a:pt x="1116361" y="218349"/>
                  <a:pt x="1083906" y="276046"/>
                </a:cubicBezTo>
                <a:cubicBezTo>
                  <a:pt x="1064271" y="310953"/>
                  <a:pt x="1056263" y="351255"/>
                  <a:pt x="1040774" y="388189"/>
                </a:cubicBezTo>
                <a:cubicBezTo>
                  <a:pt x="1018870" y="440422"/>
                  <a:pt x="995880" y="492215"/>
                  <a:pt x="971763" y="543464"/>
                </a:cubicBezTo>
                <a:cubicBezTo>
                  <a:pt x="850242" y="801698"/>
                  <a:pt x="958923" y="561989"/>
                  <a:pt x="773356" y="871268"/>
                </a:cubicBezTo>
                <a:cubicBezTo>
                  <a:pt x="716445" y="966119"/>
                  <a:pt x="684207" y="1079619"/>
                  <a:pt x="609454" y="1164566"/>
                </a:cubicBezTo>
                <a:cubicBezTo>
                  <a:pt x="528760" y="1256264"/>
                  <a:pt x="440739" y="1255014"/>
                  <a:pt x="342035" y="1328468"/>
                </a:cubicBezTo>
                <a:cubicBezTo>
                  <a:pt x="266931" y="1384359"/>
                  <a:pt x="204012" y="1454989"/>
                  <a:pt x="135001" y="1518249"/>
                </a:cubicBezTo>
                <a:cubicBezTo>
                  <a:pt x="91869" y="1607389"/>
                  <a:pt x="15568" y="1687144"/>
                  <a:pt x="5605" y="1785668"/>
                </a:cubicBezTo>
                <a:cubicBezTo>
                  <a:pt x="-20621" y="2045009"/>
                  <a:pt x="48506" y="2300432"/>
                  <a:pt x="143627" y="2536166"/>
                </a:cubicBezTo>
                <a:cubicBezTo>
                  <a:pt x="176844" y="2618485"/>
                  <a:pt x="191930" y="2716029"/>
                  <a:pt x="255771" y="2777706"/>
                </a:cubicBezTo>
                <a:cubicBezTo>
                  <a:pt x="368226" y="2886349"/>
                  <a:pt x="507307" y="2970049"/>
                  <a:pt x="652586" y="3027872"/>
                </a:cubicBezTo>
                <a:cubicBezTo>
                  <a:pt x="1730395" y="3456851"/>
                  <a:pt x="1545422" y="3433643"/>
                  <a:pt x="2101823" y="3476446"/>
                </a:cubicBezTo>
                <a:cubicBezTo>
                  <a:pt x="2130578" y="3467819"/>
                  <a:pt x="2165125" y="3469904"/>
                  <a:pt x="2188088" y="3450566"/>
                </a:cubicBezTo>
                <a:cubicBezTo>
                  <a:pt x="2277717" y="3375089"/>
                  <a:pt x="2303547" y="3221220"/>
                  <a:pt x="2326110" y="3122763"/>
                </a:cubicBezTo>
                <a:cubicBezTo>
                  <a:pt x="2352648" y="3006959"/>
                  <a:pt x="2373991" y="2813649"/>
                  <a:pt x="2395122" y="2700068"/>
                </a:cubicBezTo>
                <a:cubicBezTo>
                  <a:pt x="2404307" y="2650697"/>
                  <a:pt x="2406534" y="2598012"/>
                  <a:pt x="2429627" y="2553419"/>
                </a:cubicBezTo>
                <a:cubicBezTo>
                  <a:pt x="2490882" y="2435133"/>
                  <a:pt x="2571813" y="2328098"/>
                  <a:pt x="2645288" y="2216989"/>
                </a:cubicBezTo>
                <a:cubicBezTo>
                  <a:pt x="2689727" y="2149789"/>
                  <a:pt x="2753389" y="2093383"/>
                  <a:pt x="2783310" y="2018581"/>
                </a:cubicBezTo>
                <a:lnTo>
                  <a:pt x="2869574" y="1802921"/>
                </a:lnTo>
                <a:cubicBezTo>
                  <a:pt x="2878201" y="1733910"/>
                  <a:pt x="2895454" y="1665435"/>
                  <a:pt x="2895454" y="1595887"/>
                </a:cubicBezTo>
                <a:cubicBezTo>
                  <a:pt x="2895454" y="1325133"/>
                  <a:pt x="2883600" y="1114814"/>
                  <a:pt x="2817816" y="862642"/>
                </a:cubicBezTo>
                <a:cubicBezTo>
                  <a:pt x="2805413" y="815097"/>
                  <a:pt x="2783310" y="770627"/>
                  <a:pt x="2766057" y="724619"/>
                </a:cubicBezTo>
                <a:cubicBezTo>
                  <a:pt x="2763070" y="691760"/>
                  <a:pt x="2754459" y="565779"/>
                  <a:pt x="2740178" y="534838"/>
                </a:cubicBezTo>
                <a:cubicBezTo>
                  <a:pt x="2661071" y="363440"/>
                  <a:pt x="2607844" y="385618"/>
                  <a:pt x="2438254" y="267419"/>
                </a:cubicBezTo>
                <a:cubicBezTo>
                  <a:pt x="2284691" y="160390"/>
                  <a:pt x="2469144" y="246152"/>
                  <a:pt x="2257099" y="155276"/>
                </a:cubicBezTo>
                <a:cubicBezTo>
                  <a:pt x="2197681" y="129811"/>
                  <a:pt x="2174934" y="124235"/>
                  <a:pt x="2110450" y="112144"/>
                </a:cubicBezTo>
                <a:cubicBezTo>
                  <a:pt x="2090466" y="108397"/>
                  <a:pt x="2070088" y="107051"/>
                  <a:pt x="2050065" y="103517"/>
                </a:cubicBezTo>
                <a:cubicBezTo>
                  <a:pt x="2021187" y="98421"/>
                  <a:pt x="2019872" y="116456"/>
                  <a:pt x="1946548" y="103517"/>
                </a:cubicBezTo>
                <a:close/>
              </a:path>
            </a:pathLst>
          </a:cu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271A1CD0-0CBB-4080-CFC7-9D3BC759E231}"/>
              </a:ext>
            </a:extLst>
          </p:cNvPr>
          <p:cNvSpPr/>
          <p:nvPr/>
        </p:nvSpPr>
        <p:spPr>
          <a:xfrm>
            <a:off x="3105510" y="2501661"/>
            <a:ext cx="77638" cy="77638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A4932BB4-1966-CB24-C76B-813D9DD66EBF}"/>
              </a:ext>
            </a:extLst>
          </p:cNvPr>
          <p:cNvSpPr/>
          <p:nvPr/>
        </p:nvSpPr>
        <p:spPr>
          <a:xfrm>
            <a:off x="2830975" y="4448356"/>
            <a:ext cx="77638" cy="77638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02F2105D-2AF2-1E4C-A060-7EC8153F1D10}"/>
              </a:ext>
            </a:extLst>
          </p:cNvPr>
          <p:cNvSpPr txBox="1"/>
          <p:nvPr/>
        </p:nvSpPr>
        <p:spPr>
          <a:xfrm>
            <a:off x="3096883" y="2171148"/>
            <a:ext cx="5865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A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D7C0DBCA-D657-FAB4-3DCA-82D01C591846}"/>
              </a:ext>
            </a:extLst>
          </p:cNvPr>
          <p:cNvSpPr txBox="1"/>
          <p:nvPr/>
        </p:nvSpPr>
        <p:spPr>
          <a:xfrm>
            <a:off x="2913534" y="4298212"/>
            <a:ext cx="5865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B</a:t>
            </a:r>
          </a:p>
        </p:txBody>
      </p:sp>
      <p:cxnSp>
        <p:nvCxnSpPr>
          <p:cNvPr id="10" name="Connecteur droit avec flèche 9">
            <a:extLst>
              <a:ext uri="{FF2B5EF4-FFF2-40B4-BE49-F238E27FC236}">
                <a16:creationId xmlns:a16="http://schemas.microsoft.com/office/drawing/2014/main" id="{A6B74266-335B-1EE5-91E5-228D508DDF90}"/>
              </a:ext>
            </a:extLst>
          </p:cNvPr>
          <p:cNvCxnSpPr>
            <a:cxnSpLocks/>
          </p:cNvCxnSpPr>
          <p:nvPr/>
        </p:nvCxnSpPr>
        <p:spPr>
          <a:xfrm flipH="1" flipV="1">
            <a:off x="2296782" y="1688622"/>
            <a:ext cx="847547" cy="84754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1" name="Connecteur droit avec flèche 10">
            <a:extLst>
              <a:ext uri="{FF2B5EF4-FFF2-40B4-BE49-F238E27FC236}">
                <a16:creationId xmlns:a16="http://schemas.microsoft.com/office/drawing/2014/main" id="{33903A27-3588-149F-5DA1-7263E6E060F5}"/>
              </a:ext>
            </a:extLst>
          </p:cNvPr>
          <p:cNvCxnSpPr>
            <a:cxnSpLocks/>
          </p:cNvCxnSpPr>
          <p:nvPr/>
        </p:nvCxnSpPr>
        <p:spPr>
          <a:xfrm flipH="1" flipV="1">
            <a:off x="2026130" y="3635331"/>
            <a:ext cx="847547" cy="84754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ZoneTexte 11">
                <a:extLst>
                  <a:ext uri="{FF2B5EF4-FFF2-40B4-BE49-F238E27FC236}">
                    <a16:creationId xmlns:a16="http://schemas.microsoft.com/office/drawing/2014/main" id="{DF9BB002-52C0-3D9A-1871-D3690B294F42}"/>
                  </a:ext>
                </a:extLst>
              </p:cNvPr>
              <p:cNvSpPr txBox="1"/>
              <p:nvPr/>
            </p:nvSpPr>
            <p:spPr>
              <a:xfrm>
                <a:off x="2485912" y="1511627"/>
                <a:ext cx="1494313" cy="4047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  <m:r>
                      <a:rPr lang="fr-FR" b="0" i="1" smtClean="0">
                        <a:latin typeface="Cambria Math" panose="02040503050406030204" pitchFamily="18" charset="0"/>
                      </a:rPr>
                      <m:t>(1→2</m:t>
                    </m:r>
                  </m:oMath>
                </a14:m>
                <a:r>
                  <a:rPr lang="fr-FR" dirty="0"/>
                  <a:t>)</a:t>
                </a:r>
              </a:p>
            </p:txBody>
          </p:sp>
        </mc:Choice>
        <mc:Fallback xmlns="">
          <p:sp>
            <p:nvSpPr>
              <p:cNvPr id="12" name="ZoneTexte 11">
                <a:extLst>
                  <a:ext uri="{FF2B5EF4-FFF2-40B4-BE49-F238E27FC236}">
                    <a16:creationId xmlns:a16="http://schemas.microsoft.com/office/drawing/2014/main" id="{DF9BB002-52C0-3D9A-1871-D3690B294F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5912" y="1511627"/>
                <a:ext cx="1494313" cy="404791"/>
              </a:xfrm>
              <a:prstGeom prst="rect">
                <a:avLst/>
              </a:prstGeom>
              <a:blipFill>
                <a:blip r:embed="rId3"/>
                <a:stretch>
                  <a:fillRect t="-21212" b="-2424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ZoneTexte 12">
                <a:extLst>
                  <a:ext uri="{FF2B5EF4-FFF2-40B4-BE49-F238E27FC236}">
                    <a16:creationId xmlns:a16="http://schemas.microsoft.com/office/drawing/2014/main" id="{C8FC16E9-35A9-9B70-8590-1BD603115003}"/>
                  </a:ext>
                </a:extLst>
              </p:cNvPr>
              <p:cNvSpPr txBox="1"/>
              <p:nvPr/>
            </p:nvSpPr>
            <p:spPr>
              <a:xfrm>
                <a:off x="2314249" y="3575146"/>
                <a:ext cx="1319841" cy="4047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</m:acc>
                    <m:r>
                      <a:rPr lang="fr-FR" b="0" i="1" smtClean="0">
                        <a:latin typeface="Cambria Math" panose="02040503050406030204" pitchFamily="18" charset="0"/>
                      </a:rPr>
                      <m:t>(1→2</m:t>
                    </m:r>
                  </m:oMath>
                </a14:m>
                <a:r>
                  <a:rPr lang="fr-FR" dirty="0"/>
                  <a:t>)</a:t>
                </a:r>
              </a:p>
            </p:txBody>
          </p:sp>
        </mc:Choice>
        <mc:Fallback xmlns="">
          <p:sp>
            <p:nvSpPr>
              <p:cNvPr id="13" name="ZoneTexte 12">
                <a:extLst>
                  <a:ext uri="{FF2B5EF4-FFF2-40B4-BE49-F238E27FC236}">
                    <a16:creationId xmlns:a16="http://schemas.microsoft.com/office/drawing/2014/main" id="{C8FC16E9-35A9-9B70-8590-1BD6031150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4249" y="3575146"/>
                <a:ext cx="1319841" cy="404791"/>
              </a:xfrm>
              <a:prstGeom prst="rect">
                <a:avLst/>
              </a:prstGeom>
              <a:blipFill>
                <a:blip r:embed="rId4"/>
                <a:stretch>
                  <a:fillRect b="-2238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Connecteur droit avec flèche 13">
            <a:extLst>
              <a:ext uri="{FF2B5EF4-FFF2-40B4-BE49-F238E27FC236}">
                <a16:creationId xmlns:a16="http://schemas.microsoft.com/office/drawing/2014/main" id="{C3E45240-38AC-58E8-9FBA-9D7439D981B7}"/>
              </a:ext>
            </a:extLst>
          </p:cNvPr>
          <p:cNvCxnSpPr>
            <a:cxnSpLocks/>
          </p:cNvCxnSpPr>
          <p:nvPr/>
        </p:nvCxnSpPr>
        <p:spPr>
          <a:xfrm flipH="1">
            <a:off x="1642506" y="4487718"/>
            <a:ext cx="1260033" cy="761342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ZoneTexte 15">
                <a:extLst>
                  <a:ext uri="{FF2B5EF4-FFF2-40B4-BE49-F238E27FC236}">
                    <a16:creationId xmlns:a16="http://schemas.microsoft.com/office/drawing/2014/main" id="{CDBB47D6-A911-2063-5B19-26D4B6CF2BFE}"/>
                  </a:ext>
                </a:extLst>
              </p:cNvPr>
              <p:cNvSpPr txBox="1"/>
              <p:nvPr/>
            </p:nvSpPr>
            <p:spPr>
              <a:xfrm>
                <a:off x="1226242" y="5379644"/>
                <a:ext cx="2273888" cy="4051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fr-F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fr-FR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</m:acc>
                      </m:e>
                      <m:sub>
                        <m:r>
                          <a:rPr lang="fr-FR" i="1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  <m:r>
                      <a:rPr lang="fr-FR" b="0" i="1" smtClean="0">
                        <a:latin typeface="Cambria Math" panose="02040503050406030204" pitchFamily="18" charset="0"/>
                      </a:rPr>
                      <m:t> [</m:t>
                    </m:r>
                    <m:acc>
                      <m:accPr>
                        <m:chr m:val="⃗"/>
                        <m:ctrlPr>
                          <a:rPr lang="fr-FR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b="0" i="1" dirty="0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  <m:r>
                      <a:rPr lang="fr-FR" b="0" i="1" smtClean="0">
                        <a:latin typeface="Cambria Math" panose="02040503050406030204" pitchFamily="18" charset="0"/>
                      </a:rPr>
                      <m:t>(1→2</m:t>
                    </m:r>
                  </m:oMath>
                </a14:m>
                <a:r>
                  <a:rPr lang="fr-FR" dirty="0"/>
                  <a:t>)]</a:t>
                </a:r>
              </a:p>
            </p:txBody>
          </p:sp>
        </mc:Choice>
        <mc:Fallback xmlns="">
          <p:sp>
            <p:nvSpPr>
              <p:cNvPr id="16" name="ZoneTexte 15">
                <a:extLst>
                  <a:ext uri="{FF2B5EF4-FFF2-40B4-BE49-F238E27FC236}">
                    <a16:creationId xmlns:a16="http://schemas.microsoft.com/office/drawing/2014/main" id="{CDBB47D6-A911-2063-5B19-26D4B6CF2B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6242" y="5379644"/>
                <a:ext cx="2273888" cy="405111"/>
              </a:xfrm>
              <a:prstGeom prst="rect">
                <a:avLst/>
              </a:prstGeom>
              <a:blipFill>
                <a:blip r:embed="rId5"/>
                <a:stretch>
                  <a:fillRect t="-20896" b="-2238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5284170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 1">
            <a:extLst>
              <a:ext uri="{FF2B5EF4-FFF2-40B4-BE49-F238E27FC236}">
                <a16:creationId xmlns:a16="http://schemas.microsoft.com/office/drawing/2014/main" id="{1C72343A-9CB0-F2AD-EF62-5DEE3E97F9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2" y="498474"/>
            <a:ext cx="7960421" cy="1450217"/>
          </a:xfrm>
        </p:spPr>
        <p:txBody>
          <a:bodyPr rtlCol="0"/>
          <a:lstStyle>
            <a:defPPr>
              <a:defRPr lang="fr-FR"/>
            </a:defPPr>
          </a:lstStyle>
          <a:p>
            <a:pPr rtl="0"/>
            <a:r>
              <a:rPr lang="fr-FR" dirty="0"/>
              <a:t>Champ de l’action mécanique</a:t>
            </a:r>
          </a:p>
        </p:txBody>
      </p:sp>
      <p:sp>
        <p:nvSpPr>
          <p:cNvPr id="4" name="Forme libre : forme 3">
            <a:extLst>
              <a:ext uri="{FF2B5EF4-FFF2-40B4-BE49-F238E27FC236}">
                <a16:creationId xmlns:a16="http://schemas.microsoft.com/office/drawing/2014/main" id="{9A27E6E7-0078-A009-643D-0853241F599C}"/>
              </a:ext>
            </a:extLst>
          </p:cNvPr>
          <p:cNvSpPr/>
          <p:nvPr/>
        </p:nvSpPr>
        <p:spPr>
          <a:xfrm>
            <a:off x="1460886" y="2001328"/>
            <a:ext cx="2895454" cy="3476446"/>
          </a:xfrm>
          <a:custGeom>
            <a:avLst/>
            <a:gdLst>
              <a:gd name="connsiteX0" fmla="*/ 1946548 w 2895454"/>
              <a:gd name="connsiteY0" fmla="*/ 103517 h 3476446"/>
              <a:gd name="connsiteX1" fmla="*/ 1610118 w 2895454"/>
              <a:gd name="connsiteY1" fmla="*/ 25880 h 3476446"/>
              <a:gd name="connsiteX2" fmla="*/ 1446216 w 2895454"/>
              <a:gd name="connsiteY2" fmla="*/ 0 h 3476446"/>
              <a:gd name="connsiteX3" fmla="*/ 1282314 w 2895454"/>
              <a:gd name="connsiteY3" fmla="*/ 43132 h 3476446"/>
              <a:gd name="connsiteX4" fmla="*/ 1196050 w 2895454"/>
              <a:gd name="connsiteY4" fmla="*/ 112144 h 3476446"/>
              <a:gd name="connsiteX5" fmla="*/ 1083906 w 2895454"/>
              <a:gd name="connsiteY5" fmla="*/ 276046 h 3476446"/>
              <a:gd name="connsiteX6" fmla="*/ 1040774 w 2895454"/>
              <a:gd name="connsiteY6" fmla="*/ 388189 h 3476446"/>
              <a:gd name="connsiteX7" fmla="*/ 971763 w 2895454"/>
              <a:gd name="connsiteY7" fmla="*/ 543464 h 3476446"/>
              <a:gd name="connsiteX8" fmla="*/ 773356 w 2895454"/>
              <a:gd name="connsiteY8" fmla="*/ 871268 h 3476446"/>
              <a:gd name="connsiteX9" fmla="*/ 609454 w 2895454"/>
              <a:gd name="connsiteY9" fmla="*/ 1164566 h 3476446"/>
              <a:gd name="connsiteX10" fmla="*/ 342035 w 2895454"/>
              <a:gd name="connsiteY10" fmla="*/ 1328468 h 3476446"/>
              <a:gd name="connsiteX11" fmla="*/ 135001 w 2895454"/>
              <a:gd name="connsiteY11" fmla="*/ 1518249 h 3476446"/>
              <a:gd name="connsiteX12" fmla="*/ 5605 w 2895454"/>
              <a:gd name="connsiteY12" fmla="*/ 1785668 h 3476446"/>
              <a:gd name="connsiteX13" fmla="*/ 143627 w 2895454"/>
              <a:gd name="connsiteY13" fmla="*/ 2536166 h 3476446"/>
              <a:gd name="connsiteX14" fmla="*/ 255771 w 2895454"/>
              <a:gd name="connsiteY14" fmla="*/ 2777706 h 3476446"/>
              <a:gd name="connsiteX15" fmla="*/ 652586 w 2895454"/>
              <a:gd name="connsiteY15" fmla="*/ 3027872 h 3476446"/>
              <a:gd name="connsiteX16" fmla="*/ 2101823 w 2895454"/>
              <a:gd name="connsiteY16" fmla="*/ 3476446 h 3476446"/>
              <a:gd name="connsiteX17" fmla="*/ 2188088 w 2895454"/>
              <a:gd name="connsiteY17" fmla="*/ 3450566 h 3476446"/>
              <a:gd name="connsiteX18" fmla="*/ 2326110 w 2895454"/>
              <a:gd name="connsiteY18" fmla="*/ 3122763 h 3476446"/>
              <a:gd name="connsiteX19" fmla="*/ 2395122 w 2895454"/>
              <a:gd name="connsiteY19" fmla="*/ 2700068 h 3476446"/>
              <a:gd name="connsiteX20" fmla="*/ 2429627 w 2895454"/>
              <a:gd name="connsiteY20" fmla="*/ 2553419 h 3476446"/>
              <a:gd name="connsiteX21" fmla="*/ 2645288 w 2895454"/>
              <a:gd name="connsiteY21" fmla="*/ 2216989 h 3476446"/>
              <a:gd name="connsiteX22" fmla="*/ 2783310 w 2895454"/>
              <a:gd name="connsiteY22" fmla="*/ 2018581 h 3476446"/>
              <a:gd name="connsiteX23" fmla="*/ 2869574 w 2895454"/>
              <a:gd name="connsiteY23" fmla="*/ 1802921 h 3476446"/>
              <a:gd name="connsiteX24" fmla="*/ 2895454 w 2895454"/>
              <a:gd name="connsiteY24" fmla="*/ 1595887 h 3476446"/>
              <a:gd name="connsiteX25" fmla="*/ 2817816 w 2895454"/>
              <a:gd name="connsiteY25" fmla="*/ 862642 h 3476446"/>
              <a:gd name="connsiteX26" fmla="*/ 2766057 w 2895454"/>
              <a:gd name="connsiteY26" fmla="*/ 724619 h 3476446"/>
              <a:gd name="connsiteX27" fmla="*/ 2740178 w 2895454"/>
              <a:gd name="connsiteY27" fmla="*/ 534838 h 3476446"/>
              <a:gd name="connsiteX28" fmla="*/ 2438254 w 2895454"/>
              <a:gd name="connsiteY28" fmla="*/ 267419 h 3476446"/>
              <a:gd name="connsiteX29" fmla="*/ 2257099 w 2895454"/>
              <a:gd name="connsiteY29" fmla="*/ 155276 h 3476446"/>
              <a:gd name="connsiteX30" fmla="*/ 2110450 w 2895454"/>
              <a:gd name="connsiteY30" fmla="*/ 112144 h 3476446"/>
              <a:gd name="connsiteX31" fmla="*/ 2050065 w 2895454"/>
              <a:gd name="connsiteY31" fmla="*/ 103517 h 3476446"/>
              <a:gd name="connsiteX32" fmla="*/ 1946548 w 2895454"/>
              <a:gd name="connsiteY32" fmla="*/ 103517 h 3476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2895454" h="3476446">
                <a:moveTo>
                  <a:pt x="1946548" y="103517"/>
                </a:moveTo>
                <a:cubicBezTo>
                  <a:pt x="1873224" y="90578"/>
                  <a:pt x="2119368" y="133607"/>
                  <a:pt x="1610118" y="25880"/>
                </a:cubicBezTo>
                <a:cubicBezTo>
                  <a:pt x="1556005" y="14433"/>
                  <a:pt x="1500850" y="8627"/>
                  <a:pt x="1446216" y="0"/>
                </a:cubicBezTo>
                <a:cubicBezTo>
                  <a:pt x="1391582" y="14377"/>
                  <a:pt x="1333865" y="20023"/>
                  <a:pt x="1282314" y="43132"/>
                </a:cubicBezTo>
                <a:cubicBezTo>
                  <a:pt x="1248712" y="58195"/>
                  <a:pt x="1219929" y="84112"/>
                  <a:pt x="1196050" y="112144"/>
                </a:cubicBezTo>
                <a:cubicBezTo>
                  <a:pt x="1153123" y="162537"/>
                  <a:pt x="1116361" y="218349"/>
                  <a:pt x="1083906" y="276046"/>
                </a:cubicBezTo>
                <a:cubicBezTo>
                  <a:pt x="1064271" y="310953"/>
                  <a:pt x="1056263" y="351255"/>
                  <a:pt x="1040774" y="388189"/>
                </a:cubicBezTo>
                <a:cubicBezTo>
                  <a:pt x="1018870" y="440422"/>
                  <a:pt x="995880" y="492215"/>
                  <a:pt x="971763" y="543464"/>
                </a:cubicBezTo>
                <a:cubicBezTo>
                  <a:pt x="850242" y="801698"/>
                  <a:pt x="958923" y="561989"/>
                  <a:pt x="773356" y="871268"/>
                </a:cubicBezTo>
                <a:cubicBezTo>
                  <a:pt x="716445" y="966119"/>
                  <a:pt x="684207" y="1079619"/>
                  <a:pt x="609454" y="1164566"/>
                </a:cubicBezTo>
                <a:cubicBezTo>
                  <a:pt x="528760" y="1256264"/>
                  <a:pt x="440739" y="1255014"/>
                  <a:pt x="342035" y="1328468"/>
                </a:cubicBezTo>
                <a:cubicBezTo>
                  <a:pt x="266931" y="1384359"/>
                  <a:pt x="204012" y="1454989"/>
                  <a:pt x="135001" y="1518249"/>
                </a:cubicBezTo>
                <a:cubicBezTo>
                  <a:pt x="91869" y="1607389"/>
                  <a:pt x="15568" y="1687144"/>
                  <a:pt x="5605" y="1785668"/>
                </a:cubicBezTo>
                <a:cubicBezTo>
                  <a:pt x="-20621" y="2045009"/>
                  <a:pt x="48506" y="2300432"/>
                  <a:pt x="143627" y="2536166"/>
                </a:cubicBezTo>
                <a:cubicBezTo>
                  <a:pt x="176844" y="2618485"/>
                  <a:pt x="191930" y="2716029"/>
                  <a:pt x="255771" y="2777706"/>
                </a:cubicBezTo>
                <a:cubicBezTo>
                  <a:pt x="368226" y="2886349"/>
                  <a:pt x="507307" y="2970049"/>
                  <a:pt x="652586" y="3027872"/>
                </a:cubicBezTo>
                <a:cubicBezTo>
                  <a:pt x="1730395" y="3456851"/>
                  <a:pt x="1545422" y="3433643"/>
                  <a:pt x="2101823" y="3476446"/>
                </a:cubicBezTo>
                <a:cubicBezTo>
                  <a:pt x="2130578" y="3467819"/>
                  <a:pt x="2165125" y="3469904"/>
                  <a:pt x="2188088" y="3450566"/>
                </a:cubicBezTo>
                <a:cubicBezTo>
                  <a:pt x="2277717" y="3375089"/>
                  <a:pt x="2303547" y="3221220"/>
                  <a:pt x="2326110" y="3122763"/>
                </a:cubicBezTo>
                <a:cubicBezTo>
                  <a:pt x="2352648" y="3006959"/>
                  <a:pt x="2373991" y="2813649"/>
                  <a:pt x="2395122" y="2700068"/>
                </a:cubicBezTo>
                <a:cubicBezTo>
                  <a:pt x="2404307" y="2650697"/>
                  <a:pt x="2406534" y="2598012"/>
                  <a:pt x="2429627" y="2553419"/>
                </a:cubicBezTo>
                <a:cubicBezTo>
                  <a:pt x="2490882" y="2435133"/>
                  <a:pt x="2571813" y="2328098"/>
                  <a:pt x="2645288" y="2216989"/>
                </a:cubicBezTo>
                <a:cubicBezTo>
                  <a:pt x="2689727" y="2149789"/>
                  <a:pt x="2753389" y="2093383"/>
                  <a:pt x="2783310" y="2018581"/>
                </a:cubicBezTo>
                <a:lnTo>
                  <a:pt x="2869574" y="1802921"/>
                </a:lnTo>
                <a:cubicBezTo>
                  <a:pt x="2878201" y="1733910"/>
                  <a:pt x="2895454" y="1665435"/>
                  <a:pt x="2895454" y="1595887"/>
                </a:cubicBezTo>
                <a:cubicBezTo>
                  <a:pt x="2895454" y="1325133"/>
                  <a:pt x="2883600" y="1114814"/>
                  <a:pt x="2817816" y="862642"/>
                </a:cubicBezTo>
                <a:cubicBezTo>
                  <a:pt x="2805413" y="815097"/>
                  <a:pt x="2783310" y="770627"/>
                  <a:pt x="2766057" y="724619"/>
                </a:cubicBezTo>
                <a:cubicBezTo>
                  <a:pt x="2763070" y="691760"/>
                  <a:pt x="2754459" y="565779"/>
                  <a:pt x="2740178" y="534838"/>
                </a:cubicBezTo>
                <a:cubicBezTo>
                  <a:pt x="2661071" y="363440"/>
                  <a:pt x="2607844" y="385618"/>
                  <a:pt x="2438254" y="267419"/>
                </a:cubicBezTo>
                <a:cubicBezTo>
                  <a:pt x="2284691" y="160390"/>
                  <a:pt x="2469144" y="246152"/>
                  <a:pt x="2257099" y="155276"/>
                </a:cubicBezTo>
                <a:cubicBezTo>
                  <a:pt x="2197681" y="129811"/>
                  <a:pt x="2174934" y="124235"/>
                  <a:pt x="2110450" y="112144"/>
                </a:cubicBezTo>
                <a:cubicBezTo>
                  <a:pt x="2090466" y="108397"/>
                  <a:pt x="2070088" y="107051"/>
                  <a:pt x="2050065" y="103517"/>
                </a:cubicBezTo>
                <a:cubicBezTo>
                  <a:pt x="2021187" y="98421"/>
                  <a:pt x="2019872" y="116456"/>
                  <a:pt x="1946548" y="103517"/>
                </a:cubicBezTo>
                <a:close/>
              </a:path>
            </a:pathLst>
          </a:cu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271A1CD0-0CBB-4080-CFC7-9D3BC759E231}"/>
              </a:ext>
            </a:extLst>
          </p:cNvPr>
          <p:cNvSpPr/>
          <p:nvPr/>
        </p:nvSpPr>
        <p:spPr>
          <a:xfrm>
            <a:off x="3105510" y="2501661"/>
            <a:ext cx="77638" cy="77638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A4932BB4-1966-CB24-C76B-813D9DD66EBF}"/>
              </a:ext>
            </a:extLst>
          </p:cNvPr>
          <p:cNvSpPr/>
          <p:nvPr/>
        </p:nvSpPr>
        <p:spPr>
          <a:xfrm>
            <a:off x="2830975" y="4448356"/>
            <a:ext cx="77638" cy="77638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02F2105D-2AF2-1E4C-A060-7EC8153F1D10}"/>
              </a:ext>
            </a:extLst>
          </p:cNvPr>
          <p:cNvSpPr txBox="1"/>
          <p:nvPr/>
        </p:nvSpPr>
        <p:spPr>
          <a:xfrm>
            <a:off x="3096883" y="2171148"/>
            <a:ext cx="5865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A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D7C0DBCA-D657-FAB4-3DCA-82D01C591846}"/>
              </a:ext>
            </a:extLst>
          </p:cNvPr>
          <p:cNvSpPr txBox="1"/>
          <p:nvPr/>
        </p:nvSpPr>
        <p:spPr>
          <a:xfrm>
            <a:off x="2913534" y="4298212"/>
            <a:ext cx="5865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B</a:t>
            </a:r>
          </a:p>
        </p:txBody>
      </p:sp>
      <p:cxnSp>
        <p:nvCxnSpPr>
          <p:cNvPr id="10" name="Connecteur droit avec flèche 9">
            <a:extLst>
              <a:ext uri="{FF2B5EF4-FFF2-40B4-BE49-F238E27FC236}">
                <a16:creationId xmlns:a16="http://schemas.microsoft.com/office/drawing/2014/main" id="{A6B74266-335B-1EE5-91E5-228D508DDF90}"/>
              </a:ext>
            </a:extLst>
          </p:cNvPr>
          <p:cNvCxnSpPr>
            <a:cxnSpLocks/>
          </p:cNvCxnSpPr>
          <p:nvPr/>
        </p:nvCxnSpPr>
        <p:spPr>
          <a:xfrm flipH="1" flipV="1">
            <a:off x="2296782" y="1688622"/>
            <a:ext cx="847547" cy="84754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1" name="Connecteur droit avec flèche 10">
            <a:extLst>
              <a:ext uri="{FF2B5EF4-FFF2-40B4-BE49-F238E27FC236}">
                <a16:creationId xmlns:a16="http://schemas.microsoft.com/office/drawing/2014/main" id="{33903A27-3588-149F-5DA1-7263E6E060F5}"/>
              </a:ext>
            </a:extLst>
          </p:cNvPr>
          <p:cNvCxnSpPr>
            <a:cxnSpLocks/>
          </p:cNvCxnSpPr>
          <p:nvPr/>
        </p:nvCxnSpPr>
        <p:spPr>
          <a:xfrm flipH="1" flipV="1">
            <a:off x="2026130" y="3635331"/>
            <a:ext cx="847547" cy="84754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ZoneTexte 11">
                <a:extLst>
                  <a:ext uri="{FF2B5EF4-FFF2-40B4-BE49-F238E27FC236}">
                    <a16:creationId xmlns:a16="http://schemas.microsoft.com/office/drawing/2014/main" id="{DF9BB002-52C0-3D9A-1871-D3690B294F42}"/>
                  </a:ext>
                </a:extLst>
              </p:cNvPr>
              <p:cNvSpPr txBox="1"/>
              <p:nvPr/>
            </p:nvSpPr>
            <p:spPr>
              <a:xfrm>
                <a:off x="2485912" y="1511627"/>
                <a:ext cx="1494313" cy="4047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  <m:r>
                      <a:rPr lang="fr-FR" b="0" i="1" smtClean="0">
                        <a:latin typeface="Cambria Math" panose="02040503050406030204" pitchFamily="18" charset="0"/>
                      </a:rPr>
                      <m:t>(1→2</m:t>
                    </m:r>
                  </m:oMath>
                </a14:m>
                <a:r>
                  <a:rPr lang="fr-FR" dirty="0"/>
                  <a:t>)</a:t>
                </a:r>
              </a:p>
            </p:txBody>
          </p:sp>
        </mc:Choice>
        <mc:Fallback xmlns="">
          <p:sp>
            <p:nvSpPr>
              <p:cNvPr id="12" name="ZoneTexte 11">
                <a:extLst>
                  <a:ext uri="{FF2B5EF4-FFF2-40B4-BE49-F238E27FC236}">
                    <a16:creationId xmlns:a16="http://schemas.microsoft.com/office/drawing/2014/main" id="{DF9BB002-52C0-3D9A-1871-D3690B294F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5912" y="1511627"/>
                <a:ext cx="1494313" cy="404791"/>
              </a:xfrm>
              <a:prstGeom prst="rect">
                <a:avLst/>
              </a:prstGeom>
              <a:blipFill>
                <a:blip r:embed="rId3"/>
                <a:stretch>
                  <a:fillRect t="-21212" b="-2424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ZoneTexte 12">
                <a:extLst>
                  <a:ext uri="{FF2B5EF4-FFF2-40B4-BE49-F238E27FC236}">
                    <a16:creationId xmlns:a16="http://schemas.microsoft.com/office/drawing/2014/main" id="{C8FC16E9-35A9-9B70-8590-1BD603115003}"/>
                  </a:ext>
                </a:extLst>
              </p:cNvPr>
              <p:cNvSpPr txBox="1"/>
              <p:nvPr/>
            </p:nvSpPr>
            <p:spPr>
              <a:xfrm>
                <a:off x="2314249" y="3575146"/>
                <a:ext cx="1319841" cy="4047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</m:acc>
                    <m:r>
                      <a:rPr lang="fr-FR" b="0" i="1" smtClean="0">
                        <a:latin typeface="Cambria Math" panose="02040503050406030204" pitchFamily="18" charset="0"/>
                      </a:rPr>
                      <m:t>(1→2</m:t>
                    </m:r>
                  </m:oMath>
                </a14:m>
                <a:r>
                  <a:rPr lang="fr-FR" dirty="0"/>
                  <a:t>)</a:t>
                </a:r>
              </a:p>
            </p:txBody>
          </p:sp>
        </mc:Choice>
        <mc:Fallback xmlns="">
          <p:sp>
            <p:nvSpPr>
              <p:cNvPr id="13" name="ZoneTexte 12">
                <a:extLst>
                  <a:ext uri="{FF2B5EF4-FFF2-40B4-BE49-F238E27FC236}">
                    <a16:creationId xmlns:a16="http://schemas.microsoft.com/office/drawing/2014/main" id="{C8FC16E9-35A9-9B70-8590-1BD6031150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4249" y="3575146"/>
                <a:ext cx="1319841" cy="404791"/>
              </a:xfrm>
              <a:prstGeom prst="rect">
                <a:avLst/>
              </a:prstGeom>
              <a:blipFill>
                <a:blip r:embed="rId4"/>
                <a:stretch>
                  <a:fillRect b="-2238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Connecteur droit avec flèche 13">
            <a:extLst>
              <a:ext uri="{FF2B5EF4-FFF2-40B4-BE49-F238E27FC236}">
                <a16:creationId xmlns:a16="http://schemas.microsoft.com/office/drawing/2014/main" id="{C3E45240-38AC-58E8-9FBA-9D7439D981B7}"/>
              </a:ext>
            </a:extLst>
          </p:cNvPr>
          <p:cNvCxnSpPr>
            <a:cxnSpLocks/>
          </p:cNvCxnSpPr>
          <p:nvPr/>
        </p:nvCxnSpPr>
        <p:spPr>
          <a:xfrm flipH="1">
            <a:off x="1642506" y="4487718"/>
            <a:ext cx="1260033" cy="761342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ZoneTexte 15">
                <a:extLst>
                  <a:ext uri="{FF2B5EF4-FFF2-40B4-BE49-F238E27FC236}">
                    <a16:creationId xmlns:a16="http://schemas.microsoft.com/office/drawing/2014/main" id="{CDBB47D6-A911-2063-5B19-26D4B6CF2BFE}"/>
                  </a:ext>
                </a:extLst>
              </p:cNvPr>
              <p:cNvSpPr txBox="1"/>
              <p:nvPr/>
            </p:nvSpPr>
            <p:spPr>
              <a:xfrm>
                <a:off x="1226242" y="5379644"/>
                <a:ext cx="2273888" cy="4051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fr-F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fr-FR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</m:acc>
                      </m:e>
                      <m:sub>
                        <m:r>
                          <a:rPr lang="fr-FR" i="1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  <m:r>
                      <a:rPr lang="fr-FR" b="0" i="1" smtClean="0">
                        <a:latin typeface="Cambria Math" panose="02040503050406030204" pitchFamily="18" charset="0"/>
                      </a:rPr>
                      <m:t> [</m:t>
                    </m:r>
                    <m:acc>
                      <m:accPr>
                        <m:chr m:val="⃗"/>
                        <m:ctrlPr>
                          <a:rPr lang="fr-FR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b="0" i="1" dirty="0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  <m:r>
                      <a:rPr lang="fr-FR" b="0" i="1" smtClean="0">
                        <a:latin typeface="Cambria Math" panose="02040503050406030204" pitchFamily="18" charset="0"/>
                      </a:rPr>
                      <m:t>(1→2</m:t>
                    </m:r>
                  </m:oMath>
                </a14:m>
                <a:r>
                  <a:rPr lang="fr-FR" dirty="0"/>
                  <a:t>)]</a:t>
                </a:r>
              </a:p>
            </p:txBody>
          </p:sp>
        </mc:Choice>
        <mc:Fallback xmlns="">
          <p:sp>
            <p:nvSpPr>
              <p:cNvPr id="16" name="ZoneTexte 15">
                <a:extLst>
                  <a:ext uri="{FF2B5EF4-FFF2-40B4-BE49-F238E27FC236}">
                    <a16:creationId xmlns:a16="http://schemas.microsoft.com/office/drawing/2014/main" id="{CDBB47D6-A911-2063-5B19-26D4B6CF2B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6242" y="5379644"/>
                <a:ext cx="2273888" cy="405111"/>
              </a:xfrm>
              <a:prstGeom prst="rect">
                <a:avLst/>
              </a:prstGeom>
              <a:blipFill>
                <a:blip r:embed="rId5"/>
                <a:stretch>
                  <a:fillRect t="-20896" b="-2238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ZoneTexte 16">
                <a:extLst>
                  <a:ext uri="{FF2B5EF4-FFF2-40B4-BE49-F238E27FC236}">
                    <a16:creationId xmlns:a16="http://schemas.microsoft.com/office/drawing/2014/main" id="{C2B3FE68-7983-C0DC-B89C-A25F63E25BD3}"/>
                  </a:ext>
                </a:extLst>
              </p:cNvPr>
              <p:cNvSpPr txBox="1"/>
              <p:nvPr/>
            </p:nvSpPr>
            <p:spPr>
              <a:xfrm>
                <a:off x="4927599" y="2400300"/>
                <a:ext cx="1168401" cy="4063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fr-FR" i="1" smtClean="0"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  <m:sup/>
                        <m:e>
                          <m:acc>
                            <m:accPr>
                              <m:chr m:val="⃗"/>
                              <m:ctrlPr>
                                <a:rPr lang="fr-F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acc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(1→2</m:t>
                          </m:r>
                          <m:r>
                            <m:rPr>
                              <m:nor/>
                            </m:rPr>
                            <a:rPr lang="fr-FR" dirty="0"/>
                            <m:t>)</m:t>
                          </m:r>
                        </m:e>
                      </m:sPre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17" name="ZoneTexte 16">
                <a:extLst>
                  <a:ext uri="{FF2B5EF4-FFF2-40B4-BE49-F238E27FC236}">
                    <a16:creationId xmlns:a16="http://schemas.microsoft.com/office/drawing/2014/main" id="{C2B3FE68-7983-C0DC-B89C-A25F63E25B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7599" y="2400300"/>
                <a:ext cx="1168401" cy="406393"/>
              </a:xfrm>
              <a:prstGeom prst="rect">
                <a:avLst/>
              </a:prstGeom>
              <a:blipFill>
                <a:blip r:embed="rId6"/>
                <a:stretch>
                  <a:fillRect t="-21212" r="-7292" b="-1515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ZoneTexte 17">
                <a:extLst>
                  <a:ext uri="{FF2B5EF4-FFF2-40B4-BE49-F238E27FC236}">
                    <a16:creationId xmlns:a16="http://schemas.microsoft.com/office/drawing/2014/main" id="{98D02622-0BF1-18F4-FB19-61E76A402DD0}"/>
                  </a:ext>
                </a:extLst>
              </p:cNvPr>
              <p:cNvSpPr txBox="1"/>
              <p:nvPr/>
            </p:nvSpPr>
            <p:spPr>
              <a:xfrm>
                <a:off x="6642100" y="2171148"/>
                <a:ext cx="3907394" cy="8755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fr-FR" i="1" smtClean="0"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  <m:sup/>
                        <m:e>
                          <m:eqArr>
                            <m:eqArrPr>
                              <m:ctrlPr>
                                <a:rPr lang="fr-FR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acc>
                                <m:accPr>
                                  <m:chr m:val="⃗"/>
                                  <m:ctrlPr>
                                    <a:rPr lang="fr-FR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fr-FR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</m:acc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(1→2</m:t>
                              </m:r>
                              <m:r>
                                <m:rPr>
                                  <m:nor/>
                                </m:rPr>
                                <a:rPr lang="fr-FR" dirty="0"/>
                                <m:t>)=</m:t>
                              </m:r>
                              <m:acc>
                                <m:accPr>
                                  <m:chr m:val="⃗"/>
                                  <m:ctrlPr>
                                    <a:rPr lang="fr-FR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fr-FR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</m:acc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(1→2</m:t>
                              </m:r>
                              <m:r>
                                <m:rPr>
                                  <m:nor/>
                                </m:rPr>
                                <a:rPr lang="fr-FR" dirty="0"/>
                                <m:t>)</m:t>
                              </m:r>
                            </m:e>
                            <m:e>
                              <m:r>
                                <m:rPr>
                                  <m:nor/>
                                </m:rPr>
                                <a:rPr lang="fr-FR" dirty="0"/>
                                <m:t> </m:t>
                              </m:r>
                              <m:sSub>
                                <m:sSubPr>
                                  <m:ctrlPr>
                                    <a:rPr lang="fr-F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fr-F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fr-FR" i="1">
                                          <a:latin typeface="Cambria Math" panose="02040503050406030204" pitchFamily="18" charset="0"/>
                                        </a:rPr>
                                        <m:t>𝑀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fr-FR" i="1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sub>
                              </m:sSub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 [</m:t>
                              </m:r>
                              <m:acc>
                                <m:accPr>
                                  <m:chr m:val="⃗"/>
                                  <m:ctrlPr>
                                    <a:rPr lang="fr-FR" i="1" dirty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fr-FR" i="1" dirty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</m:acc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(1→2</m:t>
                              </m:r>
                              <m:r>
                                <m:rPr>
                                  <m:nor/>
                                </m:rPr>
                                <a:rPr lang="fr-FR" dirty="0"/>
                                <m:t>)] = </m:t>
                              </m:r>
                              <m:acc>
                                <m:accPr>
                                  <m:chr m:val="⃗"/>
                                  <m:ctrlPr>
                                    <a:rPr lang="fr-FR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fr-FR" i="1">
                                      <a:latin typeface="Cambria Math" panose="02040503050406030204" pitchFamily="18" charset="0"/>
                                    </a:rPr>
                                    <m:t>𝐵𝐴</m:t>
                                  </m:r>
                                </m:e>
                              </m:acc>
                              <m:r>
                                <m:rPr>
                                  <m:nor/>
                                </m:rPr>
                                <a:rPr lang="fr-FR" dirty="0"/>
                                <m:t>∧</m:t>
                              </m:r>
                              <m:acc>
                                <m:accPr>
                                  <m:chr m:val="⃗"/>
                                  <m:ctrlPr>
                                    <a:rPr lang="fr-FR" i="1" dirty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fr-FR" i="1" dirty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</m:acc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(1→2</m:t>
                              </m:r>
                              <m:r>
                                <m:rPr>
                                  <m:nor/>
                                </m:rPr>
                                <a:rPr lang="fr-FR" dirty="0"/>
                                <m:t>) </m:t>
                              </m:r>
                            </m:e>
                          </m:eqArr>
                        </m:e>
                      </m:sPre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18" name="ZoneTexte 17">
                <a:extLst>
                  <a:ext uri="{FF2B5EF4-FFF2-40B4-BE49-F238E27FC236}">
                    <a16:creationId xmlns:a16="http://schemas.microsoft.com/office/drawing/2014/main" id="{98D02622-0BF1-18F4-FB19-61E76A402D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2100" y="2171148"/>
                <a:ext cx="3907394" cy="87556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Flèche : droite 18">
            <a:extLst>
              <a:ext uri="{FF2B5EF4-FFF2-40B4-BE49-F238E27FC236}">
                <a16:creationId xmlns:a16="http://schemas.microsoft.com/office/drawing/2014/main" id="{0921F46A-E6C1-A4E1-EB13-9994B20123A6}"/>
              </a:ext>
            </a:extLst>
          </p:cNvPr>
          <p:cNvSpPr/>
          <p:nvPr/>
        </p:nvSpPr>
        <p:spPr>
          <a:xfrm>
            <a:off x="6197600" y="2603496"/>
            <a:ext cx="469659" cy="203197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6152831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 1">
            <a:extLst>
              <a:ext uri="{FF2B5EF4-FFF2-40B4-BE49-F238E27FC236}">
                <a16:creationId xmlns:a16="http://schemas.microsoft.com/office/drawing/2014/main" id="{1C72343A-9CB0-F2AD-EF62-5DEE3E97F9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2" y="498475"/>
            <a:ext cx="11285538" cy="649204"/>
          </a:xfrm>
        </p:spPr>
        <p:txBody>
          <a:bodyPr rtlCol="0"/>
          <a:lstStyle>
            <a:defPPr>
              <a:defRPr lang="fr-FR"/>
            </a:defPPr>
          </a:lstStyle>
          <a:p>
            <a:pPr rtl="0"/>
            <a:r>
              <a:rPr lang="fr-FR" dirty="0"/>
              <a:t>Torseur associé à l’action mécanique d’une force</a:t>
            </a:r>
          </a:p>
        </p:txBody>
      </p:sp>
      <p:sp>
        <p:nvSpPr>
          <p:cNvPr id="4" name="Forme libre : forme 3">
            <a:extLst>
              <a:ext uri="{FF2B5EF4-FFF2-40B4-BE49-F238E27FC236}">
                <a16:creationId xmlns:a16="http://schemas.microsoft.com/office/drawing/2014/main" id="{9A27E6E7-0078-A009-643D-0853241F599C}"/>
              </a:ext>
            </a:extLst>
          </p:cNvPr>
          <p:cNvSpPr/>
          <p:nvPr/>
        </p:nvSpPr>
        <p:spPr>
          <a:xfrm>
            <a:off x="1460886" y="2001328"/>
            <a:ext cx="2895454" cy="3476446"/>
          </a:xfrm>
          <a:custGeom>
            <a:avLst/>
            <a:gdLst>
              <a:gd name="connsiteX0" fmla="*/ 1946548 w 2895454"/>
              <a:gd name="connsiteY0" fmla="*/ 103517 h 3476446"/>
              <a:gd name="connsiteX1" fmla="*/ 1610118 w 2895454"/>
              <a:gd name="connsiteY1" fmla="*/ 25880 h 3476446"/>
              <a:gd name="connsiteX2" fmla="*/ 1446216 w 2895454"/>
              <a:gd name="connsiteY2" fmla="*/ 0 h 3476446"/>
              <a:gd name="connsiteX3" fmla="*/ 1282314 w 2895454"/>
              <a:gd name="connsiteY3" fmla="*/ 43132 h 3476446"/>
              <a:gd name="connsiteX4" fmla="*/ 1196050 w 2895454"/>
              <a:gd name="connsiteY4" fmla="*/ 112144 h 3476446"/>
              <a:gd name="connsiteX5" fmla="*/ 1083906 w 2895454"/>
              <a:gd name="connsiteY5" fmla="*/ 276046 h 3476446"/>
              <a:gd name="connsiteX6" fmla="*/ 1040774 w 2895454"/>
              <a:gd name="connsiteY6" fmla="*/ 388189 h 3476446"/>
              <a:gd name="connsiteX7" fmla="*/ 971763 w 2895454"/>
              <a:gd name="connsiteY7" fmla="*/ 543464 h 3476446"/>
              <a:gd name="connsiteX8" fmla="*/ 773356 w 2895454"/>
              <a:gd name="connsiteY8" fmla="*/ 871268 h 3476446"/>
              <a:gd name="connsiteX9" fmla="*/ 609454 w 2895454"/>
              <a:gd name="connsiteY9" fmla="*/ 1164566 h 3476446"/>
              <a:gd name="connsiteX10" fmla="*/ 342035 w 2895454"/>
              <a:gd name="connsiteY10" fmla="*/ 1328468 h 3476446"/>
              <a:gd name="connsiteX11" fmla="*/ 135001 w 2895454"/>
              <a:gd name="connsiteY11" fmla="*/ 1518249 h 3476446"/>
              <a:gd name="connsiteX12" fmla="*/ 5605 w 2895454"/>
              <a:gd name="connsiteY12" fmla="*/ 1785668 h 3476446"/>
              <a:gd name="connsiteX13" fmla="*/ 143627 w 2895454"/>
              <a:gd name="connsiteY13" fmla="*/ 2536166 h 3476446"/>
              <a:gd name="connsiteX14" fmla="*/ 255771 w 2895454"/>
              <a:gd name="connsiteY14" fmla="*/ 2777706 h 3476446"/>
              <a:gd name="connsiteX15" fmla="*/ 652586 w 2895454"/>
              <a:gd name="connsiteY15" fmla="*/ 3027872 h 3476446"/>
              <a:gd name="connsiteX16" fmla="*/ 2101823 w 2895454"/>
              <a:gd name="connsiteY16" fmla="*/ 3476446 h 3476446"/>
              <a:gd name="connsiteX17" fmla="*/ 2188088 w 2895454"/>
              <a:gd name="connsiteY17" fmla="*/ 3450566 h 3476446"/>
              <a:gd name="connsiteX18" fmla="*/ 2326110 w 2895454"/>
              <a:gd name="connsiteY18" fmla="*/ 3122763 h 3476446"/>
              <a:gd name="connsiteX19" fmla="*/ 2395122 w 2895454"/>
              <a:gd name="connsiteY19" fmla="*/ 2700068 h 3476446"/>
              <a:gd name="connsiteX20" fmla="*/ 2429627 w 2895454"/>
              <a:gd name="connsiteY20" fmla="*/ 2553419 h 3476446"/>
              <a:gd name="connsiteX21" fmla="*/ 2645288 w 2895454"/>
              <a:gd name="connsiteY21" fmla="*/ 2216989 h 3476446"/>
              <a:gd name="connsiteX22" fmla="*/ 2783310 w 2895454"/>
              <a:gd name="connsiteY22" fmla="*/ 2018581 h 3476446"/>
              <a:gd name="connsiteX23" fmla="*/ 2869574 w 2895454"/>
              <a:gd name="connsiteY23" fmla="*/ 1802921 h 3476446"/>
              <a:gd name="connsiteX24" fmla="*/ 2895454 w 2895454"/>
              <a:gd name="connsiteY24" fmla="*/ 1595887 h 3476446"/>
              <a:gd name="connsiteX25" fmla="*/ 2817816 w 2895454"/>
              <a:gd name="connsiteY25" fmla="*/ 862642 h 3476446"/>
              <a:gd name="connsiteX26" fmla="*/ 2766057 w 2895454"/>
              <a:gd name="connsiteY26" fmla="*/ 724619 h 3476446"/>
              <a:gd name="connsiteX27" fmla="*/ 2740178 w 2895454"/>
              <a:gd name="connsiteY27" fmla="*/ 534838 h 3476446"/>
              <a:gd name="connsiteX28" fmla="*/ 2438254 w 2895454"/>
              <a:gd name="connsiteY28" fmla="*/ 267419 h 3476446"/>
              <a:gd name="connsiteX29" fmla="*/ 2257099 w 2895454"/>
              <a:gd name="connsiteY29" fmla="*/ 155276 h 3476446"/>
              <a:gd name="connsiteX30" fmla="*/ 2110450 w 2895454"/>
              <a:gd name="connsiteY30" fmla="*/ 112144 h 3476446"/>
              <a:gd name="connsiteX31" fmla="*/ 2050065 w 2895454"/>
              <a:gd name="connsiteY31" fmla="*/ 103517 h 3476446"/>
              <a:gd name="connsiteX32" fmla="*/ 1946548 w 2895454"/>
              <a:gd name="connsiteY32" fmla="*/ 103517 h 3476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2895454" h="3476446">
                <a:moveTo>
                  <a:pt x="1946548" y="103517"/>
                </a:moveTo>
                <a:cubicBezTo>
                  <a:pt x="1873224" y="90578"/>
                  <a:pt x="2119368" y="133607"/>
                  <a:pt x="1610118" y="25880"/>
                </a:cubicBezTo>
                <a:cubicBezTo>
                  <a:pt x="1556005" y="14433"/>
                  <a:pt x="1500850" y="8627"/>
                  <a:pt x="1446216" y="0"/>
                </a:cubicBezTo>
                <a:cubicBezTo>
                  <a:pt x="1391582" y="14377"/>
                  <a:pt x="1333865" y="20023"/>
                  <a:pt x="1282314" y="43132"/>
                </a:cubicBezTo>
                <a:cubicBezTo>
                  <a:pt x="1248712" y="58195"/>
                  <a:pt x="1219929" y="84112"/>
                  <a:pt x="1196050" y="112144"/>
                </a:cubicBezTo>
                <a:cubicBezTo>
                  <a:pt x="1153123" y="162537"/>
                  <a:pt x="1116361" y="218349"/>
                  <a:pt x="1083906" y="276046"/>
                </a:cubicBezTo>
                <a:cubicBezTo>
                  <a:pt x="1064271" y="310953"/>
                  <a:pt x="1056263" y="351255"/>
                  <a:pt x="1040774" y="388189"/>
                </a:cubicBezTo>
                <a:cubicBezTo>
                  <a:pt x="1018870" y="440422"/>
                  <a:pt x="995880" y="492215"/>
                  <a:pt x="971763" y="543464"/>
                </a:cubicBezTo>
                <a:cubicBezTo>
                  <a:pt x="850242" y="801698"/>
                  <a:pt x="958923" y="561989"/>
                  <a:pt x="773356" y="871268"/>
                </a:cubicBezTo>
                <a:cubicBezTo>
                  <a:pt x="716445" y="966119"/>
                  <a:pt x="684207" y="1079619"/>
                  <a:pt x="609454" y="1164566"/>
                </a:cubicBezTo>
                <a:cubicBezTo>
                  <a:pt x="528760" y="1256264"/>
                  <a:pt x="440739" y="1255014"/>
                  <a:pt x="342035" y="1328468"/>
                </a:cubicBezTo>
                <a:cubicBezTo>
                  <a:pt x="266931" y="1384359"/>
                  <a:pt x="204012" y="1454989"/>
                  <a:pt x="135001" y="1518249"/>
                </a:cubicBezTo>
                <a:cubicBezTo>
                  <a:pt x="91869" y="1607389"/>
                  <a:pt x="15568" y="1687144"/>
                  <a:pt x="5605" y="1785668"/>
                </a:cubicBezTo>
                <a:cubicBezTo>
                  <a:pt x="-20621" y="2045009"/>
                  <a:pt x="48506" y="2300432"/>
                  <a:pt x="143627" y="2536166"/>
                </a:cubicBezTo>
                <a:cubicBezTo>
                  <a:pt x="176844" y="2618485"/>
                  <a:pt x="191930" y="2716029"/>
                  <a:pt x="255771" y="2777706"/>
                </a:cubicBezTo>
                <a:cubicBezTo>
                  <a:pt x="368226" y="2886349"/>
                  <a:pt x="507307" y="2970049"/>
                  <a:pt x="652586" y="3027872"/>
                </a:cubicBezTo>
                <a:cubicBezTo>
                  <a:pt x="1730395" y="3456851"/>
                  <a:pt x="1545422" y="3433643"/>
                  <a:pt x="2101823" y="3476446"/>
                </a:cubicBezTo>
                <a:cubicBezTo>
                  <a:pt x="2130578" y="3467819"/>
                  <a:pt x="2165125" y="3469904"/>
                  <a:pt x="2188088" y="3450566"/>
                </a:cubicBezTo>
                <a:cubicBezTo>
                  <a:pt x="2277717" y="3375089"/>
                  <a:pt x="2303547" y="3221220"/>
                  <a:pt x="2326110" y="3122763"/>
                </a:cubicBezTo>
                <a:cubicBezTo>
                  <a:pt x="2352648" y="3006959"/>
                  <a:pt x="2373991" y="2813649"/>
                  <a:pt x="2395122" y="2700068"/>
                </a:cubicBezTo>
                <a:cubicBezTo>
                  <a:pt x="2404307" y="2650697"/>
                  <a:pt x="2406534" y="2598012"/>
                  <a:pt x="2429627" y="2553419"/>
                </a:cubicBezTo>
                <a:cubicBezTo>
                  <a:pt x="2490882" y="2435133"/>
                  <a:pt x="2571813" y="2328098"/>
                  <a:pt x="2645288" y="2216989"/>
                </a:cubicBezTo>
                <a:cubicBezTo>
                  <a:pt x="2689727" y="2149789"/>
                  <a:pt x="2753389" y="2093383"/>
                  <a:pt x="2783310" y="2018581"/>
                </a:cubicBezTo>
                <a:lnTo>
                  <a:pt x="2869574" y="1802921"/>
                </a:lnTo>
                <a:cubicBezTo>
                  <a:pt x="2878201" y="1733910"/>
                  <a:pt x="2895454" y="1665435"/>
                  <a:pt x="2895454" y="1595887"/>
                </a:cubicBezTo>
                <a:cubicBezTo>
                  <a:pt x="2895454" y="1325133"/>
                  <a:pt x="2883600" y="1114814"/>
                  <a:pt x="2817816" y="862642"/>
                </a:cubicBezTo>
                <a:cubicBezTo>
                  <a:pt x="2805413" y="815097"/>
                  <a:pt x="2783310" y="770627"/>
                  <a:pt x="2766057" y="724619"/>
                </a:cubicBezTo>
                <a:cubicBezTo>
                  <a:pt x="2763070" y="691760"/>
                  <a:pt x="2754459" y="565779"/>
                  <a:pt x="2740178" y="534838"/>
                </a:cubicBezTo>
                <a:cubicBezTo>
                  <a:pt x="2661071" y="363440"/>
                  <a:pt x="2607844" y="385618"/>
                  <a:pt x="2438254" y="267419"/>
                </a:cubicBezTo>
                <a:cubicBezTo>
                  <a:pt x="2284691" y="160390"/>
                  <a:pt x="2469144" y="246152"/>
                  <a:pt x="2257099" y="155276"/>
                </a:cubicBezTo>
                <a:cubicBezTo>
                  <a:pt x="2197681" y="129811"/>
                  <a:pt x="2174934" y="124235"/>
                  <a:pt x="2110450" y="112144"/>
                </a:cubicBezTo>
                <a:cubicBezTo>
                  <a:pt x="2090466" y="108397"/>
                  <a:pt x="2070088" y="107051"/>
                  <a:pt x="2050065" y="103517"/>
                </a:cubicBezTo>
                <a:cubicBezTo>
                  <a:pt x="2021187" y="98421"/>
                  <a:pt x="2019872" y="116456"/>
                  <a:pt x="1946548" y="103517"/>
                </a:cubicBezTo>
                <a:close/>
              </a:path>
            </a:pathLst>
          </a:cu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271A1CD0-0CBB-4080-CFC7-9D3BC759E231}"/>
              </a:ext>
            </a:extLst>
          </p:cNvPr>
          <p:cNvSpPr/>
          <p:nvPr/>
        </p:nvSpPr>
        <p:spPr>
          <a:xfrm>
            <a:off x="3105510" y="2501661"/>
            <a:ext cx="77638" cy="77638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A4932BB4-1966-CB24-C76B-813D9DD66EBF}"/>
              </a:ext>
            </a:extLst>
          </p:cNvPr>
          <p:cNvSpPr/>
          <p:nvPr/>
        </p:nvSpPr>
        <p:spPr>
          <a:xfrm>
            <a:off x="2830975" y="4448356"/>
            <a:ext cx="77638" cy="77638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02F2105D-2AF2-1E4C-A060-7EC8153F1D10}"/>
              </a:ext>
            </a:extLst>
          </p:cNvPr>
          <p:cNvSpPr txBox="1"/>
          <p:nvPr/>
        </p:nvSpPr>
        <p:spPr>
          <a:xfrm>
            <a:off x="3096883" y="2171148"/>
            <a:ext cx="5865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A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D7C0DBCA-D657-FAB4-3DCA-82D01C591846}"/>
              </a:ext>
            </a:extLst>
          </p:cNvPr>
          <p:cNvSpPr txBox="1"/>
          <p:nvPr/>
        </p:nvSpPr>
        <p:spPr>
          <a:xfrm>
            <a:off x="2913534" y="4298212"/>
            <a:ext cx="5865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B</a:t>
            </a:r>
          </a:p>
        </p:txBody>
      </p:sp>
      <p:cxnSp>
        <p:nvCxnSpPr>
          <p:cNvPr id="10" name="Connecteur droit avec flèche 9">
            <a:extLst>
              <a:ext uri="{FF2B5EF4-FFF2-40B4-BE49-F238E27FC236}">
                <a16:creationId xmlns:a16="http://schemas.microsoft.com/office/drawing/2014/main" id="{A6B74266-335B-1EE5-91E5-228D508DDF90}"/>
              </a:ext>
            </a:extLst>
          </p:cNvPr>
          <p:cNvCxnSpPr>
            <a:cxnSpLocks/>
          </p:cNvCxnSpPr>
          <p:nvPr/>
        </p:nvCxnSpPr>
        <p:spPr>
          <a:xfrm flipH="1" flipV="1">
            <a:off x="2296782" y="1688622"/>
            <a:ext cx="847547" cy="84754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1" name="Connecteur droit avec flèche 10">
            <a:extLst>
              <a:ext uri="{FF2B5EF4-FFF2-40B4-BE49-F238E27FC236}">
                <a16:creationId xmlns:a16="http://schemas.microsoft.com/office/drawing/2014/main" id="{33903A27-3588-149F-5DA1-7263E6E060F5}"/>
              </a:ext>
            </a:extLst>
          </p:cNvPr>
          <p:cNvCxnSpPr>
            <a:cxnSpLocks/>
          </p:cNvCxnSpPr>
          <p:nvPr/>
        </p:nvCxnSpPr>
        <p:spPr>
          <a:xfrm flipH="1" flipV="1">
            <a:off x="2026130" y="3635331"/>
            <a:ext cx="847547" cy="84754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ZoneTexte 11">
                <a:extLst>
                  <a:ext uri="{FF2B5EF4-FFF2-40B4-BE49-F238E27FC236}">
                    <a16:creationId xmlns:a16="http://schemas.microsoft.com/office/drawing/2014/main" id="{DF9BB002-52C0-3D9A-1871-D3690B294F42}"/>
                  </a:ext>
                </a:extLst>
              </p:cNvPr>
              <p:cNvSpPr txBox="1"/>
              <p:nvPr/>
            </p:nvSpPr>
            <p:spPr>
              <a:xfrm>
                <a:off x="2485912" y="1511627"/>
                <a:ext cx="1494313" cy="4047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  <m:r>
                      <a:rPr lang="fr-FR" b="0" i="1" smtClean="0">
                        <a:latin typeface="Cambria Math" panose="02040503050406030204" pitchFamily="18" charset="0"/>
                      </a:rPr>
                      <m:t>(1→2</m:t>
                    </m:r>
                  </m:oMath>
                </a14:m>
                <a:r>
                  <a:rPr lang="fr-FR" dirty="0"/>
                  <a:t>)</a:t>
                </a:r>
              </a:p>
            </p:txBody>
          </p:sp>
        </mc:Choice>
        <mc:Fallback xmlns="">
          <p:sp>
            <p:nvSpPr>
              <p:cNvPr id="12" name="ZoneTexte 11">
                <a:extLst>
                  <a:ext uri="{FF2B5EF4-FFF2-40B4-BE49-F238E27FC236}">
                    <a16:creationId xmlns:a16="http://schemas.microsoft.com/office/drawing/2014/main" id="{DF9BB002-52C0-3D9A-1871-D3690B294F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5912" y="1511627"/>
                <a:ext cx="1494313" cy="404791"/>
              </a:xfrm>
              <a:prstGeom prst="rect">
                <a:avLst/>
              </a:prstGeom>
              <a:blipFill>
                <a:blip r:embed="rId3"/>
                <a:stretch>
                  <a:fillRect t="-21212" b="-2424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ZoneTexte 12">
                <a:extLst>
                  <a:ext uri="{FF2B5EF4-FFF2-40B4-BE49-F238E27FC236}">
                    <a16:creationId xmlns:a16="http://schemas.microsoft.com/office/drawing/2014/main" id="{C8FC16E9-35A9-9B70-8590-1BD603115003}"/>
                  </a:ext>
                </a:extLst>
              </p:cNvPr>
              <p:cNvSpPr txBox="1"/>
              <p:nvPr/>
            </p:nvSpPr>
            <p:spPr>
              <a:xfrm>
                <a:off x="2314249" y="3575146"/>
                <a:ext cx="1319841" cy="4047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</m:acc>
                    <m:r>
                      <a:rPr lang="fr-FR" b="0" i="1" smtClean="0">
                        <a:latin typeface="Cambria Math" panose="02040503050406030204" pitchFamily="18" charset="0"/>
                      </a:rPr>
                      <m:t>(1→2</m:t>
                    </m:r>
                  </m:oMath>
                </a14:m>
                <a:r>
                  <a:rPr lang="fr-FR" dirty="0"/>
                  <a:t>)</a:t>
                </a:r>
              </a:p>
            </p:txBody>
          </p:sp>
        </mc:Choice>
        <mc:Fallback xmlns="">
          <p:sp>
            <p:nvSpPr>
              <p:cNvPr id="13" name="ZoneTexte 12">
                <a:extLst>
                  <a:ext uri="{FF2B5EF4-FFF2-40B4-BE49-F238E27FC236}">
                    <a16:creationId xmlns:a16="http://schemas.microsoft.com/office/drawing/2014/main" id="{C8FC16E9-35A9-9B70-8590-1BD6031150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4249" y="3575146"/>
                <a:ext cx="1319841" cy="404791"/>
              </a:xfrm>
              <a:prstGeom prst="rect">
                <a:avLst/>
              </a:prstGeom>
              <a:blipFill>
                <a:blip r:embed="rId4"/>
                <a:stretch>
                  <a:fillRect b="-2238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Connecteur droit avec flèche 13">
            <a:extLst>
              <a:ext uri="{FF2B5EF4-FFF2-40B4-BE49-F238E27FC236}">
                <a16:creationId xmlns:a16="http://schemas.microsoft.com/office/drawing/2014/main" id="{C3E45240-38AC-58E8-9FBA-9D7439D981B7}"/>
              </a:ext>
            </a:extLst>
          </p:cNvPr>
          <p:cNvCxnSpPr>
            <a:cxnSpLocks/>
          </p:cNvCxnSpPr>
          <p:nvPr/>
        </p:nvCxnSpPr>
        <p:spPr>
          <a:xfrm flipH="1">
            <a:off x="1642506" y="4487718"/>
            <a:ext cx="1260033" cy="761342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ZoneTexte 15">
                <a:extLst>
                  <a:ext uri="{FF2B5EF4-FFF2-40B4-BE49-F238E27FC236}">
                    <a16:creationId xmlns:a16="http://schemas.microsoft.com/office/drawing/2014/main" id="{CDBB47D6-A911-2063-5B19-26D4B6CF2BFE}"/>
                  </a:ext>
                </a:extLst>
              </p:cNvPr>
              <p:cNvSpPr txBox="1"/>
              <p:nvPr/>
            </p:nvSpPr>
            <p:spPr>
              <a:xfrm>
                <a:off x="1226242" y="5379644"/>
                <a:ext cx="2273888" cy="4051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fr-F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fr-FR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</m:acc>
                      </m:e>
                      <m:sub>
                        <m:r>
                          <a:rPr lang="fr-FR" i="1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  <m:r>
                      <a:rPr lang="fr-FR" b="0" i="1" smtClean="0">
                        <a:latin typeface="Cambria Math" panose="02040503050406030204" pitchFamily="18" charset="0"/>
                      </a:rPr>
                      <m:t> [</m:t>
                    </m:r>
                    <m:acc>
                      <m:accPr>
                        <m:chr m:val="⃗"/>
                        <m:ctrlPr>
                          <a:rPr lang="fr-FR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b="0" i="1" dirty="0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  <m:r>
                      <a:rPr lang="fr-FR" b="0" i="1" smtClean="0">
                        <a:latin typeface="Cambria Math" panose="02040503050406030204" pitchFamily="18" charset="0"/>
                      </a:rPr>
                      <m:t>(1→2</m:t>
                    </m:r>
                  </m:oMath>
                </a14:m>
                <a:r>
                  <a:rPr lang="fr-FR" dirty="0"/>
                  <a:t>)]</a:t>
                </a:r>
              </a:p>
            </p:txBody>
          </p:sp>
        </mc:Choice>
        <mc:Fallback xmlns="">
          <p:sp>
            <p:nvSpPr>
              <p:cNvPr id="16" name="ZoneTexte 15">
                <a:extLst>
                  <a:ext uri="{FF2B5EF4-FFF2-40B4-BE49-F238E27FC236}">
                    <a16:creationId xmlns:a16="http://schemas.microsoft.com/office/drawing/2014/main" id="{CDBB47D6-A911-2063-5B19-26D4B6CF2B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6242" y="5379644"/>
                <a:ext cx="2273888" cy="405111"/>
              </a:xfrm>
              <a:prstGeom prst="rect">
                <a:avLst/>
              </a:prstGeom>
              <a:blipFill>
                <a:blip r:embed="rId5"/>
                <a:stretch>
                  <a:fillRect t="-20896" b="-2238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ZoneTexte 16">
                <a:extLst>
                  <a:ext uri="{FF2B5EF4-FFF2-40B4-BE49-F238E27FC236}">
                    <a16:creationId xmlns:a16="http://schemas.microsoft.com/office/drawing/2014/main" id="{C2B3FE68-7983-C0DC-B89C-A25F63E25BD3}"/>
                  </a:ext>
                </a:extLst>
              </p:cNvPr>
              <p:cNvSpPr txBox="1"/>
              <p:nvPr/>
            </p:nvSpPr>
            <p:spPr>
              <a:xfrm>
                <a:off x="4927599" y="2400300"/>
                <a:ext cx="1168401" cy="4063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fr-FR" i="1" smtClean="0"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  <m:sup/>
                        <m:e>
                          <m:acc>
                            <m:accPr>
                              <m:chr m:val="⃗"/>
                              <m:ctrlPr>
                                <a:rPr lang="fr-F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acc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(1→2</m:t>
                          </m:r>
                          <m:r>
                            <m:rPr>
                              <m:nor/>
                            </m:rPr>
                            <a:rPr lang="fr-FR" dirty="0"/>
                            <m:t>)</m:t>
                          </m:r>
                        </m:e>
                      </m:sPre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17" name="ZoneTexte 16">
                <a:extLst>
                  <a:ext uri="{FF2B5EF4-FFF2-40B4-BE49-F238E27FC236}">
                    <a16:creationId xmlns:a16="http://schemas.microsoft.com/office/drawing/2014/main" id="{C2B3FE68-7983-C0DC-B89C-A25F63E25B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7599" y="2400300"/>
                <a:ext cx="1168401" cy="406393"/>
              </a:xfrm>
              <a:prstGeom prst="rect">
                <a:avLst/>
              </a:prstGeom>
              <a:blipFill>
                <a:blip r:embed="rId6"/>
                <a:stretch>
                  <a:fillRect t="-21212" r="-7292" b="-1515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ZoneTexte 17">
                <a:extLst>
                  <a:ext uri="{FF2B5EF4-FFF2-40B4-BE49-F238E27FC236}">
                    <a16:creationId xmlns:a16="http://schemas.microsoft.com/office/drawing/2014/main" id="{98D02622-0BF1-18F4-FB19-61E76A402DD0}"/>
                  </a:ext>
                </a:extLst>
              </p:cNvPr>
              <p:cNvSpPr txBox="1"/>
              <p:nvPr/>
            </p:nvSpPr>
            <p:spPr>
              <a:xfrm>
                <a:off x="6642100" y="2171148"/>
                <a:ext cx="3907394" cy="8755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fr-FR" i="1" smtClean="0"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  <m:sup/>
                        <m:e>
                          <m:eqArr>
                            <m:eqArrPr>
                              <m:ctrlPr>
                                <a:rPr lang="fr-FR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acc>
                                <m:accPr>
                                  <m:chr m:val="⃗"/>
                                  <m:ctrlPr>
                                    <a:rPr lang="fr-FR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fr-FR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</m:acc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(1→2</m:t>
                              </m:r>
                              <m:r>
                                <m:rPr>
                                  <m:nor/>
                                </m:rPr>
                                <a:rPr lang="fr-FR" dirty="0"/>
                                <m:t>)=</m:t>
                              </m:r>
                              <m:acc>
                                <m:accPr>
                                  <m:chr m:val="⃗"/>
                                  <m:ctrlPr>
                                    <a:rPr lang="fr-FR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fr-FR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</m:acc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(1→2</m:t>
                              </m:r>
                              <m:r>
                                <m:rPr>
                                  <m:nor/>
                                </m:rPr>
                                <a:rPr lang="fr-FR" dirty="0"/>
                                <m:t>)</m:t>
                              </m:r>
                            </m:e>
                            <m:e>
                              <m:r>
                                <m:rPr>
                                  <m:nor/>
                                </m:rPr>
                                <a:rPr lang="fr-FR" dirty="0"/>
                                <m:t> </m:t>
                              </m:r>
                              <m:sSub>
                                <m:sSubPr>
                                  <m:ctrlPr>
                                    <a:rPr lang="fr-F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fr-F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fr-FR" i="1">
                                          <a:latin typeface="Cambria Math" panose="02040503050406030204" pitchFamily="18" charset="0"/>
                                        </a:rPr>
                                        <m:t>𝑀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fr-FR" i="1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sub>
                              </m:sSub>
                              <m:r>
                                <a:rPr lang="fr-FR" i="1" smtClean="0">
                                  <a:latin typeface="Cambria Math" panose="02040503050406030204" pitchFamily="18" charset="0"/>
                                </a:rPr>
                                <m:t> [</m:t>
                              </m:r>
                              <m:acc>
                                <m:accPr>
                                  <m:chr m:val="⃗"/>
                                  <m:ctrlPr>
                                    <a:rPr lang="fr-FR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fr-FR" i="1" dirty="0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</m:acc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(1→2</m:t>
                              </m:r>
                              <m:r>
                                <m:rPr>
                                  <m:nor/>
                                </m:rPr>
                                <a:rPr lang="fr-FR" dirty="0"/>
                                <m:t>)</m:t>
                              </m:r>
                              <m:r>
                                <m:rPr>
                                  <m:nor/>
                                </m:rPr>
                                <a:rPr lang="fr-FR" dirty="0" smtClean="0"/>
                                <m:t>]</m:t>
                              </m:r>
                              <m:r>
                                <m:rPr>
                                  <m:nor/>
                                </m:rPr>
                                <a:rPr lang="fr-FR" dirty="0"/>
                                <m:t> = </m:t>
                              </m:r>
                              <m:acc>
                                <m:accPr>
                                  <m:chr m:val="⃗"/>
                                  <m:ctrlPr>
                                    <a:rPr lang="fr-FR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fr-FR" i="1">
                                      <a:latin typeface="Cambria Math" panose="02040503050406030204" pitchFamily="18" charset="0"/>
                                    </a:rPr>
                                    <m:t>𝐵𝐴</m:t>
                                  </m:r>
                                </m:e>
                              </m:acc>
                              <m:r>
                                <m:rPr>
                                  <m:nor/>
                                </m:rPr>
                                <a:rPr lang="fr-FR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fr-FR" dirty="0"/>
                                <m:t>∧</m:t>
                              </m:r>
                              <m:r>
                                <m:rPr>
                                  <m:nor/>
                                </m:rPr>
                                <a:rPr lang="fr-FR" b="0" i="0" dirty="0" smtClean="0"/>
                                <m:t> </m:t>
                              </m:r>
                              <m:acc>
                                <m:accPr>
                                  <m:chr m:val="⃗"/>
                                  <m:ctrlPr>
                                    <a:rPr lang="fr-FR" i="1" dirty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fr-FR" i="1" dirty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</m:acc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(1→2</m:t>
                              </m:r>
                              <m:r>
                                <m:rPr>
                                  <m:nor/>
                                </m:rPr>
                                <a:rPr lang="fr-FR" dirty="0"/>
                                <m:t>) </m:t>
                              </m:r>
                            </m:e>
                          </m:eqArr>
                        </m:e>
                      </m:sPre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18" name="ZoneTexte 17">
                <a:extLst>
                  <a:ext uri="{FF2B5EF4-FFF2-40B4-BE49-F238E27FC236}">
                    <a16:creationId xmlns:a16="http://schemas.microsoft.com/office/drawing/2014/main" id="{98D02622-0BF1-18F4-FB19-61E76A402D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2100" y="2171148"/>
                <a:ext cx="3907394" cy="87556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Flèche : droite 18">
            <a:extLst>
              <a:ext uri="{FF2B5EF4-FFF2-40B4-BE49-F238E27FC236}">
                <a16:creationId xmlns:a16="http://schemas.microsoft.com/office/drawing/2014/main" id="{0921F46A-E6C1-A4E1-EB13-9994B20123A6}"/>
              </a:ext>
            </a:extLst>
          </p:cNvPr>
          <p:cNvSpPr/>
          <p:nvPr/>
        </p:nvSpPr>
        <p:spPr>
          <a:xfrm>
            <a:off x="6324600" y="2539996"/>
            <a:ext cx="469659" cy="203197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oneTexte 2">
                <a:extLst>
                  <a:ext uri="{FF2B5EF4-FFF2-40B4-BE49-F238E27FC236}">
                    <a16:creationId xmlns:a16="http://schemas.microsoft.com/office/drawing/2014/main" id="{C785FB9F-E585-EC37-9152-DAA68EC418EC}"/>
                  </a:ext>
                </a:extLst>
              </p:cNvPr>
              <p:cNvSpPr txBox="1"/>
              <p:nvPr/>
            </p:nvSpPr>
            <p:spPr>
              <a:xfrm>
                <a:off x="5270500" y="3635331"/>
                <a:ext cx="5695258" cy="8617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fr-FR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fr-FR" sz="2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2400" i="1" smtClean="0">
                                <a:latin typeface="Cambria Math" panose="02040503050406030204" pitchFamily="18" charset="0"/>
                              </a:rPr>
                              <m:t>𝜏</m:t>
                            </m:r>
                          </m:e>
                          <m:sub>
                            <m:r>
                              <a:rPr lang="fr-FR" sz="2400" b="0" i="1" smtClean="0">
                                <a:latin typeface="Cambria Math" panose="02040503050406030204" pitchFamily="18" charset="0"/>
                              </a:rPr>
                              <m:t>(1→2)</m:t>
                            </m:r>
                          </m:sub>
                        </m:sSub>
                      </m:e>
                    </m:d>
                  </m:oMath>
                </a14:m>
                <a:r>
                  <a:rPr lang="fr-FR" sz="2400" dirty="0"/>
                  <a:t>=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fr-FR" sz="2400" i="1" dirty="0" smtClean="0"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a:rPr lang="fr-FR" sz="2400" b="0" i="1" dirty="0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  <m:sup/>
                      <m:e>
                        <m:d>
                          <m:dPr>
                            <m:begChr m:val="{"/>
                            <m:endChr m:val="}"/>
                            <m:ctrlPr>
                              <a:rPr lang="fr-FR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eqArr>
                              <m:eqArrPr>
                                <m:ctrlPr>
                                  <a:rPr lang="fr-FR" i="1" dirty="0">
                                    <a:latin typeface="Cambria Math" panose="02040503050406030204" pitchFamily="18" charset="0"/>
                                  </a:rPr>
                                </m:ctrlPr>
                              </m:eqArrPr>
                              <m:e>
                                <m:acc>
                                  <m:accPr>
                                    <m:chr m:val="⃗"/>
                                    <m:ctrlPr>
                                      <a:rPr lang="fr-FR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fr-FR" i="1">
                                        <a:latin typeface="Cambria Math" panose="02040503050406030204" pitchFamily="18" charset="0"/>
                                      </a:rPr>
                                      <m:t>𝑅</m:t>
                                    </m:r>
                                  </m:e>
                                </m:acc>
                                <m:r>
                                  <a:rPr lang="fr-FR" i="1">
                                    <a:latin typeface="Cambria Math" panose="02040503050406030204" pitchFamily="18" charset="0"/>
                                  </a:rPr>
                                  <m:t>(1→2</m:t>
                                </m:r>
                                <m:r>
                                  <m:rPr>
                                    <m:nor/>
                                  </m:rPr>
                                  <a:rPr lang="fr-FR" dirty="0"/>
                                  <m:t>)=</m:t>
                                </m:r>
                                <m:acc>
                                  <m:accPr>
                                    <m:chr m:val="⃗"/>
                                    <m:ctrlPr>
                                      <a:rPr lang="fr-FR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fr-FR" i="1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</m:acc>
                                <m:r>
                                  <a:rPr lang="fr-FR" i="1">
                                    <a:latin typeface="Cambria Math" panose="02040503050406030204" pitchFamily="18" charset="0"/>
                                  </a:rPr>
                                  <m:t>(1→2</m:t>
                                </m:r>
                                <m:r>
                                  <m:rPr>
                                    <m:nor/>
                                  </m:rPr>
                                  <a:rPr lang="fr-FR" dirty="0"/>
                                  <m:t>)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fr-F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⃗"/>
                                        <m:ctrlPr>
                                          <a:rPr lang="fr-F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fr-FR" i="1">
                                            <a:latin typeface="Cambria Math" panose="02040503050406030204" pitchFamily="18" charset="0"/>
                                          </a:rPr>
                                          <m:t>𝑀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fr-FR" i="1"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sub>
                                </m:sSub>
                                <m:r>
                                  <a:rPr lang="fr-FR" i="1">
                                    <a:latin typeface="Cambria Math" panose="02040503050406030204" pitchFamily="18" charset="0"/>
                                  </a:rPr>
                                  <m:t> (1→2</m:t>
                                </m:r>
                                <m:r>
                                  <m:rPr>
                                    <m:nor/>
                                  </m:rPr>
                                  <a:rPr lang="fr-FR" dirty="0"/>
                                  <m:t>) = </m:t>
                                </m:r>
                                <m:acc>
                                  <m:accPr>
                                    <m:chr m:val="⃗"/>
                                    <m:ctrlPr>
                                      <a:rPr lang="fr-FR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fr-FR" i="1">
                                        <a:latin typeface="Cambria Math" panose="02040503050406030204" pitchFamily="18" charset="0"/>
                                      </a:rPr>
                                      <m:t>𝐵𝐴</m:t>
                                    </m:r>
                                  </m:e>
                                </m:acc>
                                <m:r>
                                  <a:rPr lang="fr-FR" i="1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fr-FR" dirty="0"/>
                                  <m:t>∧ </m:t>
                                </m:r>
                                <m:acc>
                                  <m:accPr>
                                    <m:chr m:val="⃗"/>
                                    <m:ctrlPr>
                                      <a:rPr lang="fr-FR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fr-FR" i="1" dirty="0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</m:acc>
                                <m:r>
                                  <a:rPr lang="fr-FR" i="1">
                                    <a:latin typeface="Cambria Math" panose="02040503050406030204" pitchFamily="18" charset="0"/>
                                  </a:rPr>
                                  <m:t>(1→2</m:t>
                                </m:r>
                                <m:r>
                                  <m:rPr>
                                    <m:nor/>
                                  </m:rPr>
                                  <a:rPr lang="fr-FR" dirty="0"/>
                                  <m:t>)</m:t>
                                </m:r>
                              </m:e>
                            </m:eqArr>
                          </m:e>
                        </m:d>
                      </m:e>
                    </m:sPre>
                  </m:oMath>
                </a14:m>
                <a:endParaRPr lang="fr-FR" sz="2400" dirty="0"/>
              </a:p>
            </p:txBody>
          </p:sp>
        </mc:Choice>
        <mc:Fallback xmlns="">
          <p:sp>
            <p:nvSpPr>
              <p:cNvPr id="3" name="ZoneTexte 2">
                <a:extLst>
                  <a:ext uri="{FF2B5EF4-FFF2-40B4-BE49-F238E27FC236}">
                    <a16:creationId xmlns:a16="http://schemas.microsoft.com/office/drawing/2014/main" id="{C785FB9F-E585-EC37-9152-DAA68EC418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0500" y="3635331"/>
                <a:ext cx="5695258" cy="86177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4225913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 2">
            <a:extLst>
              <a:ext uri="{FF2B5EF4-FFF2-40B4-BE49-F238E27FC236}">
                <a16:creationId xmlns:a16="http://schemas.microsoft.com/office/drawing/2014/main" id="{A0034E89-1952-5288-08A0-70A4A73BE3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0863" y="4045464"/>
            <a:ext cx="11115355" cy="2286000"/>
          </a:xfrm>
          <a:noFill/>
        </p:spPr>
        <p:txBody>
          <a:bodyPr rtlCol="0" anchor="ctr"/>
          <a:lstStyle>
            <a:defPPr>
              <a:defRPr lang="fr-FR"/>
            </a:defPPr>
          </a:lstStyle>
          <a:p>
            <a:pPr algn="just" rtl="0"/>
            <a:r>
              <a:rPr lang="fr-FR" sz="3200" dirty="0"/>
              <a:t>Théorème du changement de centre de réduction du torseur associé à l’action mécanique due à un ensemble de forces</a:t>
            </a:r>
          </a:p>
        </p:txBody>
      </p:sp>
      <p:pic>
        <p:nvPicPr>
          <p:cNvPr id="11" name="Espace réservé pour une image 15" descr="Arrière-plan numérique des points de données">
            <a:extLst>
              <a:ext uri="{FF2B5EF4-FFF2-40B4-BE49-F238E27FC236}">
                <a16:creationId xmlns:a16="http://schemas.microsoft.com/office/drawing/2014/main" id="{A496DCE5-C34A-22C2-A9D8-E90DFC8CE86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" b="52"/>
          <a:stretch/>
        </p:blipFill>
        <p:spPr>
          <a:xfrm>
            <a:off x="0" y="4594"/>
            <a:ext cx="12192000" cy="3771878"/>
          </a:xfrm>
        </p:spPr>
      </p:pic>
    </p:spTree>
    <p:extLst>
      <p:ext uri="{BB962C8B-B14F-4D97-AF65-F5344CB8AC3E}">
        <p14:creationId xmlns:p14="http://schemas.microsoft.com/office/powerpoint/2010/main" val="220600777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 1">
            <a:extLst>
              <a:ext uri="{FF2B5EF4-FFF2-40B4-BE49-F238E27FC236}">
                <a16:creationId xmlns:a16="http://schemas.microsoft.com/office/drawing/2014/main" id="{1C72343A-9CB0-F2AD-EF62-5DEE3E97F9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2" y="369383"/>
            <a:ext cx="11285538" cy="928242"/>
          </a:xfrm>
        </p:spPr>
        <p:txBody>
          <a:bodyPr rtlCol="0">
            <a:noAutofit/>
          </a:bodyPr>
          <a:lstStyle>
            <a:defPPr>
              <a:defRPr lang="fr-FR"/>
            </a:defPPr>
          </a:lstStyle>
          <a:p>
            <a:pPr rtl="0"/>
            <a:r>
              <a:rPr lang="fr-FR" sz="3200" dirty="0"/>
              <a:t>Théorème du changement de centre de réduction du torseur associé à l’action mécanique due à un ensemble de forces</a:t>
            </a:r>
          </a:p>
        </p:txBody>
      </p:sp>
      <p:sp>
        <p:nvSpPr>
          <p:cNvPr id="4" name="Forme libre : forme 3">
            <a:extLst>
              <a:ext uri="{FF2B5EF4-FFF2-40B4-BE49-F238E27FC236}">
                <a16:creationId xmlns:a16="http://schemas.microsoft.com/office/drawing/2014/main" id="{9A27E6E7-0078-A009-643D-0853241F599C}"/>
              </a:ext>
            </a:extLst>
          </p:cNvPr>
          <p:cNvSpPr/>
          <p:nvPr/>
        </p:nvSpPr>
        <p:spPr>
          <a:xfrm>
            <a:off x="1460886" y="2001328"/>
            <a:ext cx="2895454" cy="3476446"/>
          </a:xfrm>
          <a:custGeom>
            <a:avLst/>
            <a:gdLst>
              <a:gd name="connsiteX0" fmla="*/ 1946548 w 2895454"/>
              <a:gd name="connsiteY0" fmla="*/ 103517 h 3476446"/>
              <a:gd name="connsiteX1" fmla="*/ 1610118 w 2895454"/>
              <a:gd name="connsiteY1" fmla="*/ 25880 h 3476446"/>
              <a:gd name="connsiteX2" fmla="*/ 1446216 w 2895454"/>
              <a:gd name="connsiteY2" fmla="*/ 0 h 3476446"/>
              <a:gd name="connsiteX3" fmla="*/ 1282314 w 2895454"/>
              <a:gd name="connsiteY3" fmla="*/ 43132 h 3476446"/>
              <a:gd name="connsiteX4" fmla="*/ 1196050 w 2895454"/>
              <a:gd name="connsiteY4" fmla="*/ 112144 h 3476446"/>
              <a:gd name="connsiteX5" fmla="*/ 1083906 w 2895454"/>
              <a:gd name="connsiteY5" fmla="*/ 276046 h 3476446"/>
              <a:gd name="connsiteX6" fmla="*/ 1040774 w 2895454"/>
              <a:gd name="connsiteY6" fmla="*/ 388189 h 3476446"/>
              <a:gd name="connsiteX7" fmla="*/ 971763 w 2895454"/>
              <a:gd name="connsiteY7" fmla="*/ 543464 h 3476446"/>
              <a:gd name="connsiteX8" fmla="*/ 773356 w 2895454"/>
              <a:gd name="connsiteY8" fmla="*/ 871268 h 3476446"/>
              <a:gd name="connsiteX9" fmla="*/ 609454 w 2895454"/>
              <a:gd name="connsiteY9" fmla="*/ 1164566 h 3476446"/>
              <a:gd name="connsiteX10" fmla="*/ 342035 w 2895454"/>
              <a:gd name="connsiteY10" fmla="*/ 1328468 h 3476446"/>
              <a:gd name="connsiteX11" fmla="*/ 135001 w 2895454"/>
              <a:gd name="connsiteY11" fmla="*/ 1518249 h 3476446"/>
              <a:gd name="connsiteX12" fmla="*/ 5605 w 2895454"/>
              <a:gd name="connsiteY12" fmla="*/ 1785668 h 3476446"/>
              <a:gd name="connsiteX13" fmla="*/ 143627 w 2895454"/>
              <a:gd name="connsiteY13" fmla="*/ 2536166 h 3476446"/>
              <a:gd name="connsiteX14" fmla="*/ 255771 w 2895454"/>
              <a:gd name="connsiteY14" fmla="*/ 2777706 h 3476446"/>
              <a:gd name="connsiteX15" fmla="*/ 652586 w 2895454"/>
              <a:gd name="connsiteY15" fmla="*/ 3027872 h 3476446"/>
              <a:gd name="connsiteX16" fmla="*/ 2101823 w 2895454"/>
              <a:gd name="connsiteY16" fmla="*/ 3476446 h 3476446"/>
              <a:gd name="connsiteX17" fmla="*/ 2188088 w 2895454"/>
              <a:gd name="connsiteY17" fmla="*/ 3450566 h 3476446"/>
              <a:gd name="connsiteX18" fmla="*/ 2326110 w 2895454"/>
              <a:gd name="connsiteY18" fmla="*/ 3122763 h 3476446"/>
              <a:gd name="connsiteX19" fmla="*/ 2395122 w 2895454"/>
              <a:gd name="connsiteY19" fmla="*/ 2700068 h 3476446"/>
              <a:gd name="connsiteX20" fmla="*/ 2429627 w 2895454"/>
              <a:gd name="connsiteY20" fmla="*/ 2553419 h 3476446"/>
              <a:gd name="connsiteX21" fmla="*/ 2645288 w 2895454"/>
              <a:gd name="connsiteY21" fmla="*/ 2216989 h 3476446"/>
              <a:gd name="connsiteX22" fmla="*/ 2783310 w 2895454"/>
              <a:gd name="connsiteY22" fmla="*/ 2018581 h 3476446"/>
              <a:gd name="connsiteX23" fmla="*/ 2869574 w 2895454"/>
              <a:gd name="connsiteY23" fmla="*/ 1802921 h 3476446"/>
              <a:gd name="connsiteX24" fmla="*/ 2895454 w 2895454"/>
              <a:gd name="connsiteY24" fmla="*/ 1595887 h 3476446"/>
              <a:gd name="connsiteX25" fmla="*/ 2817816 w 2895454"/>
              <a:gd name="connsiteY25" fmla="*/ 862642 h 3476446"/>
              <a:gd name="connsiteX26" fmla="*/ 2766057 w 2895454"/>
              <a:gd name="connsiteY26" fmla="*/ 724619 h 3476446"/>
              <a:gd name="connsiteX27" fmla="*/ 2740178 w 2895454"/>
              <a:gd name="connsiteY27" fmla="*/ 534838 h 3476446"/>
              <a:gd name="connsiteX28" fmla="*/ 2438254 w 2895454"/>
              <a:gd name="connsiteY28" fmla="*/ 267419 h 3476446"/>
              <a:gd name="connsiteX29" fmla="*/ 2257099 w 2895454"/>
              <a:gd name="connsiteY29" fmla="*/ 155276 h 3476446"/>
              <a:gd name="connsiteX30" fmla="*/ 2110450 w 2895454"/>
              <a:gd name="connsiteY30" fmla="*/ 112144 h 3476446"/>
              <a:gd name="connsiteX31" fmla="*/ 2050065 w 2895454"/>
              <a:gd name="connsiteY31" fmla="*/ 103517 h 3476446"/>
              <a:gd name="connsiteX32" fmla="*/ 1946548 w 2895454"/>
              <a:gd name="connsiteY32" fmla="*/ 103517 h 3476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2895454" h="3476446">
                <a:moveTo>
                  <a:pt x="1946548" y="103517"/>
                </a:moveTo>
                <a:cubicBezTo>
                  <a:pt x="1873224" y="90578"/>
                  <a:pt x="2119368" y="133607"/>
                  <a:pt x="1610118" y="25880"/>
                </a:cubicBezTo>
                <a:cubicBezTo>
                  <a:pt x="1556005" y="14433"/>
                  <a:pt x="1500850" y="8627"/>
                  <a:pt x="1446216" y="0"/>
                </a:cubicBezTo>
                <a:cubicBezTo>
                  <a:pt x="1391582" y="14377"/>
                  <a:pt x="1333865" y="20023"/>
                  <a:pt x="1282314" y="43132"/>
                </a:cubicBezTo>
                <a:cubicBezTo>
                  <a:pt x="1248712" y="58195"/>
                  <a:pt x="1219929" y="84112"/>
                  <a:pt x="1196050" y="112144"/>
                </a:cubicBezTo>
                <a:cubicBezTo>
                  <a:pt x="1153123" y="162537"/>
                  <a:pt x="1116361" y="218349"/>
                  <a:pt x="1083906" y="276046"/>
                </a:cubicBezTo>
                <a:cubicBezTo>
                  <a:pt x="1064271" y="310953"/>
                  <a:pt x="1056263" y="351255"/>
                  <a:pt x="1040774" y="388189"/>
                </a:cubicBezTo>
                <a:cubicBezTo>
                  <a:pt x="1018870" y="440422"/>
                  <a:pt x="995880" y="492215"/>
                  <a:pt x="971763" y="543464"/>
                </a:cubicBezTo>
                <a:cubicBezTo>
                  <a:pt x="850242" y="801698"/>
                  <a:pt x="958923" y="561989"/>
                  <a:pt x="773356" y="871268"/>
                </a:cubicBezTo>
                <a:cubicBezTo>
                  <a:pt x="716445" y="966119"/>
                  <a:pt x="684207" y="1079619"/>
                  <a:pt x="609454" y="1164566"/>
                </a:cubicBezTo>
                <a:cubicBezTo>
                  <a:pt x="528760" y="1256264"/>
                  <a:pt x="440739" y="1255014"/>
                  <a:pt x="342035" y="1328468"/>
                </a:cubicBezTo>
                <a:cubicBezTo>
                  <a:pt x="266931" y="1384359"/>
                  <a:pt x="204012" y="1454989"/>
                  <a:pt x="135001" y="1518249"/>
                </a:cubicBezTo>
                <a:cubicBezTo>
                  <a:pt x="91869" y="1607389"/>
                  <a:pt x="15568" y="1687144"/>
                  <a:pt x="5605" y="1785668"/>
                </a:cubicBezTo>
                <a:cubicBezTo>
                  <a:pt x="-20621" y="2045009"/>
                  <a:pt x="48506" y="2300432"/>
                  <a:pt x="143627" y="2536166"/>
                </a:cubicBezTo>
                <a:cubicBezTo>
                  <a:pt x="176844" y="2618485"/>
                  <a:pt x="191930" y="2716029"/>
                  <a:pt x="255771" y="2777706"/>
                </a:cubicBezTo>
                <a:cubicBezTo>
                  <a:pt x="368226" y="2886349"/>
                  <a:pt x="507307" y="2970049"/>
                  <a:pt x="652586" y="3027872"/>
                </a:cubicBezTo>
                <a:cubicBezTo>
                  <a:pt x="1730395" y="3456851"/>
                  <a:pt x="1545422" y="3433643"/>
                  <a:pt x="2101823" y="3476446"/>
                </a:cubicBezTo>
                <a:cubicBezTo>
                  <a:pt x="2130578" y="3467819"/>
                  <a:pt x="2165125" y="3469904"/>
                  <a:pt x="2188088" y="3450566"/>
                </a:cubicBezTo>
                <a:cubicBezTo>
                  <a:pt x="2277717" y="3375089"/>
                  <a:pt x="2303547" y="3221220"/>
                  <a:pt x="2326110" y="3122763"/>
                </a:cubicBezTo>
                <a:cubicBezTo>
                  <a:pt x="2352648" y="3006959"/>
                  <a:pt x="2373991" y="2813649"/>
                  <a:pt x="2395122" y="2700068"/>
                </a:cubicBezTo>
                <a:cubicBezTo>
                  <a:pt x="2404307" y="2650697"/>
                  <a:pt x="2406534" y="2598012"/>
                  <a:pt x="2429627" y="2553419"/>
                </a:cubicBezTo>
                <a:cubicBezTo>
                  <a:pt x="2490882" y="2435133"/>
                  <a:pt x="2571813" y="2328098"/>
                  <a:pt x="2645288" y="2216989"/>
                </a:cubicBezTo>
                <a:cubicBezTo>
                  <a:pt x="2689727" y="2149789"/>
                  <a:pt x="2753389" y="2093383"/>
                  <a:pt x="2783310" y="2018581"/>
                </a:cubicBezTo>
                <a:lnTo>
                  <a:pt x="2869574" y="1802921"/>
                </a:lnTo>
                <a:cubicBezTo>
                  <a:pt x="2878201" y="1733910"/>
                  <a:pt x="2895454" y="1665435"/>
                  <a:pt x="2895454" y="1595887"/>
                </a:cubicBezTo>
                <a:cubicBezTo>
                  <a:pt x="2895454" y="1325133"/>
                  <a:pt x="2883600" y="1114814"/>
                  <a:pt x="2817816" y="862642"/>
                </a:cubicBezTo>
                <a:cubicBezTo>
                  <a:pt x="2805413" y="815097"/>
                  <a:pt x="2783310" y="770627"/>
                  <a:pt x="2766057" y="724619"/>
                </a:cubicBezTo>
                <a:cubicBezTo>
                  <a:pt x="2763070" y="691760"/>
                  <a:pt x="2754459" y="565779"/>
                  <a:pt x="2740178" y="534838"/>
                </a:cubicBezTo>
                <a:cubicBezTo>
                  <a:pt x="2661071" y="363440"/>
                  <a:pt x="2607844" y="385618"/>
                  <a:pt x="2438254" y="267419"/>
                </a:cubicBezTo>
                <a:cubicBezTo>
                  <a:pt x="2284691" y="160390"/>
                  <a:pt x="2469144" y="246152"/>
                  <a:pt x="2257099" y="155276"/>
                </a:cubicBezTo>
                <a:cubicBezTo>
                  <a:pt x="2197681" y="129811"/>
                  <a:pt x="2174934" y="124235"/>
                  <a:pt x="2110450" y="112144"/>
                </a:cubicBezTo>
                <a:cubicBezTo>
                  <a:pt x="2090466" y="108397"/>
                  <a:pt x="2070088" y="107051"/>
                  <a:pt x="2050065" y="103517"/>
                </a:cubicBezTo>
                <a:cubicBezTo>
                  <a:pt x="2021187" y="98421"/>
                  <a:pt x="2019872" y="116456"/>
                  <a:pt x="1946548" y="103517"/>
                </a:cubicBezTo>
                <a:close/>
              </a:path>
            </a:pathLst>
          </a:cu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271A1CD0-0CBB-4080-CFC7-9D3BC759E231}"/>
              </a:ext>
            </a:extLst>
          </p:cNvPr>
          <p:cNvSpPr/>
          <p:nvPr/>
        </p:nvSpPr>
        <p:spPr>
          <a:xfrm>
            <a:off x="3105510" y="2501661"/>
            <a:ext cx="77638" cy="77638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A4932BB4-1966-CB24-C76B-813D9DD66EBF}"/>
              </a:ext>
            </a:extLst>
          </p:cNvPr>
          <p:cNvSpPr/>
          <p:nvPr/>
        </p:nvSpPr>
        <p:spPr>
          <a:xfrm>
            <a:off x="2830975" y="4448356"/>
            <a:ext cx="77638" cy="77638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02F2105D-2AF2-1E4C-A060-7EC8153F1D10}"/>
              </a:ext>
            </a:extLst>
          </p:cNvPr>
          <p:cNvSpPr txBox="1"/>
          <p:nvPr/>
        </p:nvSpPr>
        <p:spPr>
          <a:xfrm>
            <a:off x="3096883" y="2171148"/>
            <a:ext cx="5865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A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D7C0DBCA-D657-FAB4-3DCA-82D01C591846}"/>
              </a:ext>
            </a:extLst>
          </p:cNvPr>
          <p:cNvSpPr txBox="1"/>
          <p:nvPr/>
        </p:nvSpPr>
        <p:spPr>
          <a:xfrm>
            <a:off x="2913534" y="4298212"/>
            <a:ext cx="5865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B</a:t>
            </a:r>
          </a:p>
        </p:txBody>
      </p:sp>
      <p:cxnSp>
        <p:nvCxnSpPr>
          <p:cNvPr id="10" name="Connecteur droit avec flèche 9">
            <a:extLst>
              <a:ext uri="{FF2B5EF4-FFF2-40B4-BE49-F238E27FC236}">
                <a16:creationId xmlns:a16="http://schemas.microsoft.com/office/drawing/2014/main" id="{A6B74266-335B-1EE5-91E5-228D508DDF90}"/>
              </a:ext>
            </a:extLst>
          </p:cNvPr>
          <p:cNvCxnSpPr>
            <a:cxnSpLocks/>
          </p:cNvCxnSpPr>
          <p:nvPr/>
        </p:nvCxnSpPr>
        <p:spPr>
          <a:xfrm flipH="1" flipV="1">
            <a:off x="2296782" y="1688622"/>
            <a:ext cx="847547" cy="84754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1" name="Connecteur droit avec flèche 10">
            <a:extLst>
              <a:ext uri="{FF2B5EF4-FFF2-40B4-BE49-F238E27FC236}">
                <a16:creationId xmlns:a16="http://schemas.microsoft.com/office/drawing/2014/main" id="{33903A27-3588-149F-5DA1-7263E6E060F5}"/>
              </a:ext>
            </a:extLst>
          </p:cNvPr>
          <p:cNvCxnSpPr>
            <a:cxnSpLocks/>
          </p:cNvCxnSpPr>
          <p:nvPr/>
        </p:nvCxnSpPr>
        <p:spPr>
          <a:xfrm flipH="1" flipV="1">
            <a:off x="2026130" y="3635331"/>
            <a:ext cx="847547" cy="84754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ZoneTexte 11">
                <a:extLst>
                  <a:ext uri="{FF2B5EF4-FFF2-40B4-BE49-F238E27FC236}">
                    <a16:creationId xmlns:a16="http://schemas.microsoft.com/office/drawing/2014/main" id="{DF9BB002-52C0-3D9A-1871-D3690B294F42}"/>
                  </a:ext>
                </a:extLst>
              </p:cNvPr>
              <p:cNvSpPr txBox="1"/>
              <p:nvPr/>
            </p:nvSpPr>
            <p:spPr>
              <a:xfrm>
                <a:off x="2485912" y="1511627"/>
                <a:ext cx="1494313" cy="4047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  <m:r>
                      <a:rPr lang="fr-FR" b="0" i="1" smtClean="0">
                        <a:latin typeface="Cambria Math" panose="02040503050406030204" pitchFamily="18" charset="0"/>
                      </a:rPr>
                      <m:t>(1→2</m:t>
                    </m:r>
                  </m:oMath>
                </a14:m>
                <a:r>
                  <a:rPr lang="fr-FR" dirty="0"/>
                  <a:t>)</a:t>
                </a:r>
              </a:p>
            </p:txBody>
          </p:sp>
        </mc:Choice>
        <mc:Fallback xmlns="">
          <p:sp>
            <p:nvSpPr>
              <p:cNvPr id="12" name="ZoneTexte 11">
                <a:extLst>
                  <a:ext uri="{FF2B5EF4-FFF2-40B4-BE49-F238E27FC236}">
                    <a16:creationId xmlns:a16="http://schemas.microsoft.com/office/drawing/2014/main" id="{DF9BB002-52C0-3D9A-1871-D3690B294F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5912" y="1511627"/>
                <a:ext cx="1494313" cy="404791"/>
              </a:xfrm>
              <a:prstGeom prst="rect">
                <a:avLst/>
              </a:prstGeom>
              <a:blipFill>
                <a:blip r:embed="rId3"/>
                <a:stretch>
                  <a:fillRect t="-21212" b="-2424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ZoneTexte 12">
                <a:extLst>
                  <a:ext uri="{FF2B5EF4-FFF2-40B4-BE49-F238E27FC236}">
                    <a16:creationId xmlns:a16="http://schemas.microsoft.com/office/drawing/2014/main" id="{C8FC16E9-35A9-9B70-8590-1BD603115003}"/>
                  </a:ext>
                </a:extLst>
              </p:cNvPr>
              <p:cNvSpPr txBox="1"/>
              <p:nvPr/>
            </p:nvSpPr>
            <p:spPr>
              <a:xfrm>
                <a:off x="2314249" y="3575146"/>
                <a:ext cx="1319841" cy="4047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</m:acc>
                    <m:r>
                      <a:rPr lang="fr-FR" b="0" i="1" smtClean="0">
                        <a:latin typeface="Cambria Math" panose="02040503050406030204" pitchFamily="18" charset="0"/>
                      </a:rPr>
                      <m:t>(1→2</m:t>
                    </m:r>
                  </m:oMath>
                </a14:m>
                <a:r>
                  <a:rPr lang="fr-FR" dirty="0"/>
                  <a:t>)</a:t>
                </a:r>
              </a:p>
            </p:txBody>
          </p:sp>
        </mc:Choice>
        <mc:Fallback xmlns="">
          <p:sp>
            <p:nvSpPr>
              <p:cNvPr id="13" name="ZoneTexte 12">
                <a:extLst>
                  <a:ext uri="{FF2B5EF4-FFF2-40B4-BE49-F238E27FC236}">
                    <a16:creationId xmlns:a16="http://schemas.microsoft.com/office/drawing/2014/main" id="{C8FC16E9-35A9-9B70-8590-1BD6031150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4249" y="3575146"/>
                <a:ext cx="1319841" cy="404791"/>
              </a:xfrm>
              <a:prstGeom prst="rect">
                <a:avLst/>
              </a:prstGeom>
              <a:blipFill>
                <a:blip r:embed="rId4"/>
                <a:stretch>
                  <a:fillRect b="-2238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Connecteur droit avec flèche 13">
            <a:extLst>
              <a:ext uri="{FF2B5EF4-FFF2-40B4-BE49-F238E27FC236}">
                <a16:creationId xmlns:a16="http://schemas.microsoft.com/office/drawing/2014/main" id="{C3E45240-38AC-58E8-9FBA-9D7439D981B7}"/>
              </a:ext>
            </a:extLst>
          </p:cNvPr>
          <p:cNvCxnSpPr>
            <a:cxnSpLocks/>
          </p:cNvCxnSpPr>
          <p:nvPr/>
        </p:nvCxnSpPr>
        <p:spPr>
          <a:xfrm flipH="1">
            <a:off x="1642506" y="4487718"/>
            <a:ext cx="1260033" cy="761342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ZoneTexte 15">
                <a:extLst>
                  <a:ext uri="{FF2B5EF4-FFF2-40B4-BE49-F238E27FC236}">
                    <a16:creationId xmlns:a16="http://schemas.microsoft.com/office/drawing/2014/main" id="{CDBB47D6-A911-2063-5B19-26D4B6CF2BFE}"/>
                  </a:ext>
                </a:extLst>
              </p:cNvPr>
              <p:cNvSpPr txBox="1"/>
              <p:nvPr/>
            </p:nvSpPr>
            <p:spPr>
              <a:xfrm>
                <a:off x="1226242" y="5379644"/>
                <a:ext cx="2273888" cy="4051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fr-F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fr-FR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</m:acc>
                      </m:e>
                      <m:sub>
                        <m:r>
                          <a:rPr lang="fr-FR" i="1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  <m:r>
                      <a:rPr lang="fr-FR" b="0" i="1" smtClean="0">
                        <a:latin typeface="Cambria Math" panose="02040503050406030204" pitchFamily="18" charset="0"/>
                      </a:rPr>
                      <m:t> [</m:t>
                    </m:r>
                    <m:acc>
                      <m:accPr>
                        <m:chr m:val="⃗"/>
                        <m:ctrlPr>
                          <a:rPr lang="fr-FR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b="0" i="1" dirty="0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  <m:r>
                      <a:rPr lang="fr-FR" b="0" i="1" smtClean="0">
                        <a:latin typeface="Cambria Math" panose="02040503050406030204" pitchFamily="18" charset="0"/>
                      </a:rPr>
                      <m:t>(1→2</m:t>
                    </m:r>
                  </m:oMath>
                </a14:m>
                <a:r>
                  <a:rPr lang="fr-FR" dirty="0"/>
                  <a:t>)]</a:t>
                </a:r>
              </a:p>
            </p:txBody>
          </p:sp>
        </mc:Choice>
        <mc:Fallback xmlns="">
          <p:sp>
            <p:nvSpPr>
              <p:cNvPr id="16" name="ZoneTexte 15">
                <a:extLst>
                  <a:ext uri="{FF2B5EF4-FFF2-40B4-BE49-F238E27FC236}">
                    <a16:creationId xmlns:a16="http://schemas.microsoft.com/office/drawing/2014/main" id="{CDBB47D6-A911-2063-5B19-26D4B6CF2B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6242" y="5379644"/>
                <a:ext cx="2273888" cy="405111"/>
              </a:xfrm>
              <a:prstGeom prst="rect">
                <a:avLst/>
              </a:prstGeom>
              <a:blipFill>
                <a:blip r:embed="rId5"/>
                <a:stretch>
                  <a:fillRect t="-20896" b="-2238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ZoneTexte 2">
                <a:extLst>
                  <a:ext uri="{FF2B5EF4-FFF2-40B4-BE49-F238E27FC236}">
                    <a16:creationId xmlns:a16="http://schemas.microsoft.com/office/drawing/2014/main" id="{C785FB9F-E585-EC37-9152-DAA68EC418EC}"/>
                  </a:ext>
                </a:extLst>
              </p:cNvPr>
              <p:cNvSpPr txBox="1"/>
              <p:nvPr/>
            </p:nvSpPr>
            <p:spPr>
              <a:xfrm>
                <a:off x="5723429" y="2355814"/>
                <a:ext cx="3007890" cy="9055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fr-FR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fr-FR" sz="2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2400" i="1" smtClean="0">
                                <a:latin typeface="Cambria Math" panose="02040503050406030204" pitchFamily="18" charset="0"/>
                              </a:rPr>
                              <m:t>𝜏</m:t>
                            </m:r>
                          </m:e>
                          <m:sub>
                            <m:r>
                              <a:rPr lang="fr-FR" sz="2400" b="0" i="1" smtClean="0">
                                <a:latin typeface="Cambria Math" panose="02040503050406030204" pitchFamily="18" charset="0"/>
                              </a:rPr>
                              <m:t>(1→2)</m:t>
                            </m:r>
                          </m:sub>
                        </m:sSub>
                      </m:e>
                    </m:d>
                  </m:oMath>
                </a14:m>
                <a:r>
                  <a:rPr lang="fr-FR" sz="2400" dirty="0"/>
                  <a:t>=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fr-FR" sz="2400" i="1" dirty="0" smtClean="0"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a:rPr lang="fr-FR" sz="2400" b="0" i="1" dirty="0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  <m:sup/>
                      <m:e>
                        <m:d>
                          <m:dPr>
                            <m:begChr m:val="{"/>
                            <m:endChr m:val="}"/>
                            <m:ctrlPr>
                              <a:rPr lang="fr-FR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eqArr>
                              <m:eqArrPr>
                                <m:ctrlPr>
                                  <a:rPr lang="fr-FR" i="1" dirty="0">
                                    <a:latin typeface="Cambria Math" panose="02040503050406030204" pitchFamily="18" charset="0"/>
                                  </a:rPr>
                                </m:ctrlPr>
                              </m:eqArrPr>
                              <m:e>
                                <m:acc>
                                  <m:accPr>
                                    <m:chr m:val="⃗"/>
                                    <m:ctrlPr>
                                      <a:rPr lang="fr-FR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fr-FR" i="1">
                                        <a:latin typeface="Cambria Math" panose="02040503050406030204" pitchFamily="18" charset="0"/>
                                      </a:rPr>
                                      <m:t>𝑅</m:t>
                                    </m:r>
                                  </m:e>
                                </m:acc>
                                <m:r>
                                  <a:rPr lang="fr-FR" i="1">
                                    <a:latin typeface="Cambria Math" panose="02040503050406030204" pitchFamily="18" charset="0"/>
                                  </a:rPr>
                                  <m:t>(1→2</m:t>
                                </m:r>
                                <m:r>
                                  <a:rPr lang="fr-FR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fr-F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⃗"/>
                                        <m:ctrlPr>
                                          <a:rPr lang="fr-F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fr-FR" i="1">
                                            <a:latin typeface="Cambria Math" panose="02040503050406030204" pitchFamily="18" charset="0"/>
                                          </a:rPr>
                                          <m:t>𝑀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fr-FR" b="0" i="1" smtClean="0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sub>
                                </m:sSub>
                                <m:r>
                                  <a:rPr lang="fr-FR" i="1">
                                    <a:latin typeface="Cambria Math" panose="02040503050406030204" pitchFamily="18" charset="0"/>
                                  </a:rPr>
                                  <m:t> (1→2</m:t>
                                </m:r>
                                <m:r>
                                  <m:rPr>
                                    <m:nor/>
                                  </m:rPr>
                                  <a:rPr lang="fr-FR" dirty="0"/>
                                  <m:t>)</m:t>
                                </m:r>
                              </m:e>
                            </m:eqArr>
                          </m:e>
                        </m:d>
                      </m:e>
                    </m:sPre>
                  </m:oMath>
                </a14:m>
                <a:endParaRPr lang="fr-FR" sz="2400" dirty="0"/>
              </a:p>
            </p:txBody>
          </p:sp>
        </mc:Choice>
        <mc:Fallback xmlns="">
          <p:sp>
            <p:nvSpPr>
              <p:cNvPr id="3" name="ZoneTexte 2">
                <a:extLst>
                  <a:ext uri="{FF2B5EF4-FFF2-40B4-BE49-F238E27FC236}">
                    <a16:creationId xmlns:a16="http://schemas.microsoft.com/office/drawing/2014/main" id="{C785FB9F-E585-EC37-9152-DAA68EC418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3429" y="2355814"/>
                <a:ext cx="3007890" cy="90550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ZoneTexte 8">
                <a:extLst>
                  <a:ext uri="{FF2B5EF4-FFF2-40B4-BE49-F238E27FC236}">
                    <a16:creationId xmlns:a16="http://schemas.microsoft.com/office/drawing/2014/main" id="{C10B4FF8-B594-AC2F-1185-4164C9F7E244}"/>
                  </a:ext>
                </a:extLst>
              </p:cNvPr>
              <p:cNvSpPr txBox="1"/>
              <p:nvPr/>
            </p:nvSpPr>
            <p:spPr>
              <a:xfrm>
                <a:off x="5723429" y="3921231"/>
                <a:ext cx="3007890" cy="9055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fr-FR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fr-FR" sz="2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2400" i="1" smtClean="0">
                                <a:latin typeface="Cambria Math" panose="02040503050406030204" pitchFamily="18" charset="0"/>
                              </a:rPr>
                              <m:t>𝜏</m:t>
                            </m:r>
                          </m:e>
                          <m:sub>
                            <m:r>
                              <a:rPr lang="fr-FR" sz="2400" b="0" i="1" smtClean="0">
                                <a:latin typeface="Cambria Math" panose="02040503050406030204" pitchFamily="18" charset="0"/>
                              </a:rPr>
                              <m:t>(1→2)</m:t>
                            </m:r>
                          </m:sub>
                        </m:sSub>
                      </m:e>
                    </m:d>
                  </m:oMath>
                </a14:m>
                <a:r>
                  <a:rPr lang="fr-FR" sz="2400" dirty="0"/>
                  <a:t>=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fr-FR" sz="2400" i="1" dirty="0" smtClean="0"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a:rPr lang="fr-FR" sz="2400" b="0" i="1" dirty="0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  <m:sup/>
                      <m:e>
                        <m:d>
                          <m:dPr>
                            <m:begChr m:val="{"/>
                            <m:endChr m:val="}"/>
                            <m:ctrlPr>
                              <a:rPr lang="fr-FR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eqArr>
                              <m:eqArrPr>
                                <m:ctrlPr>
                                  <a:rPr lang="fr-FR" i="1" dirty="0">
                                    <a:latin typeface="Cambria Math" panose="02040503050406030204" pitchFamily="18" charset="0"/>
                                  </a:rPr>
                                </m:ctrlPr>
                              </m:eqArrPr>
                              <m:e>
                                <m:acc>
                                  <m:accPr>
                                    <m:chr m:val="⃗"/>
                                    <m:ctrlPr>
                                      <a:rPr lang="fr-FR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fr-FR" i="1">
                                        <a:latin typeface="Cambria Math" panose="02040503050406030204" pitchFamily="18" charset="0"/>
                                      </a:rPr>
                                      <m:t>𝑅</m:t>
                                    </m:r>
                                  </m:e>
                                </m:acc>
                                <m:r>
                                  <a:rPr lang="fr-FR" i="1">
                                    <a:latin typeface="Cambria Math" panose="02040503050406030204" pitchFamily="18" charset="0"/>
                                  </a:rPr>
                                  <m:t>(1→2</m:t>
                                </m:r>
                                <m:r>
                                  <m:rPr>
                                    <m:nor/>
                                  </m:rPr>
                                  <a:rPr lang="fr-FR" dirty="0"/>
                                  <m:t>)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fr-F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⃗"/>
                                        <m:ctrlPr>
                                          <a:rPr lang="fr-F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fr-FR" i="1">
                                            <a:latin typeface="Cambria Math" panose="02040503050406030204" pitchFamily="18" charset="0"/>
                                          </a:rPr>
                                          <m:t>𝑀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fr-FR" i="1"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sub>
                                </m:sSub>
                                <m:r>
                                  <a:rPr lang="fr-FR" i="1">
                                    <a:latin typeface="Cambria Math" panose="02040503050406030204" pitchFamily="18" charset="0"/>
                                  </a:rPr>
                                  <m:t> (1→2</m:t>
                                </m:r>
                                <m:r>
                                  <m:rPr>
                                    <m:nor/>
                                  </m:rPr>
                                  <a:rPr lang="fr-FR" dirty="0"/>
                                  <m:t>)</m:t>
                                </m:r>
                              </m:e>
                            </m:eqArr>
                          </m:e>
                        </m:d>
                      </m:e>
                    </m:sPre>
                  </m:oMath>
                </a14:m>
                <a:endParaRPr lang="fr-FR" sz="2400" dirty="0"/>
              </a:p>
            </p:txBody>
          </p:sp>
        </mc:Choice>
        <mc:Fallback xmlns="">
          <p:sp>
            <p:nvSpPr>
              <p:cNvPr id="9" name="ZoneTexte 8">
                <a:extLst>
                  <a:ext uri="{FF2B5EF4-FFF2-40B4-BE49-F238E27FC236}">
                    <a16:creationId xmlns:a16="http://schemas.microsoft.com/office/drawing/2014/main" id="{C10B4FF8-B594-AC2F-1185-4164C9F7E2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3429" y="3921231"/>
                <a:ext cx="3007890" cy="90550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ZoneTexte 21">
                <a:extLst>
                  <a:ext uri="{FF2B5EF4-FFF2-40B4-BE49-F238E27FC236}">
                    <a16:creationId xmlns:a16="http://schemas.microsoft.com/office/drawing/2014/main" id="{8888AD45-4030-A276-B8A9-1894854502A9}"/>
                  </a:ext>
                </a:extLst>
              </p:cNvPr>
              <p:cNvSpPr txBox="1"/>
              <p:nvPr/>
            </p:nvSpPr>
            <p:spPr>
              <a:xfrm>
                <a:off x="4179374" y="5604992"/>
                <a:ext cx="6096000" cy="76027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eqArr>
                        <m:eqArrPr>
                          <m:ctrlPr>
                            <a:rPr lang="fr-FR" i="1" dirty="0" smtClean="0">
                              <a:latin typeface="Cambria Math" panose="02040503050406030204" pitchFamily="18" charset="0"/>
                            </a:rPr>
                          </m:ctrlPr>
                        </m:eqArrPr>
                        <m:e>
                          <m:acc>
                            <m:accPr>
                              <m:chr m:val="⃗"/>
                              <m:ctrlPr>
                                <a:rPr lang="fr-F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</m:acc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(1→2</m:t>
                          </m:r>
                          <m:r>
                            <m:rPr>
                              <m:nor/>
                            </m:rPr>
                            <a:rPr lang="fr-FR" dirty="0"/>
                            <m:t>)=</m:t>
                          </m:r>
                          <m:acc>
                            <m:accPr>
                              <m:chr m:val="⃗"/>
                              <m:ctrlPr>
                                <a:rPr lang="fr-F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acc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(1→2</m:t>
                          </m:r>
                          <m:r>
                            <m:rPr>
                              <m:nor/>
                            </m:rPr>
                            <a:rPr lang="fr-FR" dirty="0"/>
                            <m:t>)</m:t>
                          </m:r>
                        </m:e>
                        <m:e>
                          <m:sSub>
                            <m:sSubPr>
                              <m:ctrlPr>
                                <a:rPr lang="fr-F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fr-FR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fr-FR" i="1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</m:acc>
                            </m:e>
                            <m:sub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 (1→2</m:t>
                          </m:r>
                          <m:r>
                            <m:rPr>
                              <m:nor/>
                            </m:rPr>
                            <a:rPr lang="fr-FR" dirty="0"/>
                            <m:t>) =</m:t>
                          </m:r>
                          <m:sSub>
                            <m:sSubPr>
                              <m:ctrlPr>
                                <a:rPr lang="fr-F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fr-FR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fr-FR" i="1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</m:acc>
                            </m:e>
                            <m:sub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 (1→2</m:t>
                          </m:r>
                          <m:r>
                            <m:rPr>
                              <m:nor/>
                            </m:rPr>
                            <a:rPr lang="fr-FR" dirty="0"/>
                            <m:t>)</m:t>
                          </m:r>
                          <m:r>
                            <a:rPr lang="fr-FR" b="0" i="1" dirty="0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acc>
                            <m:accPr>
                              <m:chr m:val="⃗"/>
                              <m:ctrlPr>
                                <a:rPr lang="fr-F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𝐵𝐴</m:t>
                              </m:r>
                            </m:e>
                          </m:acc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fr-FR" dirty="0"/>
                            <m:t>∧ </m:t>
                          </m:r>
                          <m:acc>
                            <m:accPr>
                              <m:chr m:val="⃗"/>
                              <m:ctrlPr>
                                <a:rPr lang="fr-FR" i="1" dirty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fr-FR" i="1" dirty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acc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(1→2</m:t>
                          </m:r>
                          <m:r>
                            <m:rPr>
                              <m:nor/>
                            </m:rPr>
                            <a:rPr lang="fr-FR" dirty="0"/>
                            <m:t>)</m:t>
                          </m:r>
                        </m:e>
                      </m:eqArr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22" name="ZoneTexte 21">
                <a:extLst>
                  <a:ext uri="{FF2B5EF4-FFF2-40B4-BE49-F238E27FC236}">
                    <a16:creationId xmlns:a16="http://schemas.microsoft.com/office/drawing/2014/main" id="{8888AD45-4030-A276-B8A9-1894854502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9374" y="5604992"/>
                <a:ext cx="6096000" cy="76027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925408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3DFloatVTI">
  <a:themeElements>
    <a:clrScheme name="Float">
      <a:dk1>
        <a:sysClr val="windowText" lastClr="000000"/>
      </a:dk1>
      <a:lt1>
        <a:sysClr val="window" lastClr="FFFFFF"/>
      </a:lt1>
      <a:dk2>
        <a:srgbClr val="1B192E"/>
      </a:dk2>
      <a:lt2>
        <a:srgbClr val="EAE5EB"/>
      </a:lt2>
      <a:accent1>
        <a:srgbClr val="13BE89"/>
      </a:accent1>
      <a:accent2>
        <a:srgbClr val="12B1BF"/>
      </a:accent2>
      <a:accent3>
        <a:srgbClr val="D40AA8"/>
      </a:accent3>
      <a:accent4>
        <a:srgbClr val="B86E62"/>
      </a:accent4>
      <a:accent5>
        <a:srgbClr val="A3A3C1"/>
      </a:accent5>
      <a:accent6>
        <a:srgbClr val="37335B"/>
      </a:accent6>
      <a:hlink>
        <a:srgbClr val="0066FF"/>
      </a:hlink>
      <a:folHlink>
        <a:srgbClr val="666699"/>
      </a:folHlink>
    </a:clrScheme>
    <a:fontScheme name="Float">
      <a:majorFont>
        <a:latin typeface="Walbaum Display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72976249_TF33713516_Win32" id="{68F5DA36-7AFD-4994-ADBB-7ABDED33980C}" vid="{2EF42A7D-B881-482C-9EC1-15BDEC5D8055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797783A8-901D-4F73-81D7-AA6841BEB3D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F49CD38-5B57-4682-9FCE-B9174068D0A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F342EE1-43E5-4AFB-895D-B61B9656DC14}">
  <ds:schemaRefs>
    <ds:schemaRef ds:uri="http://schemas.microsoft.com/office/2006/documentManagement/types"/>
    <ds:schemaRef ds:uri="http://schemas.microsoft.com/sharepoint/v3"/>
    <ds:schemaRef ds:uri="http://purl.org/dc/dcmitype/"/>
    <ds:schemaRef ds:uri="http://purl.org/dc/elements/1.1/"/>
    <ds:schemaRef ds:uri="http://purl.org/dc/terms/"/>
    <ds:schemaRef ds:uri="http://schemas.microsoft.com/office/infopath/2007/PartnerControls"/>
    <ds:schemaRef ds:uri="http://schemas.microsoft.com/office/2006/metadata/properties"/>
    <ds:schemaRef ds:uri="http://www.w3.org/XML/1998/namespace"/>
    <ds:schemaRef ds:uri="http://schemas.openxmlformats.org/package/2006/metadata/core-properties"/>
    <ds:schemaRef ds:uri="230e9df3-be65-4c73-a93b-d1236ebd677e"/>
    <ds:schemaRef ds:uri="16c05727-aa75-4e4a-9b5f-8a80a1165891"/>
    <ds:schemaRef ds:uri="71af3243-3dd4-4a8d-8c0d-dd76da1f02a5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{4A06B501-8FDD-485A-B7F9-F8F66FC5E2E4}tf33713516_win32</Template>
  <TotalTime>7630</TotalTime>
  <Words>2456</Words>
  <Application>Microsoft Office PowerPoint</Application>
  <PresentationFormat>Grand écran</PresentationFormat>
  <Paragraphs>291</Paragraphs>
  <Slides>25</Slides>
  <Notes>25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25</vt:i4>
      </vt:variant>
    </vt:vector>
  </HeadingPairs>
  <TitlesOfParts>
    <vt:vector size="34" baseType="lpstr">
      <vt:lpstr>Aptos</vt:lpstr>
      <vt:lpstr>Aptos Display</vt:lpstr>
      <vt:lpstr>Arial</vt:lpstr>
      <vt:lpstr>Calibri</vt:lpstr>
      <vt:lpstr>Cambria Math</vt:lpstr>
      <vt:lpstr>Gill Sans MT</vt:lpstr>
      <vt:lpstr>Walbaum Display</vt:lpstr>
      <vt:lpstr>Wingdings</vt:lpstr>
      <vt:lpstr>3DFloatVTI</vt:lpstr>
      <vt:lpstr>Statique analytique</vt:lpstr>
      <vt:lpstr>Pré-requis</vt:lpstr>
      <vt:lpstr>Plan de formation</vt:lpstr>
      <vt:lpstr>Champ de l’action mécanique</vt:lpstr>
      <vt:lpstr>Champ de l’action mécanique</vt:lpstr>
      <vt:lpstr>Champ de l’action mécanique</vt:lpstr>
      <vt:lpstr>Torseur associé à l’action mécanique d’une force</vt:lpstr>
      <vt:lpstr>Théorème du changement de centre de réduction du torseur associé à l’action mécanique due à un ensemble de forces</vt:lpstr>
      <vt:lpstr>Théorème du changement de centre de réduction du torseur associé à l’action mécanique due à un ensemble de forces</vt:lpstr>
      <vt:lpstr>Application</vt:lpstr>
      <vt:lpstr>Dispositif hydraulique de bridage </vt:lpstr>
      <vt:lpstr>Dispositif hydraulique de bridage </vt:lpstr>
      <vt:lpstr>Dispositif hydraulique de bridage </vt:lpstr>
      <vt:lpstr>Dispositif hydraulique de bridage </vt:lpstr>
      <vt:lpstr>Dispositif hydraulique de bridage </vt:lpstr>
      <vt:lpstr>Dispositif hydraulique de bridage </vt:lpstr>
      <vt:lpstr>Dispositif hydraulique de bridage </vt:lpstr>
      <vt:lpstr>Dispositif hydraulique de bridage </vt:lpstr>
      <vt:lpstr>Dispositif hydraulique de bridage </vt:lpstr>
      <vt:lpstr>Dispositif hydraulique de bridage </vt:lpstr>
      <vt:lpstr>Dispositif hydraulique de bridage </vt:lpstr>
      <vt:lpstr>Dispositif hydraulique de bridage </vt:lpstr>
      <vt:lpstr>Dispositif hydraulique de bridage </vt:lpstr>
      <vt:lpstr>Dispositif hydraulique de bridage </vt:lpstr>
      <vt:lpstr>Dispositif hydraulique de bridage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Dominique FICHOT</dc:creator>
  <cp:lastModifiedBy>Dominique FICHOT</cp:lastModifiedBy>
  <cp:revision>8</cp:revision>
  <dcterms:created xsi:type="dcterms:W3CDTF">2024-09-17T15:26:11Z</dcterms:created>
  <dcterms:modified xsi:type="dcterms:W3CDTF">2024-11-17T22:26:47Z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  <property fmtid="{D5CDD505-2E9C-101B-9397-08002B2CF9AE}" pid="3" name="MediaServiceImageTags">
    <vt:lpwstr/>
  </property>
</Properties>
</file>