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29"/>
  </p:notesMasterIdLst>
  <p:handoutMasterIdLst>
    <p:handoutMasterId r:id="rId30"/>
  </p:handoutMasterIdLst>
  <p:sldIdLst>
    <p:sldId id="410" r:id="rId5"/>
    <p:sldId id="383" r:id="rId6"/>
    <p:sldId id="389" r:id="rId7"/>
    <p:sldId id="411" r:id="rId8"/>
    <p:sldId id="412" r:id="rId9"/>
    <p:sldId id="413" r:id="rId10"/>
    <p:sldId id="414" r:id="rId11"/>
    <p:sldId id="415" r:id="rId12"/>
    <p:sldId id="416" r:id="rId13"/>
    <p:sldId id="417" r:id="rId14"/>
    <p:sldId id="418" r:id="rId15"/>
    <p:sldId id="419" r:id="rId16"/>
    <p:sldId id="420" r:id="rId17"/>
    <p:sldId id="424" r:id="rId18"/>
    <p:sldId id="425" r:id="rId19"/>
    <p:sldId id="426" r:id="rId20"/>
    <p:sldId id="427" r:id="rId21"/>
    <p:sldId id="428" r:id="rId22"/>
    <p:sldId id="429" r:id="rId23"/>
    <p:sldId id="430" r:id="rId24"/>
    <p:sldId id="431" r:id="rId25"/>
    <p:sldId id="432" r:id="rId26"/>
    <p:sldId id="433" r:id="rId27"/>
    <p:sldId id="434" r:id="rId28"/>
  </p:sldIdLst>
  <p:sldSz cx="12192000" cy="6858000"/>
  <p:notesSz cx="6858000" cy="9144000"/>
  <p:defaultTextStyle>
    <a:defPPr rtl="0">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76987" autoAdjust="0"/>
  </p:normalViewPr>
  <p:slideViewPr>
    <p:cSldViewPr snapToGrid="0">
      <p:cViewPr varScale="1">
        <p:scale>
          <a:sx n="90" d="100"/>
          <a:sy n="90" d="100"/>
        </p:scale>
        <p:origin x="1218"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7" d="100"/>
          <a:sy n="97" d="100"/>
        </p:scale>
        <p:origin x="3618"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fr-FR" sz="1200"/>
            </a:lvl1pPr>
          </a:lstStyle>
          <a:p>
            <a:pPr rtl="0"/>
            <a:fld id="{E7829D4B-412A-499A-8D4F-B904ADB5D0BE}" type="datetime1">
              <a:rPr lang="fr-FR" smtClean="0"/>
              <a:t>12/11/2024</a:t>
            </a:fld>
            <a:endParaRPr lang="fr-FR" dirty="0"/>
          </a:p>
        </p:txBody>
      </p:sp>
      <p:sp>
        <p:nvSpPr>
          <p:cNvPr id="6" name="Espace réservé du numéro de diapositive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E2C230DF-5933-439D-898F-38E9AC9BA688}" type="slidenum">
              <a:rPr lang="fr-FR" smtClean="0"/>
              <a:t>‹N°›</a:t>
            </a:fld>
            <a:endParaRPr lang="fr-FR" dirty="0"/>
          </a:p>
        </p:txBody>
      </p:sp>
      <p:sp>
        <p:nvSpPr>
          <p:cNvPr id="7" name="Espace réservé du pied de page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8" name="Espace réservé de l’en-tête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fr-FR" sz="1200"/>
            </a:lvl1pPr>
          </a:lstStyle>
          <a:p>
            <a:pPr rtl="0"/>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fr-FR" sz="1200"/>
            </a:lvl1pPr>
          </a:lstStyle>
          <a:p>
            <a:pPr rtl="0"/>
            <a:fld id="{CCE360E1-1F2F-4ECC-8A8D-37670FD54F5F}" type="datetime1">
              <a:rPr lang="fr-FR" smtClean="0"/>
              <a:t>04/11/2024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fr-FR"/>
            </a:defPPr>
          </a:lstStyle>
          <a:p>
            <a:pPr rtl="0"/>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fr-FR" sz="1200"/>
            </a:lvl1pPr>
          </a:lstStyle>
          <a:p>
            <a:pPr rtl="0"/>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fr-FR" sz="1200"/>
            </a:lvl1pPr>
          </a:lstStyle>
          <a:p>
            <a:pPr rtl="0"/>
            <a:fld id="{A89C7E07-3C67-C64C-8DA0-0404F6303970}" type="slidenum">
              <a:rPr lang="fr-FR" smtClean="0"/>
              <a:t>‹N°›</a:t>
            </a:fld>
            <a:endParaRPr lang="fr-FR"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1</a:t>
            </a:fld>
            <a:endParaRPr lang="fr-FR"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C002A-8ED6-B367-ADB9-498FC1FEE4F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866B718-EF1F-90D4-4699-0D817E514887}"/>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2B9E862D-F105-52F7-584A-B0FA2CB2B4FD}"/>
              </a:ext>
            </a:extLst>
          </p:cNvPr>
          <p:cNvSpPr>
            <a:spLocks noGrp="1"/>
          </p:cNvSpPr>
          <p:nvPr>
            <p:ph type="body" idx="1"/>
          </p:nvPr>
        </p:nvSpPr>
        <p:spPr/>
        <p:txBody>
          <a:bodyPr rtlCol="0"/>
          <a:lstStyle>
            <a:defPPr>
              <a:defRPr lang="fr-FR"/>
            </a:defPPr>
          </a:lstStyle>
          <a:p>
            <a:pPr marR="0" algn="just"/>
            <a:r>
              <a:rPr lang="fr-FR" sz="1800" b="0" i="0" u="none" strike="noStrike" baseline="0" dirty="0">
                <a:solidFill>
                  <a:srgbClr val="000000"/>
                </a:solidFill>
                <a:latin typeface="Times New Roman" panose="02020603050405020304" pitchFamily="18" charset="0"/>
              </a:rPr>
              <a:t>Convention: Si la barre subit un effort de 100 N en tension, on écrit: </a:t>
            </a:r>
          </a:p>
          <a:p>
            <a:pPr marR="0" algn="just"/>
            <a:r>
              <a:rPr lang="pt-BR" sz="1800" b="0" i="0" u="none" strike="noStrike" baseline="0" dirty="0">
                <a:solidFill>
                  <a:srgbClr val="000000"/>
                </a:solidFill>
                <a:latin typeface="Times New Roman" panose="02020603050405020304" pitchFamily="18" charset="0"/>
              </a:rPr>
              <a:t>F = 100 N ou 100 N </a:t>
            </a:r>
            <a:r>
              <a:rPr lang="pt-BR" sz="1800" b="1" i="0" u="none" strike="noStrike" baseline="0" dirty="0">
                <a:solidFill>
                  <a:srgbClr val="000000"/>
                </a:solidFill>
                <a:latin typeface="Times New Roman" panose="02020603050405020304" pitchFamily="18" charset="0"/>
              </a:rPr>
              <a:t>T </a:t>
            </a:r>
            <a:endParaRPr lang="pt-B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Si la barre subit un effort en 100 N en compression, on écrit: </a:t>
            </a:r>
          </a:p>
          <a:p>
            <a:pPr marR="0" algn="just"/>
            <a:r>
              <a:rPr lang="pt-BR" sz="1800" b="0" i="0" u="none" strike="noStrike" baseline="0" dirty="0">
                <a:solidFill>
                  <a:srgbClr val="000000"/>
                </a:solidFill>
                <a:latin typeface="Times New Roman" panose="02020603050405020304" pitchFamily="18" charset="0"/>
              </a:rPr>
              <a:t>F = -100 N ou 100 N </a:t>
            </a:r>
            <a:r>
              <a:rPr lang="pt-BR" sz="1800" b="1" i="0" u="none" strike="noStrike" baseline="0" dirty="0">
                <a:solidFill>
                  <a:srgbClr val="000000"/>
                </a:solidFill>
                <a:latin typeface="Times New Roman" panose="02020603050405020304" pitchFamily="18" charset="0"/>
              </a:rPr>
              <a:t>C </a:t>
            </a:r>
            <a:endParaRPr lang="fr-FR" dirty="0"/>
          </a:p>
        </p:txBody>
      </p:sp>
      <p:sp>
        <p:nvSpPr>
          <p:cNvPr id="4" name="Espace réservé du numéro de diapositive 3">
            <a:extLst>
              <a:ext uri="{FF2B5EF4-FFF2-40B4-BE49-F238E27FC236}">
                <a16:creationId xmlns:a16="http://schemas.microsoft.com/office/drawing/2014/main" id="{83549E35-94BA-9721-6E1A-10D28D1B33C7}"/>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10</a:t>
            </a:fld>
            <a:endParaRPr lang="fr-FR" dirty="0"/>
          </a:p>
        </p:txBody>
      </p:sp>
    </p:spTree>
    <p:extLst>
      <p:ext uri="{BB962C8B-B14F-4D97-AF65-F5344CB8AC3E}">
        <p14:creationId xmlns:p14="http://schemas.microsoft.com/office/powerpoint/2010/main" val="870217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5F42A9-6FCA-4AA2-4A39-5CED05AAB3D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DA72B1A-2837-CD58-5A91-C55C962AF397}"/>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F9689EFF-DAD7-67A1-C7A3-FAC7A6D72BB1}"/>
              </a:ext>
            </a:extLst>
          </p:cNvPr>
          <p:cNvSpPr>
            <a:spLocks noGrp="1"/>
          </p:cNvSpPr>
          <p:nvPr>
            <p:ph type="body" idx="1"/>
          </p:nvPr>
        </p:nvSpPr>
        <p:spPr/>
        <p:txBody>
          <a:bodyPr rtlCol="0"/>
          <a:lstStyle>
            <a:defPPr>
              <a:defRPr lang="fr-FR"/>
            </a:defPPr>
          </a:lstStyle>
          <a:p>
            <a:pPr marR="0" algn="just"/>
            <a:endParaRPr lang="fr-FR" dirty="0"/>
          </a:p>
        </p:txBody>
      </p:sp>
      <p:sp>
        <p:nvSpPr>
          <p:cNvPr id="4" name="Espace réservé du numéro de diapositive 3">
            <a:extLst>
              <a:ext uri="{FF2B5EF4-FFF2-40B4-BE49-F238E27FC236}">
                <a16:creationId xmlns:a16="http://schemas.microsoft.com/office/drawing/2014/main" id="{6DEAB999-FFBB-C16D-B623-40C96B9B4DF2}"/>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11</a:t>
            </a:fld>
            <a:endParaRPr lang="fr-FR" dirty="0"/>
          </a:p>
        </p:txBody>
      </p:sp>
    </p:spTree>
    <p:extLst>
      <p:ext uri="{BB962C8B-B14F-4D97-AF65-F5344CB8AC3E}">
        <p14:creationId xmlns:p14="http://schemas.microsoft.com/office/powerpoint/2010/main" val="1200919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5FE65-5498-5162-A6CA-C461AE8D3E4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4D1D530-8580-EB48-9D5F-927058883DD9}"/>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86A695B2-27E8-BF53-FB54-7546DF24A19B}"/>
              </a:ext>
            </a:extLst>
          </p:cNvPr>
          <p:cNvSpPr>
            <a:spLocks noGrp="1"/>
          </p:cNvSpPr>
          <p:nvPr>
            <p:ph type="body" idx="1"/>
          </p:nvPr>
        </p:nvSpPr>
        <p:spPr/>
        <p:txBody>
          <a:bodyPr rtlCol="0"/>
          <a:lstStyle>
            <a:defPPr>
              <a:defRPr lang="fr-FR"/>
            </a:defPPr>
          </a:lstStyle>
          <a:p>
            <a:pPr marR="0" algn="just"/>
            <a:endParaRPr lang="fr-FR" dirty="0"/>
          </a:p>
        </p:txBody>
      </p:sp>
      <p:sp>
        <p:nvSpPr>
          <p:cNvPr id="4" name="Espace réservé du numéro de diapositive 3">
            <a:extLst>
              <a:ext uri="{FF2B5EF4-FFF2-40B4-BE49-F238E27FC236}">
                <a16:creationId xmlns:a16="http://schemas.microsoft.com/office/drawing/2014/main" id="{36367261-2890-32F5-D698-C509E51116D1}"/>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12</a:t>
            </a:fld>
            <a:endParaRPr lang="fr-FR" dirty="0"/>
          </a:p>
        </p:txBody>
      </p:sp>
    </p:spTree>
    <p:extLst>
      <p:ext uri="{BB962C8B-B14F-4D97-AF65-F5344CB8AC3E}">
        <p14:creationId xmlns:p14="http://schemas.microsoft.com/office/powerpoint/2010/main" val="1242821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B3DC2-DB69-E581-83B2-EA7BEF4D560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FF209335-A4E2-E750-B50D-1C0F8BDFBB56}"/>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13EF56D8-994F-24FB-031A-0E7BE110BE02}"/>
              </a:ext>
            </a:extLst>
          </p:cNvPr>
          <p:cNvSpPr>
            <a:spLocks noGrp="1"/>
          </p:cNvSpPr>
          <p:nvPr>
            <p:ph type="body" idx="1"/>
          </p:nvPr>
        </p:nvSpPr>
        <p:spPr/>
        <p:txBody>
          <a:bodyPr rtlCol="0"/>
          <a:lstStyle>
            <a:defPPr>
              <a:defRPr lang="fr-FR"/>
            </a:defPPr>
          </a:lstStyle>
          <a:p>
            <a:pPr marR="0" algn="just"/>
            <a:endParaRPr lang="fr-FR" dirty="0"/>
          </a:p>
        </p:txBody>
      </p:sp>
      <p:sp>
        <p:nvSpPr>
          <p:cNvPr id="4" name="Espace réservé du numéro de diapositive 3">
            <a:extLst>
              <a:ext uri="{FF2B5EF4-FFF2-40B4-BE49-F238E27FC236}">
                <a16:creationId xmlns:a16="http://schemas.microsoft.com/office/drawing/2014/main" id="{A3D84A65-996D-6864-7B2C-0D554DB3DEA3}"/>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13</a:t>
            </a:fld>
            <a:endParaRPr lang="fr-FR" dirty="0"/>
          </a:p>
        </p:txBody>
      </p:sp>
    </p:spTree>
    <p:extLst>
      <p:ext uri="{BB962C8B-B14F-4D97-AF65-F5344CB8AC3E}">
        <p14:creationId xmlns:p14="http://schemas.microsoft.com/office/powerpoint/2010/main" val="2701817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B7571-72FB-577E-4D94-249DD15A195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64C8FE9-A627-748B-8CD2-5BA41DD3990D}"/>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D5F9D11B-05F2-C3FC-169D-754E27E7CE04}"/>
              </a:ext>
            </a:extLst>
          </p:cNvPr>
          <p:cNvSpPr>
            <a:spLocks noGrp="1"/>
          </p:cNvSpPr>
          <p:nvPr>
            <p:ph type="body" idx="1"/>
          </p:nvPr>
        </p:nvSpPr>
        <p:spPr/>
        <p:txBody>
          <a:bodyPr rtlCol="0"/>
          <a:lstStyle>
            <a:defPPr>
              <a:defRPr lang="fr-FR"/>
            </a:defPPr>
          </a:lstStyle>
          <a:p>
            <a:pPr marR="0" algn="just"/>
            <a:r>
              <a:rPr lang="fr-FR" sz="1800" b="0" i="0" u="none" strike="noStrike" baseline="0" dirty="0">
                <a:solidFill>
                  <a:srgbClr val="000000"/>
                </a:solidFill>
                <a:latin typeface="Times New Roman" panose="02020603050405020304" pitchFamily="18" charset="0"/>
              </a:rPr>
              <a:t>La présence d'une ou de deux barres articulées peut être assimilée à des liaisons équivalentes ainsi: </a:t>
            </a:r>
            <a:endParaRPr lang="fr-FR" dirty="0"/>
          </a:p>
        </p:txBody>
      </p:sp>
      <p:sp>
        <p:nvSpPr>
          <p:cNvPr id="4" name="Espace réservé du numéro de diapositive 3">
            <a:extLst>
              <a:ext uri="{FF2B5EF4-FFF2-40B4-BE49-F238E27FC236}">
                <a16:creationId xmlns:a16="http://schemas.microsoft.com/office/drawing/2014/main" id="{D3AB865B-8D93-4EC5-893C-8C26B8107568}"/>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14</a:t>
            </a:fld>
            <a:endParaRPr lang="fr-FR" dirty="0"/>
          </a:p>
        </p:txBody>
      </p:sp>
    </p:spTree>
    <p:extLst>
      <p:ext uri="{BB962C8B-B14F-4D97-AF65-F5344CB8AC3E}">
        <p14:creationId xmlns:p14="http://schemas.microsoft.com/office/powerpoint/2010/main" val="3004041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B4463-8A9E-B2A1-961D-24F91B72983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9B7F3C4-0886-E76C-43D6-66526CB9EECC}"/>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61D5CA80-8EB0-AE1B-B19B-EAFAC0DA5165}"/>
              </a:ext>
            </a:extLst>
          </p:cNvPr>
          <p:cNvSpPr>
            <a:spLocks noGrp="1"/>
          </p:cNvSpPr>
          <p:nvPr>
            <p:ph type="body" idx="1"/>
          </p:nvPr>
        </p:nvSpPr>
        <p:spPr/>
        <p:txBody>
          <a:bodyPr rtlCol="0"/>
          <a:lstStyle>
            <a:defPPr>
              <a:defRPr lang="fr-FR"/>
            </a:defPPr>
          </a:lstStyle>
          <a:p>
            <a:pPr marR="0" algn="just"/>
            <a:endParaRPr lang="fr-FR" dirty="0"/>
          </a:p>
        </p:txBody>
      </p:sp>
      <p:sp>
        <p:nvSpPr>
          <p:cNvPr id="4" name="Espace réservé du numéro de diapositive 3">
            <a:extLst>
              <a:ext uri="{FF2B5EF4-FFF2-40B4-BE49-F238E27FC236}">
                <a16:creationId xmlns:a16="http://schemas.microsoft.com/office/drawing/2014/main" id="{E9477B96-C246-6134-3ABD-213E3024044A}"/>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15</a:t>
            </a:fld>
            <a:endParaRPr lang="fr-FR" dirty="0"/>
          </a:p>
        </p:txBody>
      </p:sp>
    </p:spTree>
    <p:extLst>
      <p:ext uri="{BB962C8B-B14F-4D97-AF65-F5344CB8AC3E}">
        <p14:creationId xmlns:p14="http://schemas.microsoft.com/office/powerpoint/2010/main" val="19218885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22329-13F3-6C11-7B45-B4DECBD9249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8D7CA48-0188-53BF-9C18-974E4A7A102F}"/>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B29C8A61-27F3-E32A-3F72-E5D80EA23121}"/>
              </a:ext>
            </a:extLst>
          </p:cNvPr>
          <p:cNvSpPr>
            <a:spLocks noGrp="1"/>
          </p:cNvSpPr>
          <p:nvPr>
            <p:ph type="body" idx="1"/>
          </p:nvPr>
        </p:nvSpPr>
        <p:spPr/>
        <p:txBody>
          <a:bodyPr rtlCol="0"/>
          <a:lstStyle>
            <a:defPPr>
              <a:defRPr lang="fr-FR"/>
            </a:defPPr>
          </a:lstStyle>
          <a:p>
            <a:pPr marR="0" algn="just"/>
            <a:endParaRPr lang="fr-FR" dirty="0"/>
          </a:p>
        </p:txBody>
      </p:sp>
      <p:sp>
        <p:nvSpPr>
          <p:cNvPr id="4" name="Espace réservé du numéro de diapositive 3">
            <a:extLst>
              <a:ext uri="{FF2B5EF4-FFF2-40B4-BE49-F238E27FC236}">
                <a16:creationId xmlns:a16="http://schemas.microsoft.com/office/drawing/2014/main" id="{38B3DF4D-3568-2269-B318-8D511E686641}"/>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16</a:t>
            </a:fld>
            <a:endParaRPr lang="fr-FR" dirty="0"/>
          </a:p>
        </p:txBody>
      </p:sp>
    </p:spTree>
    <p:extLst>
      <p:ext uri="{BB962C8B-B14F-4D97-AF65-F5344CB8AC3E}">
        <p14:creationId xmlns:p14="http://schemas.microsoft.com/office/powerpoint/2010/main" val="1103924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2C581-C21E-649B-6E5E-42B43F4A5C3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ED81412-7059-16C2-AF3A-DB4B95BAB7BA}"/>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569F52EF-67E6-764B-7F14-5E81D4CD29B5}"/>
              </a:ext>
            </a:extLst>
          </p:cNvPr>
          <p:cNvSpPr>
            <a:spLocks noGrp="1"/>
          </p:cNvSpPr>
          <p:nvPr>
            <p:ph type="body" idx="1"/>
          </p:nvPr>
        </p:nvSpPr>
        <p:spPr/>
        <p:txBody>
          <a:bodyPr rtlCol="0"/>
          <a:lstStyle>
            <a:defPPr>
              <a:defRPr lang="fr-FR"/>
            </a:defPPr>
          </a:lstStyle>
          <a:p>
            <a:pPr marR="0" algn="just"/>
            <a:endParaRPr lang="fr-FR" dirty="0"/>
          </a:p>
        </p:txBody>
      </p:sp>
      <p:sp>
        <p:nvSpPr>
          <p:cNvPr id="4" name="Espace réservé du numéro de diapositive 3">
            <a:extLst>
              <a:ext uri="{FF2B5EF4-FFF2-40B4-BE49-F238E27FC236}">
                <a16:creationId xmlns:a16="http://schemas.microsoft.com/office/drawing/2014/main" id="{BD105365-F7A3-83FE-54A6-0A3C6C9DB043}"/>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17</a:t>
            </a:fld>
            <a:endParaRPr lang="fr-FR" dirty="0"/>
          </a:p>
        </p:txBody>
      </p:sp>
    </p:spTree>
    <p:extLst>
      <p:ext uri="{BB962C8B-B14F-4D97-AF65-F5344CB8AC3E}">
        <p14:creationId xmlns:p14="http://schemas.microsoft.com/office/powerpoint/2010/main" val="1386897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D1928-769E-E4C2-DD90-6792343BC11D}"/>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DF1A6EB-C5DA-ED2C-2951-A92ACE8F15CC}"/>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1CD1991C-12E5-8A8F-5519-556ED5094187}"/>
              </a:ext>
            </a:extLst>
          </p:cNvPr>
          <p:cNvSpPr>
            <a:spLocks noGrp="1"/>
          </p:cNvSpPr>
          <p:nvPr>
            <p:ph type="body" idx="1"/>
          </p:nvPr>
        </p:nvSpPr>
        <p:spPr/>
        <p:txBody>
          <a:bodyPr rtlCol="0"/>
          <a:lstStyle>
            <a:defPPr>
              <a:defRPr lang="fr-FR"/>
            </a:defPPr>
          </a:lstStyle>
          <a:p>
            <a:pPr marR="0" algn="just"/>
            <a:r>
              <a:rPr lang="fr-FR" sz="1800" b="0" i="0" u="none" strike="noStrike" baseline="0" dirty="0">
                <a:solidFill>
                  <a:srgbClr val="000000"/>
                </a:solidFill>
                <a:latin typeface="Times New Roman" panose="02020603050405020304" pitchFamily="18" charset="0"/>
              </a:rPr>
              <a:t>On est en présence de liaisons complètes lorsque la ou les liaisons (ou/et articulations) présentent 3 inconnues. On dénote quatre types de liaisons complètes couramment utilisées. </a:t>
            </a:r>
            <a:endParaRPr lang="fr-FR" dirty="0"/>
          </a:p>
        </p:txBody>
      </p:sp>
      <p:sp>
        <p:nvSpPr>
          <p:cNvPr id="4" name="Espace réservé du numéro de diapositive 3">
            <a:extLst>
              <a:ext uri="{FF2B5EF4-FFF2-40B4-BE49-F238E27FC236}">
                <a16:creationId xmlns:a16="http://schemas.microsoft.com/office/drawing/2014/main" id="{2D16C8C9-6E00-7245-EF28-766C14AA73EF}"/>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18</a:t>
            </a:fld>
            <a:endParaRPr lang="fr-FR" dirty="0"/>
          </a:p>
        </p:txBody>
      </p:sp>
    </p:spTree>
    <p:extLst>
      <p:ext uri="{BB962C8B-B14F-4D97-AF65-F5344CB8AC3E}">
        <p14:creationId xmlns:p14="http://schemas.microsoft.com/office/powerpoint/2010/main" val="3640644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A3E09-BFAA-AA09-CD3F-17658B2F2CC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37CCE76-9782-9AE9-99D2-C30FA0DA1E93}"/>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CF88CFD6-7307-FD68-FBB3-AE417DA3F490}"/>
              </a:ext>
            </a:extLst>
          </p:cNvPr>
          <p:cNvSpPr>
            <a:spLocks noGrp="1"/>
          </p:cNvSpPr>
          <p:nvPr>
            <p:ph type="body" idx="1"/>
          </p:nvPr>
        </p:nvSpPr>
        <p:spPr/>
        <p:txBody>
          <a:bodyPr rtlCol="0"/>
          <a:lstStyle>
            <a:defPPr>
              <a:defRPr lang="fr-FR"/>
            </a:defPPr>
          </a:lstStyle>
          <a:p>
            <a:pPr marR="0" algn="just"/>
            <a:r>
              <a:rPr lang="fr-FR" sz="1800" b="0" i="0" u="none" strike="noStrike" baseline="0" dirty="0">
                <a:solidFill>
                  <a:srgbClr val="000000"/>
                </a:solidFill>
                <a:latin typeface="Times New Roman" panose="02020603050405020304" pitchFamily="18" charset="0"/>
              </a:rPr>
              <a:t>On est en présence de liaisons complètes lorsque la ou les liaisons (ou/et articulations) présentent 3 inconnues. On dénote quatre types de liaisons complètes couramment utilisées. </a:t>
            </a:r>
            <a:endParaRPr lang="fr-FR" dirty="0"/>
          </a:p>
        </p:txBody>
      </p:sp>
      <p:sp>
        <p:nvSpPr>
          <p:cNvPr id="4" name="Espace réservé du numéro de diapositive 3">
            <a:extLst>
              <a:ext uri="{FF2B5EF4-FFF2-40B4-BE49-F238E27FC236}">
                <a16:creationId xmlns:a16="http://schemas.microsoft.com/office/drawing/2014/main" id="{3BB1B704-4E0D-3550-9017-7542E3FDF257}"/>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19</a:t>
            </a:fld>
            <a:endParaRPr lang="fr-FR" dirty="0"/>
          </a:p>
        </p:txBody>
      </p:sp>
    </p:spTree>
    <p:extLst>
      <p:ext uri="{BB962C8B-B14F-4D97-AF65-F5344CB8AC3E}">
        <p14:creationId xmlns:p14="http://schemas.microsoft.com/office/powerpoint/2010/main" val="3653676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2</a:t>
            </a:fld>
            <a:endParaRPr lang="fr-FR" dirty="0"/>
          </a:p>
        </p:txBody>
      </p:sp>
    </p:spTree>
    <p:extLst>
      <p:ext uri="{BB962C8B-B14F-4D97-AF65-F5344CB8AC3E}">
        <p14:creationId xmlns:p14="http://schemas.microsoft.com/office/powerpoint/2010/main" val="311341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8F9809-8158-2CF9-2014-C6458F7828B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0AEBFCE-068B-526D-5DE5-AB2DAAA80610}"/>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CFEC2DD0-97FF-7B1C-986C-415E3E003032}"/>
              </a:ext>
            </a:extLst>
          </p:cNvPr>
          <p:cNvSpPr>
            <a:spLocks noGrp="1"/>
          </p:cNvSpPr>
          <p:nvPr>
            <p:ph type="body" idx="1"/>
          </p:nvPr>
        </p:nvSpPr>
        <p:spPr/>
        <p:txBody>
          <a:bodyPr rtlCol="0"/>
          <a:lstStyle>
            <a:defPPr>
              <a:defRPr lang="fr-FR"/>
            </a:defPPr>
          </a:lstStyle>
          <a:p>
            <a:pPr marR="0" algn="just"/>
            <a:r>
              <a:rPr lang="fr-FR" sz="1800" b="0" i="0" u="none" strike="noStrike" baseline="0" dirty="0">
                <a:solidFill>
                  <a:srgbClr val="000000"/>
                </a:solidFill>
                <a:latin typeface="Times New Roman" panose="02020603050405020304" pitchFamily="18" charset="0"/>
              </a:rPr>
              <a:t>On est en présence de liaisons complètes lorsque la ou les liaisons (ou/et articulations) présentent 3 inconnues. On dénote quatre types de liaisons complètes couramment utilisées. </a:t>
            </a:r>
            <a:endParaRPr lang="fr-FR" dirty="0"/>
          </a:p>
        </p:txBody>
      </p:sp>
      <p:sp>
        <p:nvSpPr>
          <p:cNvPr id="4" name="Espace réservé du numéro de diapositive 3">
            <a:extLst>
              <a:ext uri="{FF2B5EF4-FFF2-40B4-BE49-F238E27FC236}">
                <a16:creationId xmlns:a16="http://schemas.microsoft.com/office/drawing/2014/main" id="{82DB3B7B-CE18-8ED5-1F7D-70E787CEC8AF}"/>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20</a:t>
            </a:fld>
            <a:endParaRPr lang="fr-FR" dirty="0"/>
          </a:p>
        </p:txBody>
      </p:sp>
    </p:spTree>
    <p:extLst>
      <p:ext uri="{BB962C8B-B14F-4D97-AF65-F5344CB8AC3E}">
        <p14:creationId xmlns:p14="http://schemas.microsoft.com/office/powerpoint/2010/main" val="3198237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C2F91-7DC4-3D4E-99CA-3E50CB94579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663AFF6-DBD8-C03C-0ECD-5CA922046E5A}"/>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94D472AC-BC95-62CA-E4ED-77288B59015C}"/>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9D29D23E-08EF-0545-EA67-2DF4567A14C4}"/>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21</a:t>
            </a:fld>
            <a:endParaRPr lang="fr-FR" dirty="0"/>
          </a:p>
        </p:txBody>
      </p:sp>
    </p:spTree>
    <p:extLst>
      <p:ext uri="{BB962C8B-B14F-4D97-AF65-F5344CB8AC3E}">
        <p14:creationId xmlns:p14="http://schemas.microsoft.com/office/powerpoint/2010/main" val="11209976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22</a:t>
            </a:fld>
            <a:endParaRPr lang="fr-FR" dirty="0"/>
          </a:p>
        </p:txBody>
      </p:sp>
    </p:spTree>
    <p:extLst>
      <p:ext uri="{BB962C8B-B14F-4D97-AF65-F5344CB8AC3E}">
        <p14:creationId xmlns:p14="http://schemas.microsoft.com/office/powerpoint/2010/main" val="3068958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815EC-BF29-D64D-A840-002DE128C18D}"/>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5FEFDF0-7BBC-3175-C425-E85850E439E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274445F-98F2-2489-14E6-E806A3BD99D1}"/>
              </a:ext>
            </a:extLst>
          </p:cNvPr>
          <p:cNvSpPr>
            <a:spLocks noGrp="1"/>
          </p:cNvSpPr>
          <p:nvPr>
            <p:ph type="body" idx="1"/>
          </p:nvPr>
        </p:nvSpPr>
        <p:spPr/>
        <p:txBody>
          <a:bodyPr/>
          <a:lstStyle/>
          <a:p>
            <a:pPr marR="0" algn="just"/>
            <a:r>
              <a:rPr lang="fr-FR" sz="1800" b="0" i="1" u="none" strike="noStrike" baseline="0" dirty="0">
                <a:solidFill>
                  <a:srgbClr val="000000"/>
                </a:solidFill>
                <a:latin typeface="Times New Roman" panose="02020603050405020304" pitchFamily="18" charset="0"/>
              </a:rPr>
              <a:t>Solution: </a:t>
            </a:r>
            <a:endParaRPr lang="fr-F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Identifions les efforts dans les câbles: </a:t>
            </a:r>
          </a:p>
          <a:p>
            <a:pPr marR="0" algn="just"/>
            <a:r>
              <a:rPr lang="fr-FR" sz="1800" b="0" i="0" u="none" strike="noStrike" baseline="0" dirty="0">
                <a:solidFill>
                  <a:srgbClr val="000000"/>
                </a:solidFill>
                <a:latin typeface="Times New Roman" panose="02020603050405020304" pitchFamily="18" charset="0"/>
              </a:rPr>
              <a:t>F1 dans le câble 1 </a:t>
            </a:r>
          </a:p>
          <a:p>
            <a:pPr marR="0" algn="just"/>
            <a:r>
              <a:rPr lang="fr-FR" sz="1800" b="0" i="0" u="none" strike="noStrike" baseline="0" dirty="0">
                <a:solidFill>
                  <a:srgbClr val="000000"/>
                </a:solidFill>
                <a:latin typeface="Times New Roman" panose="02020603050405020304" pitchFamily="18" charset="0"/>
              </a:rPr>
              <a:t>F2 dans le câble 2 </a:t>
            </a:r>
          </a:p>
          <a:p>
            <a:pPr marR="0" algn="just"/>
            <a:r>
              <a:rPr lang="fr-FR" sz="1800" b="0" i="0" u="none" strike="noStrike" baseline="0" dirty="0">
                <a:solidFill>
                  <a:srgbClr val="000000"/>
                </a:solidFill>
                <a:latin typeface="Times New Roman" panose="02020603050405020304" pitchFamily="18" charset="0"/>
              </a:rPr>
              <a:t>F3 dans le câble 3 </a:t>
            </a:r>
          </a:p>
          <a:p>
            <a:pPr marR="0" algn="just"/>
            <a:r>
              <a:rPr lang="fr-FR" sz="1800" b="0" i="0" u="none" strike="noStrike" baseline="0" dirty="0">
                <a:solidFill>
                  <a:srgbClr val="000000"/>
                </a:solidFill>
                <a:latin typeface="Times New Roman" panose="02020603050405020304" pitchFamily="18" charset="0"/>
              </a:rPr>
              <a:t>Isolons le corps P. Comme on est en présence de câbles, l'effort est nécessairement en tension. Ici, il est facile (</a:t>
            </a:r>
            <a:r>
              <a:rPr lang="fr-FR" sz="1800" b="0" i="0" u="none" strike="noStrike" baseline="0" dirty="0" err="1">
                <a:solidFill>
                  <a:srgbClr val="000000"/>
                </a:solidFill>
                <a:latin typeface="Times New Roman" panose="02020603050405020304" pitchFamily="18" charset="0"/>
              </a:rPr>
              <a:t>ΣFy</a:t>
            </a:r>
            <a:r>
              <a:rPr lang="fr-FR" sz="1800" b="0" i="0" u="none" strike="noStrike" baseline="0" dirty="0">
                <a:solidFill>
                  <a:srgbClr val="000000"/>
                </a:solidFill>
                <a:latin typeface="Times New Roman" panose="02020603050405020304" pitchFamily="18" charset="0"/>
              </a:rPr>
              <a:t> = F3 - 510 = 0 =&gt; F3 = 510 N) de voir que cette tension vaut: </a:t>
            </a:r>
          </a:p>
          <a:p>
            <a:pPr marR="0" algn="just"/>
            <a:r>
              <a:rPr lang="fr-FR" sz="1800" b="1" i="0" u="none" strike="noStrike" baseline="0" dirty="0">
                <a:solidFill>
                  <a:srgbClr val="000000"/>
                </a:solidFill>
                <a:latin typeface="Times New Roman" panose="02020603050405020304" pitchFamily="18" charset="0"/>
              </a:rPr>
              <a:t>F3 = 510 N </a:t>
            </a:r>
            <a:endParaRPr lang="fr-F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Comme ici nous n'avons plus d'autre corps à isoler, nous devons isoler le </a:t>
            </a:r>
            <a:r>
              <a:rPr lang="fr-FR" sz="1800" b="0" i="0" u="none" strike="noStrike" baseline="0" dirty="0" err="1">
                <a:solidFill>
                  <a:srgbClr val="000000"/>
                </a:solidFill>
                <a:latin typeface="Times New Roman" panose="02020603050405020304" pitchFamily="18" charset="0"/>
              </a:rPr>
              <a:t>noeud</a:t>
            </a:r>
            <a:r>
              <a:rPr lang="fr-FR" sz="1800" b="0" i="0" u="none" strike="noStrike" baseline="0" dirty="0">
                <a:solidFill>
                  <a:srgbClr val="000000"/>
                </a:solidFill>
                <a:latin typeface="Times New Roman" panose="02020603050405020304" pitchFamily="18" charset="0"/>
              </a:rPr>
              <a:t> A. Sur A s'exerce la charge F3 ou P (510 N) et les forces F1 et F2 dont les lignes d'action sont dans la direction des câbles. </a:t>
            </a:r>
          </a:p>
          <a:p>
            <a:pPr marR="0" algn="just"/>
            <a:r>
              <a:rPr lang="fr-FR" sz="1800" b="0" i="0" u="none" strike="noStrike" baseline="0" dirty="0">
                <a:solidFill>
                  <a:srgbClr val="000000"/>
                </a:solidFill>
                <a:latin typeface="Times New Roman" panose="02020603050405020304" pitchFamily="18" charset="0"/>
              </a:rPr>
              <a:t>*Remarque: </a:t>
            </a:r>
          </a:p>
          <a:p>
            <a:pPr marR="0" algn="just"/>
            <a:r>
              <a:rPr lang="fr-FR" sz="1800" b="0" i="0" u="none" strike="noStrike" baseline="0" dirty="0">
                <a:solidFill>
                  <a:srgbClr val="000000"/>
                </a:solidFill>
                <a:latin typeface="Times New Roman" panose="02020603050405020304" pitchFamily="18" charset="0"/>
              </a:rPr>
              <a:t>•Comme un câble ne peut supporter que des efforts en tension, il est préférable de </a:t>
            </a:r>
            <a:r>
              <a:rPr lang="fr-FR" sz="1800" b="0" i="0" u="none" strike="noStrike" baseline="0" dirty="0" err="1">
                <a:solidFill>
                  <a:srgbClr val="000000"/>
                </a:solidFill>
                <a:latin typeface="Times New Roman" panose="02020603050405020304" pitchFamily="18" charset="0"/>
              </a:rPr>
              <a:t>suppposer</a:t>
            </a:r>
            <a:r>
              <a:rPr lang="fr-FR" sz="1800" b="0" i="0" u="none" strike="noStrike" baseline="0" dirty="0">
                <a:solidFill>
                  <a:srgbClr val="000000"/>
                </a:solidFill>
                <a:latin typeface="Times New Roman" panose="02020603050405020304" pitchFamily="18" charset="0"/>
              </a:rPr>
              <a:t> un effort en tension; ce qui évite les signes négatifs. </a:t>
            </a:r>
          </a:p>
          <a:p>
            <a:pPr marR="0" algn="just"/>
            <a:r>
              <a:rPr lang="fr-FR" sz="1800" b="0" i="0" u="none" strike="noStrike" baseline="0" dirty="0">
                <a:solidFill>
                  <a:srgbClr val="000000"/>
                </a:solidFill>
                <a:latin typeface="Times New Roman" panose="02020603050405020304" pitchFamily="18" charset="0"/>
              </a:rPr>
              <a:t>•Pour les barres articulées, il est préférable de supposer des tensions pour éviter les erreurs d'interprétation (par convention on indique une compression par un signe négatif). </a:t>
            </a:r>
          </a:p>
          <a:p>
            <a:pPr marR="0" algn="just"/>
            <a:r>
              <a:rPr lang="fr-FR" sz="1800" b="0" i="0" u="none" strike="noStrike" baseline="0" dirty="0">
                <a:solidFill>
                  <a:srgbClr val="000000"/>
                </a:solidFill>
                <a:latin typeface="Times New Roman" panose="02020603050405020304" pitchFamily="18" charset="0"/>
              </a:rPr>
              <a:t>F1x = F1 cos 37 = 0,8 F1 </a:t>
            </a:r>
          </a:p>
          <a:p>
            <a:pPr marR="0" algn="just"/>
            <a:r>
              <a:rPr lang="fr-FR" sz="1800" b="0" i="0" u="none" strike="noStrike" baseline="0" dirty="0">
                <a:solidFill>
                  <a:srgbClr val="000000"/>
                </a:solidFill>
                <a:latin typeface="Times New Roman" panose="02020603050405020304" pitchFamily="18" charset="0"/>
              </a:rPr>
              <a:t>et F1y = F1 sin 37 = 0,6 F1 </a:t>
            </a:r>
          </a:p>
          <a:p>
            <a:pPr marR="0" algn="just"/>
            <a:r>
              <a:rPr lang="fr-FR" sz="1800" b="0" i="0" u="none" strike="noStrike" baseline="0" dirty="0">
                <a:solidFill>
                  <a:srgbClr val="000000"/>
                </a:solidFill>
                <a:latin typeface="Times New Roman" panose="02020603050405020304" pitchFamily="18" charset="0"/>
              </a:rPr>
              <a:t>F2x = F2 cos 53 = 0,6 F2 </a:t>
            </a:r>
          </a:p>
          <a:p>
            <a:pPr marR="0" algn="just"/>
            <a:r>
              <a:rPr lang="fr-FR" sz="1800" b="0" i="0" u="none" strike="noStrike" baseline="0" dirty="0">
                <a:solidFill>
                  <a:srgbClr val="000000"/>
                </a:solidFill>
                <a:latin typeface="Times New Roman" panose="02020603050405020304" pitchFamily="18" charset="0"/>
              </a:rPr>
              <a:t>et F2y = F2 sin 53 = 0,8 F2 </a:t>
            </a:r>
          </a:p>
          <a:p>
            <a:pPr marR="0" algn="just"/>
            <a:r>
              <a:rPr lang="fr-FR" sz="1800" b="0" i="0" u="none" strike="noStrike" baseline="0" dirty="0">
                <a:solidFill>
                  <a:srgbClr val="000000"/>
                </a:solidFill>
                <a:latin typeface="Times New Roman" panose="02020603050405020304" pitchFamily="18" charset="0"/>
              </a:rPr>
              <a:t>Selon les conditions d'équilibre: </a:t>
            </a:r>
          </a:p>
          <a:p>
            <a:r>
              <a:rPr lang="fr-FR" sz="1800" b="0" i="0" u="none" strike="noStrike" baseline="0" dirty="0" err="1">
                <a:solidFill>
                  <a:srgbClr val="000000"/>
                </a:solidFill>
                <a:latin typeface="Times New Roman" panose="02020603050405020304" pitchFamily="18" charset="0"/>
              </a:rPr>
              <a:t>ΣFx</a:t>
            </a:r>
            <a:r>
              <a:rPr lang="fr-FR" sz="1800" b="0" i="0" u="none" strike="noStrike" baseline="0" dirty="0">
                <a:solidFill>
                  <a:srgbClr val="000000"/>
                </a:solidFill>
                <a:latin typeface="Times New Roman" panose="02020603050405020304" pitchFamily="18" charset="0"/>
              </a:rPr>
              <a:t> = 0 et </a:t>
            </a:r>
            <a:r>
              <a:rPr lang="fr-FR" sz="1800" b="0" i="0" u="none" strike="noStrike" baseline="0" dirty="0" err="1">
                <a:solidFill>
                  <a:srgbClr val="000000"/>
                </a:solidFill>
                <a:latin typeface="Times New Roman" panose="02020603050405020304" pitchFamily="18" charset="0"/>
              </a:rPr>
              <a:t>ΣFy</a:t>
            </a:r>
            <a:r>
              <a:rPr lang="fr-FR" sz="1800" b="0" i="0" u="none" strike="noStrike" baseline="0" dirty="0">
                <a:solidFill>
                  <a:srgbClr val="000000"/>
                </a:solidFill>
                <a:latin typeface="Times New Roman" panose="02020603050405020304" pitchFamily="18" charset="0"/>
              </a:rPr>
              <a:t> = 0 </a:t>
            </a:r>
          </a:p>
          <a:p>
            <a:pPr marR="0" algn="just"/>
            <a:r>
              <a:rPr lang="el-GR" sz="1800" b="0" i="0" u="none" strike="noStrike" baseline="0" dirty="0">
                <a:solidFill>
                  <a:srgbClr val="000000"/>
                </a:solidFill>
                <a:latin typeface="Times New Roman" panose="02020603050405020304" pitchFamily="18" charset="0"/>
              </a:rPr>
              <a:t>Σ</a:t>
            </a:r>
            <a:r>
              <a:rPr lang="fr-FR" sz="1800" b="0" i="0" u="none" strike="noStrike" baseline="0" dirty="0">
                <a:solidFill>
                  <a:srgbClr val="000000"/>
                </a:solidFill>
                <a:latin typeface="Times New Roman" panose="02020603050405020304" pitchFamily="18" charset="0"/>
              </a:rPr>
              <a:t>Fx = F2x - F1x = 0,6 F2 - 0,8 F1 = 0 </a:t>
            </a:r>
            <a:r>
              <a:rPr lang="fr-FR" sz="1800" b="0" i="0" u="none" strike="noStrike" baseline="0" dirty="0">
                <a:solidFill>
                  <a:srgbClr val="000000"/>
                </a:solidFill>
                <a:latin typeface="Wingdings" panose="05000000000000000000" pitchFamily="2" charset="2"/>
              </a:rPr>
              <a:t>􀁣 </a:t>
            </a:r>
          </a:p>
          <a:p>
            <a:pPr marR="0" algn="just"/>
            <a:r>
              <a:rPr lang="el-GR" sz="1800" b="0" i="0" u="none" strike="noStrike" baseline="0" dirty="0">
                <a:solidFill>
                  <a:srgbClr val="000000"/>
                </a:solidFill>
                <a:latin typeface="Times New Roman" panose="02020603050405020304" pitchFamily="18" charset="0"/>
              </a:rPr>
              <a:t>Σ</a:t>
            </a:r>
            <a:r>
              <a:rPr lang="fr-FR" sz="1800" b="0" i="0" u="none" strike="noStrike" baseline="0" dirty="0">
                <a:solidFill>
                  <a:srgbClr val="000000"/>
                </a:solidFill>
                <a:latin typeface="Times New Roman" panose="02020603050405020304" pitchFamily="18" charset="0"/>
              </a:rPr>
              <a:t>Fy = F2x + F1x - 510 = 0,8 F2 + 0,6 F1 - 510 = 0 </a:t>
            </a:r>
            <a:r>
              <a:rPr lang="fr-FR" sz="1800" b="0" i="0" u="none" strike="noStrike" baseline="0" dirty="0">
                <a:solidFill>
                  <a:srgbClr val="000000"/>
                </a:solidFill>
                <a:latin typeface="Wingdings" panose="05000000000000000000" pitchFamily="2" charset="2"/>
              </a:rPr>
              <a:t>􀁤 </a:t>
            </a:r>
          </a:p>
          <a:p>
            <a:pPr marR="0" algn="just"/>
            <a:r>
              <a:rPr lang="fr-FR" sz="1800" b="0" i="0" u="none" strike="noStrike" baseline="0" dirty="0">
                <a:solidFill>
                  <a:srgbClr val="000000"/>
                </a:solidFill>
                <a:latin typeface="Times New Roman" panose="02020603050405020304" pitchFamily="18" charset="0"/>
              </a:rPr>
              <a:t>Deux équations, deux inconnues, écrivons ces deux équations sous la même forme: </a:t>
            </a:r>
          </a:p>
          <a:p>
            <a:pPr marR="0" algn="just"/>
            <a:r>
              <a:rPr lang="fr-FR" sz="1800" b="0" i="0" u="none" strike="noStrike" baseline="0" dirty="0">
                <a:solidFill>
                  <a:srgbClr val="000000"/>
                </a:solidFill>
                <a:latin typeface="Times New Roman" panose="02020603050405020304" pitchFamily="18" charset="0"/>
              </a:rPr>
              <a:t>- 0,8 F1 + 0,6 F2 = 0 </a:t>
            </a:r>
            <a:r>
              <a:rPr lang="fr-FR" sz="1800" b="0" i="0" u="none" strike="noStrike" baseline="0" dirty="0">
                <a:solidFill>
                  <a:srgbClr val="000000"/>
                </a:solidFill>
                <a:latin typeface="Wingdings" panose="05000000000000000000" pitchFamily="2" charset="2"/>
              </a:rPr>
              <a:t>􀁣 </a:t>
            </a:r>
          </a:p>
          <a:p>
            <a:pPr marR="0" algn="just"/>
            <a:r>
              <a:rPr lang="fr-FR" sz="1800" b="0" i="0" u="none" strike="noStrike" baseline="0" dirty="0">
                <a:solidFill>
                  <a:srgbClr val="000000"/>
                </a:solidFill>
                <a:latin typeface="Times New Roman" panose="02020603050405020304" pitchFamily="18" charset="0"/>
              </a:rPr>
              <a:t>0,6 F1 + 0,8 F2 = 510 </a:t>
            </a:r>
            <a:r>
              <a:rPr lang="fr-FR" sz="1800" b="0" i="0" u="none" strike="noStrike" baseline="0" dirty="0">
                <a:solidFill>
                  <a:srgbClr val="000000"/>
                </a:solidFill>
                <a:latin typeface="Wingdings" panose="05000000000000000000" pitchFamily="2" charset="2"/>
              </a:rPr>
              <a:t>􀁤 </a:t>
            </a:r>
          </a:p>
          <a:p>
            <a:pPr marR="0" algn="just"/>
            <a:r>
              <a:rPr lang="fr-FR" sz="1800" b="0" i="0" u="none" strike="noStrike" baseline="0" dirty="0">
                <a:solidFill>
                  <a:srgbClr val="000000"/>
                </a:solidFill>
                <a:latin typeface="Times New Roman" panose="02020603050405020304" pitchFamily="18" charset="0"/>
              </a:rPr>
              <a:t>On remarque que l'équation </a:t>
            </a:r>
            <a:r>
              <a:rPr lang="fr-FR" sz="1800" b="0" i="0" u="none" strike="noStrike" baseline="0" dirty="0">
                <a:solidFill>
                  <a:srgbClr val="000000"/>
                </a:solidFill>
                <a:latin typeface="Wingdings" panose="05000000000000000000" pitchFamily="2" charset="2"/>
              </a:rPr>
              <a:t>􀁣 </a:t>
            </a:r>
            <a:r>
              <a:rPr lang="fr-FR" sz="1800" b="0" i="0" u="none" strike="noStrike" baseline="0" dirty="0">
                <a:solidFill>
                  <a:srgbClr val="000000"/>
                </a:solidFill>
                <a:latin typeface="Times New Roman" panose="02020603050405020304" pitchFamily="18" charset="0"/>
              </a:rPr>
              <a:t>= 0; il est donc facile d'isoler soit F1 ou F2 de cette équation, et ainsi remettre le résultat dans l'équation </a:t>
            </a:r>
            <a:r>
              <a:rPr lang="fr-FR" sz="1800" b="0" i="0" u="none" strike="noStrike" baseline="0" dirty="0">
                <a:solidFill>
                  <a:srgbClr val="000000"/>
                </a:solidFill>
                <a:latin typeface="Wingdings" panose="05000000000000000000" pitchFamily="2" charset="2"/>
              </a:rPr>
              <a:t>􀁤</a:t>
            </a:r>
            <a:r>
              <a:rPr lang="fr-FR" sz="1800" b="0" i="0" u="none" strike="noStrike" baseline="0" dirty="0">
                <a:solidFill>
                  <a:srgbClr val="000000"/>
                </a:solidFill>
                <a:latin typeface="Times New Roman" panose="02020603050405020304" pitchFamily="18" charset="0"/>
              </a:rPr>
              <a:t>. Ce qui donne une seule inconnue dans l'équation </a:t>
            </a:r>
            <a:r>
              <a:rPr lang="fr-FR" sz="1800" b="0" i="0" u="none" strike="noStrike" baseline="0" dirty="0">
                <a:solidFill>
                  <a:srgbClr val="000000"/>
                </a:solidFill>
                <a:latin typeface="Wingdings" panose="05000000000000000000" pitchFamily="2" charset="2"/>
              </a:rPr>
              <a:t>􀁤</a:t>
            </a:r>
            <a:r>
              <a:rPr lang="fr-FR" sz="1800" b="0" i="0" u="none" strike="noStrike" baseline="0" dirty="0">
                <a:solidFill>
                  <a:srgbClr val="000000"/>
                </a:solidFill>
                <a:latin typeface="Times New Roman" panose="02020603050405020304" pitchFamily="18" charset="0"/>
              </a:rPr>
              <a:t>, qui est facile à résoudre. Isolons F2 dans </a:t>
            </a:r>
            <a:r>
              <a:rPr lang="fr-FR" sz="1800" b="0" i="0" u="none" strike="noStrike" baseline="0" dirty="0">
                <a:solidFill>
                  <a:srgbClr val="000000"/>
                </a:solidFill>
                <a:latin typeface="Wingdings" panose="05000000000000000000" pitchFamily="2" charset="2"/>
              </a:rPr>
              <a:t>􀁣</a:t>
            </a:r>
            <a:r>
              <a:rPr lang="fr-FR" sz="1800" b="0" i="0" u="none" strike="noStrike" baseline="0" dirty="0">
                <a:solidFill>
                  <a:srgbClr val="000000"/>
                </a:solidFill>
                <a:latin typeface="Times New Roman" panose="02020603050405020304" pitchFamily="18" charset="0"/>
              </a:rPr>
              <a:t>: </a:t>
            </a:r>
          </a:p>
          <a:p>
            <a:pPr marR="0" algn="just"/>
            <a:r>
              <a:rPr lang="fr-FR" sz="1800" b="0" i="0" u="none" strike="noStrike" baseline="0" dirty="0">
                <a:solidFill>
                  <a:srgbClr val="000000"/>
                </a:solidFill>
                <a:latin typeface="Times New Roman" panose="02020603050405020304" pitchFamily="18" charset="0"/>
              </a:rPr>
              <a:t>0,6 F2 = 0,8 F1 =&gt; </a:t>
            </a:r>
            <a:r>
              <a:rPr lang="fr-FR" sz="1800" b="1" i="0" u="none" strike="noStrike" baseline="0" dirty="0">
                <a:solidFill>
                  <a:srgbClr val="000000"/>
                </a:solidFill>
                <a:latin typeface="Times New Roman" panose="02020603050405020304" pitchFamily="18" charset="0"/>
              </a:rPr>
              <a:t>F2 = 1,33 F1 </a:t>
            </a:r>
            <a:r>
              <a:rPr lang="fr-FR" sz="1800" b="0" i="0" u="none" strike="noStrike" baseline="0" dirty="0">
                <a:solidFill>
                  <a:srgbClr val="000000"/>
                </a:solidFill>
                <a:latin typeface="Wingdings" panose="05000000000000000000" pitchFamily="2" charset="2"/>
              </a:rPr>
              <a:t>􀁣 </a:t>
            </a:r>
          </a:p>
          <a:p>
            <a:pPr marR="0" algn="just"/>
            <a:r>
              <a:rPr lang="fr-FR" sz="1800" b="0" i="0" u="none" strike="noStrike" baseline="0" dirty="0">
                <a:solidFill>
                  <a:srgbClr val="000000"/>
                </a:solidFill>
                <a:latin typeface="Times New Roman" panose="02020603050405020304" pitchFamily="18" charset="0"/>
              </a:rPr>
              <a:t>que l'on insère dans </a:t>
            </a:r>
            <a:r>
              <a:rPr lang="fr-FR" sz="1800" b="0" i="0" u="none" strike="noStrike" baseline="0" dirty="0">
                <a:solidFill>
                  <a:srgbClr val="000000"/>
                </a:solidFill>
                <a:latin typeface="Wingdings" panose="05000000000000000000" pitchFamily="2" charset="2"/>
              </a:rPr>
              <a:t>􀁤</a:t>
            </a:r>
            <a:r>
              <a:rPr lang="fr-FR" sz="1800" b="0" i="0" u="none" strike="noStrike" baseline="0" dirty="0">
                <a:solidFill>
                  <a:srgbClr val="000000"/>
                </a:solidFill>
                <a:latin typeface="Times New Roman" panose="02020603050405020304" pitchFamily="18" charset="0"/>
              </a:rPr>
              <a:t>: </a:t>
            </a:r>
          </a:p>
          <a:p>
            <a:pPr marR="0" algn="just"/>
            <a:r>
              <a:rPr lang="fr-FR" sz="1800" b="0" i="0" u="none" strike="noStrike" baseline="0" dirty="0">
                <a:solidFill>
                  <a:srgbClr val="000000"/>
                </a:solidFill>
                <a:latin typeface="Times New Roman" panose="02020603050405020304" pitchFamily="18" charset="0"/>
              </a:rPr>
              <a:t>0,6 F1 + 0,8 F2 = 0,6 F1 + 0,8 x 1,33 F1 = 1,67 F1 = 510 </a:t>
            </a:r>
          </a:p>
          <a:p>
            <a:pPr marR="0" algn="just"/>
            <a:r>
              <a:rPr lang="fr-FR" sz="1800" b="0" i="0" u="none" strike="noStrike" baseline="0" dirty="0">
                <a:solidFill>
                  <a:srgbClr val="000000"/>
                </a:solidFill>
                <a:latin typeface="Times New Roman" panose="02020603050405020304" pitchFamily="18" charset="0"/>
              </a:rPr>
              <a:t>d'où </a:t>
            </a:r>
            <a:r>
              <a:rPr lang="fr-FR" sz="1800" b="1" i="0" u="none" strike="noStrike" baseline="0" dirty="0">
                <a:solidFill>
                  <a:srgbClr val="000000"/>
                </a:solidFill>
                <a:latin typeface="Times New Roman" panose="02020603050405020304" pitchFamily="18" charset="0"/>
              </a:rPr>
              <a:t>F1 </a:t>
            </a:r>
            <a:r>
              <a:rPr lang="fr-FR" sz="1800" b="0" i="0" u="none" strike="noStrike" baseline="0" dirty="0">
                <a:solidFill>
                  <a:srgbClr val="000000"/>
                </a:solidFill>
                <a:latin typeface="Times New Roman" panose="02020603050405020304" pitchFamily="18" charset="0"/>
              </a:rPr>
              <a:t>= 510/1,67 = </a:t>
            </a:r>
            <a:r>
              <a:rPr lang="fr-FR" sz="1800" b="1" i="0" u="none" strike="noStrike" baseline="0" dirty="0">
                <a:solidFill>
                  <a:srgbClr val="000000"/>
                </a:solidFill>
                <a:latin typeface="Times New Roman" panose="02020603050405020304" pitchFamily="18" charset="0"/>
              </a:rPr>
              <a:t>306 N </a:t>
            </a:r>
            <a:endParaRPr lang="fr-F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En replaçant cette valeur dans </a:t>
            </a:r>
            <a:r>
              <a:rPr lang="fr-FR" sz="1800" b="0" i="0" u="none" strike="noStrike" baseline="0" dirty="0">
                <a:solidFill>
                  <a:srgbClr val="000000"/>
                </a:solidFill>
                <a:latin typeface="Wingdings" panose="05000000000000000000" pitchFamily="2" charset="2"/>
              </a:rPr>
              <a:t>􀁣</a:t>
            </a:r>
            <a:r>
              <a:rPr lang="fr-FR" sz="1800" b="0" i="0" u="none" strike="noStrike" baseline="0" dirty="0">
                <a:solidFill>
                  <a:srgbClr val="000000"/>
                </a:solidFill>
                <a:latin typeface="Times New Roman" panose="02020603050405020304" pitchFamily="18" charset="0"/>
              </a:rPr>
              <a:t>: </a:t>
            </a:r>
          </a:p>
          <a:p>
            <a:pPr marR="0" algn="just"/>
            <a:r>
              <a:rPr lang="pt-BR" sz="1800" b="1" i="0" u="none" strike="noStrike" baseline="0" dirty="0">
                <a:solidFill>
                  <a:srgbClr val="000000"/>
                </a:solidFill>
                <a:latin typeface="Times New Roman" panose="02020603050405020304" pitchFamily="18" charset="0"/>
              </a:rPr>
              <a:t>F2 </a:t>
            </a:r>
            <a:r>
              <a:rPr lang="pt-BR" sz="1800" b="0" i="0" u="none" strike="noStrike" baseline="0" dirty="0">
                <a:solidFill>
                  <a:srgbClr val="000000"/>
                </a:solidFill>
                <a:latin typeface="Times New Roman" panose="02020603050405020304" pitchFamily="18" charset="0"/>
              </a:rPr>
              <a:t>= 1,33 F1 = 1,33 (306) = </a:t>
            </a:r>
            <a:r>
              <a:rPr lang="pt-BR" sz="1800" b="1" i="0" u="none" strike="noStrike" baseline="0" dirty="0">
                <a:solidFill>
                  <a:srgbClr val="000000"/>
                </a:solidFill>
                <a:latin typeface="Times New Roman" panose="02020603050405020304" pitchFamily="18" charset="0"/>
              </a:rPr>
              <a:t>408 N </a:t>
            </a:r>
            <a:endParaRPr lang="pt-B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Les valeurs positives de F1 et F2 signifient que le sens supposé était exact dans les deux cas. D'où l'on tire: </a:t>
            </a:r>
          </a:p>
          <a:p>
            <a:pPr marR="0" algn="just"/>
            <a:r>
              <a:rPr lang="fr-FR" sz="1800" b="0" i="0" u="none" strike="noStrike" baseline="0" dirty="0">
                <a:solidFill>
                  <a:srgbClr val="000000"/>
                </a:solidFill>
                <a:latin typeface="Times New Roman" panose="02020603050405020304" pitchFamily="18" charset="0"/>
              </a:rPr>
              <a:t>câble </a:t>
            </a:r>
            <a:r>
              <a:rPr lang="fr-FR" sz="1800" b="1" i="0" u="none" strike="noStrike" baseline="0" dirty="0">
                <a:solidFill>
                  <a:srgbClr val="000000"/>
                </a:solidFill>
                <a:latin typeface="Times New Roman" panose="02020603050405020304" pitchFamily="18" charset="0"/>
              </a:rPr>
              <a:t>1</a:t>
            </a:r>
            <a:r>
              <a:rPr lang="fr-FR" sz="1800" b="0" i="0" u="none" strike="noStrike" baseline="0" dirty="0">
                <a:solidFill>
                  <a:srgbClr val="000000"/>
                </a:solidFill>
                <a:latin typeface="Times New Roman" panose="02020603050405020304" pitchFamily="18" charset="0"/>
              </a:rPr>
              <a:t>: tension de </a:t>
            </a:r>
            <a:r>
              <a:rPr lang="fr-FR" sz="1800" b="1" i="0" u="none" strike="noStrike" baseline="0" dirty="0">
                <a:solidFill>
                  <a:srgbClr val="000000"/>
                </a:solidFill>
                <a:latin typeface="Times New Roman" panose="02020603050405020304" pitchFamily="18" charset="0"/>
              </a:rPr>
              <a:t>306 </a:t>
            </a:r>
            <a:r>
              <a:rPr lang="fr-FR" sz="1800" b="0" i="0" u="none" strike="noStrike" baseline="0" dirty="0">
                <a:solidFill>
                  <a:srgbClr val="000000"/>
                </a:solidFill>
                <a:latin typeface="Times New Roman" panose="02020603050405020304" pitchFamily="18" charset="0"/>
              </a:rPr>
              <a:t>N et </a:t>
            </a:r>
          </a:p>
          <a:p>
            <a:pPr marR="0" algn="just"/>
            <a:r>
              <a:rPr lang="fr-FR" sz="1800" b="0" i="0" u="none" strike="noStrike" baseline="0" dirty="0">
                <a:solidFill>
                  <a:srgbClr val="000000"/>
                </a:solidFill>
                <a:latin typeface="Times New Roman" panose="02020603050405020304" pitchFamily="18" charset="0"/>
              </a:rPr>
              <a:t>câble </a:t>
            </a:r>
            <a:r>
              <a:rPr lang="fr-FR" sz="1800" b="1" i="0" u="none" strike="noStrike" baseline="0" dirty="0">
                <a:solidFill>
                  <a:srgbClr val="000000"/>
                </a:solidFill>
                <a:latin typeface="Times New Roman" panose="02020603050405020304" pitchFamily="18" charset="0"/>
              </a:rPr>
              <a:t>2</a:t>
            </a:r>
            <a:r>
              <a:rPr lang="fr-FR" sz="1800" b="0" i="0" u="none" strike="noStrike" baseline="0" dirty="0">
                <a:solidFill>
                  <a:srgbClr val="000000"/>
                </a:solidFill>
                <a:latin typeface="Times New Roman" panose="02020603050405020304" pitchFamily="18" charset="0"/>
              </a:rPr>
              <a:t>: tension de </a:t>
            </a:r>
            <a:r>
              <a:rPr lang="fr-FR" sz="1800" b="1" i="0" u="none" strike="noStrike" baseline="0" dirty="0">
                <a:solidFill>
                  <a:srgbClr val="000000"/>
                </a:solidFill>
                <a:latin typeface="Times New Roman" panose="02020603050405020304" pitchFamily="18" charset="0"/>
              </a:rPr>
              <a:t>408 </a:t>
            </a:r>
            <a:r>
              <a:rPr lang="fr-FR" sz="1800" b="0" i="0" u="none" strike="noStrike" baseline="0" dirty="0">
                <a:solidFill>
                  <a:srgbClr val="000000"/>
                </a:solidFill>
                <a:latin typeface="Times New Roman" panose="02020603050405020304" pitchFamily="18" charset="0"/>
              </a:rPr>
              <a:t>N </a:t>
            </a:r>
          </a:p>
          <a:p>
            <a:pPr marR="0" algn="just"/>
            <a:r>
              <a:rPr lang="fr-FR" sz="1800" b="0" i="0" u="none" strike="noStrike" baseline="0" dirty="0">
                <a:solidFill>
                  <a:srgbClr val="000000"/>
                </a:solidFill>
                <a:latin typeface="Times New Roman" panose="02020603050405020304" pitchFamily="18" charset="0"/>
              </a:rPr>
              <a:t>*Remarque: Pour solutionner analytiquement un problème, on doit supposer un sens aux forces. Si le sens donné est inexact, on obtiendra une valeur négative pour la force. 	</a:t>
            </a:r>
          </a:p>
          <a:p>
            <a:endParaRPr lang="fr-FR" dirty="0"/>
          </a:p>
        </p:txBody>
      </p:sp>
      <p:sp>
        <p:nvSpPr>
          <p:cNvPr id="4" name="Espace réservé du numéro de diapositive 3">
            <a:extLst>
              <a:ext uri="{FF2B5EF4-FFF2-40B4-BE49-F238E27FC236}">
                <a16:creationId xmlns:a16="http://schemas.microsoft.com/office/drawing/2014/main" id="{EA9949FB-B437-6115-230E-F96617A81C45}"/>
              </a:ext>
            </a:extLst>
          </p:cNvPr>
          <p:cNvSpPr>
            <a:spLocks noGrp="1"/>
          </p:cNvSpPr>
          <p:nvPr>
            <p:ph type="sldNum" sz="quarter" idx="5"/>
          </p:nvPr>
        </p:nvSpPr>
        <p:spPr/>
        <p:txBody>
          <a:bodyPr/>
          <a:lstStyle/>
          <a:p>
            <a:pPr rtl="0"/>
            <a:fld id="{A89C7E07-3C67-C64C-8DA0-0404F6303970}" type="slidenum">
              <a:rPr lang="fr-FR" smtClean="0"/>
              <a:t>23</a:t>
            </a:fld>
            <a:endParaRPr lang="fr-FR" dirty="0"/>
          </a:p>
        </p:txBody>
      </p:sp>
    </p:spTree>
    <p:extLst>
      <p:ext uri="{BB962C8B-B14F-4D97-AF65-F5344CB8AC3E}">
        <p14:creationId xmlns:p14="http://schemas.microsoft.com/office/powerpoint/2010/main" val="12202849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BC21C5-AC45-1E83-C8CE-C459452106D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2529AC4-0445-FC1B-718D-4363BC9935D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D8B7AD0-D858-0080-77E0-4C0937C63014}"/>
              </a:ext>
            </a:extLst>
          </p:cNvPr>
          <p:cNvSpPr>
            <a:spLocks noGrp="1"/>
          </p:cNvSpPr>
          <p:nvPr>
            <p:ph type="body" idx="1"/>
          </p:nvPr>
        </p:nvSpPr>
        <p:spPr/>
        <p:txBody>
          <a:bodyPr/>
          <a:lstStyle/>
          <a:p>
            <a:pPr marR="0" algn="just"/>
            <a:r>
              <a:rPr lang="fr-FR" sz="1800" b="0" i="0" u="none" strike="noStrike" baseline="0" dirty="0">
                <a:solidFill>
                  <a:srgbClr val="000000"/>
                </a:solidFill>
                <a:latin typeface="Times New Roman" panose="02020603050405020304" pitchFamily="18" charset="0"/>
              </a:rPr>
              <a:t>Tout d'abord regardons l'équilibre de translation: </a:t>
            </a:r>
          </a:p>
          <a:p>
            <a:pPr marR="0" algn="just"/>
            <a:r>
              <a:rPr lang="el-GR" sz="1800" b="0" i="0" u="none" strike="noStrike" baseline="0" dirty="0">
                <a:solidFill>
                  <a:srgbClr val="000000"/>
                </a:solidFill>
                <a:latin typeface="Times New Roman" panose="02020603050405020304" pitchFamily="18" charset="0"/>
              </a:rPr>
              <a:t>Σ</a:t>
            </a:r>
            <a:r>
              <a:rPr lang="fr-FR" sz="1800" b="0" i="0" u="none" strike="noStrike" baseline="0" dirty="0">
                <a:solidFill>
                  <a:srgbClr val="000000"/>
                </a:solidFill>
                <a:latin typeface="Times New Roman" panose="02020603050405020304" pitchFamily="18" charset="0"/>
              </a:rPr>
              <a:t>Fx = Bx - F2x = Bx - F2cos 45 = 0 </a:t>
            </a:r>
          </a:p>
          <a:p>
            <a:pPr marR="0" algn="just"/>
            <a:r>
              <a:rPr lang="fr-FR" sz="1800" b="0" i="0" u="none" strike="noStrike" baseline="0" dirty="0">
                <a:solidFill>
                  <a:srgbClr val="000000"/>
                </a:solidFill>
                <a:latin typeface="Times New Roman" panose="02020603050405020304" pitchFamily="18" charset="0"/>
              </a:rPr>
              <a:t>D'où </a:t>
            </a:r>
            <a:r>
              <a:rPr lang="fr-FR" sz="1800" b="1" i="0" u="none" strike="noStrike" baseline="0" dirty="0">
                <a:solidFill>
                  <a:srgbClr val="000000"/>
                </a:solidFill>
                <a:latin typeface="Times New Roman" panose="02020603050405020304" pitchFamily="18" charset="0"/>
              </a:rPr>
              <a:t>Bx = F2 cos 45 </a:t>
            </a:r>
            <a:r>
              <a:rPr lang="fr-FR" sz="1800" b="0" i="0" u="none" strike="noStrike" baseline="0" dirty="0">
                <a:solidFill>
                  <a:srgbClr val="000000"/>
                </a:solidFill>
                <a:latin typeface="Wingdings" panose="05000000000000000000" pitchFamily="2" charset="2"/>
              </a:rPr>
              <a:t>􀁣 </a:t>
            </a:r>
          </a:p>
          <a:p>
            <a:pPr marR="0" algn="just"/>
            <a:r>
              <a:rPr lang="en-US" sz="1800" b="0" i="0" u="none" strike="noStrike" baseline="0" dirty="0" err="1">
                <a:solidFill>
                  <a:srgbClr val="000000"/>
                </a:solidFill>
                <a:latin typeface="Times New Roman" panose="02020603050405020304" pitchFamily="18" charset="0"/>
              </a:rPr>
              <a:t>ΣFy</a:t>
            </a:r>
            <a:r>
              <a:rPr lang="en-US" sz="1800" b="0" i="0" u="none" strike="noStrike" baseline="0" dirty="0">
                <a:solidFill>
                  <a:srgbClr val="000000"/>
                </a:solidFill>
                <a:latin typeface="Times New Roman" panose="02020603050405020304" pitchFamily="18" charset="0"/>
              </a:rPr>
              <a:t> = By + F2y - 500 = By + F2 sin 45 - 500 = 0 </a:t>
            </a:r>
          </a:p>
          <a:p>
            <a:pPr marR="0" algn="just"/>
            <a:r>
              <a:rPr lang="en-US" sz="1800" b="0" i="0" u="none" strike="noStrike" baseline="0" dirty="0" err="1">
                <a:solidFill>
                  <a:srgbClr val="000000"/>
                </a:solidFill>
                <a:latin typeface="Times New Roman" panose="02020603050405020304" pitchFamily="18" charset="0"/>
              </a:rPr>
              <a:t>D'où</a:t>
            </a:r>
            <a:r>
              <a:rPr lang="en-US" sz="1800" b="0" i="0" u="none" strike="noStrike" baseline="0" dirty="0">
                <a:solidFill>
                  <a:srgbClr val="000000"/>
                </a:solidFill>
                <a:latin typeface="Times New Roman" panose="02020603050405020304" pitchFamily="18" charset="0"/>
              </a:rPr>
              <a:t> </a:t>
            </a:r>
            <a:r>
              <a:rPr lang="en-US" sz="1800" b="1" i="0" u="none" strike="noStrike" baseline="0" dirty="0">
                <a:solidFill>
                  <a:srgbClr val="000000"/>
                </a:solidFill>
                <a:latin typeface="Times New Roman" panose="02020603050405020304" pitchFamily="18" charset="0"/>
              </a:rPr>
              <a:t>By = -F2 sin 45 + 500 </a:t>
            </a:r>
            <a:r>
              <a:rPr lang="en-US" sz="1800" b="0" i="0" u="none" strike="noStrike" baseline="0" dirty="0">
                <a:solidFill>
                  <a:srgbClr val="000000"/>
                </a:solidFill>
                <a:latin typeface="Wingdings" panose="05000000000000000000" pitchFamily="2" charset="2"/>
              </a:rPr>
              <a:t>􀁤 </a:t>
            </a:r>
          </a:p>
          <a:p>
            <a:r>
              <a:rPr lang="fr-FR" sz="1800" b="0" i="0" u="none" strike="noStrike" baseline="0" dirty="0">
                <a:solidFill>
                  <a:srgbClr val="000000"/>
                </a:solidFill>
                <a:latin typeface="Times New Roman" panose="02020603050405020304" pitchFamily="18" charset="0"/>
              </a:rPr>
              <a:t>Si l'on applique l'équation découlant du dernier degré de liberté (ΣM) nous aurons notre troisième équation permettant de résoudre notre système (trois équations trois inconnues). Ici on arrête notre choix sur B comme axe de rotation. 	</a:t>
            </a:r>
          </a:p>
          <a:p>
            <a:pPr marR="0" algn="just"/>
            <a:r>
              <a:rPr lang="fr-FR" sz="1800" b="0" i="0" u="none" strike="noStrike" baseline="0" dirty="0">
                <a:solidFill>
                  <a:srgbClr val="000000"/>
                </a:solidFill>
                <a:latin typeface="Times New Roman" panose="02020603050405020304" pitchFamily="18" charset="0"/>
              </a:rPr>
              <a:t>Le choix de </a:t>
            </a:r>
            <a:r>
              <a:rPr lang="fr-FR" sz="1800" b="1" i="0" u="none" strike="noStrike" baseline="0" dirty="0">
                <a:solidFill>
                  <a:srgbClr val="000000"/>
                </a:solidFill>
                <a:latin typeface="Times New Roman" panose="02020603050405020304" pitchFamily="18" charset="0"/>
              </a:rPr>
              <a:t>B </a:t>
            </a:r>
            <a:r>
              <a:rPr lang="fr-FR" sz="1800" b="0" i="0" u="none" strike="noStrike" baseline="0" dirty="0">
                <a:solidFill>
                  <a:srgbClr val="000000"/>
                </a:solidFill>
                <a:latin typeface="Times New Roman" panose="02020603050405020304" pitchFamily="18" charset="0"/>
              </a:rPr>
              <a:t>s'explique par le fait que l'on élimine les moments </a:t>
            </a:r>
            <a:r>
              <a:rPr lang="fr-FR" sz="1800" b="0" i="0" u="none" strike="noStrike" baseline="0" dirty="0" err="1">
                <a:solidFill>
                  <a:srgbClr val="000000"/>
                </a:solidFill>
                <a:latin typeface="Times New Roman" panose="02020603050405020304" pitchFamily="18" charset="0"/>
              </a:rPr>
              <a:t>dûs</a:t>
            </a:r>
            <a:r>
              <a:rPr lang="fr-FR" sz="1800" b="0" i="0" u="none" strike="noStrike" baseline="0" dirty="0">
                <a:solidFill>
                  <a:srgbClr val="000000"/>
                </a:solidFill>
                <a:latin typeface="Times New Roman" panose="02020603050405020304" pitchFamily="18" charset="0"/>
              </a:rPr>
              <a:t> aux efforts de B (</a:t>
            </a:r>
            <a:r>
              <a:rPr lang="fr-FR" sz="1800" b="1" i="0" u="none" strike="noStrike" baseline="0" dirty="0">
                <a:solidFill>
                  <a:srgbClr val="000000"/>
                </a:solidFill>
                <a:latin typeface="Times New Roman" panose="02020603050405020304" pitchFamily="18" charset="0"/>
              </a:rPr>
              <a:t>ils passent par l'axe de rotation donc pas de bras de levier donc pas de moment</a:t>
            </a:r>
            <a:r>
              <a:rPr lang="fr-FR" sz="1800" b="0" i="0" u="none" strike="noStrike" baseline="0" dirty="0">
                <a:solidFill>
                  <a:srgbClr val="000000"/>
                </a:solidFill>
                <a:latin typeface="Times New Roman" panose="02020603050405020304" pitchFamily="18" charset="0"/>
              </a:rPr>
              <a:t>). </a:t>
            </a:r>
          </a:p>
          <a:p>
            <a:pPr marR="0" algn="just"/>
            <a:r>
              <a:rPr lang="es-ES" sz="1800" b="0" i="0" u="none" strike="noStrike" baseline="0" dirty="0">
                <a:solidFill>
                  <a:srgbClr val="000000"/>
                </a:solidFill>
                <a:latin typeface="Times New Roman" panose="02020603050405020304" pitchFamily="18" charset="0"/>
              </a:rPr>
              <a:t>ΣMB = (F2y (2,7) - 500 (5,1)) = (F2 sin 45 (2,7) - 2550) = 0 </a:t>
            </a:r>
          </a:p>
          <a:p>
            <a:pPr marR="0" algn="just"/>
            <a:r>
              <a:rPr lang="fr-FR" sz="1800" b="0" i="0" u="none" strike="noStrike" baseline="0" dirty="0">
                <a:solidFill>
                  <a:srgbClr val="000000"/>
                </a:solidFill>
                <a:latin typeface="Times New Roman" panose="02020603050405020304" pitchFamily="18" charset="0"/>
              </a:rPr>
              <a:t>donc 1,91 F2 = 2550 </a:t>
            </a:r>
          </a:p>
          <a:p>
            <a:pPr marR="0" algn="just"/>
            <a:r>
              <a:rPr lang="fr-FR" sz="1800" b="0" i="0" u="none" strike="noStrike" baseline="0" dirty="0">
                <a:solidFill>
                  <a:srgbClr val="000000"/>
                </a:solidFill>
                <a:latin typeface="Times New Roman" panose="02020603050405020304" pitchFamily="18" charset="0"/>
              </a:rPr>
              <a:t>D'où </a:t>
            </a:r>
            <a:r>
              <a:rPr lang="fr-FR" sz="1800" b="1" i="0" u="none" strike="noStrike" baseline="0" dirty="0">
                <a:solidFill>
                  <a:srgbClr val="000000"/>
                </a:solidFill>
                <a:latin typeface="Times New Roman" panose="02020603050405020304" pitchFamily="18" charset="0"/>
              </a:rPr>
              <a:t>F2 = 1335,7 N </a:t>
            </a:r>
            <a:endParaRPr lang="fr-F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Si on insère ce résultat dans l'équation 1 et dans l'équation 2 il nous permettra de résoudre complètement notre système d'équations. </a:t>
            </a:r>
          </a:p>
          <a:p>
            <a:pPr marR="0" algn="just"/>
            <a:r>
              <a:rPr lang="pt-BR" sz="1800" b="0" i="0" u="none" strike="noStrike" baseline="0" dirty="0">
                <a:solidFill>
                  <a:srgbClr val="000000"/>
                </a:solidFill>
                <a:latin typeface="Times New Roman" panose="02020603050405020304" pitchFamily="18" charset="0"/>
              </a:rPr>
              <a:t>F2 --&gt; </a:t>
            </a:r>
            <a:r>
              <a:rPr lang="pt-BR" sz="1800" b="0" i="0" u="none" strike="noStrike" baseline="0" dirty="0">
                <a:solidFill>
                  <a:srgbClr val="000000"/>
                </a:solidFill>
                <a:latin typeface="Wingdings" panose="05000000000000000000" pitchFamily="2" charset="2"/>
              </a:rPr>
              <a:t>􀁣 </a:t>
            </a:r>
            <a:r>
              <a:rPr lang="pt-BR" sz="1800" b="1" i="0" u="none" strike="noStrike" baseline="0" dirty="0">
                <a:solidFill>
                  <a:srgbClr val="000000"/>
                </a:solidFill>
                <a:latin typeface="Times New Roman" panose="02020603050405020304" pitchFamily="18" charset="0"/>
              </a:rPr>
              <a:t>Bx </a:t>
            </a:r>
            <a:r>
              <a:rPr lang="pt-BR" sz="1800" b="0" i="0" u="none" strike="noStrike" baseline="0" dirty="0">
                <a:solidFill>
                  <a:srgbClr val="000000"/>
                </a:solidFill>
                <a:latin typeface="Times New Roman" panose="02020603050405020304" pitchFamily="18" charset="0"/>
              </a:rPr>
              <a:t>= 1335,7 cos 45 = </a:t>
            </a:r>
            <a:r>
              <a:rPr lang="pt-BR" sz="1800" b="1" i="0" u="none" strike="noStrike" baseline="0" dirty="0">
                <a:solidFill>
                  <a:srgbClr val="000000"/>
                </a:solidFill>
                <a:latin typeface="Times New Roman" panose="02020603050405020304" pitchFamily="18" charset="0"/>
              </a:rPr>
              <a:t>944,4 N </a:t>
            </a:r>
            <a:endParaRPr lang="pt-B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F2 --&gt; </a:t>
            </a:r>
            <a:r>
              <a:rPr lang="fr-FR" sz="1800" b="0" i="0" u="none" strike="noStrike" baseline="0" dirty="0">
                <a:solidFill>
                  <a:srgbClr val="000000"/>
                </a:solidFill>
                <a:latin typeface="Wingdings" panose="05000000000000000000" pitchFamily="2" charset="2"/>
              </a:rPr>
              <a:t>􀁤 </a:t>
            </a:r>
            <a:r>
              <a:rPr lang="fr-FR" sz="1800" b="1" i="0" u="none" strike="noStrike" baseline="0" dirty="0">
                <a:solidFill>
                  <a:srgbClr val="000000"/>
                </a:solidFill>
                <a:latin typeface="Times New Roman" panose="02020603050405020304" pitchFamily="18" charset="0"/>
              </a:rPr>
              <a:t>By </a:t>
            </a:r>
            <a:r>
              <a:rPr lang="fr-FR" sz="1800" b="0" i="0" u="none" strike="noStrike" baseline="0" dirty="0">
                <a:solidFill>
                  <a:srgbClr val="000000"/>
                </a:solidFill>
                <a:latin typeface="Times New Roman" panose="02020603050405020304" pitchFamily="18" charset="0"/>
              </a:rPr>
              <a:t>= -1335,7 sin 45 + 500 = </a:t>
            </a:r>
            <a:r>
              <a:rPr lang="fr-FR" sz="1800" b="1" i="0" u="none" strike="noStrike" baseline="0" dirty="0">
                <a:solidFill>
                  <a:srgbClr val="000000"/>
                </a:solidFill>
                <a:latin typeface="Times New Roman" panose="02020603050405020304" pitchFamily="18" charset="0"/>
              </a:rPr>
              <a:t>-444,4 N </a:t>
            </a:r>
            <a:r>
              <a:rPr lang="fr-FR" sz="1800" b="0" i="0" u="none" strike="noStrike" baseline="0" dirty="0">
                <a:solidFill>
                  <a:srgbClr val="000000"/>
                </a:solidFill>
                <a:latin typeface="Times New Roman" panose="02020603050405020304" pitchFamily="18" charset="0"/>
              </a:rPr>
              <a:t>Selon les lois de la trigonométrie, on a: </a:t>
            </a:r>
          </a:p>
          <a:p>
            <a:pPr marR="0" algn="just"/>
            <a:r>
              <a:rPr lang="pt-BR" sz="1800" b="0" i="0" u="none" strike="noStrike" baseline="0" dirty="0">
                <a:solidFill>
                  <a:srgbClr val="000000"/>
                </a:solidFill>
                <a:latin typeface="Times New Roman" panose="02020603050405020304" pitchFamily="18" charset="0"/>
              </a:rPr>
              <a:t>B = 944,42 + 444,42 = 1043,8 N </a:t>
            </a:r>
          </a:p>
          <a:p>
            <a:pPr marR="0" algn="just"/>
            <a:r>
              <a:rPr lang="el-GR" sz="1800" b="0" i="0" u="none" strike="noStrike" baseline="0" dirty="0">
                <a:solidFill>
                  <a:srgbClr val="000000"/>
                </a:solidFill>
                <a:latin typeface="Times New Roman" panose="02020603050405020304" pitchFamily="18" charset="0"/>
              </a:rPr>
              <a:t>θ = </a:t>
            </a:r>
            <a:r>
              <a:rPr lang="fr-FR" sz="1800" b="0" i="0" u="none" strike="noStrike" baseline="0" dirty="0">
                <a:solidFill>
                  <a:srgbClr val="000000"/>
                </a:solidFill>
                <a:latin typeface="Times New Roman" panose="02020603050405020304" pitchFamily="18" charset="0"/>
              </a:rPr>
              <a:t>tan-1 444,4944,4 = 25,2° </a:t>
            </a:r>
          </a:p>
          <a:p>
            <a:r>
              <a:rPr lang="fr-FR" sz="1800" b="0" i="0" u="none" strike="noStrike" baseline="0" dirty="0">
                <a:solidFill>
                  <a:srgbClr val="000000"/>
                </a:solidFill>
                <a:latin typeface="Times New Roman" panose="02020603050405020304" pitchFamily="18" charset="0"/>
              </a:rPr>
              <a:t>Donc: </a:t>
            </a:r>
            <a:r>
              <a:rPr lang="fr-FR" sz="1800" b="1" i="0" u="none" strike="noStrike" baseline="0" dirty="0">
                <a:solidFill>
                  <a:srgbClr val="000000"/>
                </a:solidFill>
                <a:latin typeface="Times New Roman" panose="02020603050405020304" pitchFamily="18" charset="0"/>
              </a:rPr>
              <a:t>B = 1043,8 N à 334,8° </a:t>
            </a:r>
          </a:p>
          <a:p>
            <a:endParaRPr lang="fr-FR" sz="1800" b="1" i="0" u="none" strike="noStrike" baseline="0" dirty="0">
              <a:solidFill>
                <a:srgbClr val="000000"/>
              </a:solidFill>
              <a:latin typeface="Times New Roman" panose="02020603050405020304" pitchFamily="18" charset="0"/>
            </a:endParaRPr>
          </a:p>
          <a:p>
            <a:endParaRPr lang="fr-FR" sz="1800" b="1"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Encore ici, nous avons nos trois inconnues nécessaires à l'équilibre de la structure. Nous retrouvons les réactions Ax et Ay de l'articulation ainsi que l'effort dans le câble 1. </a:t>
            </a:r>
          </a:p>
          <a:p>
            <a:r>
              <a:rPr lang="fr-FR" sz="1800" b="0" i="0" u="none" strike="noStrike" baseline="0" dirty="0">
                <a:solidFill>
                  <a:srgbClr val="000000"/>
                </a:solidFill>
                <a:latin typeface="Times New Roman" panose="02020603050405020304" pitchFamily="18" charset="0"/>
              </a:rPr>
              <a:t>Après une observation minutieuse de la structure, on voit qu'il est préférable de débuter notre analyse par la sommation des moments autour de l'axe situé en A. Ce choix nous permet d'éliminer deux inconnues (comme pour la partie précédente) Ax et Ay qui passe tous deux dans l'axe de rotation donc pas de bras de levier donc pas de moment de force. 	</a:t>
            </a:r>
          </a:p>
          <a:p>
            <a:pPr marR="0" algn="just"/>
            <a:r>
              <a:rPr lang="fr-FR" sz="1800" b="0" i="0" u="none" strike="noStrike" baseline="0" dirty="0">
                <a:solidFill>
                  <a:srgbClr val="000000"/>
                </a:solidFill>
                <a:latin typeface="Times New Roman" panose="02020603050405020304" pitchFamily="18" charset="0"/>
              </a:rPr>
              <a:t>Donc: ΣMA = (F1x (5,7) - 500 (5,1))= (F1 sin 30 (5,7) - 2550) = 0 </a:t>
            </a:r>
          </a:p>
          <a:p>
            <a:pPr marR="0" algn="just"/>
            <a:r>
              <a:rPr lang="fr-FR" sz="1800" b="0" i="0" u="none" strike="noStrike" baseline="0" dirty="0">
                <a:solidFill>
                  <a:srgbClr val="000000"/>
                </a:solidFill>
                <a:latin typeface="Times New Roman" panose="02020603050405020304" pitchFamily="18" charset="0"/>
              </a:rPr>
              <a:t>D'où </a:t>
            </a:r>
            <a:r>
              <a:rPr lang="fr-FR" sz="1800" b="1" i="0" u="none" strike="noStrike" baseline="0" dirty="0">
                <a:solidFill>
                  <a:srgbClr val="000000"/>
                </a:solidFill>
                <a:latin typeface="Times New Roman" panose="02020603050405020304" pitchFamily="18" charset="0"/>
              </a:rPr>
              <a:t>F1 = 894,8 N </a:t>
            </a:r>
            <a:endParaRPr lang="fr-F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Si maintenant on regarde du coté de l'équilibre de translation (mouvement horizontale et verticale) on a: </a:t>
            </a:r>
          </a:p>
          <a:p>
            <a:pPr marR="0" algn="just"/>
            <a:r>
              <a:rPr lang="el-GR" sz="1800" b="0" i="0" u="none" strike="noStrike" baseline="0" dirty="0">
                <a:solidFill>
                  <a:srgbClr val="000000"/>
                </a:solidFill>
                <a:latin typeface="Times New Roman" panose="02020603050405020304" pitchFamily="18" charset="0"/>
              </a:rPr>
              <a:t>Σ</a:t>
            </a:r>
            <a:r>
              <a:rPr lang="fr-FR" sz="1800" b="0" i="0" u="none" strike="noStrike" baseline="0" dirty="0">
                <a:solidFill>
                  <a:srgbClr val="000000"/>
                </a:solidFill>
                <a:latin typeface="Times New Roman" panose="02020603050405020304" pitchFamily="18" charset="0"/>
              </a:rPr>
              <a:t>Fx = -F1x + Ax = 0 </a:t>
            </a:r>
          </a:p>
          <a:p>
            <a:pPr marR="0" algn="just"/>
            <a:r>
              <a:rPr lang="fr-FR" sz="1800" b="0" i="0" u="none" strike="noStrike" baseline="0" dirty="0">
                <a:solidFill>
                  <a:srgbClr val="000000"/>
                </a:solidFill>
                <a:latin typeface="Times New Roman" panose="02020603050405020304" pitchFamily="18" charset="0"/>
              </a:rPr>
              <a:t>D'où </a:t>
            </a:r>
            <a:r>
              <a:rPr lang="fr-FR" sz="1800" b="1" i="0" u="none" strike="noStrike" baseline="0" dirty="0">
                <a:solidFill>
                  <a:srgbClr val="000000"/>
                </a:solidFill>
                <a:latin typeface="Times New Roman" panose="02020603050405020304" pitchFamily="18" charset="0"/>
              </a:rPr>
              <a:t>Ax </a:t>
            </a:r>
            <a:r>
              <a:rPr lang="fr-FR" sz="1800" b="0" i="0" u="none" strike="noStrike" baseline="0" dirty="0">
                <a:solidFill>
                  <a:srgbClr val="000000"/>
                </a:solidFill>
                <a:latin typeface="Times New Roman" panose="02020603050405020304" pitchFamily="18" charset="0"/>
              </a:rPr>
              <a:t>= F1x = F1 sin 30 = </a:t>
            </a:r>
            <a:r>
              <a:rPr lang="fr-FR" sz="1800" b="1" i="0" u="none" strike="noStrike" baseline="0" dirty="0">
                <a:solidFill>
                  <a:srgbClr val="000000"/>
                </a:solidFill>
                <a:latin typeface="Times New Roman" panose="02020603050405020304" pitchFamily="18" charset="0"/>
              </a:rPr>
              <a:t>447,4 N </a:t>
            </a:r>
            <a:endParaRPr lang="fr-F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et </a:t>
            </a:r>
            <a:r>
              <a:rPr lang="fr-FR" sz="1800" b="0" i="0" u="none" strike="noStrike" baseline="0" dirty="0" err="1">
                <a:solidFill>
                  <a:srgbClr val="000000"/>
                </a:solidFill>
                <a:latin typeface="Times New Roman" panose="02020603050405020304" pitchFamily="18" charset="0"/>
              </a:rPr>
              <a:t>ΣFy</a:t>
            </a:r>
            <a:r>
              <a:rPr lang="fr-FR" sz="1800" b="0" i="0" u="none" strike="noStrike" baseline="0" dirty="0">
                <a:solidFill>
                  <a:srgbClr val="000000"/>
                </a:solidFill>
                <a:latin typeface="Times New Roman" panose="02020603050405020304" pitchFamily="18" charset="0"/>
              </a:rPr>
              <a:t> = -F1y + Ay - 500 = 0 </a:t>
            </a:r>
          </a:p>
          <a:p>
            <a:pPr marR="0" algn="just"/>
            <a:r>
              <a:rPr lang="fr-FR" sz="1800" b="0" i="0" u="none" strike="noStrike" baseline="0" dirty="0">
                <a:solidFill>
                  <a:srgbClr val="000000"/>
                </a:solidFill>
                <a:latin typeface="Times New Roman" panose="02020603050405020304" pitchFamily="18" charset="0"/>
              </a:rPr>
              <a:t>D'où </a:t>
            </a:r>
            <a:r>
              <a:rPr lang="fr-FR" sz="1800" b="1" i="0" u="none" strike="noStrike" baseline="0" dirty="0">
                <a:solidFill>
                  <a:srgbClr val="000000"/>
                </a:solidFill>
                <a:latin typeface="Times New Roman" panose="02020603050405020304" pitchFamily="18" charset="0"/>
              </a:rPr>
              <a:t>Ay </a:t>
            </a:r>
            <a:r>
              <a:rPr lang="fr-FR" sz="1800" b="0" i="0" u="none" strike="noStrike" baseline="0" dirty="0">
                <a:solidFill>
                  <a:srgbClr val="000000"/>
                </a:solidFill>
                <a:latin typeface="Times New Roman" panose="02020603050405020304" pitchFamily="18" charset="0"/>
              </a:rPr>
              <a:t>= F1y + 500 = F1 cos 30 + 500 = </a:t>
            </a:r>
            <a:r>
              <a:rPr lang="fr-FR" sz="1800" b="1" i="0" u="none" strike="noStrike" baseline="0" dirty="0">
                <a:solidFill>
                  <a:srgbClr val="000000"/>
                </a:solidFill>
                <a:latin typeface="Times New Roman" panose="02020603050405020304" pitchFamily="18" charset="0"/>
              </a:rPr>
              <a:t>1274,9 N </a:t>
            </a:r>
            <a:r>
              <a:rPr lang="fr-FR" sz="1800" b="0" i="0" u="none" strike="noStrike" baseline="0" dirty="0">
                <a:solidFill>
                  <a:srgbClr val="000000"/>
                </a:solidFill>
                <a:latin typeface="Times New Roman" panose="02020603050405020304" pitchFamily="18" charset="0"/>
              </a:rPr>
              <a:t>Selon les lois de la trigonométrie, on a: </a:t>
            </a:r>
          </a:p>
          <a:p>
            <a:pPr marR="0" algn="just"/>
            <a:r>
              <a:rPr lang="pt-BR" sz="1800" b="0" i="0" u="none" strike="noStrike" baseline="0" dirty="0">
                <a:solidFill>
                  <a:srgbClr val="000000"/>
                </a:solidFill>
                <a:latin typeface="Times New Roman" panose="02020603050405020304" pitchFamily="18" charset="0"/>
              </a:rPr>
              <a:t>A = 447,42 + 1274,92 = 1351 N </a:t>
            </a:r>
          </a:p>
          <a:p>
            <a:pPr marR="0" algn="just"/>
            <a:r>
              <a:rPr lang="el-GR" sz="1800" b="0" i="0" u="none" strike="noStrike" baseline="0" dirty="0">
                <a:solidFill>
                  <a:srgbClr val="000000"/>
                </a:solidFill>
                <a:latin typeface="Times New Roman" panose="02020603050405020304" pitchFamily="18" charset="0"/>
              </a:rPr>
              <a:t>θ = </a:t>
            </a:r>
            <a:r>
              <a:rPr lang="fr-FR" sz="1800" b="0" i="0" u="none" strike="noStrike" baseline="0" dirty="0">
                <a:solidFill>
                  <a:srgbClr val="000000"/>
                </a:solidFill>
                <a:latin typeface="Times New Roman" panose="02020603050405020304" pitchFamily="18" charset="0"/>
              </a:rPr>
              <a:t>tan-1 1274,9447,4 = 70,6° </a:t>
            </a:r>
          </a:p>
          <a:p>
            <a:pPr marR="0" algn="just"/>
            <a:r>
              <a:rPr lang="fr-FR" sz="1800" b="0" i="0" u="none" strike="noStrike" baseline="0" dirty="0">
                <a:solidFill>
                  <a:srgbClr val="000000"/>
                </a:solidFill>
                <a:latin typeface="Times New Roman" panose="02020603050405020304" pitchFamily="18" charset="0"/>
              </a:rPr>
              <a:t>Donc: </a:t>
            </a:r>
            <a:r>
              <a:rPr lang="fr-FR" sz="1800" b="1" i="0" u="none" strike="noStrike" baseline="0" dirty="0">
                <a:solidFill>
                  <a:srgbClr val="000000"/>
                </a:solidFill>
                <a:latin typeface="Times New Roman" panose="02020603050405020304" pitchFamily="18" charset="0"/>
              </a:rPr>
              <a:t>A = 1351 N à 70,6° </a:t>
            </a:r>
            <a:endParaRPr lang="fr-FR" sz="1800" b="0" i="0" u="none" strike="noStrike" baseline="0" dirty="0">
              <a:solidFill>
                <a:srgbClr val="000000"/>
              </a:solidFill>
              <a:latin typeface="Times New Roman" panose="02020603050405020304" pitchFamily="18" charset="0"/>
            </a:endParaRPr>
          </a:p>
          <a:p>
            <a:pPr marR="0" algn="just"/>
            <a:r>
              <a:rPr lang="fr-FR" sz="1800" b="0" i="0" u="none" strike="noStrike" baseline="0" dirty="0">
                <a:solidFill>
                  <a:srgbClr val="000000"/>
                </a:solidFill>
                <a:latin typeface="Times New Roman" panose="02020603050405020304" pitchFamily="18" charset="0"/>
              </a:rPr>
              <a:t>En résumé: </a:t>
            </a:r>
          </a:p>
          <a:p>
            <a:pPr marR="0" algn="just"/>
            <a:r>
              <a:rPr lang="pt-BR" sz="1800" b="0" i="1" u="none" strike="noStrike" baseline="0" dirty="0">
                <a:solidFill>
                  <a:srgbClr val="000000"/>
                </a:solidFill>
                <a:latin typeface="Times New Roman" panose="02020603050405020304" pitchFamily="18" charset="0"/>
              </a:rPr>
              <a:t>A = 1351 N à 76,2° </a:t>
            </a:r>
            <a:endParaRPr lang="pt-BR" sz="1800" b="0" i="0" u="none" strike="noStrike" baseline="0" dirty="0">
              <a:solidFill>
                <a:srgbClr val="000000"/>
              </a:solidFill>
              <a:latin typeface="Times New Roman" panose="02020603050405020304" pitchFamily="18" charset="0"/>
            </a:endParaRPr>
          </a:p>
          <a:p>
            <a:pPr marR="0" algn="just"/>
            <a:r>
              <a:rPr lang="pt-BR" sz="1800" b="0" i="1" u="none" strike="noStrike" baseline="0" dirty="0">
                <a:solidFill>
                  <a:srgbClr val="000000"/>
                </a:solidFill>
                <a:latin typeface="Times New Roman" panose="02020603050405020304" pitchFamily="18" charset="0"/>
              </a:rPr>
              <a:t>B = 1043,8 N à 334,8° </a:t>
            </a:r>
            <a:endParaRPr lang="pt-BR" sz="1800" b="0" i="0" u="none" strike="noStrike" baseline="0" dirty="0">
              <a:solidFill>
                <a:srgbClr val="000000"/>
              </a:solidFill>
              <a:latin typeface="Times New Roman" panose="02020603050405020304" pitchFamily="18" charset="0"/>
            </a:endParaRPr>
          </a:p>
          <a:p>
            <a:pPr marR="0" algn="just"/>
            <a:r>
              <a:rPr lang="fr-FR" sz="1800" b="0" i="1" u="none" strike="noStrike" baseline="0" dirty="0">
                <a:solidFill>
                  <a:srgbClr val="000000"/>
                </a:solidFill>
                <a:latin typeface="Times New Roman" panose="02020603050405020304" pitchFamily="18" charset="0"/>
              </a:rPr>
              <a:t>F1 = 894,8 N </a:t>
            </a:r>
            <a:endParaRPr lang="fr-FR" sz="1800" b="0" i="0" u="none" strike="noStrike" baseline="0" dirty="0">
              <a:solidFill>
                <a:srgbClr val="000000"/>
              </a:solidFill>
              <a:latin typeface="Times New Roman" panose="02020603050405020304" pitchFamily="18" charset="0"/>
            </a:endParaRPr>
          </a:p>
          <a:p>
            <a:r>
              <a:rPr lang="fr-FR" sz="1800" b="0" i="1" u="none" strike="noStrike" baseline="0" dirty="0">
                <a:solidFill>
                  <a:srgbClr val="000000"/>
                </a:solidFill>
                <a:latin typeface="Times New Roman" panose="02020603050405020304" pitchFamily="18" charset="0"/>
              </a:rPr>
              <a:t>F2 = 1335,7 N </a:t>
            </a:r>
            <a:r>
              <a:rPr lang="fr-FR" sz="1800" b="0" i="0" u="none" strike="noStrike" baseline="0" dirty="0">
                <a:solidFill>
                  <a:srgbClr val="000000"/>
                </a:solidFill>
                <a:latin typeface="Times New Roman" panose="02020603050405020304" pitchFamily="18" charset="0"/>
              </a:rPr>
              <a:t>	</a:t>
            </a:r>
          </a:p>
          <a:p>
            <a:r>
              <a:rPr lang="fr-FR" sz="1800" b="0" i="0" u="none" strike="noStrike" baseline="0" dirty="0">
                <a:solidFill>
                  <a:srgbClr val="000000"/>
                </a:solidFill>
                <a:latin typeface="Times New Roman" panose="02020603050405020304" pitchFamily="18" charset="0"/>
              </a:rPr>
              <a:t>	</a:t>
            </a:r>
          </a:p>
          <a:p>
            <a:endParaRPr lang="fr-FR" dirty="0"/>
          </a:p>
        </p:txBody>
      </p:sp>
      <p:sp>
        <p:nvSpPr>
          <p:cNvPr id="4" name="Espace réservé du numéro de diapositive 3">
            <a:extLst>
              <a:ext uri="{FF2B5EF4-FFF2-40B4-BE49-F238E27FC236}">
                <a16:creationId xmlns:a16="http://schemas.microsoft.com/office/drawing/2014/main" id="{B0EB9128-D8A8-4F06-3167-A777AAB1DBB0}"/>
              </a:ext>
            </a:extLst>
          </p:cNvPr>
          <p:cNvSpPr>
            <a:spLocks noGrp="1"/>
          </p:cNvSpPr>
          <p:nvPr>
            <p:ph type="sldNum" sz="quarter" idx="5"/>
          </p:nvPr>
        </p:nvSpPr>
        <p:spPr/>
        <p:txBody>
          <a:bodyPr/>
          <a:lstStyle/>
          <a:p>
            <a:pPr rtl="0"/>
            <a:fld id="{A89C7E07-3C67-C64C-8DA0-0404F6303970}" type="slidenum">
              <a:rPr lang="fr-FR" smtClean="0"/>
              <a:t>24</a:t>
            </a:fld>
            <a:endParaRPr lang="fr-FR" dirty="0"/>
          </a:p>
        </p:txBody>
      </p:sp>
    </p:spTree>
    <p:extLst>
      <p:ext uri="{BB962C8B-B14F-4D97-AF65-F5344CB8AC3E}">
        <p14:creationId xmlns:p14="http://schemas.microsoft.com/office/powerpoint/2010/main" val="116031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p:cNvSpPr>
            <a:spLocks noGrp="1"/>
          </p:cNvSpPr>
          <p:nvPr>
            <p:ph type="sldNum" sz="quarter" idx="5"/>
          </p:nvPr>
        </p:nvSpPr>
        <p:spPr/>
        <p:txBody>
          <a:bodyPr rtlCol="0"/>
          <a:lstStyle>
            <a:defPPr>
              <a:defRPr lang="fr-FR"/>
            </a:defPPr>
          </a:lstStyle>
          <a:p>
            <a:pPr rtl="0"/>
            <a:fld id="{A89C7E07-3C67-C64C-8DA0-0404F6303970}" type="slidenum">
              <a:rPr lang="fr-FR" smtClean="0"/>
              <a:t>3</a:t>
            </a:fld>
            <a:endParaRPr lang="fr-FR" dirty="0"/>
          </a:p>
        </p:txBody>
      </p:sp>
    </p:spTree>
    <p:extLst>
      <p:ext uri="{BB962C8B-B14F-4D97-AF65-F5344CB8AC3E}">
        <p14:creationId xmlns:p14="http://schemas.microsoft.com/office/powerpoint/2010/main" val="3576248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12701-3C73-7690-CCE4-68DAE20F698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904E4D2-4A0D-9E1E-61EF-CCA3C85D44DF}"/>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2E8C5BB1-E714-A78B-F855-981ED367BA95}"/>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CD9AFE88-D1A4-1C42-2B1C-3460438C7287}"/>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4</a:t>
            </a:fld>
            <a:endParaRPr lang="fr-FR" dirty="0"/>
          </a:p>
        </p:txBody>
      </p:sp>
    </p:spTree>
    <p:extLst>
      <p:ext uri="{BB962C8B-B14F-4D97-AF65-F5344CB8AC3E}">
        <p14:creationId xmlns:p14="http://schemas.microsoft.com/office/powerpoint/2010/main" val="4242934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0D54EB-EF8A-D59C-D789-6A98D2CDABF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0238F987-A501-BD5E-A103-F18070C55C19}"/>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FC102E32-8CED-1343-CF6F-12A913DFB4F2}"/>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16ACB157-9E32-B8BF-BA3B-E440B3C32348}"/>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5</a:t>
            </a:fld>
            <a:endParaRPr lang="fr-FR" dirty="0"/>
          </a:p>
        </p:txBody>
      </p:sp>
    </p:spTree>
    <p:extLst>
      <p:ext uri="{BB962C8B-B14F-4D97-AF65-F5344CB8AC3E}">
        <p14:creationId xmlns:p14="http://schemas.microsoft.com/office/powerpoint/2010/main" val="4004094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E14AA-D7A8-FC89-E76B-69F186DC02F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938CBB6-08A4-B19E-92C9-614D02F6B411}"/>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B76DB894-1FE3-EBDD-EB2D-AB5CCFDACAD1}"/>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6ABEE2AF-5529-5FCE-58E2-EB8FDF2F2B76}"/>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6</a:t>
            </a:fld>
            <a:endParaRPr lang="fr-FR" dirty="0"/>
          </a:p>
        </p:txBody>
      </p:sp>
    </p:spTree>
    <p:extLst>
      <p:ext uri="{BB962C8B-B14F-4D97-AF65-F5344CB8AC3E}">
        <p14:creationId xmlns:p14="http://schemas.microsoft.com/office/powerpoint/2010/main" val="814832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BF33E-1843-6071-B791-7CEE1E1B4506}"/>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5B57F67-B88C-8543-56E6-11E917D20F02}"/>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B957AEE4-AB96-C6DE-55E2-96D31F70798F}"/>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944AACE3-F635-EAB2-0665-0E4EFB2D9510}"/>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7</a:t>
            </a:fld>
            <a:endParaRPr lang="fr-FR" dirty="0"/>
          </a:p>
        </p:txBody>
      </p:sp>
    </p:spTree>
    <p:extLst>
      <p:ext uri="{BB962C8B-B14F-4D97-AF65-F5344CB8AC3E}">
        <p14:creationId xmlns:p14="http://schemas.microsoft.com/office/powerpoint/2010/main" val="1351922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166D1-9C4E-45BF-8BCF-A7677A49BC5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88D9DBD-8FF5-A31B-B411-32D8C0C899E3}"/>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79A8BFDC-00E5-7AA6-4F92-CCA0ACF02073}"/>
              </a:ext>
            </a:extLst>
          </p:cNvPr>
          <p:cNvSpPr>
            <a:spLocks noGrp="1"/>
          </p:cNvSpPr>
          <p:nvPr>
            <p:ph type="body" idx="1"/>
          </p:nvPr>
        </p:nvSpPr>
        <p:spPr/>
        <p:txBody>
          <a:bodyPr rtlCol="0"/>
          <a:lstStyle>
            <a:defPPr>
              <a:defRPr lang="fr-FR"/>
            </a:defPPr>
          </a:lstStyle>
          <a:p>
            <a:pPr rtl="0"/>
            <a:endParaRPr lang="fr-FR" dirty="0"/>
          </a:p>
        </p:txBody>
      </p:sp>
      <p:sp>
        <p:nvSpPr>
          <p:cNvPr id="4" name="Espace réservé du numéro de diapositive 3">
            <a:extLst>
              <a:ext uri="{FF2B5EF4-FFF2-40B4-BE49-F238E27FC236}">
                <a16:creationId xmlns:a16="http://schemas.microsoft.com/office/drawing/2014/main" id="{8CFF6AD4-A465-3EC3-9DF6-FBD652E051CB}"/>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8</a:t>
            </a:fld>
            <a:endParaRPr lang="fr-FR" dirty="0"/>
          </a:p>
        </p:txBody>
      </p:sp>
    </p:spTree>
    <p:extLst>
      <p:ext uri="{BB962C8B-B14F-4D97-AF65-F5344CB8AC3E}">
        <p14:creationId xmlns:p14="http://schemas.microsoft.com/office/powerpoint/2010/main" val="3720026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F401B-487C-3EDC-8360-09CA3173749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8A7619B-0E1F-8322-AC55-92F7811A1932}"/>
              </a:ext>
            </a:extLst>
          </p:cNvPr>
          <p:cNvSpPr>
            <a:spLocks noGrp="1" noRot="1" noChangeAspect="1"/>
          </p:cNvSpPr>
          <p:nvPr>
            <p:ph type="sldImg"/>
          </p:nvPr>
        </p:nvSpPr>
        <p:spPr/>
      </p:sp>
      <p:sp>
        <p:nvSpPr>
          <p:cNvPr id="3" name="Espace réservé des commentaires 2">
            <a:extLst>
              <a:ext uri="{FF2B5EF4-FFF2-40B4-BE49-F238E27FC236}">
                <a16:creationId xmlns:a16="http://schemas.microsoft.com/office/drawing/2014/main" id="{5B4332AE-6042-84F0-98CF-D3A91605DDE7}"/>
              </a:ext>
            </a:extLst>
          </p:cNvPr>
          <p:cNvSpPr>
            <a:spLocks noGrp="1"/>
          </p:cNvSpPr>
          <p:nvPr>
            <p:ph type="body" idx="1"/>
          </p:nvPr>
        </p:nvSpPr>
        <p:spPr/>
        <p:txBody>
          <a:bodyPr rtlCol="0"/>
          <a:lstStyle>
            <a:defPPr>
              <a:defRPr lang="fr-FR"/>
            </a:defPPr>
          </a:lstStyle>
          <a:p>
            <a:pPr rtl="0"/>
            <a:r>
              <a:rPr lang="fr-FR" sz="1800" b="0" i="0" u="none" strike="noStrike" baseline="0" dirty="0">
                <a:solidFill>
                  <a:srgbClr val="000000"/>
                </a:solidFill>
                <a:latin typeface="Times New Roman" panose="02020603050405020304" pitchFamily="18" charset="0"/>
              </a:rPr>
              <a:t>En statique, il est important d'identifier </a:t>
            </a:r>
            <a:r>
              <a:rPr lang="fr-FR" sz="1800" b="0" i="0" u="sng" strike="noStrike" baseline="0" dirty="0">
                <a:solidFill>
                  <a:srgbClr val="000000"/>
                </a:solidFill>
                <a:latin typeface="Times New Roman" panose="02020603050405020304" pitchFamily="18" charset="0"/>
              </a:rPr>
              <a:t>toutes </a:t>
            </a:r>
            <a:r>
              <a:rPr lang="fr-FR" sz="1800" b="0" i="0" u="none" strike="noStrike" baseline="0" dirty="0">
                <a:solidFill>
                  <a:srgbClr val="000000"/>
                </a:solidFill>
                <a:latin typeface="Times New Roman" panose="02020603050405020304" pitchFamily="18" charset="0"/>
              </a:rPr>
              <a:t>les forces agissant sur le corps que l'on veut étudier et plus spécialement les liaisons et les réactions d'appui. </a:t>
            </a:r>
            <a:endParaRPr lang="fr-FR" dirty="0"/>
          </a:p>
        </p:txBody>
      </p:sp>
      <p:sp>
        <p:nvSpPr>
          <p:cNvPr id="4" name="Espace réservé du numéro de diapositive 3">
            <a:extLst>
              <a:ext uri="{FF2B5EF4-FFF2-40B4-BE49-F238E27FC236}">
                <a16:creationId xmlns:a16="http://schemas.microsoft.com/office/drawing/2014/main" id="{B6504911-B4EF-BE19-F7CC-93204292B848}"/>
              </a:ext>
            </a:extLst>
          </p:cNvPr>
          <p:cNvSpPr>
            <a:spLocks noGrp="1"/>
          </p:cNvSpPr>
          <p:nvPr>
            <p:ph type="sldNum" sz="quarter" idx="5"/>
          </p:nvPr>
        </p:nvSpPr>
        <p:spPr/>
        <p:txBody>
          <a:bodyPr rtlCol="0"/>
          <a:lstStyle>
            <a:defPPr>
              <a:defRPr lang="fr-FR"/>
            </a:defPPr>
          </a:lstStyle>
          <a:p>
            <a:pPr rtl="0"/>
            <a:fld id="{A89C7E07-3C67-C64C-8DA0-0404F6303970}" type="slidenum">
              <a:rPr lang="fr-FR" smtClean="0"/>
              <a:t>9</a:t>
            </a:fld>
            <a:endParaRPr lang="fr-FR" dirty="0"/>
          </a:p>
        </p:txBody>
      </p:sp>
    </p:spTree>
    <p:extLst>
      <p:ext uri="{BB962C8B-B14F-4D97-AF65-F5344CB8AC3E}">
        <p14:creationId xmlns:p14="http://schemas.microsoft.com/office/powerpoint/2010/main" val="754960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1">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grpSp>
        <p:nvGrpSpPr>
          <p:cNvPr id="9" name="Groupe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cxnSp>
        <p:nvCxnSpPr>
          <p:cNvPr id="13" name="Connecteur droit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contenu et tableau">
    <p:bg>
      <p:bgPr>
        <a:solidFill>
          <a:schemeClr val="tx1"/>
        </a:solidFill>
        <a:effectLst/>
      </p:bgPr>
    </p:bg>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orme libre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5" name="Forme libre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7" name="Forme libre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Espace réservé du contenu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rtlCol="0">
            <a:normAutofit/>
          </a:bodyPr>
          <a:lstStyle>
            <a:lvl1pPr marL="0" indent="0">
              <a:spcBef>
                <a:spcPts val="1800"/>
              </a:spcBef>
              <a:buFont typeface="Arial" panose="020B0604020202020204" pitchFamily="34" charset="0"/>
              <a:buNone/>
              <a:defRPr lang="fr-FR" sz="2000"/>
            </a:lvl1pPr>
            <a:lvl2pPr marL="457200" indent="0">
              <a:spcBef>
                <a:spcPts val="1800"/>
              </a:spcBef>
              <a:buNone/>
              <a:defRPr lang="fr-FR" sz="2000"/>
            </a:lvl2pPr>
            <a:lvl3pPr marL="914400" indent="0">
              <a:spcBef>
                <a:spcPts val="1800"/>
              </a:spcBef>
              <a:buNone/>
              <a:defRPr lang="fr-FR" sz="2000"/>
            </a:lvl3pPr>
            <a:lvl4pPr marL="1371600" indent="0">
              <a:spcBef>
                <a:spcPts val="1800"/>
              </a:spcBef>
              <a:buNone/>
              <a:defRPr lang="fr-FR" sz="2000"/>
            </a:lvl4pPr>
            <a:lvl5pPr marL="1828800" indent="0">
              <a:spcBef>
                <a:spcPts val="1800"/>
              </a:spcBef>
              <a:buNone/>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6" name="Espace réservé du contenu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rtlCol="0">
            <a:normAutofit/>
          </a:bodyPr>
          <a:lstStyle>
            <a:lvl1pPr marL="0" indent="0">
              <a:spcBef>
                <a:spcPts val="1800"/>
              </a:spcBef>
              <a:buNone/>
              <a:defRPr lang="fr-FR" sz="2000"/>
            </a:lvl1pPr>
            <a:lvl2pPr>
              <a:spcBef>
                <a:spcPts val="600"/>
              </a:spcBef>
              <a:defRPr lang="fr-FR" sz="2000"/>
            </a:lvl2pPr>
            <a:lvl3pPr>
              <a:spcBef>
                <a:spcPts val="1800"/>
              </a:spcBef>
              <a:defRPr lang="fr-FR" sz="2000"/>
            </a:lvl3pPr>
            <a:lvl4pPr>
              <a:spcBef>
                <a:spcPts val="1800"/>
              </a:spcBef>
              <a:defRPr lang="fr-FR" sz="2000"/>
            </a:lvl4pPr>
            <a:lvl5pPr>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deux contenus">
    <p:bg>
      <p:bgPr>
        <a:solidFill>
          <a:schemeClr val="tx1"/>
        </a:solidFill>
        <a:effectLst/>
      </p:bgPr>
    </p:bg>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orme libre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4" name="Forme libre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Espace réservé du contenu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rtlCol="0">
            <a:normAutofit/>
          </a:bodyPr>
          <a:lstStyle>
            <a:lvl1pPr marL="0" indent="0">
              <a:spcBef>
                <a:spcPts val="1800"/>
              </a:spcBef>
              <a:buNone/>
              <a:defRPr lang="fr-FR" sz="2000"/>
            </a:lvl1pPr>
            <a:lvl2pPr>
              <a:spcBef>
                <a:spcPts val="600"/>
              </a:spcBef>
              <a:defRPr lang="fr-FR" sz="2000"/>
            </a:lvl2pPr>
            <a:lvl3pPr>
              <a:spcBef>
                <a:spcPts val="1800"/>
              </a:spcBef>
              <a:defRPr lang="fr-FR" sz="2000"/>
            </a:lvl3pPr>
            <a:lvl4pPr>
              <a:spcBef>
                <a:spcPts val="1800"/>
              </a:spcBef>
              <a:defRPr lang="fr-FR" sz="2000"/>
            </a:lvl4pPr>
            <a:lvl5pPr>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7" name="Espace réservé du contenu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rtlCol="0">
            <a:normAutofit/>
          </a:bodyPr>
          <a:lstStyle>
            <a:lvl1pPr marL="342900" indent="-342900">
              <a:spcBef>
                <a:spcPts val="1800"/>
              </a:spcBef>
              <a:buFont typeface="Arial" panose="020B0604020202020204" pitchFamily="34" charset="0"/>
              <a:buChar char="•"/>
              <a:defRPr lang="fr-FR" sz="2000"/>
            </a:lvl1pPr>
            <a:lvl2pPr>
              <a:spcBef>
                <a:spcPts val="1800"/>
              </a:spcBef>
              <a:defRPr lang="fr-FR" sz="2000"/>
            </a:lvl2pPr>
            <a:lvl3pPr>
              <a:spcBef>
                <a:spcPts val="1800"/>
              </a:spcBef>
              <a:defRPr lang="fr-FR" sz="2000"/>
            </a:lvl3pPr>
            <a:lvl4pPr>
              <a:spcBef>
                <a:spcPts val="1800"/>
              </a:spcBef>
              <a:defRPr lang="fr-FR" sz="2000"/>
            </a:lvl4pPr>
            <a:lvl5pPr>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au 2">
    <p:bg>
      <p:bgPr>
        <a:solidFill>
          <a:schemeClr val="tx1"/>
        </a:solidFill>
        <a:effectLst/>
      </p:bgPr>
    </p:bg>
    <p:spTree>
      <p:nvGrpSpPr>
        <p:cNvPr id="1" name=""/>
        <p:cNvGrpSpPr/>
        <p:nvPr/>
      </p:nvGrpSpPr>
      <p:grpSpPr>
        <a:xfrm>
          <a:off x="0" y="0"/>
          <a:ext cx="0" cy="0"/>
          <a:chOff x="0" y="0"/>
          <a:chExt cx="0" cy="0"/>
        </a:xfrm>
      </p:grpSpPr>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sp>
        <p:nvSpPr>
          <p:cNvPr id="9" name="Espace réservé du tableau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rtlCol="0">
            <a:noAutofit/>
          </a:bodyPr>
          <a:lstStyle>
            <a:lvl1pPr>
              <a:defRPr lang="fr-FR"/>
            </a:lvl1pPr>
          </a:lstStyle>
          <a:p>
            <a:pPr rtl="0"/>
            <a:r>
              <a:rPr lang="fr-FR"/>
              <a:t>Cliquez sur l'icône pour ajouter un tableau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3">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grpSp>
        <p:nvGrpSpPr>
          <p:cNvPr id="9" name="Groupe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8" name="Espace réservé du texte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rtlCol="0">
            <a:noAutofit/>
          </a:bodyPr>
          <a:lstStyle>
            <a:lvl1pPr marL="0" indent="0">
              <a:buNone/>
              <a:defRPr lang="fr-FR" sz="2400" b="1" i="0">
                <a:solidFill>
                  <a:schemeClr val="tx2">
                    <a:lumMod val="75000"/>
                  </a:schemeClr>
                </a:solidFill>
                <a:latin typeface="+mn-lt"/>
              </a:defRPr>
            </a:lvl1pPr>
            <a:lvl2pPr>
              <a:defRPr lang="fr-FR" sz="4000"/>
            </a:lvl2pPr>
            <a:lvl3pPr>
              <a:defRPr lang="fr-FR" sz="4000"/>
            </a:lvl3pPr>
            <a:lvl4pPr>
              <a:defRPr lang="fr-FR" sz="4000"/>
            </a:lvl4pPr>
            <a:lvl5pPr>
              <a:defRPr lang="fr-FR" sz="4000"/>
            </a:lvl5pPr>
          </a:lstStyle>
          <a:p>
            <a:pPr lvl="0" rtl="0"/>
            <a:r>
              <a:rPr lang="fr-FR"/>
              <a:t>Cliquer pour ajouter du texte</a:t>
            </a:r>
          </a:p>
        </p:txBody>
      </p:sp>
      <p:cxnSp>
        <p:nvCxnSpPr>
          <p:cNvPr id="4" name="Connecteur droit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dre du jour 1">
    <p:spTree>
      <p:nvGrpSpPr>
        <p:cNvPr id="1" name=""/>
        <p:cNvGrpSpPr/>
        <p:nvPr/>
      </p:nvGrpSpPr>
      <p:grpSpPr>
        <a:xfrm>
          <a:off x="0" y="0"/>
          <a:ext cx="0" cy="0"/>
          <a:chOff x="0" y="0"/>
          <a:chExt cx="0" cy="0"/>
        </a:xfrm>
      </p:grpSpPr>
      <p:grpSp>
        <p:nvGrpSpPr>
          <p:cNvPr id="6" name="Groupe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Forme automatiqu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8" name="Forme libre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9" name="Forme libre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0" name="Forme libre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2" name="Titr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rtlCol="0" anchor="b" anchorCtr="0">
            <a:noAutofit/>
          </a:bodyPr>
          <a:lstStyle>
            <a:lvl1pPr>
              <a:defRPr lang="fr-FR" sz="4400" b="1" i="0" spc="50" baseline="0">
                <a:latin typeface="+mj-lt"/>
              </a:defRPr>
            </a:lvl1pPr>
          </a:lstStyle>
          <a:p>
            <a:pPr rtl="0"/>
            <a:r>
              <a:rPr lang="fr-FR"/>
              <a:t>Cliquez pour ajouter un titre </a:t>
            </a:r>
          </a:p>
        </p:txBody>
      </p:sp>
      <p:sp>
        <p:nvSpPr>
          <p:cNvPr id="2" name="Espace réservé du contenu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rtlCol="0">
            <a:normAutofit/>
          </a:bodyPr>
          <a:lstStyle>
            <a:lvl1pPr marL="283464" indent="-283464">
              <a:lnSpc>
                <a:spcPct val="80000"/>
              </a:lnSpc>
              <a:spcBef>
                <a:spcPts val="2200"/>
              </a:spcBef>
              <a:buFont typeface="Arial" panose="020B0604020202020204" pitchFamily="34" charset="0"/>
              <a:buChar char="•"/>
              <a:defRPr lang="fr-FR" sz="2400" b="1" i="0" kern="1200" dirty="0">
                <a:solidFill>
                  <a:schemeClr val="tx2">
                    <a:lumMod val="75000"/>
                  </a:schemeClr>
                </a:solidFill>
                <a:latin typeface="+mn-lt"/>
                <a:ea typeface="+mn-ea"/>
                <a:cs typeface="+mn-cs"/>
              </a:defRPr>
            </a:lvl1pPr>
            <a:lvl2pPr indent="-283464">
              <a:spcBef>
                <a:spcPts val="600"/>
              </a:spcBef>
              <a:defRPr lang="fr-FR" sz="2000"/>
            </a:lvl2pPr>
            <a:lvl3pPr indent="-283464">
              <a:spcBef>
                <a:spcPts val="1800"/>
              </a:spcBef>
              <a:defRPr lang="fr-FR" sz="2000"/>
            </a:lvl3pPr>
            <a:lvl4pPr indent="-283464">
              <a:spcBef>
                <a:spcPts val="1800"/>
              </a:spcBef>
              <a:defRPr lang="fr-FR" sz="2000"/>
            </a:lvl4pPr>
            <a:lvl5pPr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43" name="Espace réservé du numéro de diapositive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42" name="Espace réservé de la date 41">
            <a:extLst>
              <a:ext uri="{FF2B5EF4-FFF2-40B4-BE49-F238E27FC236}">
                <a16:creationId xmlns:a16="http://schemas.microsoft.com/office/drawing/2014/main" id="{29CE2856-DB8F-5603-C085-74C70560FAC8}"/>
              </a:ext>
            </a:extLst>
          </p:cNvPr>
          <p:cNvSpPr>
            <a:spLocks noGrp="1"/>
          </p:cNvSpPr>
          <p:nvPr>
            <p:ph type="dt" sz="half" idx="25"/>
          </p:nvPr>
        </p:nvSpPr>
        <p:spPr/>
        <p:txBody>
          <a:bodyPr rtlCol="0"/>
          <a:lstStyle>
            <a:defPPr>
              <a:defRPr lang="fr-FR"/>
            </a:defPPr>
          </a:lstStyle>
          <a:p>
            <a:pPr rtl="0"/>
            <a:endParaRPr lang="fr-FR" dirty="0">
              <a:latin typeface="+mn-lt"/>
            </a:endParaRPr>
          </a:p>
        </p:txBody>
      </p:sp>
      <p:cxnSp>
        <p:nvCxnSpPr>
          <p:cNvPr id="4" name="Connecteur droit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la section">
    <p:bg>
      <p:bgPr>
        <a:solidFill>
          <a:schemeClr val="accent3"/>
        </a:solidFill>
        <a:effectLst/>
      </p:bgPr>
    </p:bg>
    <p:spTree>
      <p:nvGrpSpPr>
        <p:cNvPr id="1" name=""/>
        <p:cNvGrpSpPr/>
        <p:nvPr/>
      </p:nvGrpSpPr>
      <p:grpSpPr>
        <a:xfrm>
          <a:off x="0" y="0"/>
          <a:ext cx="0" cy="0"/>
          <a:chOff x="0" y="0"/>
          <a:chExt cx="0" cy="0"/>
        </a:xfrm>
      </p:grpSpPr>
      <p:sp>
        <p:nvSpPr>
          <p:cNvPr id="4" name="Espace réservé d’image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rtlCol="0">
            <a:noAutofit/>
          </a:bodyPr>
          <a:lstStyle>
            <a:lvl1pPr marL="0" indent="0" algn="ctr">
              <a:buNone/>
              <a:defRPr lang="fr-FR" sz="2000">
                <a:solidFill>
                  <a:schemeClr val="tx1"/>
                </a:solidFill>
              </a:defRPr>
            </a:lvl1pPr>
          </a:lstStyle>
          <a:p>
            <a:pPr rtl="0"/>
            <a:r>
              <a:rPr lang="fr-FR"/>
              <a:t>Cliquez sur l'icône pour ajouter une image</a:t>
            </a:r>
          </a:p>
        </p:txBody>
      </p:sp>
      <p:sp>
        <p:nvSpPr>
          <p:cNvPr id="18" name="Titr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rtlCol="0" anchor="b" anchorCtr="0">
            <a:noAutofit/>
          </a:bodyPr>
          <a:lstStyle>
            <a:lvl1pPr>
              <a:defRPr lang="fr-FR" sz="6000" b="1" i="0" baseline="0">
                <a:solidFill>
                  <a:schemeClr val="tx1"/>
                </a:solidFill>
                <a:latin typeface="+mj-lt"/>
              </a:defRPr>
            </a:lvl1pPr>
          </a:lstStyle>
          <a:p>
            <a:pPr rtl="0"/>
            <a:r>
              <a:rPr lang="fr-FR"/>
              <a:t>Cliquez pour ajouter un titre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fr-FR"/>
            </a:defPPr>
          </a:lstStyle>
          <a:p>
            <a:pPr algn="ctr" rtl="0"/>
            <a:endParaRPr lang="fr-FR"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2">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sp>
        <p:nvSpPr>
          <p:cNvPr id="6" name="Espace réservé d’image 5">
            <a:extLst>
              <a:ext uri="{FF2B5EF4-FFF2-40B4-BE49-F238E27FC236}">
                <a16:creationId xmlns:a16="http://schemas.microsoft.com/office/drawing/2014/main" id="{A9973BC6-F6E5-0B3B-C8AB-0AC4020D4E8B}"/>
              </a:ext>
            </a:extLst>
          </p:cNvPr>
          <p:cNvSpPr>
            <a:spLocks noGrp="1"/>
          </p:cNvSpPr>
          <p:nvPr>
            <p:ph type="pic" sz="quarter" idx="12" hasCustomPrompt="1"/>
          </p:nvPr>
        </p:nvSpPr>
        <p:spPr>
          <a:xfrm>
            <a:off x="0" y="-11113"/>
            <a:ext cx="5791200" cy="6880226"/>
          </a:xfrm>
        </p:spPr>
        <p:txBody>
          <a:bodyPr rtlCol="0">
            <a:normAutofit/>
          </a:bodyPr>
          <a:lstStyle>
            <a:lvl1pPr marL="0" indent="0" algn="ctr">
              <a:buNone/>
              <a:defRPr lang="fr-FR" sz="2000"/>
            </a:lvl1pPr>
          </a:lstStyle>
          <a:p>
            <a:pPr rtl="0"/>
            <a:r>
              <a:rPr lang="fr-FR" dirty="0"/>
              <a:t>Cliquez sur l’icône pour ajouter une image</a:t>
            </a:r>
          </a:p>
        </p:txBody>
      </p:sp>
      <p:sp>
        <p:nvSpPr>
          <p:cNvPr id="18" name="Espace réservé du texte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rtlCol="0">
            <a:noAutofit/>
          </a:bodyPr>
          <a:lstStyle>
            <a:lvl1pPr marL="0" indent="0">
              <a:buNone/>
              <a:defRPr lang="fr-FR" sz="2400" b="1" i="0">
                <a:solidFill>
                  <a:schemeClr val="tx2">
                    <a:lumMod val="75000"/>
                  </a:schemeClr>
                </a:solidFill>
                <a:latin typeface="+mn-lt"/>
              </a:defRPr>
            </a:lvl1pPr>
            <a:lvl2pPr>
              <a:defRPr lang="fr-FR" sz="4000"/>
            </a:lvl2pPr>
            <a:lvl3pPr>
              <a:defRPr lang="fr-FR" sz="4000"/>
            </a:lvl3pPr>
            <a:lvl4pPr>
              <a:defRPr lang="fr-FR" sz="4000"/>
            </a:lvl4pPr>
            <a:lvl5pPr>
              <a:defRPr lang="fr-FR" sz="4000"/>
            </a:lvl5pPr>
          </a:lstStyle>
          <a:p>
            <a:pPr lvl="0" rtl="0"/>
            <a:r>
              <a:rPr lang="fr-FR"/>
              <a:t>Cliquer pour ajouter du texte</a:t>
            </a:r>
          </a:p>
        </p:txBody>
      </p:sp>
      <p:cxnSp>
        <p:nvCxnSpPr>
          <p:cNvPr id="7" name="Connecteur droit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ésumé 2">
    <p:bg>
      <p:bgPr>
        <a:solidFill>
          <a:schemeClr val="tx1"/>
        </a:solidFill>
        <a:effectLst/>
      </p:bgPr>
    </p:bg>
    <p:spTree>
      <p:nvGrpSpPr>
        <p:cNvPr id="1" name=""/>
        <p:cNvGrpSpPr/>
        <p:nvPr/>
      </p:nvGrpSpPr>
      <p:grpSpPr>
        <a:xfrm>
          <a:off x="0" y="0"/>
          <a:ext cx="0" cy="0"/>
          <a:chOff x="0" y="0"/>
          <a:chExt cx="0" cy="0"/>
        </a:xfrm>
      </p:grpSpPr>
      <p:cxnSp>
        <p:nvCxnSpPr>
          <p:cNvPr id="9" name="Connecteur droit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e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orme libre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32" name="Titr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rtlCol="0" anchor="b" anchorCtr="0">
            <a:noAutofit/>
          </a:bodyPr>
          <a:lstStyle>
            <a:lvl1pPr>
              <a:defRPr lang="fr-FR" sz="4400" b="1" i="0">
                <a:latin typeface="+mj-lt"/>
              </a:defRPr>
            </a:lvl1pPr>
          </a:lstStyle>
          <a:p>
            <a:pPr rtl="0"/>
            <a:r>
              <a:rPr lang="fr-FR"/>
              <a:t>Cliquez pour ajouter un titre </a:t>
            </a:r>
          </a:p>
        </p:txBody>
      </p:sp>
      <p:sp>
        <p:nvSpPr>
          <p:cNvPr id="2" name="Espace réservé du contenu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rtlCol="0">
            <a:normAutofit/>
          </a:bodyPr>
          <a:lstStyle>
            <a:lvl1pPr marL="283464" indent="-283464">
              <a:spcBef>
                <a:spcPts val="1800"/>
              </a:spcBef>
              <a:buFont typeface="Arial" panose="020B0604020202020204" pitchFamily="34" charset="0"/>
              <a:buChar char="•"/>
              <a:defRPr lang="fr-FR" sz="2000"/>
            </a:lvl1pPr>
            <a:lvl2pPr indent="-283464">
              <a:spcBef>
                <a:spcPts val="1800"/>
              </a:spcBef>
              <a:defRPr lang="fr-FR" sz="2000"/>
            </a:lvl2pPr>
            <a:lvl3pPr indent="-283464">
              <a:spcBef>
                <a:spcPts val="1800"/>
              </a:spcBef>
              <a:defRPr lang="fr-FR" sz="2000"/>
            </a:lvl3pPr>
            <a:lvl4pPr indent="-283464">
              <a:spcBef>
                <a:spcPts val="1800"/>
              </a:spcBef>
              <a:defRPr lang="fr-FR" sz="2000"/>
            </a:lvl4pPr>
            <a:lvl5pPr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8" name="Espace réservé du numéro de diapositive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5" name="Espace réservé de la date 4">
            <a:extLst>
              <a:ext uri="{FF2B5EF4-FFF2-40B4-BE49-F238E27FC236}">
                <a16:creationId xmlns:a16="http://schemas.microsoft.com/office/drawing/2014/main" id="{E9272B8D-F380-9F1A-C8E6-BDD2352B1763}"/>
              </a:ext>
            </a:extLst>
          </p:cNvPr>
          <p:cNvSpPr>
            <a:spLocks noGrp="1"/>
          </p:cNvSpPr>
          <p:nvPr>
            <p:ph type="dt" sz="half" idx="2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rtlCol="0" anchor="b">
            <a:noAutofit/>
          </a:bodyPr>
          <a:lstStyle>
            <a:lvl1pPr algn="l">
              <a:lnSpc>
                <a:spcPct val="80000"/>
              </a:lnSpc>
              <a:defRPr lang="fr-FR" sz="6000" b="1" i="0" spc="100" baseline="0">
                <a:solidFill>
                  <a:schemeClr val="bg1"/>
                </a:solidFill>
                <a:latin typeface="+mj-lt"/>
              </a:defRPr>
            </a:lvl1pPr>
          </a:lstStyle>
          <a:p>
            <a:pPr rtl="0"/>
            <a:r>
              <a:rPr lang="fr-FR"/>
              <a:t>Cliquez pour ajouter un titre </a:t>
            </a:r>
          </a:p>
        </p:txBody>
      </p:sp>
      <p:grpSp>
        <p:nvGrpSpPr>
          <p:cNvPr id="9" name="Groupe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cxnSp>
        <p:nvCxnSpPr>
          <p:cNvPr id="13" name="Connecteur droit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Espace réservé du texte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rtlCol="0">
            <a:noAutofit/>
          </a:bodyPr>
          <a:lstStyle>
            <a:lvl1pPr marL="0" indent="0">
              <a:buNone/>
              <a:defRPr lang="fr-FR" sz="2400" b="1" i="0">
                <a:solidFill>
                  <a:schemeClr val="tx2">
                    <a:lumMod val="75000"/>
                  </a:schemeClr>
                </a:solidFill>
                <a:latin typeface="+mn-lt"/>
              </a:defRPr>
            </a:lvl1pPr>
            <a:lvl2pPr>
              <a:defRPr lang="fr-FR" sz="4000"/>
            </a:lvl2pPr>
            <a:lvl3pPr>
              <a:defRPr lang="fr-FR" sz="4000"/>
            </a:lvl3pPr>
            <a:lvl4pPr>
              <a:defRPr lang="fr-FR" sz="4000"/>
            </a:lvl4pPr>
            <a:lvl5pPr>
              <a:defRPr lang="fr-FR" sz="4000"/>
            </a:lvl5pPr>
          </a:lstStyle>
          <a:p>
            <a:pPr lvl="0" rtl="0"/>
            <a:r>
              <a:rPr lang="fr-FR"/>
              <a:t>Cliquer pour ajouter du texte</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et deux contenus 2">
    <p:bg>
      <p:bgPr>
        <a:solidFill>
          <a:schemeClr val="tx1"/>
        </a:solidFill>
        <a:effectLst/>
      </p:bgPr>
    </p:bg>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orme libre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4" name="Forme libre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sp>
        <p:nvSpPr>
          <p:cNvPr id="2" name="Espace réservé du contenu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rtlCol="0">
            <a:normAutofit/>
          </a:bodyPr>
          <a:lstStyle>
            <a:lvl1pPr marL="0" indent="0">
              <a:spcBef>
                <a:spcPts val="1800"/>
              </a:spcBef>
              <a:buFont typeface="Arial" panose="020B0604020202020204" pitchFamily="34" charset="0"/>
              <a:buNone/>
              <a:defRPr lang="fr-FR" sz="2000"/>
            </a:lvl1pPr>
            <a:lvl2pPr marL="283464" indent="-283464">
              <a:spcBef>
                <a:spcPts val="1800"/>
              </a:spcBef>
              <a:defRPr lang="fr-FR" sz="2000"/>
            </a:lvl2pPr>
            <a:lvl3pPr marL="594360" indent="-283464">
              <a:spcBef>
                <a:spcPts val="1800"/>
              </a:spcBef>
              <a:defRPr lang="fr-FR" sz="2000"/>
            </a:lvl3pPr>
            <a:lvl4pPr marL="822960" indent="-283464">
              <a:spcBef>
                <a:spcPts val="1800"/>
              </a:spcBef>
              <a:defRPr lang="fr-FR" sz="2000"/>
            </a:lvl4pPr>
            <a:lvl5pPr marL="1005840"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3" name="Espace réservé du contenu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rtlCol="0">
            <a:normAutofit/>
          </a:bodyPr>
          <a:lstStyle>
            <a:lvl1pPr marL="0" indent="0">
              <a:spcBef>
                <a:spcPts val="1800"/>
              </a:spcBef>
              <a:buFont typeface="Arial" panose="020B0604020202020204" pitchFamily="34" charset="0"/>
              <a:buNone/>
              <a:defRPr lang="fr-FR" sz="2000"/>
            </a:lvl1pPr>
            <a:lvl2pPr marL="283464" indent="-283464">
              <a:spcBef>
                <a:spcPts val="1800"/>
              </a:spcBef>
              <a:defRPr lang="fr-FR" sz="2000"/>
            </a:lvl2pPr>
            <a:lvl3pPr marL="548640" indent="-283464">
              <a:spcBef>
                <a:spcPts val="1800"/>
              </a:spcBef>
              <a:defRPr lang="fr-FR" sz="2000"/>
            </a:lvl3pPr>
            <a:lvl4pPr marL="822960" indent="-283464">
              <a:spcBef>
                <a:spcPts val="1800"/>
              </a:spcBef>
              <a:defRPr lang="fr-FR" sz="2000"/>
            </a:lvl4pPr>
            <a:lvl5pPr marL="1005840"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
    <p:bg>
      <p:bgPr>
        <a:solidFill>
          <a:schemeClr val="tx1"/>
        </a:solidFill>
        <a:effectLst/>
      </p:bgPr>
    </p:bg>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Forme automatiqu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3" name="Forme libre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4" name="Forme libre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sp>
          <p:nvSpPr>
            <p:cNvPr id="18" name="Forme libre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defPPr>
                <a:defRPr lang="fr-FR"/>
              </a:defPPr>
            </a:lstStyle>
            <a:p>
              <a:pPr rtl="0"/>
              <a:endParaRPr lang="fr-FR" dirty="0"/>
            </a:p>
          </p:txBody>
        </p:sp>
        <p:sp>
          <p:nvSpPr>
            <p:cNvPr id="19" name="Forme libre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fr-FR"/>
              </a:defPPr>
            </a:lstStyle>
            <a:p>
              <a:pPr rtl="0"/>
              <a:endParaRPr lang="fr-FR" dirty="0"/>
            </a:p>
          </p:txBody>
        </p:sp>
      </p:gr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Espace réservé du contenu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rtlCol="0">
            <a:normAutofit/>
          </a:bodyPr>
          <a:lstStyle>
            <a:lvl1pPr marL="457200" indent="-457200">
              <a:spcBef>
                <a:spcPts val="1800"/>
              </a:spcBef>
              <a:buFont typeface="+mj-lt"/>
              <a:buAutoNum type="arabicPeriod"/>
              <a:defRPr lang="fr-FR" sz="2000"/>
            </a:lvl1pPr>
            <a:lvl2pPr marL="914400" indent="-457200">
              <a:spcBef>
                <a:spcPts val="1800"/>
              </a:spcBef>
              <a:buFont typeface="+mj-lt"/>
              <a:buAutoNum type="alphaLcPeriod"/>
              <a:defRPr lang="fr-FR" sz="2000"/>
            </a:lvl2pPr>
            <a:lvl3pPr marL="1371600" indent="-457200">
              <a:spcBef>
                <a:spcPts val="1800"/>
              </a:spcBef>
              <a:buFont typeface="+mj-lt"/>
              <a:buAutoNum type="arabicParenR"/>
              <a:defRPr lang="fr-FR" sz="2000"/>
            </a:lvl3pPr>
            <a:lvl4pPr marL="1371600" indent="0">
              <a:spcBef>
                <a:spcPts val="1800"/>
              </a:spcBef>
              <a:buFont typeface="+mj-lt"/>
              <a:buNone/>
              <a:defRPr lang="fr-FR" sz="2000"/>
            </a:lvl4pPr>
            <a:lvl5pPr marL="2286000" indent="-457200">
              <a:spcBef>
                <a:spcPts val="1800"/>
              </a:spcBef>
              <a:buFont typeface="+mj-lt"/>
              <a:buAutoNum type="arabicPeriod"/>
              <a:defRPr lang="fr-FR" sz="2000"/>
            </a:lvl5pPr>
          </a:lstStyle>
          <a:p>
            <a:pPr lvl="0" rtl="0"/>
            <a:r>
              <a:rPr lang="fr-FR"/>
              <a:t>Cliquer pour ajouter du contenu</a:t>
            </a:r>
          </a:p>
          <a:p>
            <a:pPr lvl="1" rtl="0"/>
            <a:r>
              <a:rPr lang="fr-FR"/>
              <a:t>Deuxième niveau</a:t>
            </a:r>
          </a:p>
          <a:p>
            <a:pPr lvl="2" rtl="0"/>
            <a:r>
              <a:rPr lang="fr-FR"/>
              <a:t>Troisième niveau</a:t>
            </a:r>
          </a:p>
          <a:p>
            <a:pPr lvl="3" rtl="0"/>
            <a:endParaRPr lang="fr-FR" dirty="0"/>
          </a:p>
        </p:txBody>
      </p:sp>
      <p:sp>
        <p:nvSpPr>
          <p:cNvPr id="2" name="Espace réservé du contenu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rtlCol="0">
            <a:normAutofit/>
          </a:bodyPr>
          <a:lstStyle>
            <a:lvl1pPr marL="0" indent="0">
              <a:spcBef>
                <a:spcPts val="1800"/>
              </a:spcBef>
              <a:buFont typeface="Arial" panose="020B0604020202020204" pitchFamily="34" charset="0"/>
              <a:buNone/>
              <a:defRPr lang="fr-FR" sz="2000"/>
            </a:lvl1pPr>
            <a:lvl2pPr marL="283464" indent="-283464">
              <a:spcBef>
                <a:spcPts val="1800"/>
              </a:spcBef>
              <a:defRPr lang="fr-FR" sz="2000"/>
            </a:lvl2pPr>
            <a:lvl3pPr marL="548640" indent="-283464">
              <a:spcBef>
                <a:spcPts val="1800"/>
              </a:spcBef>
              <a:defRPr lang="fr-FR" sz="2000"/>
            </a:lvl3pPr>
            <a:lvl4pPr marL="822960" indent="-283464">
              <a:spcBef>
                <a:spcPts val="1800"/>
              </a:spcBef>
              <a:defRPr lang="fr-FR" sz="2000"/>
            </a:lvl4pPr>
            <a:lvl5pPr marL="1005840"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re, contenu et image">
    <p:bg>
      <p:bgPr>
        <a:solidFill>
          <a:schemeClr val="tx1"/>
        </a:solidFill>
        <a:effectLst/>
      </p:bgPr>
    </p:bg>
    <p:spTree>
      <p:nvGrpSpPr>
        <p:cNvPr id="1" name=""/>
        <p:cNvGrpSpPr/>
        <p:nvPr/>
      </p:nvGrpSpPr>
      <p:grpSpPr>
        <a:xfrm>
          <a:off x="0" y="0"/>
          <a:ext cx="0" cy="0"/>
          <a:chOff x="0" y="0"/>
          <a:chExt cx="0" cy="0"/>
        </a:xfrm>
      </p:grpSpPr>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rtlCol="0" anchor="b" anchorCtr="0">
            <a:noAutofit/>
          </a:bodyPr>
          <a:lstStyle>
            <a:lvl1pPr>
              <a:defRPr lang="fr-FR" sz="4400" b="1" i="0">
                <a:solidFill>
                  <a:schemeClr val="bg1"/>
                </a:solidFill>
                <a:latin typeface="+mj-lt"/>
              </a:defRPr>
            </a:lvl1pPr>
          </a:lstStyle>
          <a:p>
            <a:pPr rtl="0"/>
            <a:r>
              <a:rPr lang="fr-FR"/>
              <a:t>Cliquez pour ajouter un titre </a:t>
            </a:r>
          </a:p>
        </p:txBody>
      </p:sp>
      <p:sp>
        <p:nvSpPr>
          <p:cNvPr id="3" name="Espace réservé du contenu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rtlCol="0">
            <a:normAutofit/>
          </a:bodyPr>
          <a:lstStyle>
            <a:lvl1pPr marL="0" indent="0">
              <a:spcBef>
                <a:spcPts val="1800"/>
              </a:spcBef>
              <a:buFont typeface="Arial" panose="020B0604020202020204" pitchFamily="34" charset="0"/>
              <a:buNone/>
              <a:defRPr lang="fr-FR" sz="2000"/>
            </a:lvl1pPr>
            <a:lvl2pPr indent="-283464">
              <a:spcBef>
                <a:spcPts val="1800"/>
              </a:spcBef>
              <a:defRPr lang="fr-FR" sz="2000"/>
            </a:lvl2pPr>
            <a:lvl3pPr indent="-283464">
              <a:spcBef>
                <a:spcPts val="1800"/>
              </a:spcBef>
              <a:defRPr lang="fr-FR" sz="2000"/>
            </a:lvl3pPr>
            <a:lvl4pPr indent="-283464">
              <a:spcBef>
                <a:spcPts val="1800"/>
              </a:spcBef>
              <a:defRPr lang="fr-FR" sz="2000"/>
            </a:lvl4pPr>
            <a:lvl5pPr indent="-283464">
              <a:spcBef>
                <a:spcPts val="1800"/>
              </a:spcBef>
              <a:defRPr lang="fr-FR" sz="2000"/>
            </a:lvl5pPr>
          </a:lstStyle>
          <a:p>
            <a:pPr lvl="0" rtl="0"/>
            <a:r>
              <a:rPr lang="fr-FR"/>
              <a:t>Cliquer pour ajouter du contenu</a:t>
            </a:r>
          </a:p>
          <a:p>
            <a:pPr lvl="1" rtl="0"/>
            <a:r>
              <a:rPr lang="fr-FR"/>
              <a:t>Deuxième niveau</a:t>
            </a:r>
          </a:p>
          <a:p>
            <a:pPr lvl="2" rtl="0"/>
            <a:r>
              <a:rPr lang="fr-FR"/>
              <a:t>Troisième niveau</a:t>
            </a:r>
          </a:p>
          <a:p>
            <a:pPr lvl="3" rtl="0"/>
            <a:r>
              <a:rPr lang="fr-FR"/>
              <a:t>Quatrième niveau</a:t>
            </a:r>
          </a:p>
          <a:p>
            <a:pPr lvl="4" rtl="0"/>
            <a:r>
              <a:rPr lang="fr-FR"/>
              <a:t>Cinquième niveau</a:t>
            </a:r>
          </a:p>
        </p:txBody>
      </p:sp>
      <p:cxnSp>
        <p:nvCxnSpPr>
          <p:cNvPr id="4" name="Connecteur droit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Espace réservé d’image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rtlCol="0">
            <a:normAutofit/>
          </a:bodyPr>
          <a:lstStyle>
            <a:lvl1pPr marL="0" indent="0" algn="ctr">
              <a:buNone/>
              <a:defRPr lang="fr-FR" sz="2000">
                <a:solidFill>
                  <a:schemeClr val="bg1"/>
                </a:solidFill>
              </a:defRPr>
            </a:lvl1pPr>
          </a:lstStyle>
          <a:p>
            <a:pPr rtl="0"/>
            <a:r>
              <a:rPr lang="fr-FR"/>
              <a:t>Cliquez sur l'icône pour ajouter une image</a:t>
            </a:r>
          </a:p>
        </p:txBody>
      </p:sp>
      <p:sp>
        <p:nvSpPr>
          <p:cNvPr id="10" name="Espace réservé du numéro de diapositive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fr-FR"/>
            </a:defPPr>
          </a:lstStyle>
          <a:p>
            <a:pPr rtl="0"/>
            <a:fld id="{294A09A9-5501-47C1-A89A-A340965A2BE2}" type="slidenum">
              <a:rPr lang="fr-FR" smtClean="0"/>
              <a:pPr/>
              <a:t>‹N°›</a:t>
            </a:fld>
            <a:endParaRPr lang="fr-FR" dirty="0">
              <a:latin typeface="+mn-lt"/>
            </a:endParaRPr>
          </a:p>
        </p:txBody>
      </p:sp>
      <p:sp>
        <p:nvSpPr>
          <p:cNvPr id="8" name="Espace réservé de la date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fr-FR"/>
            </a:defPPr>
          </a:lstStyle>
          <a:p>
            <a:pPr rtl="0"/>
            <a:endParaRPr lang="fr-FR"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defPPr>
              <a:defRPr lang="fr-FR"/>
            </a:defPPr>
          </a:lstStyle>
          <a:p>
            <a:pPr lvl="0" rtl="0"/>
            <a:r>
              <a:rPr lang="fr-FR"/>
              <a:t>Modifiez les styles du texte</a:t>
            </a:r>
          </a:p>
          <a:p>
            <a:pPr lvl="1" rtl="0"/>
            <a:r>
              <a:rPr lang="fr-FR"/>
              <a:t>Deuxième niveau</a:t>
            </a:r>
          </a:p>
          <a:p>
            <a:pPr lvl="2" rtl="0"/>
            <a:r>
              <a:rPr lang="fr-FR"/>
              <a:t>Troisième niveau</a:t>
            </a:r>
          </a:p>
          <a:p>
            <a:pPr lvl="3" rtl="0"/>
            <a:r>
              <a:rPr lang="fr-FR"/>
              <a:t>Quatrième niveau</a:t>
            </a:r>
          </a:p>
          <a:p>
            <a:pPr lvl="4" rtl="0"/>
            <a:r>
              <a:rPr lang="fr-FR"/>
              <a:t>Cinquième niveau</a:t>
            </a:r>
          </a:p>
        </p:txBody>
      </p:sp>
      <p:sp>
        <p:nvSpPr>
          <p:cNvPr id="12" name="Espace réservé du titre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defPPr>
              <a:defRPr lang="fr-FR"/>
            </a:defPPr>
          </a:lstStyle>
          <a:p>
            <a:pPr rtl="0"/>
            <a:r>
              <a:rPr lang="fr-FR"/>
              <a:t>Modifiez le style du titre</a:t>
            </a:r>
          </a:p>
        </p:txBody>
      </p:sp>
      <p:sp>
        <p:nvSpPr>
          <p:cNvPr id="30" name="Espace réservé de la date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lang="fr-FR" sz="1100" b="0" i="0">
                <a:solidFill>
                  <a:schemeClr val="bg1"/>
                </a:solidFill>
                <a:latin typeface="+mn-lt"/>
              </a:defRPr>
            </a:lvl1pPr>
          </a:lstStyle>
          <a:p>
            <a:pPr rtl="0"/>
            <a:endParaRPr lang="fr-FR" dirty="0">
              <a:latin typeface="+mn-lt"/>
            </a:endParaRPr>
          </a:p>
        </p:txBody>
      </p:sp>
      <p:sp>
        <p:nvSpPr>
          <p:cNvPr id="32" name="Espace réservé du numéro de diapositive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lang="fr-FR" sz="1100" b="1" i="0">
                <a:solidFill>
                  <a:schemeClr val="bg1"/>
                </a:solidFill>
                <a:latin typeface="+mn-lt"/>
              </a:defRPr>
            </a:lvl1pPr>
          </a:lstStyle>
          <a:p>
            <a:pPr rtl="0"/>
            <a:fld id="{294A09A9-5501-47C1-A89A-A340965A2BE2}" type="slidenum">
              <a:rPr lang="fr-FR" smtClean="0"/>
              <a:pPr/>
              <a:t>‹N°›</a:t>
            </a:fld>
            <a:endParaRPr lang="fr-FR"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lang="fr-FR" sz="4400" b="1" i="0" kern="1200" spc="100" baseline="0">
          <a:solidFill>
            <a:schemeClr val="bg1"/>
          </a:solidFill>
          <a:latin typeface="+mj-lt"/>
          <a:ea typeface="+mj-ea"/>
          <a:cs typeface="+mj-cs"/>
        </a:defRPr>
      </a:lvl1pPr>
      <a:lvl2pPr eaLnBrk="1" hangingPunct="1">
        <a:defRPr lang="fr-FR">
          <a:solidFill>
            <a:schemeClr val="tx2"/>
          </a:solidFill>
        </a:defRPr>
      </a:lvl2pPr>
      <a:lvl3pPr eaLnBrk="1" hangingPunct="1">
        <a:defRPr lang="fr-FR">
          <a:solidFill>
            <a:schemeClr val="tx2"/>
          </a:solidFill>
        </a:defRPr>
      </a:lvl3pPr>
      <a:lvl4pPr eaLnBrk="1" hangingPunct="1">
        <a:defRPr lang="fr-FR">
          <a:solidFill>
            <a:schemeClr val="tx2"/>
          </a:solidFill>
        </a:defRPr>
      </a:lvl4pPr>
      <a:lvl5pPr eaLnBrk="1" hangingPunct="1">
        <a:defRPr lang="fr-FR">
          <a:solidFill>
            <a:schemeClr val="tx2"/>
          </a:solidFill>
        </a:defRPr>
      </a:lvl5pPr>
      <a:lvl6pPr eaLnBrk="1" hangingPunct="1">
        <a:defRPr lang="fr-FR">
          <a:solidFill>
            <a:schemeClr val="tx2"/>
          </a:solidFill>
        </a:defRPr>
      </a:lvl6pPr>
      <a:lvl7pPr eaLnBrk="1" hangingPunct="1">
        <a:defRPr lang="fr-FR">
          <a:solidFill>
            <a:schemeClr val="tx2"/>
          </a:solidFill>
        </a:defRPr>
      </a:lvl7pPr>
      <a:lvl8pPr eaLnBrk="1" hangingPunct="1">
        <a:defRPr lang="fr-FR">
          <a:solidFill>
            <a:schemeClr val="tx2"/>
          </a:solidFill>
        </a:defRPr>
      </a:lvl8pPr>
      <a:lvl9pPr eaLnBrk="1" hangingPunct="1">
        <a:defRPr lang="fr-F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lang="fr-F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lang="fr-F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lang="fr-F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lang="fr-F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lang="fr-F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image" Target="../media/image19.png"/><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B1D9D6-2977-ABCD-FDF8-51AFA5064E54}"/>
              </a:ext>
            </a:extLst>
          </p:cNvPr>
          <p:cNvSpPr>
            <a:spLocks noGrp="1"/>
          </p:cNvSpPr>
          <p:nvPr>
            <p:ph type="ctrTitle"/>
          </p:nvPr>
        </p:nvSpPr>
        <p:spPr>
          <a:xfrm>
            <a:off x="6309904" y="411479"/>
            <a:ext cx="5486400" cy="3291840"/>
          </a:xfrm>
        </p:spPr>
        <p:txBody>
          <a:bodyPr rtlCol="0"/>
          <a:lstStyle>
            <a:defPPr>
              <a:defRPr lang="fr-FR"/>
            </a:defPPr>
          </a:lstStyle>
          <a:p>
            <a:pPr rtl="0"/>
            <a:r>
              <a:rPr lang="fr-FR" dirty="0"/>
              <a:t>Etude de l’équilibre des corps</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5EAEF-3C37-3532-581A-07FDB8929B4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5CD796F-F852-666F-F51C-21BA9B492AB9}"/>
              </a:ext>
            </a:extLst>
          </p:cNvPr>
          <p:cNvSpPr>
            <a:spLocks noGrp="1"/>
          </p:cNvSpPr>
          <p:nvPr>
            <p:ph type="ctrTitle"/>
          </p:nvPr>
        </p:nvSpPr>
        <p:spPr>
          <a:xfrm>
            <a:off x="6299835" y="430529"/>
            <a:ext cx="5486400" cy="3291840"/>
          </a:xfrm>
        </p:spPr>
        <p:txBody>
          <a:bodyPr rtlCol="0"/>
          <a:lstStyle>
            <a:defPPr>
              <a:defRPr lang="fr-FR"/>
            </a:defPPr>
          </a:lstStyle>
          <a:p>
            <a:pPr marR="0"/>
            <a:r>
              <a:rPr lang="fr-FR" sz="2000" dirty="0">
                <a:solidFill>
                  <a:schemeClr val="tx2">
                    <a:lumMod val="75000"/>
                  </a:schemeClr>
                </a:solidFill>
                <a:latin typeface="+mn-lt"/>
                <a:ea typeface="+mn-ea"/>
                <a:cs typeface="+mn-cs"/>
              </a:rPr>
              <a:t>BARRE ARTICULEE</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Barre dont chacune des extrémités est fixée par une articulation et qui ne supporte aucun effort entre ses extrémités.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Effort possible en traction ou compression.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Ligne d'action de la force donnée par la droite qui passe par les deux articulations.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Deux inconnues: la norme et le sens de la force 	</a:t>
            </a:r>
          </a:p>
        </p:txBody>
      </p:sp>
      <p:sp>
        <p:nvSpPr>
          <p:cNvPr id="5" name="Espace réservé pour une image  4">
            <a:extLst>
              <a:ext uri="{FF2B5EF4-FFF2-40B4-BE49-F238E27FC236}">
                <a16:creationId xmlns:a16="http://schemas.microsoft.com/office/drawing/2014/main" id="{5A3F8244-6CD6-9E9F-D799-9B7DD13A42BD}"/>
              </a:ext>
            </a:extLst>
          </p:cNvPr>
          <p:cNvSpPr>
            <a:spLocks noGrp="1"/>
          </p:cNvSpPr>
          <p:nvPr>
            <p:ph type="pic" sz="quarter" idx="12"/>
          </p:nvPr>
        </p:nvSpPr>
        <p:spPr/>
        <p:txBody>
          <a:bodyPr/>
          <a:lstStyle/>
          <a:p>
            <a:r>
              <a:rPr lang="fr-FR" b="1" spc="100" dirty="0">
                <a:solidFill>
                  <a:schemeClr val="tx2">
                    <a:lumMod val="75000"/>
                  </a:schemeClr>
                </a:solidFill>
              </a:rPr>
              <a:t>Liaisons simples</a:t>
            </a:r>
          </a:p>
          <a:p>
            <a:endParaRPr lang="fr-FR" dirty="0"/>
          </a:p>
        </p:txBody>
      </p:sp>
      <p:pic>
        <p:nvPicPr>
          <p:cNvPr id="4" name="Image 3">
            <a:extLst>
              <a:ext uri="{FF2B5EF4-FFF2-40B4-BE49-F238E27FC236}">
                <a16:creationId xmlns:a16="http://schemas.microsoft.com/office/drawing/2014/main" id="{8C408246-6549-27C5-4620-AAA75931D150}"/>
              </a:ext>
            </a:extLst>
          </p:cNvPr>
          <p:cNvPicPr>
            <a:picLocks noChangeAspect="1"/>
          </p:cNvPicPr>
          <p:nvPr/>
        </p:nvPicPr>
        <p:blipFill>
          <a:blip r:embed="rId3"/>
          <a:stretch>
            <a:fillRect/>
          </a:stretch>
        </p:blipFill>
        <p:spPr>
          <a:xfrm>
            <a:off x="1166571" y="1523773"/>
            <a:ext cx="3458058" cy="3419952"/>
          </a:xfrm>
          <a:prstGeom prst="rect">
            <a:avLst/>
          </a:prstGeom>
        </p:spPr>
      </p:pic>
    </p:spTree>
    <p:extLst>
      <p:ext uri="{BB962C8B-B14F-4D97-AF65-F5344CB8AC3E}">
        <p14:creationId xmlns:p14="http://schemas.microsoft.com/office/powerpoint/2010/main" val="225771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8E274-D834-F589-0B81-419D6076EA2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6DBB9A1-9958-99FE-F994-84CFB229C551}"/>
              </a:ext>
            </a:extLst>
          </p:cNvPr>
          <p:cNvSpPr>
            <a:spLocks noGrp="1"/>
          </p:cNvSpPr>
          <p:nvPr>
            <p:ph type="ctrTitle"/>
          </p:nvPr>
        </p:nvSpPr>
        <p:spPr>
          <a:xfrm>
            <a:off x="6299835" y="430529"/>
            <a:ext cx="5486400" cy="3291840"/>
          </a:xfrm>
        </p:spPr>
        <p:txBody>
          <a:bodyPr rtlCol="0"/>
          <a:lstStyle>
            <a:defPPr>
              <a:defRPr lang="fr-FR"/>
            </a:defPPr>
          </a:lstStyle>
          <a:p>
            <a:pPr marR="0"/>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Rotule ou charnière fixant un corps à un mur, à un plancher ou au sol.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Effort possible: </a:t>
            </a: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la force peut être dans n'importe quelle direction. La force passe par l'articulation.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La ligne d'action de la force donnée passe par l'articulation.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Trois inconnues: la norme, le sens et la direction de la force 		</a:t>
            </a:r>
          </a:p>
        </p:txBody>
      </p:sp>
      <p:sp>
        <p:nvSpPr>
          <p:cNvPr id="5" name="Espace réservé pour une image  4">
            <a:extLst>
              <a:ext uri="{FF2B5EF4-FFF2-40B4-BE49-F238E27FC236}">
                <a16:creationId xmlns:a16="http://schemas.microsoft.com/office/drawing/2014/main" id="{A053ACB8-62B0-2466-4865-F337BE86786E}"/>
              </a:ext>
            </a:extLst>
          </p:cNvPr>
          <p:cNvSpPr>
            <a:spLocks noGrp="1"/>
          </p:cNvSpPr>
          <p:nvPr>
            <p:ph type="pic" sz="quarter" idx="12"/>
          </p:nvPr>
        </p:nvSpPr>
        <p:spPr/>
        <p:txBody>
          <a:bodyPr/>
          <a:lstStyle/>
          <a:p>
            <a:r>
              <a:rPr lang="fr-FR" sz="2000" dirty="0">
                <a:solidFill>
                  <a:schemeClr val="tx2">
                    <a:lumMod val="75000"/>
                  </a:schemeClr>
                </a:solidFill>
                <a:latin typeface="+mn-lt"/>
                <a:ea typeface="+mn-ea"/>
                <a:cs typeface="+mn-cs"/>
              </a:rPr>
              <a:t>Articulation simple</a:t>
            </a:r>
            <a:endParaRPr lang="fr-FR" dirty="0"/>
          </a:p>
        </p:txBody>
      </p:sp>
      <p:pic>
        <p:nvPicPr>
          <p:cNvPr id="6" name="Image 5">
            <a:extLst>
              <a:ext uri="{FF2B5EF4-FFF2-40B4-BE49-F238E27FC236}">
                <a16:creationId xmlns:a16="http://schemas.microsoft.com/office/drawing/2014/main" id="{4D99766A-4B83-A251-9C64-0115CB038875}"/>
              </a:ext>
            </a:extLst>
          </p:cNvPr>
          <p:cNvPicPr>
            <a:picLocks noChangeAspect="1"/>
          </p:cNvPicPr>
          <p:nvPr/>
        </p:nvPicPr>
        <p:blipFill>
          <a:blip r:embed="rId3"/>
          <a:stretch>
            <a:fillRect/>
          </a:stretch>
        </p:blipFill>
        <p:spPr>
          <a:xfrm>
            <a:off x="1304832" y="742763"/>
            <a:ext cx="2972215" cy="1333686"/>
          </a:xfrm>
          <a:prstGeom prst="rect">
            <a:avLst/>
          </a:prstGeom>
        </p:spPr>
      </p:pic>
      <p:pic>
        <p:nvPicPr>
          <p:cNvPr id="8" name="Image 7">
            <a:extLst>
              <a:ext uri="{FF2B5EF4-FFF2-40B4-BE49-F238E27FC236}">
                <a16:creationId xmlns:a16="http://schemas.microsoft.com/office/drawing/2014/main" id="{CE75E0F6-3ED3-8968-C8C9-4B56B63C3C03}"/>
              </a:ext>
            </a:extLst>
          </p:cNvPr>
          <p:cNvPicPr>
            <a:picLocks noChangeAspect="1"/>
          </p:cNvPicPr>
          <p:nvPr/>
        </p:nvPicPr>
        <p:blipFill>
          <a:blip r:embed="rId4"/>
          <a:srcRect t="3301" b="2953"/>
          <a:stretch/>
        </p:blipFill>
        <p:spPr>
          <a:xfrm>
            <a:off x="1609632" y="2862256"/>
            <a:ext cx="2138279" cy="860113"/>
          </a:xfrm>
          <a:prstGeom prst="rect">
            <a:avLst/>
          </a:prstGeom>
        </p:spPr>
      </p:pic>
      <p:pic>
        <p:nvPicPr>
          <p:cNvPr id="12" name="Image 11">
            <a:extLst>
              <a:ext uri="{FF2B5EF4-FFF2-40B4-BE49-F238E27FC236}">
                <a16:creationId xmlns:a16="http://schemas.microsoft.com/office/drawing/2014/main" id="{6D2DD68E-67ED-082F-35A6-D937BB6F236C}"/>
              </a:ext>
            </a:extLst>
          </p:cNvPr>
          <p:cNvPicPr>
            <a:picLocks noChangeAspect="1"/>
          </p:cNvPicPr>
          <p:nvPr/>
        </p:nvPicPr>
        <p:blipFill>
          <a:blip r:embed="rId5"/>
          <a:srcRect l="7010" t="7481" r="21507" b="19003"/>
          <a:stretch/>
        </p:blipFill>
        <p:spPr>
          <a:xfrm>
            <a:off x="1609632" y="4651021"/>
            <a:ext cx="2138279" cy="756357"/>
          </a:xfrm>
          <a:prstGeom prst="rect">
            <a:avLst/>
          </a:prstGeom>
        </p:spPr>
      </p:pic>
    </p:spTree>
    <p:extLst>
      <p:ext uri="{BB962C8B-B14F-4D97-AF65-F5344CB8AC3E}">
        <p14:creationId xmlns:p14="http://schemas.microsoft.com/office/powerpoint/2010/main" val="2142098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6BF7D-E89A-0DE0-703F-61ACB78F273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EB3AEBC-E6B4-7A02-67C4-F9772DAD45CA}"/>
              </a:ext>
            </a:extLst>
          </p:cNvPr>
          <p:cNvSpPr>
            <a:spLocks noGrp="1"/>
          </p:cNvSpPr>
          <p:nvPr>
            <p:ph type="ctrTitle"/>
          </p:nvPr>
        </p:nvSpPr>
        <p:spPr>
          <a:xfrm>
            <a:off x="6299835" y="430529"/>
            <a:ext cx="5486400" cy="3291840"/>
          </a:xfrm>
        </p:spPr>
        <p:txBody>
          <a:bodyPr rtlCol="0"/>
          <a:lstStyle>
            <a:defPPr>
              <a:defRPr lang="fr-FR"/>
            </a:defPPr>
          </a:lstStyle>
          <a:p>
            <a:pPr marR="0"/>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Appui simple (ou à rouleaux)</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L'appui simple est utilisé dans de nombreux ouvrages de construction. Ce type d'appui donne lieu à une réaction Ry perpendiculaire à la surface d'appui (ou de contact).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Effort perpendiculaire au plan de roulement.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Ajouter à l'articulation, il empêche la rotation.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Une seule inconnue: La norme de la force</a:t>
            </a:r>
          </a:p>
        </p:txBody>
      </p:sp>
      <p:sp>
        <p:nvSpPr>
          <p:cNvPr id="5" name="Espace réservé pour une image  4">
            <a:extLst>
              <a:ext uri="{FF2B5EF4-FFF2-40B4-BE49-F238E27FC236}">
                <a16:creationId xmlns:a16="http://schemas.microsoft.com/office/drawing/2014/main" id="{DE94FCA9-346E-6BA5-FD08-D9DA10CB47EC}"/>
              </a:ext>
            </a:extLst>
          </p:cNvPr>
          <p:cNvSpPr>
            <a:spLocks noGrp="1"/>
          </p:cNvSpPr>
          <p:nvPr>
            <p:ph type="pic" sz="quarter" idx="12"/>
          </p:nvPr>
        </p:nvSpPr>
        <p:spPr/>
        <p:txBody>
          <a:bodyPr/>
          <a:lstStyle/>
          <a:p>
            <a:pPr marR="0"/>
            <a:r>
              <a:rPr lang="fr-FR" b="1" spc="100" dirty="0">
                <a:solidFill>
                  <a:schemeClr val="tx2">
                    <a:lumMod val="75000"/>
                  </a:schemeClr>
                </a:solidFill>
              </a:rPr>
              <a:t>Réactions des appuis </a:t>
            </a:r>
          </a:p>
          <a:p>
            <a:pPr marR="0" algn="just"/>
            <a:endParaRPr lang="fr-FR" dirty="0"/>
          </a:p>
        </p:txBody>
      </p:sp>
      <p:pic>
        <p:nvPicPr>
          <p:cNvPr id="4" name="Image 3">
            <a:extLst>
              <a:ext uri="{FF2B5EF4-FFF2-40B4-BE49-F238E27FC236}">
                <a16:creationId xmlns:a16="http://schemas.microsoft.com/office/drawing/2014/main" id="{DCB49A2A-ED91-9DD7-66FE-517D2C307349}"/>
              </a:ext>
            </a:extLst>
          </p:cNvPr>
          <p:cNvPicPr>
            <a:picLocks noChangeAspect="1"/>
          </p:cNvPicPr>
          <p:nvPr/>
        </p:nvPicPr>
        <p:blipFill>
          <a:blip r:embed="rId3"/>
          <a:stretch>
            <a:fillRect/>
          </a:stretch>
        </p:blipFill>
        <p:spPr>
          <a:xfrm>
            <a:off x="653369" y="1379414"/>
            <a:ext cx="5137831" cy="3798514"/>
          </a:xfrm>
          <a:prstGeom prst="rect">
            <a:avLst/>
          </a:prstGeom>
        </p:spPr>
      </p:pic>
    </p:spTree>
    <p:extLst>
      <p:ext uri="{BB962C8B-B14F-4D97-AF65-F5344CB8AC3E}">
        <p14:creationId xmlns:p14="http://schemas.microsoft.com/office/powerpoint/2010/main" val="859525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5E21A8-376F-C6D6-9E58-9E15D2AD56C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07ADC83-FF19-DB7D-0B0A-7D2ECE83A183}"/>
              </a:ext>
            </a:extLst>
          </p:cNvPr>
          <p:cNvSpPr>
            <a:spLocks noGrp="1"/>
          </p:cNvSpPr>
          <p:nvPr>
            <p:ph type="ctrTitle"/>
          </p:nvPr>
        </p:nvSpPr>
        <p:spPr>
          <a:xfrm>
            <a:off x="6299835" y="430529"/>
            <a:ext cx="5486400" cy="3291840"/>
          </a:xfrm>
        </p:spPr>
        <p:txBody>
          <a:bodyPr rtlCol="0"/>
          <a:lstStyle>
            <a:defPPr>
              <a:defRPr lang="fr-FR"/>
            </a:defPPr>
          </a:lstStyle>
          <a:p>
            <a:pPr algn="ctr">
              <a:lnSpc>
                <a:spcPct val="90000"/>
              </a:lnSpc>
              <a:spcBef>
                <a:spcPts val="1000"/>
              </a:spcBef>
            </a:pPr>
            <a:r>
              <a:rPr lang="fr-FR" sz="1600" dirty="0">
                <a:solidFill>
                  <a:schemeClr val="tx2">
                    <a:lumMod val="75000"/>
                  </a:schemeClr>
                </a:solidFill>
                <a:latin typeface="+mn-lt"/>
                <a:ea typeface="+mn-ea"/>
                <a:cs typeface="+mn-cs"/>
              </a:rPr>
              <a:t>Appui double (ou à rotule ou à articulation) </a:t>
            </a:r>
            <a:br>
              <a:rPr lang="fr-FR" sz="1600" dirty="0">
                <a:solidFill>
                  <a:schemeClr val="tx2">
                    <a:lumMod val="75000"/>
                  </a:schemeClr>
                </a:solidFill>
                <a:latin typeface="+mn-lt"/>
                <a:ea typeface="+mn-ea"/>
                <a:cs typeface="+mn-cs"/>
              </a:rPr>
            </a:br>
            <a:br>
              <a:rPr lang="fr-FR" sz="1600" dirty="0">
                <a:solidFill>
                  <a:schemeClr val="tx2">
                    <a:lumMod val="75000"/>
                  </a:schemeClr>
                </a:solidFill>
                <a:latin typeface="+mn-lt"/>
                <a:ea typeface="+mn-ea"/>
                <a:cs typeface="+mn-cs"/>
              </a:rPr>
            </a:br>
            <a:r>
              <a:rPr lang="fr-FR" sz="1600" dirty="0">
                <a:solidFill>
                  <a:schemeClr val="tx2">
                    <a:lumMod val="75000"/>
                  </a:schemeClr>
                </a:solidFill>
                <a:latin typeface="+mn-lt"/>
                <a:ea typeface="+mn-ea"/>
                <a:cs typeface="+mn-cs"/>
              </a:rPr>
              <a:t>L'appui double est largement utilisé dans de nombreux ouvrages de construction. Ce type d'appui donne lieu à une réaction R de norme et de direction inconnues. </a:t>
            </a:r>
            <a:br>
              <a:rPr lang="fr-FR" sz="1600" dirty="0">
                <a:solidFill>
                  <a:schemeClr val="tx2">
                    <a:lumMod val="75000"/>
                  </a:schemeClr>
                </a:solidFill>
                <a:latin typeface="+mn-lt"/>
                <a:ea typeface="+mn-ea"/>
                <a:cs typeface="+mn-cs"/>
              </a:rPr>
            </a:br>
            <a:r>
              <a:rPr lang="fr-FR" sz="1600" dirty="0">
                <a:solidFill>
                  <a:schemeClr val="tx2">
                    <a:lumMod val="75000"/>
                  </a:schemeClr>
                </a:solidFill>
                <a:latin typeface="+mn-lt"/>
                <a:ea typeface="+mn-ea"/>
                <a:cs typeface="+mn-cs"/>
              </a:rPr>
              <a:t>On résout ce type de force en décomposant la réaction R en deux inconnues; </a:t>
            </a:r>
            <a:r>
              <a:rPr lang="fr-FR" sz="1600" dirty="0" err="1">
                <a:solidFill>
                  <a:schemeClr val="tx2">
                    <a:lumMod val="75000"/>
                  </a:schemeClr>
                </a:solidFill>
                <a:latin typeface="+mn-lt"/>
                <a:ea typeface="+mn-ea"/>
                <a:cs typeface="+mn-cs"/>
              </a:rPr>
              <a:t>Rx</a:t>
            </a:r>
            <a:r>
              <a:rPr lang="fr-FR" sz="1600" dirty="0">
                <a:solidFill>
                  <a:schemeClr val="tx2">
                    <a:lumMod val="75000"/>
                  </a:schemeClr>
                </a:solidFill>
                <a:latin typeface="+mn-lt"/>
                <a:ea typeface="+mn-ea"/>
                <a:cs typeface="+mn-cs"/>
              </a:rPr>
              <a:t> horizontale et Ry verticale. </a:t>
            </a:r>
            <a:br>
              <a:rPr lang="fr-FR" sz="1600" dirty="0">
                <a:solidFill>
                  <a:schemeClr val="tx2">
                    <a:lumMod val="75000"/>
                  </a:schemeClr>
                </a:solidFill>
                <a:latin typeface="+mn-lt"/>
                <a:ea typeface="+mn-ea"/>
                <a:cs typeface="+mn-cs"/>
              </a:rPr>
            </a:br>
            <a:br>
              <a:rPr lang="fr-FR" sz="1600" dirty="0">
                <a:solidFill>
                  <a:schemeClr val="tx2">
                    <a:lumMod val="75000"/>
                  </a:schemeClr>
                </a:solidFill>
                <a:latin typeface="+mn-lt"/>
                <a:ea typeface="+mn-ea"/>
                <a:cs typeface="+mn-cs"/>
              </a:rPr>
            </a:br>
            <a:r>
              <a:rPr lang="fr-FR" sz="1600" dirty="0">
                <a:solidFill>
                  <a:schemeClr val="tx2">
                    <a:lumMod val="75000"/>
                  </a:schemeClr>
                </a:solidFill>
                <a:latin typeface="+mn-lt"/>
                <a:ea typeface="+mn-ea"/>
                <a:cs typeface="+mn-cs"/>
              </a:rPr>
              <a:t>L’effort passe par l'articulation. </a:t>
            </a:r>
            <a:br>
              <a:rPr lang="fr-FR" sz="1600" dirty="0">
                <a:solidFill>
                  <a:schemeClr val="tx2">
                    <a:lumMod val="75000"/>
                  </a:schemeClr>
                </a:solidFill>
                <a:latin typeface="+mn-lt"/>
                <a:ea typeface="+mn-ea"/>
                <a:cs typeface="+mn-cs"/>
              </a:rPr>
            </a:br>
            <a:br>
              <a:rPr lang="fr-FR" sz="1600" dirty="0">
                <a:solidFill>
                  <a:schemeClr val="tx2">
                    <a:lumMod val="75000"/>
                  </a:schemeClr>
                </a:solidFill>
                <a:latin typeface="+mn-lt"/>
                <a:ea typeface="+mn-ea"/>
                <a:cs typeface="+mn-cs"/>
              </a:rPr>
            </a:br>
            <a:r>
              <a:rPr lang="fr-FR" sz="1600" dirty="0">
                <a:solidFill>
                  <a:schemeClr val="tx2">
                    <a:lumMod val="75000"/>
                  </a:schemeClr>
                </a:solidFill>
                <a:latin typeface="+mn-lt"/>
                <a:ea typeface="+mn-ea"/>
                <a:cs typeface="+mn-cs"/>
              </a:rPr>
              <a:t>Empêche le mouvement horizontal et vertical mais permet la rotation. </a:t>
            </a:r>
            <a:br>
              <a:rPr lang="fr-FR" sz="1600" dirty="0">
                <a:solidFill>
                  <a:schemeClr val="tx2">
                    <a:lumMod val="75000"/>
                  </a:schemeClr>
                </a:solidFill>
                <a:latin typeface="+mn-lt"/>
                <a:ea typeface="+mn-ea"/>
                <a:cs typeface="+mn-cs"/>
              </a:rPr>
            </a:br>
            <a:br>
              <a:rPr lang="fr-FR" sz="1600" dirty="0">
                <a:solidFill>
                  <a:schemeClr val="tx2">
                    <a:lumMod val="75000"/>
                  </a:schemeClr>
                </a:solidFill>
                <a:latin typeface="+mn-lt"/>
                <a:ea typeface="+mn-ea"/>
                <a:cs typeface="+mn-cs"/>
              </a:rPr>
            </a:br>
            <a:r>
              <a:rPr lang="fr-FR" sz="1600" dirty="0">
                <a:solidFill>
                  <a:schemeClr val="tx2">
                    <a:lumMod val="75000"/>
                  </a:schemeClr>
                </a:solidFill>
                <a:latin typeface="+mn-lt"/>
                <a:ea typeface="+mn-ea"/>
                <a:cs typeface="+mn-cs"/>
              </a:rPr>
              <a:t>Deux inconnues: La norme et la direction (ligne d'action) de la force.</a:t>
            </a:r>
          </a:p>
        </p:txBody>
      </p:sp>
      <p:sp>
        <p:nvSpPr>
          <p:cNvPr id="5" name="Espace réservé pour une image  4">
            <a:extLst>
              <a:ext uri="{FF2B5EF4-FFF2-40B4-BE49-F238E27FC236}">
                <a16:creationId xmlns:a16="http://schemas.microsoft.com/office/drawing/2014/main" id="{C1B20EC9-803E-E0DC-2EBF-3D0424FD74D6}"/>
              </a:ext>
            </a:extLst>
          </p:cNvPr>
          <p:cNvSpPr>
            <a:spLocks noGrp="1"/>
          </p:cNvSpPr>
          <p:nvPr>
            <p:ph type="pic" sz="quarter" idx="12"/>
          </p:nvPr>
        </p:nvSpPr>
        <p:spPr/>
        <p:txBody>
          <a:bodyPr/>
          <a:lstStyle/>
          <a:p>
            <a:pPr marR="0"/>
            <a:r>
              <a:rPr lang="fr-FR" b="1" spc="100" dirty="0">
                <a:solidFill>
                  <a:schemeClr val="tx2">
                    <a:lumMod val="75000"/>
                  </a:schemeClr>
                </a:solidFill>
              </a:rPr>
              <a:t>Réactions des appuis </a:t>
            </a:r>
          </a:p>
          <a:p>
            <a:pPr marR="0" algn="just"/>
            <a:endParaRPr lang="fr-FR" dirty="0"/>
          </a:p>
        </p:txBody>
      </p:sp>
      <p:pic>
        <p:nvPicPr>
          <p:cNvPr id="6" name="Image 5">
            <a:extLst>
              <a:ext uri="{FF2B5EF4-FFF2-40B4-BE49-F238E27FC236}">
                <a16:creationId xmlns:a16="http://schemas.microsoft.com/office/drawing/2014/main" id="{35AE5B36-6998-6D40-19AD-DBF3D9B0C3CB}"/>
              </a:ext>
            </a:extLst>
          </p:cNvPr>
          <p:cNvPicPr>
            <a:picLocks noChangeAspect="1"/>
          </p:cNvPicPr>
          <p:nvPr/>
        </p:nvPicPr>
        <p:blipFill>
          <a:blip r:embed="rId3"/>
          <a:stretch>
            <a:fillRect/>
          </a:stretch>
        </p:blipFill>
        <p:spPr>
          <a:xfrm>
            <a:off x="283573" y="1040516"/>
            <a:ext cx="5742248" cy="3674704"/>
          </a:xfrm>
          <a:prstGeom prst="rect">
            <a:avLst/>
          </a:prstGeom>
        </p:spPr>
      </p:pic>
    </p:spTree>
    <p:extLst>
      <p:ext uri="{BB962C8B-B14F-4D97-AF65-F5344CB8AC3E}">
        <p14:creationId xmlns:p14="http://schemas.microsoft.com/office/powerpoint/2010/main" val="1716067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AB800-EE3E-5F32-AE3C-BC2E4C477AC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5041C45-24F1-C4E0-CACB-D658DB1B7F10}"/>
              </a:ext>
            </a:extLst>
          </p:cNvPr>
          <p:cNvSpPr>
            <a:spLocks noGrp="1"/>
          </p:cNvSpPr>
          <p:nvPr>
            <p:ph type="ctrTitle"/>
          </p:nvPr>
        </p:nvSpPr>
        <p:spPr>
          <a:xfrm>
            <a:off x="6299835" y="430529"/>
            <a:ext cx="5486400" cy="3291840"/>
          </a:xfrm>
        </p:spPr>
        <p:txBody>
          <a:bodyPr rtlCol="0"/>
          <a:lstStyle>
            <a:defPPr>
              <a:defRPr lang="fr-FR"/>
            </a:defPPr>
          </a:lstStyle>
          <a:p>
            <a:pPr algn="ctr">
              <a:lnSpc>
                <a:spcPct val="90000"/>
              </a:lnSpc>
              <a:spcBef>
                <a:spcPts val="1000"/>
              </a:spcBef>
            </a:pPr>
            <a:endParaRPr lang="fr-FR" sz="1600" dirty="0">
              <a:solidFill>
                <a:schemeClr val="tx2">
                  <a:lumMod val="75000"/>
                </a:schemeClr>
              </a:solidFill>
              <a:latin typeface="+mn-lt"/>
              <a:ea typeface="+mn-ea"/>
              <a:cs typeface="+mn-cs"/>
            </a:endParaRPr>
          </a:p>
        </p:txBody>
      </p:sp>
      <p:sp>
        <p:nvSpPr>
          <p:cNvPr id="5" name="Espace réservé pour une image  4">
            <a:extLst>
              <a:ext uri="{FF2B5EF4-FFF2-40B4-BE49-F238E27FC236}">
                <a16:creationId xmlns:a16="http://schemas.microsoft.com/office/drawing/2014/main" id="{BAD4E01B-701C-99DE-2510-8A022B977557}"/>
              </a:ext>
            </a:extLst>
          </p:cNvPr>
          <p:cNvSpPr>
            <a:spLocks noGrp="1"/>
          </p:cNvSpPr>
          <p:nvPr>
            <p:ph type="pic" sz="quarter" idx="12"/>
          </p:nvPr>
        </p:nvSpPr>
        <p:spPr/>
        <p:txBody>
          <a:bodyPr/>
          <a:lstStyle/>
          <a:p>
            <a:pPr marR="0"/>
            <a:r>
              <a:rPr lang="fr-FR" b="1" spc="100" dirty="0">
                <a:solidFill>
                  <a:schemeClr val="tx2">
                    <a:lumMod val="75000"/>
                  </a:schemeClr>
                </a:solidFill>
              </a:rPr>
              <a:t>Liaisons équivalentes</a:t>
            </a:r>
          </a:p>
          <a:p>
            <a:pPr marR="0" algn="just"/>
            <a:endParaRPr lang="fr-FR" dirty="0"/>
          </a:p>
        </p:txBody>
      </p:sp>
      <p:pic>
        <p:nvPicPr>
          <p:cNvPr id="4" name="Image 3">
            <a:extLst>
              <a:ext uri="{FF2B5EF4-FFF2-40B4-BE49-F238E27FC236}">
                <a16:creationId xmlns:a16="http://schemas.microsoft.com/office/drawing/2014/main" id="{6CF190CC-B8CC-9D48-53DF-555F41FCBF5D}"/>
              </a:ext>
            </a:extLst>
          </p:cNvPr>
          <p:cNvPicPr>
            <a:picLocks noChangeAspect="1"/>
          </p:cNvPicPr>
          <p:nvPr/>
        </p:nvPicPr>
        <p:blipFill>
          <a:blip r:embed="rId3"/>
          <a:stretch>
            <a:fillRect/>
          </a:stretch>
        </p:blipFill>
        <p:spPr>
          <a:xfrm>
            <a:off x="0" y="310953"/>
            <a:ext cx="5953982" cy="1635614"/>
          </a:xfrm>
          <a:prstGeom prst="rect">
            <a:avLst/>
          </a:prstGeom>
        </p:spPr>
      </p:pic>
    </p:spTree>
    <p:extLst>
      <p:ext uri="{BB962C8B-B14F-4D97-AF65-F5344CB8AC3E}">
        <p14:creationId xmlns:p14="http://schemas.microsoft.com/office/powerpoint/2010/main" val="4239595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20728-D458-D4D1-614C-E86465B6C36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2F2D542-430C-6E85-E330-F584FEED6B4A}"/>
              </a:ext>
            </a:extLst>
          </p:cNvPr>
          <p:cNvSpPr>
            <a:spLocks noGrp="1"/>
          </p:cNvSpPr>
          <p:nvPr>
            <p:ph type="ctrTitle"/>
          </p:nvPr>
        </p:nvSpPr>
        <p:spPr>
          <a:xfrm>
            <a:off x="6299835" y="430529"/>
            <a:ext cx="5486400" cy="3291840"/>
          </a:xfrm>
        </p:spPr>
        <p:txBody>
          <a:bodyPr rtlCol="0"/>
          <a:lstStyle>
            <a:defPPr>
              <a:defRPr lang="fr-FR"/>
            </a:defPPr>
          </a:lstStyle>
          <a:p>
            <a:pPr algn="ctr">
              <a:lnSpc>
                <a:spcPct val="90000"/>
              </a:lnSpc>
              <a:spcBef>
                <a:spcPts val="1000"/>
              </a:spcBef>
            </a:pPr>
            <a:endParaRPr lang="fr-FR" sz="1600" dirty="0">
              <a:solidFill>
                <a:schemeClr val="tx2">
                  <a:lumMod val="75000"/>
                </a:schemeClr>
              </a:solidFill>
              <a:latin typeface="+mn-lt"/>
              <a:ea typeface="+mn-ea"/>
              <a:cs typeface="+mn-cs"/>
            </a:endParaRPr>
          </a:p>
        </p:txBody>
      </p:sp>
      <p:sp>
        <p:nvSpPr>
          <p:cNvPr id="5" name="Espace réservé pour une image  4">
            <a:extLst>
              <a:ext uri="{FF2B5EF4-FFF2-40B4-BE49-F238E27FC236}">
                <a16:creationId xmlns:a16="http://schemas.microsoft.com/office/drawing/2014/main" id="{684C80ED-325B-0183-B758-84A49501D7FA}"/>
              </a:ext>
            </a:extLst>
          </p:cNvPr>
          <p:cNvSpPr>
            <a:spLocks noGrp="1"/>
          </p:cNvSpPr>
          <p:nvPr>
            <p:ph type="pic" sz="quarter" idx="12"/>
          </p:nvPr>
        </p:nvSpPr>
        <p:spPr/>
        <p:txBody>
          <a:bodyPr/>
          <a:lstStyle/>
          <a:p>
            <a:pPr marR="0"/>
            <a:r>
              <a:rPr lang="fr-FR" b="1" spc="100" dirty="0">
                <a:solidFill>
                  <a:schemeClr val="tx2">
                    <a:lumMod val="75000"/>
                  </a:schemeClr>
                </a:solidFill>
              </a:rPr>
              <a:t>Liaisons équivalentes</a:t>
            </a:r>
          </a:p>
          <a:p>
            <a:pPr marR="0" algn="just"/>
            <a:endParaRPr lang="fr-FR" dirty="0"/>
          </a:p>
        </p:txBody>
      </p:sp>
      <p:pic>
        <p:nvPicPr>
          <p:cNvPr id="4" name="Image 3">
            <a:extLst>
              <a:ext uri="{FF2B5EF4-FFF2-40B4-BE49-F238E27FC236}">
                <a16:creationId xmlns:a16="http://schemas.microsoft.com/office/drawing/2014/main" id="{6CD06AC3-CC94-8363-652B-1424A3C37A78}"/>
              </a:ext>
            </a:extLst>
          </p:cNvPr>
          <p:cNvPicPr>
            <a:picLocks noChangeAspect="1"/>
          </p:cNvPicPr>
          <p:nvPr/>
        </p:nvPicPr>
        <p:blipFill>
          <a:blip r:embed="rId3"/>
          <a:stretch>
            <a:fillRect/>
          </a:stretch>
        </p:blipFill>
        <p:spPr>
          <a:xfrm>
            <a:off x="0" y="310953"/>
            <a:ext cx="5953982" cy="1635614"/>
          </a:xfrm>
          <a:prstGeom prst="rect">
            <a:avLst/>
          </a:prstGeom>
        </p:spPr>
      </p:pic>
      <p:pic>
        <p:nvPicPr>
          <p:cNvPr id="6" name="Image 5">
            <a:extLst>
              <a:ext uri="{FF2B5EF4-FFF2-40B4-BE49-F238E27FC236}">
                <a16:creationId xmlns:a16="http://schemas.microsoft.com/office/drawing/2014/main" id="{5812E4AC-0F18-5B59-EFC6-C2FEFC46FC1D}"/>
              </a:ext>
            </a:extLst>
          </p:cNvPr>
          <p:cNvPicPr>
            <a:picLocks noChangeAspect="1"/>
          </p:cNvPicPr>
          <p:nvPr/>
        </p:nvPicPr>
        <p:blipFill>
          <a:blip r:embed="rId4"/>
          <a:stretch>
            <a:fillRect/>
          </a:stretch>
        </p:blipFill>
        <p:spPr>
          <a:xfrm>
            <a:off x="0" y="1863471"/>
            <a:ext cx="6096000" cy="1621001"/>
          </a:xfrm>
          <a:prstGeom prst="rect">
            <a:avLst/>
          </a:prstGeom>
        </p:spPr>
      </p:pic>
    </p:spTree>
    <p:extLst>
      <p:ext uri="{BB962C8B-B14F-4D97-AF65-F5344CB8AC3E}">
        <p14:creationId xmlns:p14="http://schemas.microsoft.com/office/powerpoint/2010/main" val="3721567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443B9-8BC2-2937-566C-43E53D53021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F289DBE-4D4C-6EA7-8D33-320CCACB2755}"/>
              </a:ext>
            </a:extLst>
          </p:cNvPr>
          <p:cNvSpPr>
            <a:spLocks noGrp="1"/>
          </p:cNvSpPr>
          <p:nvPr>
            <p:ph type="ctrTitle"/>
          </p:nvPr>
        </p:nvSpPr>
        <p:spPr>
          <a:xfrm>
            <a:off x="6299835" y="430529"/>
            <a:ext cx="5486400" cy="3291840"/>
          </a:xfrm>
        </p:spPr>
        <p:txBody>
          <a:bodyPr rtlCol="0"/>
          <a:lstStyle>
            <a:defPPr>
              <a:defRPr lang="fr-FR"/>
            </a:defPPr>
          </a:lstStyle>
          <a:p>
            <a:pPr algn="ctr">
              <a:lnSpc>
                <a:spcPct val="90000"/>
              </a:lnSpc>
              <a:spcBef>
                <a:spcPts val="1000"/>
              </a:spcBef>
            </a:pPr>
            <a:endParaRPr lang="fr-FR" sz="1600" dirty="0">
              <a:solidFill>
                <a:schemeClr val="tx2">
                  <a:lumMod val="75000"/>
                </a:schemeClr>
              </a:solidFill>
              <a:latin typeface="+mn-lt"/>
              <a:ea typeface="+mn-ea"/>
              <a:cs typeface="+mn-cs"/>
            </a:endParaRPr>
          </a:p>
        </p:txBody>
      </p:sp>
      <p:sp>
        <p:nvSpPr>
          <p:cNvPr id="5" name="Espace réservé pour une image  4">
            <a:extLst>
              <a:ext uri="{FF2B5EF4-FFF2-40B4-BE49-F238E27FC236}">
                <a16:creationId xmlns:a16="http://schemas.microsoft.com/office/drawing/2014/main" id="{C181D493-755B-14F3-B4B3-9FF6B01DFA76}"/>
              </a:ext>
            </a:extLst>
          </p:cNvPr>
          <p:cNvSpPr>
            <a:spLocks noGrp="1"/>
          </p:cNvSpPr>
          <p:nvPr>
            <p:ph type="pic" sz="quarter" idx="12"/>
          </p:nvPr>
        </p:nvSpPr>
        <p:spPr/>
        <p:txBody>
          <a:bodyPr/>
          <a:lstStyle/>
          <a:p>
            <a:pPr marR="0"/>
            <a:r>
              <a:rPr lang="fr-FR" b="1" spc="100" dirty="0">
                <a:solidFill>
                  <a:schemeClr val="tx2">
                    <a:lumMod val="75000"/>
                  </a:schemeClr>
                </a:solidFill>
              </a:rPr>
              <a:t>Liaisons équivalentes</a:t>
            </a:r>
          </a:p>
          <a:p>
            <a:pPr marR="0" algn="just"/>
            <a:endParaRPr lang="fr-FR" dirty="0"/>
          </a:p>
        </p:txBody>
      </p:sp>
      <p:pic>
        <p:nvPicPr>
          <p:cNvPr id="4" name="Image 3">
            <a:extLst>
              <a:ext uri="{FF2B5EF4-FFF2-40B4-BE49-F238E27FC236}">
                <a16:creationId xmlns:a16="http://schemas.microsoft.com/office/drawing/2014/main" id="{1220EE05-C333-DF43-F6A4-0A3F5A16C33B}"/>
              </a:ext>
            </a:extLst>
          </p:cNvPr>
          <p:cNvPicPr>
            <a:picLocks noChangeAspect="1"/>
          </p:cNvPicPr>
          <p:nvPr/>
        </p:nvPicPr>
        <p:blipFill>
          <a:blip r:embed="rId3"/>
          <a:stretch>
            <a:fillRect/>
          </a:stretch>
        </p:blipFill>
        <p:spPr>
          <a:xfrm>
            <a:off x="0" y="310953"/>
            <a:ext cx="5953982" cy="1635614"/>
          </a:xfrm>
          <a:prstGeom prst="rect">
            <a:avLst/>
          </a:prstGeom>
        </p:spPr>
      </p:pic>
      <p:pic>
        <p:nvPicPr>
          <p:cNvPr id="6" name="Image 5">
            <a:extLst>
              <a:ext uri="{FF2B5EF4-FFF2-40B4-BE49-F238E27FC236}">
                <a16:creationId xmlns:a16="http://schemas.microsoft.com/office/drawing/2014/main" id="{05BD11A6-AD8B-2B23-F7E4-E8466E407243}"/>
              </a:ext>
            </a:extLst>
          </p:cNvPr>
          <p:cNvPicPr>
            <a:picLocks noChangeAspect="1"/>
          </p:cNvPicPr>
          <p:nvPr/>
        </p:nvPicPr>
        <p:blipFill>
          <a:blip r:embed="rId4"/>
          <a:stretch>
            <a:fillRect/>
          </a:stretch>
        </p:blipFill>
        <p:spPr>
          <a:xfrm>
            <a:off x="0" y="1863471"/>
            <a:ext cx="6096000" cy="1621001"/>
          </a:xfrm>
          <a:prstGeom prst="rect">
            <a:avLst/>
          </a:prstGeom>
        </p:spPr>
      </p:pic>
      <p:pic>
        <p:nvPicPr>
          <p:cNvPr id="7" name="Image 6">
            <a:extLst>
              <a:ext uri="{FF2B5EF4-FFF2-40B4-BE49-F238E27FC236}">
                <a16:creationId xmlns:a16="http://schemas.microsoft.com/office/drawing/2014/main" id="{E3ED97A5-60C3-44F4-1C02-30325FC9CE92}"/>
              </a:ext>
            </a:extLst>
          </p:cNvPr>
          <p:cNvPicPr>
            <a:picLocks noChangeAspect="1"/>
          </p:cNvPicPr>
          <p:nvPr/>
        </p:nvPicPr>
        <p:blipFill>
          <a:blip r:embed="rId5"/>
          <a:stretch>
            <a:fillRect/>
          </a:stretch>
        </p:blipFill>
        <p:spPr>
          <a:xfrm>
            <a:off x="0" y="3636232"/>
            <a:ext cx="6096000" cy="1590989"/>
          </a:xfrm>
          <a:prstGeom prst="rect">
            <a:avLst/>
          </a:prstGeom>
        </p:spPr>
      </p:pic>
    </p:spTree>
    <p:extLst>
      <p:ext uri="{BB962C8B-B14F-4D97-AF65-F5344CB8AC3E}">
        <p14:creationId xmlns:p14="http://schemas.microsoft.com/office/powerpoint/2010/main" val="3539540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34CC58-2236-6977-4C36-96B54230CBE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25EBEE9-AA57-1EF2-8E66-408D1F925215}"/>
              </a:ext>
            </a:extLst>
          </p:cNvPr>
          <p:cNvSpPr>
            <a:spLocks noGrp="1"/>
          </p:cNvSpPr>
          <p:nvPr>
            <p:ph type="ctrTitle"/>
          </p:nvPr>
        </p:nvSpPr>
        <p:spPr>
          <a:xfrm>
            <a:off x="6299835" y="430529"/>
            <a:ext cx="5486400" cy="3291840"/>
          </a:xfrm>
        </p:spPr>
        <p:txBody>
          <a:bodyPr rtlCol="0"/>
          <a:lstStyle>
            <a:defPPr>
              <a:defRPr lang="fr-FR"/>
            </a:defPPr>
          </a:lstStyle>
          <a:p>
            <a:pPr algn="ctr">
              <a:lnSpc>
                <a:spcPct val="90000"/>
              </a:lnSpc>
              <a:spcBef>
                <a:spcPts val="1000"/>
              </a:spcBef>
            </a:pPr>
            <a:endParaRPr lang="fr-FR" sz="1600" dirty="0">
              <a:solidFill>
                <a:schemeClr val="tx2">
                  <a:lumMod val="75000"/>
                </a:schemeClr>
              </a:solidFill>
              <a:latin typeface="+mn-lt"/>
              <a:ea typeface="+mn-ea"/>
              <a:cs typeface="+mn-cs"/>
            </a:endParaRPr>
          </a:p>
        </p:txBody>
      </p:sp>
      <p:sp>
        <p:nvSpPr>
          <p:cNvPr id="5" name="Espace réservé pour une image  4">
            <a:extLst>
              <a:ext uri="{FF2B5EF4-FFF2-40B4-BE49-F238E27FC236}">
                <a16:creationId xmlns:a16="http://schemas.microsoft.com/office/drawing/2014/main" id="{3DA000DE-A8E7-04B1-A6CC-25D6D79ACBC3}"/>
              </a:ext>
            </a:extLst>
          </p:cNvPr>
          <p:cNvSpPr>
            <a:spLocks noGrp="1"/>
          </p:cNvSpPr>
          <p:nvPr>
            <p:ph type="pic" sz="quarter" idx="12"/>
          </p:nvPr>
        </p:nvSpPr>
        <p:spPr/>
        <p:txBody>
          <a:bodyPr/>
          <a:lstStyle/>
          <a:p>
            <a:pPr marR="0"/>
            <a:r>
              <a:rPr lang="fr-FR" b="1" spc="100" dirty="0">
                <a:solidFill>
                  <a:schemeClr val="tx2">
                    <a:lumMod val="75000"/>
                  </a:schemeClr>
                </a:solidFill>
              </a:rPr>
              <a:t>Liaisons équivalentes</a:t>
            </a:r>
          </a:p>
          <a:p>
            <a:pPr marR="0" algn="just"/>
            <a:endParaRPr lang="fr-FR" dirty="0"/>
          </a:p>
        </p:txBody>
      </p:sp>
      <p:pic>
        <p:nvPicPr>
          <p:cNvPr id="4" name="Image 3">
            <a:extLst>
              <a:ext uri="{FF2B5EF4-FFF2-40B4-BE49-F238E27FC236}">
                <a16:creationId xmlns:a16="http://schemas.microsoft.com/office/drawing/2014/main" id="{D345C966-B3DD-26E5-A4CE-39BC840CAAF2}"/>
              </a:ext>
            </a:extLst>
          </p:cNvPr>
          <p:cNvPicPr>
            <a:picLocks noChangeAspect="1"/>
          </p:cNvPicPr>
          <p:nvPr/>
        </p:nvPicPr>
        <p:blipFill>
          <a:blip r:embed="rId3"/>
          <a:stretch>
            <a:fillRect/>
          </a:stretch>
        </p:blipFill>
        <p:spPr>
          <a:xfrm>
            <a:off x="0" y="310953"/>
            <a:ext cx="5953982" cy="1635614"/>
          </a:xfrm>
          <a:prstGeom prst="rect">
            <a:avLst/>
          </a:prstGeom>
        </p:spPr>
      </p:pic>
      <p:pic>
        <p:nvPicPr>
          <p:cNvPr id="6" name="Image 5">
            <a:extLst>
              <a:ext uri="{FF2B5EF4-FFF2-40B4-BE49-F238E27FC236}">
                <a16:creationId xmlns:a16="http://schemas.microsoft.com/office/drawing/2014/main" id="{F5611355-37EF-0DB9-DF97-552BD9CD52F4}"/>
              </a:ext>
            </a:extLst>
          </p:cNvPr>
          <p:cNvPicPr>
            <a:picLocks noChangeAspect="1"/>
          </p:cNvPicPr>
          <p:nvPr/>
        </p:nvPicPr>
        <p:blipFill>
          <a:blip r:embed="rId4"/>
          <a:stretch>
            <a:fillRect/>
          </a:stretch>
        </p:blipFill>
        <p:spPr>
          <a:xfrm>
            <a:off x="0" y="1863471"/>
            <a:ext cx="6096000" cy="1621001"/>
          </a:xfrm>
          <a:prstGeom prst="rect">
            <a:avLst/>
          </a:prstGeom>
        </p:spPr>
      </p:pic>
      <p:pic>
        <p:nvPicPr>
          <p:cNvPr id="7" name="Image 6">
            <a:extLst>
              <a:ext uri="{FF2B5EF4-FFF2-40B4-BE49-F238E27FC236}">
                <a16:creationId xmlns:a16="http://schemas.microsoft.com/office/drawing/2014/main" id="{AEFF4D16-3329-557E-0A5B-877979367C51}"/>
              </a:ext>
            </a:extLst>
          </p:cNvPr>
          <p:cNvPicPr>
            <a:picLocks noChangeAspect="1"/>
          </p:cNvPicPr>
          <p:nvPr/>
        </p:nvPicPr>
        <p:blipFill>
          <a:blip r:embed="rId5"/>
          <a:stretch>
            <a:fillRect/>
          </a:stretch>
        </p:blipFill>
        <p:spPr>
          <a:xfrm>
            <a:off x="0" y="3636232"/>
            <a:ext cx="6096000" cy="1590989"/>
          </a:xfrm>
          <a:prstGeom prst="rect">
            <a:avLst/>
          </a:prstGeom>
        </p:spPr>
      </p:pic>
      <p:pic>
        <p:nvPicPr>
          <p:cNvPr id="8" name="Image 7">
            <a:extLst>
              <a:ext uri="{FF2B5EF4-FFF2-40B4-BE49-F238E27FC236}">
                <a16:creationId xmlns:a16="http://schemas.microsoft.com/office/drawing/2014/main" id="{68B6B315-3622-3FB5-9FB6-92C9EFBA2D2B}"/>
              </a:ext>
            </a:extLst>
          </p:cNvPr>
          <p:cNvPicPr>
            <a:picLocks noChangeAspect="1"/>
          </p:cNvPicPr>
          <p:nvPr/>
        </p:nvPicPr>
        <p:blipFill>
          <a:blip r:embed="rId6"/>
          <a:stretch>
            <a:fillRect/>
          </a:stretch>
        </p:blipFill>
        <p:spPr>
          <a:xfrm>
            <a:off x="0" y="5227221"/>
            <a:ext cx="5791200" cy="1571062"/>
          </a:xfrm>
          <a:prstGeom prst="rect">
            <a:avLst/>
          </a:prstGeom>
        </p:spPr>
      </p:pic>
    </p:spTree>
    <p:extLst>
      <p:ext uri="{BB962C8B-B14F-4D97-AF65-F5344CB8AC3E}">
        <p14:creationId xmlns:p14="http://schemas.microsoft.com/office/powerpoint/2010/main" val="1355084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807DD-1553-85B2-D57A-FCA4E202799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F904A8B-58A6-F3AC-3272-EFD6094106C4}"/>
              </a:ext>
            </a:extLst>
          </p:cNvPr>
          <p:cNvSpPr>
            <a:spLocks noGrp="1"/>
          </p:cNvSpPr>
          <p:nvPr>
            <p:ph type="ctrTitle"/>
          </p:nvPr>
        </p:nvSpPr>
        <p:spPr>
          <a:xfrm>
            <a:off x="6299835" y="430529"/>
            <a:ext cx="5486400" cy="3291840"/>
          </a:xfrm>
        </p:spPr>
        <p:txBody>
          <a:bodyPr rtlCol="0"/>
          <a:lstStyle>
            <a:defPPr>
              <a:defRPr lang="fr-FR"/>
            </a:defPPr>
          </a:lstStyle>
          <a:p>
            <a:pPr marR="0"/>
            <a:r>
              <a:rPr lang="fr-FR" sz="2000" dirty="0">
                <a:solidFill>
                  <a:schemeClr val="tx2">
                    <a:lumMod val="75000"/>
                  </a:schemeClr>
                </a:solidFill>
                <a:latin typeface="+mn-lt"/>
                <a:ea typeface="+mn-ea"/>
                <a:cs typeface="+mn-cs"/>
              </a:rPr>
              <a:t>Trois barres articulées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On peut complètement lier un corps au moyen de trois barres articulées à condition que "les barres ne soient ni concourantes ni parallèles".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Avec les trois barres, on a trois inconnues; les trois normes des forces dans les barres. </a:t>
            </a:r>
            <a:br>
              <a:rPr lang="fr-FR" sz="2000" dirty="0">
                <a:solidFill>
                  <a:schemeClr val="tx2">
                    <a:lumMod val="75000"/>
                  </a:schemeClr>
                </a:solidFill>
                <a:latin typeface="+mn-lt"/>
                <a:ea typeface="+mn-ea"/>
                <a:cs typeface="+mn-cs"/>
              </a:rPr>
            </a:br>
            <a:endParaRPr lang="fr-FR" sz="2000" dirty="0">
              <a:solidFill>
                <a:schemeClr val="tx2">
                  <a:lumMod val="75000"/>
                </a:schemeClr>
              </a:solidFill>
              <a:latin typeface="+mn-lt"/>
              <a:ea typeface="+mn-ea"/>
              <a:cs typeface="+mn-cs"/>
            </a:endParaRPr>
          </a:p>
        </p:txBody>
      </p:sp>
      <p:sp>
        <p:nvSpPr>
          <p:cNvPr id="5" name="Espace réservé pour une image  4">
            <a:extLst>
              <a:ext uri="{FF2B5EF4-FFF2-40B4-BE49-F238E27FC236}">
                <a16:creationId xmlns:a16="http://schemas.microsoft.com/office/drawing/2014/main" id="{8AAC22C9-0873-3A44-5A9D-B4B9D4C3B153}"/>
              </a:ext>
            </a:extLst>
          </p:cNvPr>
          <p:cNvSpPr>
            <a:spLocks noGrp="1"/>
          </p:cNvSpPr>
          <p:nvPr>
            <p:ph type="pic" sz="quarter" idx="12"/>
          </p:nvPr>
        </p:nvSpPr>
        <p:spPr/>
        <p:txBody>
          <a:bodyPr/>
          <a:lstStyle/>
          <a:p>
            <a:pPr marR="0"/>
            <a:r>
              <a:rPr lang="fr-FR" b="1" spc="100" dirty="0">
                <a:solidFill>
                  <a:schemeClr val="tx2">
                    <a:lumMod val="75000"/>
                  </a:schemeClr>
                </a:solidFill>
              </a:rPr>
              <a:t>Liaisons complètes</a:t>
            </a:r>
          </a:p>
          <a:p>
            <a:pPr marR="0" algn="just"/>
            <a:endParaRPr lang="fr-FR" dirty="0"/>
          </a:p>
        </p:txBody>
      </p:sp>
      <p:pic>
        <p:nvPicPr>
          <p:cNvPr id="11" name="Image 10">
            <a:extLst>
              <a:ext uri="{FF2B5EF4-FFF2-40B4-BE49-F238E27FC236}">
                <a16:creationId xmlns:a16="http://schemas.microsoft.com/office/drawing/2014/main" id="{366C8227-3F8A-11B4-2C8E-AAEB1B691A4B}"/>
              </a:ext>
            </a:extLst>
          </p:cNvPr>
          <p:cNvPicPr>
            <a:picLocks noChangeAspect="1"/>
          </p:cNvPicPr>
          <p:nvPr/>
        </p:nvPicPr>
        <p:blipFill>
          <a:blip r:embed="rId3"/>
          <a:stretch>
            <a:fillRect/>
          </a:stretch>
        </p:blipFill>
        <p:spPr>
          <a:xfrm>
            <a:off x="0" y="786609"/>
            <a:ext cx="5873380" cy="4281150"/>
          </a:xfrm>
          <a:prstGeom prst="rect">
            <a:avLst/>
          </a:prstGeom>
        </p:spPr>
      </p:pic>
    </p:spTree>
    <p:extLst>
      <p:ext uri="{BB962C8B-B14F-4D97-AF65-F5344CB8AC3E}">
        <p14:creationId xmlns:p14="http://schemas.microsoft.com/office/powerpoint/2010/main" val="96541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8C212-60B0-87BA-CD6C-5E7DC0FC08D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E07F673-413D-5E73-6F61-82237A272A0F}"/>
              </a:ext>
            </a:extLst>
          </p:cNvPr>
          <p:cNvSpPr>
            <a:spLocks noGrp="1"/>
          </p:cNvSpPr>
          <p:nvPr>
            <p:ph type="ctrTitle"/>
          </p:nvPr>
        </p:nvSpPr>
        <p:spPr>
          <a:xfrm>
            <a:off x="6299835" y="430529"/>
            <a:ext cx="5486400" cy="3291840"/>
          </a:xfrm>
        </p:spPr>
        <p:txBody>
          <a:bodyPr rtlCol="0"/>
          <a:lstStyle>
            <a:defPPr>
              <a:defRPr lang="fr-FR"/>
            </a:defPPr>
          </a:lstStyle>
          <a:p>
            <a:pPr marR="0"/>
            <a:r>
              <a:rPr lang="fr-FR" sz="2000" dirty="0">
                <a:solidFill>
                  <a:schemeClr val="tx2">
                    <a:lumMod val="75000"/>
                  </a:schemeClr>
                </a:solidFill>
                <a:latin typeface="+mn-lt"/>
                <a:ea typeface="+mn-ea"/>
                <a:cs typeface="+mn-cs"/>
              </a:rPr>
              <a:t>Une barre articulée (ou un appui à rouleaux) et une articulation</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On peut complètement lier un corps au moyen d'une barre articulée (ou appui à rouleaux) et d'une articulation à condition que "la ligne d'action de la barre articulée ou de l'appui à rouleaux ne passe pas par l'articulation".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Avec une barre on a une inconnue et deux autres avec l'articulation; ce qui nous donne nos trois inconnues.</a:t>
            </a:r>
            <a:br>
              <a:rPr lang="fr-FR" sz="2000" dirty="0">
                <a:solidFill>
                  <a:schemeClr val="tx2">
                    <a:lumMod val="75000"/>
                  </a:schemeClr>
                </a:solidFill>
                <a:latin typeface="+mn-lt"/>
                <a:ea typeface="+mn-ea"/>
                <a:cs typeface="+mn-cs"/>
              </a:rPr>
            </a:br>
            <a:endParaRPr lang="fr-FR" sz="2000" dirty="0">
              <a:solidFill>
                <a:schemeClr val="tx2">
                  <a:lumMod val="75000"/>
                </a:schemeClr>
              </a:solidFill>
              <a:latin typeface="+mn-lt"/>
              <a:ea typeface="+mn-ea"/>
              <a:cs typeface="+mn-cs"/>
            </a:endParaRPr>
          </a:p>
        </p:txBody>
      </p:sp>
      <p:sp>
        <p:nvSpPr>
          <p:cNvPr id="5" name="Espace réservé pour une image  4">
            <a:extLst>
              <a:ext uri="{FF2B5EF4-FFF2-40B4-BE49-F238E27FC236}">
                <a16:creationId xmlns:a16="http://schemas.microsoft.com/office/drawing/2014/main" id="{3B456981-07EC-FF76-6E83-DBC79FD5ED96}"/>
              </a:ext>
            </a:extLst>
          </p:cNvPr>
          <p:cNvSpPr>
            <a:spLocks noGrp="1"/>
          </p:cNvSpPr>
          <p:nvPr>
            <p:ph type="pic" sz="quarter" idx="12"/>
          </p:nvPr>
        </p:nvSpPr>
        <p:spPr/>
        <p:txBody>
          <a:bodyPr/>
          <a:lstStyle/>
          <a:p>
            <a:pPr marR="0"/>
            <a:r>
              <a:rPr lang="fr-FR" b="1" spc="100" dirty="0">
                <a:solidFill>
                  <a:schemeClr val="tx2">
                    <a:lumMod val="75000"/>
                  </a:schemeClr>
                </a:solidFill>
              </a:rPr>
              <a:t>Liaisons complètes</a:t>
            </a:r>
          </a:p>
          <a:p>
            <a:pPr marR="0" algn="just"/>
            <a:endParaRPr lang="fr-FR" dirty="0"/>
          </a:p>
        </p:txBody>
      </p:sp>
      <p:pic>
        <p:nvPicPr>
          <p:cNvPr id="4" name="Image 3">
            <a:extLst>
              <a:ext uri="{FF2B5EF4-FFF2-40B4-BE49-F238E27FC236}">
                <a16:creationId xmlns:a16="http://schemas.microsoft.com/office/drawing/2014/main" id="{B734EF93-A0A1-1DA7-BDE1-F0888F6BA522}"/>
              </a:ext>
            </a:extLst>
          </p:cNvPr>
          <p:cNvPicPr>
            <a:picLocks noChangeAspect="1"/>
          </p:cNvPicPr>
          <p:nvPr/>
        </p:nvPicPr>
        <p:blipFill>
          <a:blip r:embed="rId3"/>
          <a:stretch>
            <a:fillRect/>
          </a:stretch>
        </p:blipFill>
        <p:spPr>
          <a:xfrm>
            <a:off x="42231" y="1777672"/>
            <a:ext cx="6096000" cy="3052373"/>
          </a:xfrm>
          <a:prstGeom prst="rect">
            <a:avLst/>
          </a:prstGeom>
        </p:spPr>
      </p:pic>
    </p:spTree>
    <p:extLst>
      <p:ext uri="{BB962C8B-B14F-4D97-AF65-F5344CB8AC3E}">
        <p14:creationId xmlns:p14="http://schemas.microsoft.com/office/powerpoint/2010/main" val="3149771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rtlCol="0"/>
          <a:lstStyle>
            <a:defPPr>
              <a:defRPr lang="fr-FR"/>
            </a:defPPr>
          </a:lstStyle>
          <a:p>
            <a:pPr rtl="0"/>
            <a:r>
              <a:rPr lang="fr-FR" dirty="0"/>
              <a:t>Principes</a:t>
            </a:r>
          </a:p>
        </p:txBody>
      </p:sp>
      <p:sp>
        <p:nvSpPr>
          <p:cNvPr id="3" name="Espace réservé du texte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6788150" cy="3709987"/>
          </a:xfrm>
        </p:spPr>
        <p:txBody>
          <a:bodyPr tIns="457200" rtlCol="0"/>
          <a:lstStyle>
            <a:defPPr>
              <a:defRPr lang="fr-FR"/>
            </a:defPPr>
          </a:lstStyle>
          <a:p>
            <a:pPr rtl="0"/>
            <a:r>
              <a:rPr lang="fr-FR" dirty="0"/>
              <a:t>Théorème du glissement</a:t>
            </a:r>
          </a:p>
          <a:p>
            <a:pPr rtl="0"/>
            <a:r>
              <a:rPr lang="fr-FR" dirty="0"/>
              <a:t>Concourantes des lignes d’actions</a:t>
            </a:r>
          </a:p>
          <a:p>
            <a:pPr rtl="0"/>
            <a:r>
              <a:rPr lang="fr-FR" dirty="0"/>
              <a:t>Résultante</a:t>
            </a:r>
          </a:p>
          <a:p>
            <a:pPr rtl="0"/>
            <a:r>
              <a:rPr lang="fr-FR" dirty="0"/>
              <a:t>Forces internes</a:t>
            </a:r>
          </a:p>
          <a:p>
            <a:pPr rtl="0"/>
            <a:r>
              <a:rPr lang="fr-FR" dirty="0"/>
              <a:t>Actions réciproques</a:t>
            </a:r>
          </a:p>
          <a:p>
            <a:pPr rtl="0"/>
            <a:endParaRPr lang="fr-FR" dirty="0"/>
          </a:p>
        </p:txBody>
      </p:sp>
    </p:spTree>
    <p:extLst>
      <p:ext uri="{BB962C8B-B14F-4D97-AF65-F5344CB8AC3E}">
        <p14:creationId xmlns:p14="http://schemas.microsoft.com/office/powerpoint/2010/main" val="3346685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85770-2B7C-53CA-CAC1-F01AD5D534A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86B6EB7-182C-2EB3-7DCF-210662F22268}"/>
              </a:ext>
            </a:extLst>
          </p:cNvPr>
          <p:cNvSpPr>
            <a:spLocks noGrp="1"/>
          </p:cNvSpPr>
          <p:nvPr>
            <p:ph type="ctrTitle"/>
          </p:nvPr>
        </p:nvSpPr>
        <p:spPr>
          <a:xfrm>
            <a:off x="6299835" y="430529"/>
            <a:ext cx="5486400" cy="3291840"/>
          </a:xfrm>
        </p:spPr>
        <p:txBody>
          <a:bodyPr rtlCol="0"/>
          <a:lstStyle>
            <a:defPPr>
              <a:defRPr lang="fr-FR"/>
            </a:defPPr>
          </a:lstStyle>
          <a:p>
            <a:pPr marR="0"/>
            <a:r>
              <a:rPr lang="fr-FR" sz="2000" dirty="0">
                <a:solidFill>
                  <a:schemeClr val="tx2">
                    <a:lumMod val="75000"/>
                  </a:schemeClr>
                </a:solidFill>
                <a:latin typeface="+mn-lt"/>
                <a:ea typeface="+mn-ea"/>
                <a:cs typeface="+mn-cs"/>
              </a:rPr>
              <a:t>Un encastrement</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On peut complètement lier un corps au moyen d'un encastrement. </a:t>
            </a:r>
            <a:br>
              <a:rPr lang="fr-FR" sz="2000" dirty="0">
                <a:solidFill>
                  <a:schemeClr val="tx2">
                    <a:lumMod val="75000"/>
                  </a:schemeClr>
                </a:solidFill>
                <a:latin typeface="+mn-lt"/>
                <a:ea typeface="+mn-ea"/>
                <a:cs typeface="+mn-cs"/>
              </a:rPr>
            </a:br>
            <a:br>
              <a:rPr lang="fr-FR" sz="2000" dirty="0">
                <a:solidFill>
                  <a:schemeClr val="tx2">
                    <a:lumMod val="75000"/>
                  </a:schemeClr>
                </a:solidFill>
                <a:latin typeface="+mn-lt"/>
                <a:ea typeface="+mn-ea"/>
                <a:cs typeface="+mn-cs"/>
              </a:rPr>
            </a:br>
            <a:r>
              <a:rPr lang="fr-FR" sz="2000" dirty="0">
                <a:solidFill>
                  <a:schemeClr val="tx2">
                    <a:lumMod val="75000"/>
                  </a:schemeClr>
                </a:solidFill>
                <a:latin typeface="+mn-lt"/>
                <a:ea typeface="+mn-ea"/>
                <a:cs typeface="+mn-cs"/>
              </a:rPr>
              <a:t>Avec un encastrement, on a nos trois mouvements; horizontal, vertical et la rotation; ce qui nous donne nos trois inconnues.</a:t>
            </a:r>
          </a:p>
        </p:txBody>
      </p:sp>
      <p:sp>
        <p:nvSpPr>
          <p:cNvPr id="5" name="Espace réservé pour une image  4">
            <a:extLst>
              <a:ext uri="{FF2B5EF4-FFF2-40B4-BE49-F238E27FC236}">
                <a16:creationId xmlns:a16="http://schemas.microsoft.com/office/drawing/2014/main" id="{369924C3-1D59-91D9-867E-605336749844}"/>
              </a:ext>
            </a:extLst>
          </p:cNvPr>
          <p:cNvSpPr>
            <a:spLocks noGrp="1"/>
          </p:cNvSpPr>
          <p:nvPr>
            <p:ph type="pic" sz="quarter" idx="12"/>
          </p:nvPr>
        </p:nvSpPr>
        <p:spPr/>
        <p:txBody>
          <a:bodyPr/>
          <a:lstStyle/>
          <a:p>
            <a:pPr marR="0"/>
            <a:r>
              <a:rPr lang="fr-FR" b="1" spc="100" dirty="0">
                <a:solidFill>
                  <a:schemeClr val="tx2">
                    <a:lumMod val="75000"/>
                  </a:schemeClr>
                </a:solidFill>
              </a:rPr>
              <a:t>Liaisons complètes</a:t>
            </a:r>
          </a:p>
          <a:p>
            <a:pPr marR="0" algn="just"/>
            <a:endParaRPr lang="fr-FR" dirty="0"/>
          </a:p>
        </p:txBody>
      </p:sp>
      <p:pic>
        <p:nvPicPr>
          <p:cNvPr id="6" name="Image 5">
            <a:extLst>
              <a:ext uri="{FF2B5EF4-FFF2-40B4-BE49-F238E27FC236}">
                <a16:creationId xmlns:a16="http://schemas.microsoft.com/office/drawing/2014/main" id="{2C0B62C9-2736-DB76-285B-FDE63036A3B2}"/>
              </a:ext>
            </a:extLst>
          </p:cNvPr>
          <p:cNvPicPr>
            <a:picLocks noChangeAspect="1"/>
          </p:cNvPicPr>
          <p:nvPr/>
        </p:nvPicPr>
        <p:blipFill>
          <a:blip r:embed="rId3"/>
          <a:stretch>
            <a:fillRect/>
          </a:stretch>
        </p:blipFill>
        <p:spPr>
          <a:xfrm>
            <a:off x="1481426" y="2076449"/>
            <a:ext cx="3258005" cy="1514686"/>
          </a:xfrm>
          <a:prstGeom prst="rect">
            <a:avLst/>
          </a:prstGeom>
        </p:spPr>
      </p:pic>
    </p:spTree>
    <p:extLst>
      <p:ext uri="{BB962C8B-B14F-4D97-AF65-F5344CB8AC3E}">
        <p14:creationId xmlns:p14="http://schemas.microsoft.com/office/powerpoint/2010/main" val="314648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37151-3D05-8893-5897-76FE83A65DD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E4362DD-2A01-8E35-924A-646DAEBC2262}"/>
              </a:ext>
            </a:extLst>
          </p:cNvPr>
          <p:cNvSpPr>
            <a:spLocks noGrp="1"/>
          </p:cNvSpPr>
          <p:nvPr>
            <p:ph type="title"/>
          </p:nvPr>
        </p:nvSpPr>
        <p:spPr>
          <a:xfrm>
            <a:off x="594360" y="189572"/>
            <a:ext cx="6787747" cy="1593507"/>
          </a:xfrm>
        </p:spPr>
        <p:txBody>
          <a:bodyPr rtlCol="0"/>
          <a:lstStyle>
            <a:defPPr>
              <a:defRPr lang="fr-FR"/>
            </a:defPPr>
          </a:lstStyle>
          <a:p>
            <a:pPr rtl="0"/>
            <a:r>
              <a:rPr lang="fr-FR" dirty="0"/>
              <a:t>Modélisation</a:t>
            </a:r>
          </a:p>
        </p:txBody>
      </p:sp>
      <p:sp>
        <p:nvSpPr>
          <p:cNvPr id="3" name="Espace réservé du texte 2">
            <a:extLst>
              <a:ext uri="{FF2B5EF4-FFF2-40B4-BE49-F238E27FC236}">
                <a16:creationId xmlns:a16="http://schemas.microsoft.com/office/drawing/2014/main" id="{DD041537-D200-CF7A-2170-8BC1EBB7E5F9}"/>
              </a:ext>
            </a:extLst>
          </p:cNvPr>
          <p:cNvSpPr>
            <a:spLocks noGrp="1"/>
          </p:cNvSpPr>
          <p:nvPr>
            <p:ph sz="quarter" idx="13"/>
          </p:nvPr>
        </p:nvSpPr>
        <p:spPr>
          <a:xfrm>
            <a:off x="593725" y="2281238"/>
            <a:ext cx="5718940" cy="4020410"/>
          </a:xfrm>
        </p:spPr>
        <p:txBody>
          <a:bodyPr tIns="457200" rtlCol="0">
            <a:normAutofit fontScale="92500" lnSpcReduction="20000"/>
          </a:bodyPr>
          <a:lstStyle>
            <a:defPPr>
              <a:defRPr lang="fr-FR"/>
            </a:defPPr>
          </a:lstStyle>
          <a:p>
            <a:pPr rtl="0"/>
            <a:r>
              <a:rPr lang="fr-FR" dirty="0"/>
              <a:t>Méthode:</a:t>
            </a:r>
          </a:p>
          <a:p>
            <a:pPr marL="0" indent="0" rtl="0">
              <a:buNone/>
            </a:pPr>
            <a:r>
              <a:rPr lang="fr-FR" dirty="0"/>
              <a:t>	1- Choisir le corps, la structure ou la 	partie de structure qui nous intéresse. 	Généralement pour un premier calcul on 	prend toute la structure.</a:t>
            </a:r>
          </a:p>
          <a:p>
            <a:pPr marL="0" indent="0" rtl="0">
              <a:buNone/>
            </a:pPr>
            <a:r>
              <a:rPr lang="fr-FR" dirty="0"/>
              <a:t>	2- Isoler l'item choisi en le débarrassant 	de tous ses liens et de tous les autres 	corps en contact.</a:t>
            </a:r>
          </a:p>
          <a:p>
            <a:pPr marL="0" indent="0" rtl="0">
              <a:buNone/>
            </a:pPr>
            <a:r>
              <a:rPr lang="fr-FR" dirty="0"/>
              <a:t>	3- Remplacer tous les liens ou contact 	par les forces que ces liens ou contacts 	peuvent exercer sans oublier le poids du 	corps s'il y a lieu.</a:t>
            </a:r>
          </a:p>
        </p:txBody>
      </p:sp>
      <p:pic>
        <p:nvPicPr>
          <p:cNvPr id="5" name="Image 4">
            <a:extLst>
              <a:ext uri="{FF2B5EF4-FFF2-40B4-BE49-F238E27FC236}">
                <a16:creationId xmlns:a16="http://schemas.microsoft.com/office/drawing/2014/main" id="{561644E8-335B-E9B2-3092-2B19B81CCF3E}"/>
              </a:ext>
            </a:extLst>
          </p:cNvPr>
          <p:cNvPicPr>
            <a:picLocks noChangeAspect="1"/>
          </p:cNvPicPr>
          <p:nvPr/>
        </p:nvPicPr>
        <p:blipFill>
          <a:blip r:embed="rId3"/>
          <a:stretch>
            <a:fillRect/>
          </a:stretch>
        </p:blipFill>
        <p:spPr>
          <a:xfrm>
            <a:off x="6611448" y="2960004"/>
            <a:ext cx="5649746" cy="2114918"/>
          </a:xfrm>
          <a:prstGeom prst="rect">
            <a:avLst/>
          </a:prstGeom>
        </p:spPr>
      </p:pic>
      <p:sp>
        <p:nvSpPr>
          <p:cNvPr id="6" name="Rectangle 5">
            <a:extLst>
              <a:ext uri="{FF2B5EF4-FFF2-40B4-BE49-F238E27FC236}">
                <a16:creationId xmlns:a16="http://schemas.microsoft.com/office/drawing/2014/main" id="{67C066AC-E82D-6C4D-20B0-A3F33826A426}"/>
              </a:ext>
            </a:extLst>
          </p:cNvPr>
          <p:cNvSpPr/>
          <p:nvPr/>
        </p:nvSpPr>
        <p:spPr>
          <a:xfrm>
            <a:off x="6491111" y="2960004"/>
            <a:ext cx="1095022" cy="358929"/>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8367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79519F-2A58-3446-BD93-18A4D677BBC2}"/>
              </a:ext>
            </a:extLst>
          </p:cNvPr>
          <p:cNvSpPr>
            <a:spLocks noGrp="1"/>
          </p:cNvSpPr>
          <p:nvPr>
            <p:ph type="title"/>
          </p:nvPr>
        </p:nvSpPr>
        <p:spPr/>
        <p:txBody>
          <a:bodyPr/>
          <a:lstStyle/>
          <a:p>
            <a:r>
              <a:rPr lang="fr-FR" dirty="0"/>
              <a:t>Exemple :</a:t>
            </a:r>
          </a:p>
        </p:txBody>
      </p:sp>
      <p:sp>
        <p:nvSpPr>
          <p:cNvPr id="3" name="Espace réservé du contenu 2">
            <a:extLst>
              <a:ext uri="{FF2B5EF4-FFF2-40B4-BE49-F238E27FC236}">
                <a16:creationId xmlns:a16="http://schemas.microsoft.com/office/drawing/2014/main" id="{9E6650FA-2929-6818-450B-78D45AB6E394}"/>
              </a:ext>
            </a:extLst>
          </p:cNvPr>
          <p:cNvSpPr>
            <a:spLocks noGrp="1"/>
          </p:cNvSpPr>
          <p:nvPr>
            <p:ph sz="quarter" idx="13"/>
          </p:nvPr>
        </p:nvSpPr>
        <p:spPr/>
        <p:txBody>
          <a:bodyPr/>
          <a:lstStyle/>
          <a:p>
            <a:endParaRPr lang="fr-FR"/>
          </a:p>
        </p:txBody>
      </p:sp>
      <p:pic>
        <p:nvPicPr>
          <p:cNvPr id="5" name="Image 4">
            <a:extLst>
              <a:ext uri="{FF2B5EF4-FFF2-40B4-BE49-F238E27FC236}">
                <a16:creationId xmlns:a16="http://schemas.microsoft.com/office/drawing/2014/main" id="{0ACA261C-613F-7CB2-1A5E-3612773480EF}"/>
              </a:ext>
            </a:extLst>
          </p:cNvPr>
          <p:cNvPicPr>
            <a:picLocks noChangeAspect="1"/>
          </p:cNvPicPr>
          <p:nvPr/>
        </p:nvPicPr>
        <p:blipFill>
          <a:blip r:embed="rId3"/>
          <a:srcRect l="4306" r="4238"/>
          <a:stretch/>
        </p:blipFill>
        <p:spPr>
          <a:xfrm>
            <a:off x="8156845" y="506776"/>
            <a:ext cx="4035155" cy="5574535"/>
          </a:xfrm>
          <a:prstGeom prst="rect">
            <a:avLst/>
          </a:prstGeom>
        </p:spPr>
      </p:pic>
    </p:spTree>
    <p:extLst>
      <p:ext uri="{BB962C8B-B14F-4D97-AF65-F5344CB8AC3E}">
        <p14:creationId xmlns:p14="http://schemas.microsoft.com/office/powerpoint/2010/main" val="3904319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14F82-71E1-57EA-371E-152FC99A593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A56933E-9B44-9CE8-D513-AE319E600BB2}"/>
              </a:ext>
            </a:extLst>
          </p:cNvPr>
          <p:cNvSpPr>
            <a:spLocks noGrp="1"/>
          </p:cNvSpPr>
          <p:nvPr>
            <p:ph type="title"/>
          </p:nvPr>
        </p:nvSpPr>
        <p:spPr/>
        <p:txBody>
          <a:bodyPr/>
          <a:lstStyle/>
          <a:p>
            <a:r>
              <a:rPr lang="fr-FR" dirty="0"/>
              <a:t>Exemple :</a:t>
            </a:r>
          </a:p>
        </p:txBody>
      </p:sp>
      <p:sp>
        <p:nvSpPr>
          <p:cNvPr id="3" name="Espace réservé du contenu 2">
            <a:extLst>
              <a:ext uri="{FF2B5EF4-FFF2-40B4-BE49-F238E27FC236}">
                <a16:creationId xmlns:a16="http://schemas.microsoft.com/office/drawing/2014/main" id="{F20F8CA6-5B59-0F77-2E86-324D9AECB3DC}"/>
              </a:ext>
            </a:extLst>
          </p:cNvPr>
          <p:cNvSpPr>
            <a:spLocks noGrp="1"/>
          </p:cNvSpPr>
          <p:nvPr>
            <p:ph sz="quarter" idx="13"/>
          </p:nvPr>
        </p:nvSpPr>
        <p:spPr/>
        <p:txBody>
          <a:bodyPr/>
          <a:lstStyle/>
          <a:p>
            <a:endParaRPr lang="fr-FR"/>
          </a:p>
        </p:txBody>
      </p:sp>
      <p:pic>
        <p:nvPicPr>
          <p:cNvPr id="5" name="Image 4">
            <a:extLst>
              <a:ext uri="{FF2B5EF4-FFF2-40B4-BE49-F238E27FC236}">
                <a16:creationId xmlns:a16="http://schemas.microsoft.com/office/drawing/2014/main" id="{5A2C66A8-0D59-C116-78D9-3D841002ACD0}"/>
              </a:ext>
            </a:extLst>
          </p:cNvPr>
          <p:cNvPicPr>
            <a:picLocks noChangeAspect="1"/>
          </p:cNvPicPr>
          <p:nvPr/>
        </p:nvPicPr>
        <p:blipFill>
          <a:blip r:embed="rId3"/>
          <a:srcRect l="4306" r="4238"/>
          <a:stretch/>
        </p:blipFill>
        <p:spPr>
          <a:xfrm>
            <a:off x="8156845" y="506776"/>
            <a:ext cx="4035155" cy="5574535"/>
          </a:xfrm>
          <a:prstGeom prst="rect">
            <a:avLst/>
          </a:prstGeom>
        </p:spPr>
      </p:pic>
      <p:pic>
        <p:nvPicPr>
          <p:cNvPr id="6" name="Image 5">
            <a:extLst>
              <a:ext uri="{FF2B5EF4-FFF2-40B4-BE49-F238E27FC236}">
                <a16:creationId xmlns:a16="http://schemas.microsoft.com/office/drawing/2014/main" id="{BE0EE3D0-5285-A7B1-9EA9-70B1BC20ABC7}"/>
              </a:ext>
            </a:extLst>
          </p:cNvPr>
          <p:cNvPicPr>
            <a:picLocks noChangeAspect="1"/>
          </p:cNvPicPr>
          <p:nvPr/>
        </p:nvPicPr>
        <p:blipFill>
          <a:blip r:embed="rId4"/>
          <a:stretch>
            <a:fillRect/>
          </a:stretch>
        </p:blipFill>
        <p:spPr>
          <a:xfrm>
            <a:off x="2491122" y="2412763"/>
            <a:ext cx="3419952" cy="3134162"/>
          </a:xfrm>
          <a:prstGeom prst="rect">
            <a:avLst/>
          </a:prstGeom>
        </p:spPr>
      </p:pic>
    </p:spTree>
    <p:extLst>
      <p:ext uri="{BB962C8B-B14F-4D97-AF65-F5344CB8AC3E}">
        <p14:creationId xmlns:p14="http://schemas.microsoft.com/office/powerpoint/2010/main" val="3165389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35B2E-4E17-D890-1494-68E6B279CF3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30AFEF2-A468-B87D-A075-4F84CEF424CA}"/>
              </a:ext>
            </a:extLst>
          </p:cNvPr>
          <p:cNvSpPr>
            <a:spLocks noGrp="1"/>
          </p:cNvSpPr>
          <p:nvPr>
            <p:ph type="title"/>
          </p:nvPr>
        </p:nvSpPr>
        <p:spPr/>
        <p:txBody>
          <a:bodyPr/>
          <a:lstStyle/>
          <a:p>
            <a:r>
              <a:rPr lang="fr-FR" dirty="0"/>
              <a:t>Exemple :</a:t>
            </a:r>
          </a:p>
        </p:txBody>
      </p:sp>
      <p:sp>
        <p:nvSpPr>
          <p:cNvPr id="3" name="Espace réservé du contenu 2">
            <a:extLst>
              <a:ext uri="{FF2B5EF4-FFF2-40B4-BE49-F238E27FC236}">
                <a16:creationId xmlns:a16="http://schemas.microsoft.com/office/drawing/2014/main" id="{EF858F02-D873-26B4-3A25-B313C69B7586}"/>
              </a:ext>
            </a:extLst>
          </p:cNvPr>
          <p:cNvSpPr>
            <a:spLocks noGrp="1"/>
          </p:cNvSpPr>
          <p:nvPr>
            <p:ph sz="quarter" idx="13"/>
          </p:nvPr>
        </p:nvSpPr>
        <p:spPr/>
        <p:txBody>
          <a:bodyPr/>
          <a:lstStyle/>
          <a:p>
            <a:endParaRPr lang="fr-FR"/>
          </a:p>
        </p:txBody>
      </p:sp>
      <p:pic>
        <p:nvPicPr>
          <p:cNvPr id="7" name="Image 6">
            <a:extLst>
              <a:ext uri="{FF2B5EF4-FFF2-40B4-BE49-F238E27FC236}">
                <a16:creationId xmlns:a16="http://schemas.microsoft.com/office/drawing/2014/main" id="{FF5A9602-86E9-0570-6CDC-7C05A45301A8}"/>
              </a:ext>
            </a:extLst>
          </p:cNvPr>
          <p:cNvPicPr>
            <a:picLocks noChangeAspect="1"/>
          </p:cNvPicPr>
          <p:nvPr/>
        </p:nvPicPr>
        <p:blipFill>
          <a:blip r:embed="rId3"/>
          <a:stretch>
            <a:fillRect/>
          </a:stretch>
        </p:blipFill>
        <p:spPr>
          <a:xfrm>
            <a:off x="4548335" y="481782"/>
            <a:ext cx="7643665" cy="5508653"/>
          </a:xfrm>
          <a:prstGeom prst="rect">
            <a:avLst/>
          </a:prstGeom>
        </p:spPr>
      </p:pic>
      <p:pic>
        <p:nvPicPr>
          <p:cNvPr id="9" name="Image 8">
            <a:extLst>
              <a:ext uri="{FF2B5EF4-FFF2-40B4-BE49-F238E27FC236}">
                <a16:creationId xmlns:a16="http://schemas.microsoft.com/office/drawing/2014/main" id="{98B21516-66EF-717B-9C3F-559A3EC07744}"/>
              </a:ext>
            </a:extLst>
          </p:cNvPr>
          <p:cNvPicPr>
            <a:picLocks noChangeAspect="1"/>
          </p:cNvPicPr>
          <p:nvPr/>
        </p:nvPicPr>
        <p:blipFill>
          <a:blip r:embed="rId4"/>
          <a:stretch>
            <a:fillRect/>
          </a:stretch>
        </p:blipFill>
        <p:spPr>
          <a:xfrm>
            <a:off x="231432" y="2281918"/>
            <a:ext cx="4568918" cy="4306169"/>
          </a:xfrm>
          <a:prstGeom prst="rect">
            <a:avLst/>
          </a:prstGeom>
        </p:spPr>
      </p:pic>
    </p:spTree>
    <p:extLst>
      <p:ext uri="{BB962C8B-B14F-4D97-AF65-F5344CB8AC3E}">
        <p14:creationId xmlns:p14="http://schemas.microsoft.com/office/powerpoint/2010/main" val="179150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B8CE60-587E-1D5C-8B50-ED3441BA49CE}"/>
              </a:ext>
            </a:extLst>
          </p:cNvPr>
          <p:cNvSpPr>
            <a:spLocks noGrp="1"/>
          </p:cNvSpPr>
          <p:nvPr>
            <p:ph type="ctrTitle"/>
          </p:nvPr>
        </p:nvSpPr>
        <p:spPr>
          <a:xfrm>
            <a:off x="6299835" y="430529"/>
            <a:ext cx="5486400" cy="3291840"/>
          </a:xfrm>
        </p:spPr>
        <p:txBody>
          <a:bodyPr rtlCol="0"/>
          <a:lstStyle>
            <a:defPPr>
              <a:defRPr lang="fr-FR"/>
            </a:defPPr>
          </a:lstStyle>
          <a:p>
            <a:pPr>
              <a:lnSpc>
                <a:spcPct val="90000"/>
              </a:lnSpc>
              <a:spcBef>
                <a:spcPts val="1000"/>
              </a:spcBef>
            </a:pPr>
            <a:r>
              <a:rPr lang="fr-FR" sz="2400" dirty="0">
                <a:solidFill>
                  <a:schemeClr val="tx2">
                    <a:lumMod val="75000"/>
                  </a:schemeClr>
                </a:solidFill>
                <a:latin typeface="+mn-lt"/>
                <a:ea typeface="+mn-ea"/>
                <a:cs typeface="+mn-cs"/>
              </a:rPr>
              <a:t>On peut faire glisser une force sur sa ligne d'action, sans changer son effet sur un corps. Ce principe est appelé théorème du glissement. </a:t>
            </a:r>
          </a:p>
        </p:txBody>
      </p:sp>
      <p:sp>
        <p:nvSpPr>
          <p:cNvPr id="5" name="Espace réservé pour une image  4">
            <a:extLst>
              <a:ext uri="{FF2B5EF4-FFF2-40B4-BE49-F238E27FC236}">
                <a16:creationId xmlns:a16="http://schemas.microsoft.com/office/drawing/2014/main" id="{DB43BB3C-9431-D404-C899-6F522886C3A5}"/>
              </a:ext>
            </a:extLst>
          </p:cNvPr>
          <p:cNvSpPr>
            <a:spLocks noGrp="1"/>
          </p:cNvSpPr>
          <p:nvPr>
            <p:ph type="pic" sz="quarter" idx="12"/>
          </p:nvPr>
        </p:nvSpPr>
        <p:spPr/>
        <p:txBody>
          <a:bodyPr/>
          <a:lstStyle/>
          <a:p>
            <a:endParaRPr lang="fr-FR"/>
          </a:p>
        </p:txBody>
      </p:sp>
      <p:pic>
        <p:nvPicPr>
          <p:cNvPr id="7" name="Image 6">
            <a:extLst>
              <a:ext uri="{FF2B5EF4-FFF2-40B4-BE49-F238E27FC236}">
                <a16:creationId xmlns:a16="http://schemas.microsoft.com/office/drawing/2014/main" id="{1B7C6A13-0993-AEA7-ABEB-A1B200453EE7}"/>
              </a:ext>
            </a:extLst>
          </p:cNvPr>
          <p:cNvPicPr>
            <a:picLocks noChangeAspect="1"/>
          </p:cNvPicPr>
          <p:nvPr/>
        </p:nvPicPr>
        <p:blipFill>
          <a:blip r:embed="rId3"/>
          <a:stretch>
            <a:fillRect/>
          </a:stretch>
        </p:blipFill>
        <p:spPr>
          <a:xfrm>
            <a:off x="787867" y="1052368"/>
            <a:ext cx="3991532" cy="2048161"/>
          </a:xfrm>
          <a:prstGeom prst="rect">
            <a:avLst/>
          </a:prstGeom>
        </p:spPr>
      </p:pic>
      <p:pic>
        <p:nvPicPr>
          <p:cNvPr id="11" name="Image 10">
            <a:extLst>
              <a:ext uri="{FF2B5EF4-FFF2-40B4-BE49-F238E27FC236}">
                <a16:creationId xmlns:a16="http://schemas.microsoft.com/office/drawing/2014/main" id="{78FE8DAC-9125-F08D-794E-4198FAB67735}"/>
              </a:ext>
            </a:extLst>
          </p:cNvPr>
          <p:cNvPicPr>
            <a:picLocks noChangeAspect="1"/>
          </p:cNvPicPr>
          <p:nvPr/>
        </p:nvPicPr>
        <p:blipFill>
          <a:blip r:embed="rId4"/>
          <a:stretch>
            <a:fillRect/>
          </a:stretch>
        </p:blipFill>
        <p:spPr>
          <a:xfrm>
            <a:off x="1311815" y="3965503"/>
            <a:ext cx="3467584" cy="2038635"/>
          </a:xfrm>
          <a:prstGeom prst="rect">
            <a:avLst/>
          </a:prstGeom>
        </p:spPr>
      </p:pic>
    </p:spTree>
    <p:extLst>
      <p:ext uri="{BB962C8B-B14F-4D97-AF65-F5344CB8AC3E}">
        <p14:creationId xmlns:p14="http://schemas.microsoft.com/office/powerpoint/2010/main" val="1440871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B745A1-8B24-3CB7-CBCA-5C24D855B88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3A3EF9E-0209-4CBC-5B5D-E0833C00B462}"/>
              </a:ext>
            </a:extLst>
          </p:cNvPr>
          <p:cNvSpPr>
            <a:spLocks noGrp="1"/>
          </p:cNvSpPr>
          <p:nvPr>
            <p:ph type="ctrTitle"/>
          </p:nvPr>
        </p:nvSpPr>
        <p:spPr>
          <a:xfrm>
            <a:off x="6299835" y="430529"/>
            <a:ext cx="5486400" cy="3291840"/>
          </a:xfrm>
        </p:spPr>
        <p:txBody>
          <a:bodyPr rtlCol="0"/>
          <a:lstStyle>
            <a:defPPr>
              <a:defRPr lang="fr-FR"/>
            </a:defPPr>
          </a:lstStyle>
          <a:p>
            <a:pPr>
              <a:lnSpc>
                <a:spcPct val="90000"/>
              </a:lnSpc>
              <a:spcBef>
                <a:spcPts val="1000"/>
              </a:spcBef>
            </a:pPr>
            <a:r>
              <a:rPr lang="fr-FR" sz="2400" dirty="0">
                <a:solidFill>
                  <a:schemeClr val="tx2">
                    <a:lumMod val="75000"/>
                  </a:schemeClr>
                </a:solidFill>
                <a:latin typeface="+mn-lt"/>
                <a:ea typeface="+mn-ea"/>
                <a:cs typeface="+mn-cs"/>
              </a:rPr>
              <a:t>La ligne d'action de la résultante d'un système de force concourantes doit passer nécessairement par le point de rencontre des lignes d'action de ces forces. </a:t>
            </a:r>
          </a:p>
        </p:txBody>
      </p:sp>
      <p:sp>
        <p:nvSpPr>
          <p:cNvPr id="5" name="Espace réservé pour une image  4">
            <a:extLst>
              <a:ext uri="{FF2B5EF4-FFF2-40B4-BE49-F238E27FC236}">
                <a16:creationId xmlns:a16="http://schemas.microsoft.com/office/drawing/2014/main" id="{C525CAA8-3C55-4D02-2372-A583E59BBC75}"/>
              </a:ext>
            </a:extLst>
          </p:cNvPr>
          <p:cNvSpPr>
            <a:spLocks noGrp="1"/>
          </p:cNvSpPr>
          <p:nvPr>
            <p:ph type="pic" sz="quarter" idx="12"/>
          </p:nvPr>
        </p:nvSpPr>
        <p:spPr/>
        <p:txBody>
          <a:bodyPr/>
          <a:lstStyle/>
          <a:p>
            <a:endParaRPr lang="fr-FR"/>
          </a:p>
        </p:txBody>
      </p:sp>
      <p:pic>
        <p:nvPicPr>
          <p:cNvPr id="4" name="Image 3">
            <a:extLst>
              <a:ext uri="{FF2B5EF4-FFF2-40B4-BE49-F238E27FC236}">
                <a16:creationId xmlns:a16="http://schemas.microsoft.com/office/drawing/2014/main" id="{23631292-2BB7-66F3-4FF0-D40A810B1D43}"/>
              </a:ext>
            </a:extLst>
          </p:cNvPr>
          <p:cNvPicPr>
            <a:picLocks noChangeAspect="1"/>
          </p:cNvPicPr>
          <p:nvPr/>
        </p:nvPicPr>
        <p:blipFill>
          <a:blip r:embed="rId3"/>
          <a:stretch>
            <a:fillRect/>
          </a:stretch>
        </p:blipFill>
        <p:spPr>
          <a:xfrm>
            <a:off x="1199913" y="1001052"/>
            <a:ext cx="3391373" cy="2953162"/>
          </a:xfrm>
          <a:prstGeom prst="rect">
            <a:avLst/>
          </a:prstGeom>
        </p:spPr>
      </p:pic>
      <p:pic>
        <p:nvPicPr>
          <p:cNvPr id="10" name="Image 9">
            <a:extLst>
              <a:ext uri="{FF2B5EF4-FFF2-40B4-BE49-F238E27FC236}">
                <a16:creationId xmlns:a16="http://schemas.microsoft.com/office/drawing/2014/main" id="{A7C8930B-7B91-625C-008A-F4200EB803CF}"/>
              </a:ext>
            </a:extLst>
          </p:cNvPr>
          <p:cNvPicPr>
            <a:picLocks noChangeAspect="1"/>
          </p:cNvPicPr>
          <p:nvPr/>
        </p:nvPicPr>
        <p:blipFill>
          <a:blip r:embed="rId4"/>
          <a:stretch>
            <a:fillRect/>
          </a:stretch>
        </p:blipFill>
        <p:spPr>
          <a:xfrm>
            <a:off x="1915080" y="4473320"/>
            <a:ext cx="2152950" cy="1876687"/>
          </a:xfrm>
          <a:prstGeom prst="rect">
            <a:avLst/>
          </a:prstGeom>
        </p:spPr>
      </p:pic>
    </p:spTree>
    <p:extLst>
      <p:ext uri="{BB962C8B-B14F-4D97-AF65-F5344CB8AC3E}">
        <p14:creationId xmlns:p14="http://schemas.microsoft.com/office/powerpoint/2010/main" val="246604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34F55-B930-1981-A753-8FF6B3B3406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C817DE2-282D-B9A4-0929-F227D7295E58}"/>
              </a:ext>
            </a:extLst>
          </p:cNvPr>
          <p:cNvSpPr>
            <a:spLocks noGrp="1"/>
          </p:cNvSpPr>
          <p:nvPr>
            <p:ph type="ctrTitle"/>
          </p:nvPr>
        </p:nvSpPr>
        <p:spPr>
          <a:xfrm>
            <a:off x="6299835" y="430529"/>
            <a:ext cx="5486400" cy="3291840"/>
          </a:xfrm>
        </p:spPr>
        <p:txBody>
          <a:bodyPr rtlCol="0"/>
          <a:lstStyle>
            <a:defPPr>
              <a:defRPr lang="fr-FR"/>
            </a:defPPr>
          </a:lstStyle>
          <a:p>
            <a:pPr>
              <a:lnSpc>
                <a:spcPct val="90000"/>
              </a:lnSpc>
              <a:spcBef>
                <a:spcPts val="1000"/>
              </a:spcBef>
            </a:pPr>
            <a:r>
              <a:rPr lang="fr-FR" sz="2400" dirty="0">
                <a:solidFill>
                  <a:schemeClr val="tx2">
                    <a:lumMod val="75000"/>
                  </a:schemeClr>
                </a:solidFill>
                <a:latin typeface="+mn-lt"/>
                <a:ea typeface="+mn-ea"/>
                <a:cs typeface="+mn-cs"/>
              </a:rPr>
              <a:t>On peut remplacer plusieurs forces quelconques par leur résultante sans changer leur effet sur un corps. </a:t>
            </a:r>
          </a:p>
        </p:txBody>
      </p:sp>
      <p:sp>
        <p:nvSpPr>
          <p:cNvPr id="5" name="Espace réservé pour une image  4">
            <a:extLst>
              <a:ext uri="{FF2B5EF4-FFF2-40B4-BE49-F238E27FC236}">
                <a16:creationId xmlns:a16="http://schemas.microsoft.com/office/drawing/2014/main" id="{0CDB54E5-B0E8-A41C-5D0A-9DA7DDBF93A1}"/>
              </a:ext>
            </a:extLst>
          </p:cNvPr>
          <p:cNvSpPr>
            <a:spLocks noGrp="1"/>
          </p:cNvSpPr>
          <p:nvPr>
            <p:ph type="pic" sz="quarter" idx="12"/>
          </p:nvPr>
        </p:nvSpPr>
        <p:spPr/>
        <p:txBody>
          <a:bodyPr/>
          <a:lstStyle/>
          <a:p>
            <a:endParaRPr lang="fr-FR"/>
          </a:p>
        </p:txBody>
      </p:sp>
      <p:pic>
        <p:nvPicPr>
          <p:cNvPr id="6" name="Image 5">
            <a:extLst>
              <a:ext uri="{FF2B5EF4-FFF2-40B4-BE49-F238E27FC236}">
                <a16:creationId xmlns:a16="http://schemas.microsoft.com/office/drawing/2014/main" id="{5557C51B-A2BB-BA13-0384-0E7B61F3A767}"/>
              </a:ext>
            </a:extLst>
          </p:cNvPr>
          <p:cNvPicPr>
            <a:picLocks noChangeAspect="1"/>
          </p:cNvPicPr>
          <p:nvPr/>
        </p:nvPicPr>
        <p:blipFill>
          <a:blip r:embed="rId3"/>
          <a:stretch>
            <a:fillRect/>
          </a:stretch>
        </p:blipFill>
        <p:spPr>
          <a:xfrm>
            <a:off x="1629290" y="835496"/>
            <a:ext cx="2724530" cy="2791215"/>
          </a:xfrm>
          <a:prstGeom prst="rect">
            <a:avLst/>
          </a:prstGeom>
        </p:spPr>
      </p:pic>
      <p:pic>
        <p:nvPicPr>
          <p:cNvPr id="8" name="Image 7">
            <a:extLst>
              <a:ext uri="{FF2B5EF4-FFF2-40B4-BE49-F238E27FC236}">
                <a16:creationId xmlns:a16="http://schemas.microsoft.com/office/drawing/2014/main" id="{09E42800-D469-5AFD-DAD7-98CFDA4DA9A9}"/>
              </a:ext>
            </a:extLst>
          </p:cNvPr>
          <p:cNvPicPr>
            <a:picLocks noChangeAspect="1"/>
          </p:cNvPicPr>
          <p:nvPr/>
        </p:nvPicPr>
        <p:blipFill>
          <a:blip r:embed="rId4"/>
          <a:stretch>
            <a:fillRect/>
          </a:stretch>
        </p:blipFill>
        <p:spPr>
          <a:xfrm>
            <a:off x="1838827" y="4555449"/>
            <a:ext cx="2915057" cy="1467055"/>
          </a:xfrm>
          <a:prstGeom prst="rect">
            <a:avLst/>
          </a:prstGeom>
        </p:spPr>
      </p:pic>
    </p:spTree>
    <p:extLst>
      <p:ext uri="{BB962C8B-B14F-4D97-AF65-F5344CB8AC3E}">
        <p14:creationId xmlns:p14="http://schemas.microsoft.com/office/powerpoint/2010/main" val="2068039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1A31A-F17F-9F2E-3702-193FA1D3471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A87E954-06F8-2AB5-5C46-BD90D9E960F7}"/>
              </a:ext>
            </a:extLst>
          </p:cNvPr>
          <p:cNvSpPr>
            <a:spLocks noGrp="1"/>
          </p:cNvSpPr>
          <p:nvPr>
            <p:ph type="ctrTitle"/>
          </p:nvPr>
        </p:nvSpPr>
        <p:spPr>
          <a:xfrm>
            <a:off x="6299835" y="430529"/>
            <a:ext cx="5486400" cy="3291840"/>
          </a:xfrm>
        </p:spPr>
        <p:txBody>
          <a:bodyPr rtlCol="0"/>
          <a:lstStyle>
            <a:defPPr>
              <a:defRPr lang="fr-FR"/>
            </a:defPPr>
          </a:lstStyle>
          <a:p>
            <a:pPr>
              <a:lnSpc>
                <a:spcPct val="90000"/>
              </a:lnSpc>
              <a:spcBef>
                <a:spcPts val="1000"/>
              </a:spcBef>
            </a:pPr>
            <a:r>
              <a:rPr lang="fr-FR" sz="2400" dirty="0">
                <a:solidFill>
                  <a:schemeClr val="tx2">
                    <a:lumMod val="75000"/>
                  </a:schemeClr>
                </a:solidFill>
                <a:latin typeface="+mn-lt"/>
                <a:ea typeface="+mn-ea"/>
                <a:cs typeface="+mn-cs"/>
              </a:rPr>
              <a:t>On peut appliquer en un point quelconque d'un corps deux </a:t>
            </a:r>
            <a:r>
              <a:rPr lang="fr-FR" sz="2400" dirty="0" err="1">
                <a:solidFill>
                  <a:schemeClr val="tx2">
                    <a:lumMod val="75000"/>
                  </a:schemeClr>
                </a:solidFill>
                <a:latin typeface="+mn-lt"/>
                <a:ea typeface="+mn-ea"/>
                <a:cs typeface="+mn-cs"/>
              </a:rPr>
              <a:t>for-ces</a:t>
            </a:r>
            <a:r>
              <a:rPr lang="fr-FR" sz="2400" dirty="0">
                <a:solidFill>
                  <a:schemeClr val="tx2">
                    <a:lumMod val="75000"/>
                  </a:schemeClr>
                </a:solidFill>
                <a:latin typeface="+mn-lt"/>
                <a:ea typeface="+mn-ea"/>
                <a:cs typeface="+mn-cs"/>
              </a:rPr>
              <a:t> égales et directement opposées sans déranger l'état de ce corps. </a:t>
            </a:r>
          </a:p>
        </p:txBody>
      </p:sp>
      <p:sp>
        <p:nvSpPr>
          <p:cNvPr id="5" name="Espace réservé pour une image  4">
            <a:extLst>
              <a:ext uri="{FF2B5EF4-FFF2-40B4-BE49-F238E27FC236}">
                <a16:creationId xmlns:a16="http://schemas.microsoft.com/office/drawing/2014/main" id="{7BBB21C5-565E-7383-DF7D-37F7FA308982}"/>
              </a:ext>
            </a:extLst>
          </p:cNvPr>
          <p:cNvSpPr>
            <a:spLocks noGrp="1"/>
          </p:cNvSpPr>
          <p:nvPr>
            <p:ph type="pic" sz="quarter" idx="12"/>
          </p:nvPr>
        </p:nvSpPr>
        <p:spPr/>
        <p:txBody>
          <a:bodyPr/>
          <a:lstStyle/>
          <a:p>
            <a:endParaRPr lang="fr-FR"/>
          </a:p>
        </p:txBody>
      </p:sp>
      <p:pic>
        <p:nvPicPr>
          <p:cNvPr id="11" name="Image 10">
            <a:extLst>
              <a:ext uri="{FF2B5EF4-FFF2-40B4-BE49-F238E27FC236}">
                <a16:creationId xmlns:a16="http://schemas.microsoft.com/office/drawing/2014/main" id="{6A294C56-6EB9-908A-D432-32F82B0469ED}"/>
              </a:ext>
            </a:extLst>
          </p:cNvPr>
          <p:cNvPicPr>
            <a:picLocks noChangeAspect="1"/>
          </p:cNvPicPr>
          <p:nvPr/>
        </p:nvPicPr>
        <p:blipFill>
          <a:blip r:embed="rId3"/>
          <a:stretch>
            <a:fillRect/>
          </a:stretch>
        </p:blipFill>
        <p:spPr>
          <a:xfrm>
            <a:off x="1298869" y="2643078"/>
            <a:ext cx="3362794" cy="1571844"/>
          </a:xfrm>
          <a:prstGeom prst="rect">
            <a:avLst/>
          </a:prstGeom>
        </p:spPr>
      </p:pic>
    </p:spTree>
    <p:extLst>
      <p:ext uri="{BB962C8B-B14F-4D97-AF65-F5344CB8AC3E}">
        <p14:creationId xmlns:p14="http://schemas.microsoft.com/office/powerpoint/2010/main" val="98704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176A4D-B9BB-E114-BB91-EEA388BA404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EE9E115-0634-2566-2815-A04655CE82E2}"/>
              </a:ext>
            </a:extLst>
          </p:cNvPr>
          <p:cNvSpPr>
            <a:spLocks noGrp="1"/>
          </p:cNvSpPr>
          <p:nvPr>
            <p:ph type="ctrTitle"/>
          </p:nvPr>
        </p:nvSpPr>
        <p:spPr>
          <a:xfrm>
            <a:off x="6299835" y="430529"/>
            <a:ext cx="5486400" cy="3291840"/>
          </a:xfrm>
        </p:spPr>
        <p:txBody>
          <a:bodyPr rtlCol="0"/>
          <a:lstStyle>
            <a:defPPr>
              <a:defRPr lang="fr-FR"/>
            </a:defPPr>
          </a:lstStyle>
          <a:p>
            <a:pPr>
              <a:lnSpc>
                <a:spcPct val="90000"/>
              </a:lnSpc>
              <a:spcBef>
                <a:spcPts val="1000"/>
              </a:spcBef>
            </a:pPr>
            <a:r>
              <a:rPr lang="fr-FR" sz="2400" dirty="0">
                <a:solidFill>
                  <a:schemeClr val="tx2">
                    <a:lumMod val="75000"/>
                  </a:schemeClr>
                </a:solidFill>
                <a:latin typeface="+mn-lt"/>
                <a:ea typeface="+mn-ea"/>
                <a:cs typeface="+mn-cs"/>
              </a:rPr>
              <a:t>Lorsqu'un corps A exerce une force sur un corps B, celui-ci exerce toujours sur le corps A une force égale en grandeur mais directement opposée. On appelle ce principe « action et réaction » ou actions mutuelles. </a:t>
            </a:r>
          </a:p>
        </p:txBody>
      </p:sp>
      <p:sp>
        <p:nvSpPr>
          <p:cNvPr id="5" name="Espace réservé pour une image  4">
            <a:extLst>
              <a:ext uri="{FF2B5EF4-FFF2-40B4-BE49-F238E27FC236}">
                <a16:creationId xmlns:a16="http://schemas.microsoft.com/office/drawing/2014/main" id="{2E7B4C0B-DBD0-4B8E-D960-5AE30A88B2F4}"/>
              </a:ext>
            </a:extLst>
          </p:cNvPr>
          <p:cNvSpPr>
            <a:spLocks noGrp="1"/>
          </p:cNvSpPr>
          <p:nvPr>
            <p:ph type="pic" sz="quarter" idx="12"/>
          </p:nvPr>
        </p:nvSpPr>
        <p:spPr/>
        <p:txBody>
          <a:bodyPr/>
          <a:lstStyle/>
          <a:p>
            <a:endParaRPr lang="fr-FR"/>
          </a:p>
        </p:txBody>
      </p:sp>
      <p:pic>
        <p:nvPicPr>
          <p:cNvPr id="4" name="Image 3">
            <a:extLst>
              <a:ext uri="{FF2B5EF4-FFF2-40B4-BE49-F238E27FC236}">
                <a16:creationId xmlns:a16="http://schemas.microsoft.com/office/drawing/2014/main" id="{CBD12A38-26A0-98F7-1189-6A1B5BA4C524}"/>
              </a:ext>
            </a:extLst>
          </p:cNvPr>
          <p:cNvPicPr>
            <a:picLocks noChangeAspect="1"/>
          </p:cNvPicPr>
          <p:nvPr/>
        </p:nvPicPr>
        <p:blipFill>
          <a:blip r:embed="rId3"/>
          <a:stretch>
            <a:fillRect/>
          </a:stretch>
        </p:blipFill>
        <p:spPr>
          <a:xfrm>
            <a:off x="1838177" y="1252421"/>
            <a:ext cx="2114845" cy="1648055"/>
          </a:xfrm>
          <a:prstGeom prst="rect">
            <a:avLst/>
          </a:prstGeom>
        </p:spPr>
      </p:pic>
      <p:pic>
        <p:nvPicPr>
          <p:cNvPr id="7" name="Image 6">
            <a:extLst>
              <a:ext uri="{FF2B5EF4-FFF2-40B4-BE49-F238E27FC236}">
                <a16:creationId xmlns:a16="http://schemas.microsoft.com/office/drawing/2014/main" id="{EA72C629-273F-F7C3-5458-C45CA711F9CC}"/>
              </a:ext>
            </a:extLst>
          </p:cNvPr>
          <p:cNvPicPr>
            <a:picLocks noChangeAspect="1"/>
          </p:cNvPicPr>
          <p:nvPr/>
        </p:nvPicPr>
        <p:blipFill>
          <a:blip r:embed="rId4"/>
          <a:stretch>
            <a:fillRect/>
          </a:stretch>
        </p:blipFill>
        <p:spPr>
          <a:xfrm>
            <a:off x="2023940" y="4082201"/>
            <a:ext cx="1743318" cy="2057687"/>
          </a:xfrm>
          <a:prstGeom prst="rect">
            <a:avLst/>
          </a:prstGeom>
        </p:spPr>
      </p:pic>
    </p:spTree>
    <p:extLst>
      <p:ext uri="{BB962C8B-B14F-4D97-AF65-F5344CB8AC3E}">
        <p14:creationId xmlns:p14="http://schemas.microsoft.com/office/powerpoint/2010/main" val="2996050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4ACA1-19FA-1E3B-E1DE-21BA7DFED93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4BDBB83-EFA1-3D9D-CA21-27E97A266F3D}"/>
              </a:ext>
            </a:extLst>
          </p:cNvPr>
          <p:cNvSpPr>
            <a:spLocks noGrp="1"/>
          </p:cNvSpPr>
          <p:nvPr>
            <p:ph type="title"/>
          </p:nvPr>
        </p:nvSpPr>
        <p:spPr>
          <a:xfrm>
            <a:off x="594360" y="189572"/>
            <a:ext cx="6787747" cy="1593507"/>
          </a:xfrm>
        </p:spPr>
        <p:txBody>
          <a:bodyPr rtlCol="0"/>
          <a:lstStyle>
            <a:defPPr>
              <a:defRPr lang="fr-FR"/>
            </a:defPPr>
          </a:lstStyle>
          <a:p>
            <a:pPr rtl="0"/>
            <a:r>
              <a:rPr lang="fr-FR" dirty="0"/>
              <a:t>Appuis et liaisons</a:t>
            </a:r>
          </a:p>
        </p:txBody>
      </p:sp>
      <p:sp>
        <p:nvSpPr>
          <p:cNvPr id="3" name="Espace réservé du texte 2">
            <a:extLst>
              <a:ext uri="{FF2B5EF4-FFF2-40B4-BE49-F238E27FC236}">
                <a16:creationId xmlns:a16="http://schemas.microsoft.com/office/drawing/2014/main" id="{8DF32C9C-3CB1-8D4E-A546-804B9BEA5F7E}"/>
              </a:ext>
            </a:extLst>
          </p:cNvPr>
          <p:cNvSpPr>
            <a:spLocks noGrp="1"/>
          </p:cNvSpPr>
          <p:nvPr>
            <p:ph sz="quarter" idx="13"/>
          </p:nvPr>
        </p:nvSpPr>
        <p:spPr>
          <a:xfrm>
            <a:off x="593725" y="2281238"/>
            <a:ext cx="6788150" cy="3709987"/>
          </a:xfrm>
        </p:spPr>
        <p:txBody>
          <a:bodyPr tIns="457200" rtlCol="0">
            <a:normAutofit fontScale="77500" lnSpcReduction="20000"/>
          </a:bodyPr>
          <a:lstStyle>
            <a:defPPr>
              <a:defRPr lang="fr-FR"/>
            </a:defPPr>
          </a:lstStyle>
          <a:p>
            <a:pPr rtl="0"/>
            <a:r>
              <a:rPr lang="fr-FR" dirty="0"/>
              <a:t>Liaisons simples</a:t>
            </a:r>
          </a:p>
          <a:p>
            <a:pPr rtl="0"/>
            <a:r>
              <a:rPr lang="fr-FR" dirty="0"/>
              <a:t>Articulation simple</a:t>
            </a:r>
          </a:p>
          <a:p>
            <a:pPr rtl="0"/>
            <a:r>
              <a:rPr lang="fr-FR" dirty="0"/>
              <a:t>Réactions des appuis</a:t>
            </a:r>
          </a:p>
          <a:p>
            <a:pPr lvl="1"/>
            <a:r>
              <a:rPr lang="fr-FR" dirty="0"/>
              <a:t>Appui simple</a:t>
            </a:r>
          </a:p>
          <a:p>
            <a:pPr lvl="1"/>
            <a:r>
              <a:rPr lang="fr-FR" dirty="0"/>
              <a:t>Appui double</a:t>
            </a:r>
          </a:p>
          <a:p>
            <a:pPr rtl="0"/>
            <a:r>
              <a:rPr lang="fr-FR" dirty="0"/>
              <a:t>Liaisons équivalentes</a:t>
            </a:r>
          </a:p>
          <a:p>
            <a:pPr rtl="0"/>
            <a:r>
              <a:rPr lang="fr-FR" dirty="0"/>
              <a:t>Liaisons complètes</a:t>
            </a:r>
          </a:p>
          <a:p>
            <a:pPr lvl="1"/>
            <a:r>
              <a:rPr lang="fr-FR" dirty="0"/>
              <a:t>Trois barres articulées</a:t>
            </a:r>
          </a:p>
          <a:p>
            <a:pPr lvl="1"/>
            <a:r>
              <a:rPr lang="fr-FR" dirty="0"/>
              <a:t>Une barre articulée et une articulation</a:t>
            </a:r>
          </a:p>
          <a:p>
            <a:pPr lvl="1"/>
            <a:r>
              <a:rPr lang="fr-FR" dirty="0"/>
              <a:t>Un encastrement</a:t>
            </a:r>
          </a:p>
          <a:p>
            <a:pPr rtl="0"/>
            <a:endParaRPr lang="fr-FR" dirty="0"/>
          </a:p>
        </p:txBody>
      </p:sp>
    </p:spTree>
    <p:extLst>
      <p:ext uri="{BB962C8B-B14F-4D97-AF65-F5344CB8AC3E}">
        <p14:creationId xmlns:p14="http://schemas.microsoft.com/office/powerpoint/2010/main" val="3976254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93DC1-E2FC-CC41-9DF0-2E8AB2FC861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F778888-4033-7ECD-85B1-1AB0EF3C5B4C}"/>
              </a:ext>
            </a:extLst>
          </p:cNvPr>
          <p:cNvSpPr>
            <a:spLocks noGrp="1"/>
          </p:cNvSpPr>
          <p:nvPr>
            <p:ph type="ctrTitle"/>
          </p:nvPr>
        </p:nvSpPr>
        <p:spPr>
          <a:xfrm>
            <a:off x="6299835" y="430529"/>
            <a:ext cx="5486400" cy="3291840"/>
          </a:xfrm>
        </p:spPr>
        <p:txBody>
          <a:bodyPr rtlCol="0"/>
          <a:lstStyle>
            <a:defPPr>
              <a:defRPr lang="fr-FR"/>
            </a:defPPr>
          </a:lstStyle>
          <a:p>
            <a:pPr marR="0"/>
            <a:r>
              <a:rPr lang="fr-FR" sz="2400" dirty="0">
                <a:solidFill>
                  <a:schemeClr val="tx2">
                    <a:lumMod val="75000"/>
                  </a:schemeClr>
                </a:solidFill>
                <a:latin typeface="+mn-lt"/>
                <a:ea typeface="+mn-ea"/>
                <a:cs typeface="+mn-cs"/>
              </a:rPr>
              <a:t>FIL </a:t>
            </a:r>
            <a:br>
              <a:rPr lang="fr-FR" sz="2400" dirty="0">
                <a:solidFill>
                  <a:schemeClr val="tx2">
                    <a:lumMod val="75000"/>
                  </a:schemeClr>
                </a:solidFill>
                <a:latin typeface="+mn-lt"/>
                <a:ea typeface="+mn-ea"/>
                <a:cs typeface="+mn-cs"/>
              </a:rPr>
            </a:br>
            <a:br>
              <a:rPr lang="fr-FR" sz="2400" dirty="0">
                <a:solidFill>
                  <a:schemeClr val="tx2">
                    <a:lumMod val="75000"/>
                  </a:schemeClr>
                </a:solidFill>
                <a:latin typeface="+mn-lt"/>
                <a:ea typeface="+mn-ea"/>
                <a:cs typeface="+mn-cs"/>
              </a:rPr>
            </a:br>
            <a:r>
              <a:rPr lang="fr-FR" sz="2400" dirty="0">
                <a:solidFill>
                  <a:schemeClr val="tx2">
                    <a:lumMod val="75000"/>
                  </a:schemeClr>
                </a:solidFill>
                <a:latin typeface="+mn-lt"/>
                <a:ea typeface="+mn-ea"/>
                <a:cs typeface="+mn-cs"/>
              </a:rPr>
              <a:t>Effort possible seulement en traction.</a:t>
            </a:r>
            <a:br>
              <a:rPr lang="fr-FR" sz="2400" dirty="0">
                <a:solidFill>
                  <a:schemeClr val="tx2">
                    <a:lumMod val="75000"/>
                  </a:schemeClr>
                </a:solidFill>
                <a:latin typeface="+mn-lt"/>
                <a:ea typeface="+mn-ea"/>
                <a:cs typeface="+mn-cs"/>
              </a:rPr>
            </a:br>
            <a:r>
              <a:rPr lang="fr-FR" sz="2400" dirty="0">
                <a:solidFill>
                  <a:schemeClr val="tx2">
                    <a:lumMod val="75000"/>
                  </a:schemeClr>
                </a:solidFill>
                <a:latin typeface="+mn-lt"/>
                <a:ea typeface="+mn-ea"/>
                <a:cs typeface="+mn-cs"/>
              </a:rPr>
              <a:t> </a:t>
            </a:r>
            <a:br>
              <a:rPr lang="fr-FR" sz="2400" dirty="0">
                <a:solidFill>
                  <a:schemeClr val="tx2">
                    <a:lumMod val="75000"/>
                  </a:schemeClr>
                </a:solidFill>
                <a:latin typeface="+mn-lt"/>
                <a:ea typeface="+mn-ea"/>
                <a:cs typeface="+mn-cs"/>
              </a:rPr>
            </a:br>
            <a:r>
              <a:rPr lang="fr-FR" sz="2400" dirty="0">
                <a:solidFill>
                  <a:schemeClr val="tx2">
                    <a:lumMod val="75000"/>
                  </a:schemeClr>
                </a:solidFill>
                <a:latin typeface="+mn-lt"/>
                <a:ea typeface="+mn-ea"/>
                <a:cs typeface="+mn-cs"/>
              </a:rPr>
              <a:t>La ligne d'action de la force est donnée par la direction du fil. </a:t>
            </a:r>
            <a:br>
              <a:rPr lang="fr-FR" sz="2400" dirty="0">
                <a:solidFill>
                  <a:schemeClr val="tx2">
                    <a:lumMod val="75000"/>
                  </a:schemeClr>
                </a:solidFill>
                <a:latin typeface="+mn-lt"/>
                <a:ea typeface="+mn-ea"/>
                <a:cs typeface="+mn-cs"/>
              </a:rPr>
            </a:br>
            <a:br>
              <a:rPr lang="fr-FR" sz="2400" dirty="0">
                <a:solidFill>
                  <a:schemeClr val="tx2">
                    <a:lumMod val="75000"/>
                  </a:schemeClr>
                </a:solidFill>
                <a:latin typeface="+mn-lt"/>
                <a:ea typeface="+mn-ea"/>
                <a:cs typeface="+mn-cs"/>
              </a:rPr>
            </a:br>
            <a:r>
              <a:rPr lang="fr-FR" sz="2400" dirty="0">
                <a:solidFill>
                  <a:schemeClr val="tx2">
                    <a:lumMod val="75000"/>
                  </a:schemeClr>
                </a:solidFill>
                <a:latin typeface="+mn-lt"/>
                <a:ea typeface="+mn-ea"/>
                <a:cs typeface="+mn-cs"/>
              </a:rPr>
              <a:t>Une seule inconnue: la norme de la force </a:t>
            </a:r>
            <a:r>
              <a:rPr lang="fr-FR" sz="1800" b="0" i="0" u="none" strike="noStrike" baseline="0" dirty="0">
                <a:solidFill>
                  <a:srgbClr val="000000"/>
                </a:solidFill>
                <a:latin typeface="Times New Roman" panose="02020603050405020304" pitchFamily="18" charset="0"/>
              </a:rPr>
              <a:t>	</a:t>
            </a:r>
          </a:p>
        </p:txBody>
      </p:sp>
      <p:sp>
        <p:nvSpPr>
          <p:cNvPr id="5" name="Espace réservé pour une image  4">
            <a:extLst>
              <a:ext uri="{FF2B5EF4-FFF2-40B4-BE49-F238E27FC236}">
                <a16:creationId xmlns:a16="http://schemas.microsoft.com/office/drawing/2014/main" id="{3ACA6023-7952-CE13-7D24-BF2EC8B6157E}"/>
              </a:ext>
            </a:extLst>
          </p:cNvPr>
          <p:cNvSpPr>
            <a:spLocks noGrp="1"/>
          </p:cNvSpPr>
          <p:nvPr>
            <p:ph type="pic" sz="quarter" idx="12"/>
          </p:nvPr>
        </p:nvSpPr>
        <p:spPr/>
        <p:txBody>
          <a:bodyPr/>
          <a:lstStyle/>
          <a:p>
            <a:r>
              <a:rPr lang="fr-FR" sz="2400" b="1" spc="100" dirty="0">
                <a:solidFill>
                  <a:schemeClr val="tx2">
                    <a:lumMod val="75000"/>
                  </a:schemeClr>
                </a:solidFill>
              </a:rPr>
              <a:t>Liaisons simples</a:t>
            </a:r>
          </a:p>
        </p:txBody>
      </p:sp>
      <p:pic>
        <p:nvPicPr>
          <p:cNvPr id="6" name="Image 5">
            <a:extLst>
              <a:ext uri="{FF2B5EF4-FFF2-40B4-BE49-F238E27FC236}">
                <a16:creationId xmlns:a16="http://schemas.microsoft.com/office/drawing/2014/main" id="{4ED362FC-AE70-E8A9-56BE-A697F909D4F8}"/>
              </a:ext>
            </a:extLst>
          </p:cNvPr>
          <p:cNvPicPr>
            <a:picLocks noChangeAspect="1"/>
          </p:cNvPicPr>
          <p:nvPr/>
        </p:nvPicPr>
        <p:blipFill>
          <a:blip r:embed="rId3"/>
          <a:stretch>
            <a:fillRect/>
          </a:stretch>
        </p:blipFill>
        <p:spPr>
          <a:xfrm>
            <a:off x="1229536" y="2148621"/>
            <a:ext cx="3686689" cy="2019582"/>
          </a:xfrm>
          <a:prstGeom prst="rect">
            <a:avLst/>
          </a:prstGeom>
        </p:spPr>
      </p:pic>
    </p:spTree>
    <p:extLst>
      <p:ext uri="{BB962C8B-B14F-4D97-AF65-F5344CB8AC3E}">
        <p14:creationId xmlns:p14="http://schemas.microsoft.com/office/powerpoint/2010/main" val="595044644"/>
      </p:ext>
    </p:extLst>
  </p:cSld>
  <p:clrMapOvr>
    <a:masterClrMapping/>
  </p:clrMapOvr>
</p:sld>
</file>

<file path=ppt/theme/theme1.xml><?xml version="1.0" encoding="utf-8"?>
<a:theme xmlns:a="http://schemas.openxmlformats.org/drawingml/2006/main" name="Personnalisé">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2332792_TF78853419_Win32" id="{E939D1AD-245E-4113-B88E-E20D599B2C52}" vid="{B269D645-ADA9-4C84-B6E4-2BDC65D07C9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3.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{E8845875-7ECB-4DB1-A2E9-5A56A2BBA65D}tf78853419_win32</Template>
  <TotalTime>14852</TotalTime>
  <Words>2018</Words>
  <Application>Microsoft Office PowerPoint</Application>
  <PresentationFormat>Grand écran</PresentationFormat>
  <Paragraphs>153</Paragraphs>
  <Slides>24</Slides>
  <Notes>24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24</vt:i4>
      </vt:variant>
    </vt:vector>
  </HeadingPairs>
  <TitlesOfParts>
    <vt:vector size="31" baseType="lpstr">
      <vt:lpstr>Arial</vt:lpstr>
      <vt:lpstr>Calibri</vt:lpstr>
      <vt:lpstr>Franklin Gothic Book</vt:lpstr>
      <vt:lpstr>Franklin Gothic Demi</vt:lpstr>
      <vt:lpstr>Times New Roman</vt:lpstr>
      <vt:lpstr>Wingdings</vt:lpstr>
      <vt:lpstr>Personnalisé</vt:lpstr>
      <vt:lpstr>Etude de l’équilibre des corps</vt:lpstr>
      <vt:lpstr>Principes</vt:lpstr>
      <vt:lpstr>On peut faire glisser une force sur sa ligne d'action, sans changer son effet sur un corps. Ce principe est appelé théorème du glissement. </vt:lpstr>
      <vt:lpstr>La ligne d'action de la résultante d'un système de force concourantes doit passer nécessairement par le point de rencontre des lignes d'action de ces forces. </vt:lpstr>
      <vt:lpstr>On peut remplacer plusieurs forces quelconques par leur résultante sans changer leur effet sur un corps. </vt:lpstr>
      <vt:lpstr>On peut appliquer en un point quelconque d'un corps deux for-ces égales et directement opposées sans déranger l'état de ce corps. </vt:lpstr>
      <vt:lpstr>Lorsqu'un corps A exerce une force sur un corps B, celui-ci exerce toujours sur le corps A une force égale en grandeur mais directement opposée. On appelle ce principe « action et réaction » ou actions mutuelles. </vt:lpstr>
      <vt:lpstr>Appuis et liaisons</vt:lpstr>
      <vt:lpstr>FIL   Effort possible seulement en traction.   La ligne d'action de la force est donnée par la direction du fil.   Une seule inconnue: la norme de la force  </vt:lpstr>
      <vt:lpstr>BARRE ARTICULEE  Barre dont chacune des extrémités est fixée par une articulation et qui ne supporte aucun effort entre ses extrémités.   Effort possible en traction ou compression.   Ligne d'action de la force donnée par la droite qui passe par les deux articulations.   Deux inconnues: la norme et le sens de la force  </vt:lpstr>
      <vt:lpstr>  Rotule ou charnière fixant un corps à un mur, à un plancher ou au sol.   Effort possible:  la force peut être dans n'importe quelle direction. La force passe par l'articulation.   La ligne d'action de la force donnée passe par l'articulation.   Trois inconnues: la norme, le sens et la direction de la force   </vt:lpstr>
      <vt:lpstr> Appui simple (ou à rouleaux)  L'appui simple est utilisé dans de nombreux ouvrages de construction. Ce type d'appui donne lieu à une réaction Ry perpendiculaire à la surface d'appui (ou de contact).   Effort perpendiculaire au plan de roulement.   Ajouter à l'articulation, il empêche la rotation.   Une seule inconnue: La norme de la force</vt:lpstr>
      <vt:lpstr>Appui double (ou à rotule ou à articulation)   L'appui double est largement utilisé dans de nombreux ouvrages de construction. Ce type d'appui donne lieu à une réaction R de norme et de direction inconnues.  On résout ce type de force en décomposant la réaction R en deux inconnues; Rx horizontale et Ry verticale.   L’effort passe par l'articulation.   Empêche le mouvement horizontal et vertical mais permet la rotation.   Deux inconnues: La norme et la direction (ligne d'action) de la force.</vt:lpstr>
      <vt:lpstr>Présentation PowerPoint</vt:lpstr>
      <vt:lpstr>Présentation PowerPoint</vt:lpstr>
      <vt:lpstr>Présentation PowerPoint</vt:lpstr>
      <vt:lpstr>Présentation PowerPoint</vt:lpstr>
      <vt:lpstr>Trois barres articulées   On peut complètement lier un corps au moyen de trois barres articulées à condition que "les barres ne soient ni concourantes ni parallèles".   Avec les trois barres, on a trois inconnues; les trois normes des forces dans les barres.  </vt:lpstr>
      <vt:lpstr>Une barre articulée (ou un appui à rouleaux) et une articulation  On peut complètement lier un corps au moyen d'une barre articulée (ou appui à rouleaux) et d'une articulation à condition que "la ligne d'action de la barre articulée ou de l'appui à rouleaux ne passe pas par l'articulation".   Avec une barre on a une inconnue et deux autres avec l'articulation; ce qui nous donne nos trois inconnues. </vt:lpstr>
      <vt:lpstr>Un encastrement  On peut complètement lier un corps au moyen d'un encastrement.   Avec un encastrement, on a nos trois mouvements; horizontal, vertical et la rotation; ce qui nous donne nos trois inconnues.</vt:lpstr>
      <vt:lpstr>Modélisation</vt:lpstr>
      <vt:lpstr>Exemple :</vt:lpstr>
      <vt:lpstr>Exemple :</vt:lpstr>
      <vt:lpstr>Exemple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Dominique FICHOT</dc:creator>
  <cp:lastModifiedBy>Dominique FICHOT</cp:lastModifiedBy>
  <cp:revision>1</cp:revision>
  <dcterms:created xsi:type="dcterms:W3CDTF">2024-11-01T17:36:28Z</dcterms:created>
  <dcterms:modified xsi:type="dcterms:W3CDTF">2024-11-12T08:22:06Z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