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60" r:id="rId8"/>
    <p:sldId id="261" r:id="rId9"/>
    <p:sldId id="266" r:id="rId10"/>
    <p:sldId id="259" r:id="rId11"/>
    <p:sldId id="262" r:id="rId12"/>
    <p:sldId id="265" r:id="rId13"/>
    <p:sldId id="263" r:id="rId14"/>
    <p:sldId id="264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38" autoAdjust="0"/>
    <p:restoredTop sz="94660"/>
  </p:normalViewPr>
  <p:slideViewPr>
    <p:cSldViewPr>
      <p:cViewPr>
        <p:scale>
          <a:sx n="125" d="100"/>
          <a:sy n="125" d="100"/>
        </p:scale>
        <p:origin x="1170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14/12/2025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14/12/2025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14/12/2025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14/12/2025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14/12/2025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14/12/2025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14/12/2025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14/12/2025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14/12/2025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14/12/2025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14/12/2025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02334-7E8B-4320-A1E2-4B05AC15A670}" type="datetimeFigureOut">
              <a:rPr lang="fr-FR" smtClean="0"/>
              <a:pPr/>
              <a:t>14/12/2025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5.png"/><Relationship Id="rId10" Type="http://schemas.openxmlformats.org/officeDocument/2006/relationships/image" Target="../media/image19.png"/><Relationship Id="rId4" Type="http://schemas.openxmlformats.org/officeDocument/2006/relationships/image" Target="../media/image14.png"/><Relationship Id="rId9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14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6" name="Picture 372" descr="C:\Users\Tom\AppData\Local\Microsoft\Windows\Temporary Internet Files\Content.IE5\54P6HUVA\MPj0439381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Correction DS</a:t>
            </a: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Résolution statique analytique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5160F2-9D11-EB9F-7CDC-B77A0265BB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2BF4B972-7C61-0837-630D-E6FD26C5C0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5707" y="2965024"/>
            <a:ext cx="5172797" cy="3791479"/>
          </a:xfrm>
          <a:prstGeom prst="rect">
            <a:avLst/>
          </a:prstGeom>
        </p:spPr>
      </p:pic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1F2E20C2-88AE-26FC-217A-D8F92A04EF58}"/>
              </a:ext>
            </a:extLst>
          </p:cNvPr>
          <p:cNvCxnSpPr>
            <a:cxnSpLocks/>
          </p:cNvCxnSpPr>
          <p:nvPr/>
        </p:nvCxnSpPr>
        <p:spPr>
          <a:xfrm flipV="1">
            <a:off x="4607233" y="3149352"/>
            <a:ext cx="3960440" cy="28803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AC55DE5A-52B5-F90E-D4E2-9A843A41318E}"/>
                  </a:ext>
                </a:extLst>
              </p:cNvPr>
              <p:cNvSpPr txBox="1"/>
              <p:nvPr/>
            </p:nvSpPr>
            <p:spPr>
              <a:xfrm>
                <a:off x="8451696" y="2778289"/>
                <a:ext cx="504056" cy="4047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dirty="0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AC55DE5A-52B5-F90E-D4E2-9A843A4131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1696" y="2778289"/>
                <a:ext cx="504056" cy="4047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FB16C4BD-16F4-BFD6-2427-9BDBDB18A129}"/>
              </a:ext>
            </a:extLst>
          </p:cNvPr>
          <p:cNvCxnSpPr>
            <a:cxnSpLocks/>
          </p:cNvCxnSpPr>
          <p:nvPr/>
        </p:nvCxnSpPr>
        <p:spPr>
          <a:xfrm flipH="1" flipV="1">
            <a:off x="3582353" y="4581128"/>
            <a:ext cx="1024880" cy="1448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44F5CE7C-8E2A-6D07-52A7-80B9617E458D}"/>
                  </a:ext>
                </a:extLst>
              </p:cNvPr>
              <p:cNvSpPr txBox="1"/>
              <p:nvPr/>
            </p:nvSpPr>
            <p:spPr>
              <a:xfrm>
                <a:off x="3674472" y="4378732"/>
                <a:ext cx="504056" cy="4047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dirty="0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dirty="0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44F5CE7C-8E2A-6D07-52A7-80B9617E45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4472" y="4378732"/>
                <a:ext cx="504056" cy="404791"/>
              </a:xfrm>
              <a:prstGeom prst="rect">
                <a:avLst/>
              </a:prstGeom>
              <a:blipFill>
                <a:blip r:embed="rId4"/>
                <a:stretch>
                  <a:fillRect b="-597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ZoneTexte 11">
                <a:extLst>
                  <a:ext uri="{FF2B5EF4-FFF2-40B4-BE49-F238E27FC236}">
                    <a16:creationId xmlns:a16="http://schemas.microsoft.com/office/drawing/2014/main" id="{CA087A80-05DB-57BD-84A0-E544A2EAD17C}"/>
                  </a:ext>
                </a:extLst>
              </p:cNvPr>
              <p:cNvSpPr txBox="1"/>
              <p:nvPr/>
            </p:nvSpPr>
            <p:spPr>
              <a:xfrm>
                <a:off x="66282" y="101497"/>
                <a:ext cx="8501391" cy="55366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600" dirty="0"/>
                  <a:t>On passe dans le repère A :</a:t>
                </a:r>
                <a:endParaRPr lang="fr-FR" sz="16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fr-FR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1600" i="1">
                              <a:latin typeface="Cambria Math" panose="02040503050406030204" pitchFamily="18" charset="0"/>
                            </a:rPr>
                            <m:t>𝑇𝑝𝑒𝑠𝑎𝑛𝑡𝑒𝑢𝑟</m:t>
                          </m:r>
                        </m:e>
                      </m:d>
                      <m:r>
                        <a:rPr lang="fr-FR" sz="1600" i="1">
                          <a:latin typeface="Cambria Math" panose="02040503050406030204" pitchFamily="18" charset="0"/>
                        </a:rPr>
                        <m:t>=</m:t>
                      </m:r>
                      <m:sPre>
                        <m:sPrePr>
                          <m:ctrlPr>
                            <a:rPr lang="fr-FR" sz="1600" i="1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fr-FR" sz="1600" i="1"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fr-FR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fr-FR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eqArrPr>
                                    <m:e>
                                      <m: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  <m:t>𝑃𝑐𝑜𝑠</m:t>
                                      </m:r>
                                      <m: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l-GR" sz="1600" i="1">
                                          <a:latin typeface="Cambria Math" panose="02040503050406030204" pitchFamily="18" charset="0"/>
                                        </a:rPr>
                                        <m:t>β</m:t>
                                      </m:r>
                                      <m: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  <m:acc>
                                        <m:accPr>
                                          <m:chr m:val="⃗"/>
                                          <m:ctrlPr>
                                            <a:rPr lang="fr-FR" sz="1600" i="1" dirty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fr-FR" sz="1600" i="1" dirty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fr-FR" sz="1600" i="1" dirty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e>
                                      </m:acc>
                                      <m:r>
                                        <a:rPr lang="fr-FR" sz="1600" i="1" dirty="0">
                                          <a:latin typeface="Cambria Math" panose="02040503050406030204" pitchFamily="18" charset="0"/>
                                        </a:rPr>
                                        <m:t>,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fr-FR" sz="1600" dirty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fr-FR" sz="1600" dirty="0">
                                          <a:latin typeface="Cambria Math" panose="02040503050406030204" pitchFamily="18" charset="0"/>
                                        </a:rPr>
                                        <m:t>Psin</m:t>
                                      </m:r>
                                      <m: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l-GR" sz="1600" i="1">
                                          <a:latin typeface="Cambria Math" panose="02040503050406030204" pitchFamily="18" charset="0"/>
                                        </a:rPr>
                                        <m:t>β</m:t>
                                      </m:r>
                                      <m: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  <m:r>
                                        <a:rPr lang="fr-FR" sz="1600" i="1" dirty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acc>
                                        <m:accPr>
                                          <m:chr m:val="⃗"/>
                                          <m:ctrlPr>
                                            <a:rPr lang="fr-FR" sz="1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m:rPr>
                                              <m:nor/>
                                            </m:rPr>
                                            <a:rPr lang="fr-FR" sz="1600" dirty="0"/>
                                            <m:t>y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fr-FR" sz="1600" dirty="0"/>
                                            <m:t>1</m:t>
                                          </m:r>
                                        </m:e>
                                      </m:acc>
                                    </m:e>
                                    <m:e>
                                      <m:acc>
                                        <m:accPr>
                                          <m:chr m:val="⃗"/>
                                          <m:ctrlPr>
                                            <a:rPr lang="fr-FR" sz="1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fr-FR" sz="1600" i="1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e>
                                      </m:acc>
                                    </m:e>
                                  </m:eqArr>
                                </m:e>
                              </m:d>
                            </m:e>
                            <m:sub>
                              <m:r>
                                <m:rPr>
                                  <m:nor/>
                                </m:rPr>
                                <a:rPr lang="fr-FR" sz="1600" dirty="0"/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fr-FR" sz="1600" dirty="0"/>
                                <m:t>C</m:t>
                              </m:r>
                              <m:r>
                                <m:rPr>
                                  <m:nor/>
                                </m:rPr>
                                <a:rPr lang="fr-FR" sz="1600" dirty="0"/>
                                <m:t>, 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sz="16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sz="1600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fr-FR" sz="1600" i="1" dirty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acc>
                              <m:r>
                                <m:rPr>
                                  <m:nor/>
                                </m:rPr>
                                <a:rPr lang="fr-FR" sz="1600" dirty="0"/>
                                <m:t>, 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sz="16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nor/>
                                    </m:rPr>
                                    <a:rPr lang="fr-FR" sz="1600" dirty="0"/>
                                    <m:t>y</m:t>
                                  </m:r>
                                  <m:r>
                                    <m:rPr>
                                      <m:nor/>
                                    </m:rPr>
                                    <a:rPr lang="fr-FR" sz="1600" dirty="0"/>
                                    <m:t>1</m:t>
                                  </m:r>
                                </m:e>
                              </m:acc>
                              <m:r>
                                <m:rPr>
                                  <m:nor/>
                                </m:rPr>
                                <a:rPr lang="fr-FR" sz="1600" dirty="0"/>
                                <m:t>)</m:t>
                              </m:r>
                            </m:sub>
                          </m:sSub>
                        </m:e>
                      </m:sPre>
                    </m:oMath>
                  </m:oMathPara>
                </a14:m>
                <a:endParaRPr lang="fr-FR" sz="1600" i="1" dirty="0">
                  <a:latin typeface="Cambria Math" panose="02040503050406030204" pitchFamily="18" charset="0"/>
                </a:endParaRPr>
              </a:p>
              <a:p>
                <a:pPr/>
                <a:endParaRPr lang="fr-FR" sz="16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fr-FR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1600" i="1">
                              <a:latin typeface="Cambria Math" panose="02040503050406030204" pitchFamily="18" charset="0"/>
                            </a:rPr>
                            <m:t>𝑇𝑝𝑒𝑠𝑎𝑛𝑡𝑒𝑢𝑟</m:t>
                          </m:r>
                        </m:e>
                      </m:d>
                      <m:r>
                        <a:rPr lang="fr-FR" sz="1600" i="1">
                          <a:latin typeface="Cambria Math" panose="02040503050406030204" pitchFamily="18" charset="0"/>
                        </a:rPr>
                        <m:t>=</m:t>
                      </m:r>
                      <m:sPre>
                        <m:sPrePr>
                          <m:ctrlPr>
                            <a:rPr lang="fr-FR" sz="1600" i="1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fr-FR" sz="1600" i="1"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fr-FR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fr-FR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eqArrPr>
                                    <m:e>
                                      <m: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  <m:t>𝑃𝑐𝑜𝑠</m:t>
                                      </m:r>
                                      <m: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l-GR" sz="1600" i="1">
                                          <a:latin typeface="Cambria Math" panose="02040503050406030204" pitchFamily="18" charset="0"/>
                                        </a:rPr>
                                        <m:t>β</m:t>
                                      </m:r>
                                      <m: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  <m: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  <m:t>𝑐𝑜𝑠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l-GR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ε</m:t>
                                      </m:r>
                                      <m:acc>
                                        <m:accPr>
                                          <m:chr m:val="⃗"/>
                                          <m:ctrlPr>
                                            <a:rPr lang="fr-FR" sz="1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fr-FR" sz="16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  <m: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  <m:t>𝑠𝑖𝑛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l-GR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ε</m:t>
                                      </m:r>
                                      <m:acc>
                                        <m:accPr>
                                          <m:chr m:val="⃗"/>
                                          <m:ctrlPr>
                                            <a:rPr lang="fr-FR" sz="1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fr-FR" sz="1600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</m:acc>
                                      <m: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  <m:r>
                                        <a:rPr lang="fr-FR" sz="1600" i="1" dirty="0">
                                          <a:latin typeface="Cambria Math" panose="02040503050406030204" pitchFamily="18" charset="0"/>
                                        </a:rPr>
                                        <m:t>,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fr-FR" sz="1600" dirty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fr-FR" sz="1600" dirty="0">
                                          <a:latin typeface="Cambria Math" panose="02040503050406030204" pitchFamily="18" charset="0"/>
                                        </a:rPr>
                                        <m:t>Psin</m:t>
                                      </m:r>
                                      <m: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l-GR" sz="1600" i="1">
                                          <a:latin typeface="Cambria Math" panose="02040503050406030204" pitchFamily="18" charset="0"/>
                                        </a:rPr>
                                        <m:t>β</m:t>
                                      </m:r>
                                      <m: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  <m: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  <m:t>𝑠𝑖𝑛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l-GR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ε</m:t>
                                      </m:r>
                                      <m:acc>
                                        <m:accPr>
                                          <m:chr m:val="⃗"/>
                                          <m:ctrlPr>
                                            <a:rPr lang="fr-FR" sz="1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fr-FR" sz="16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  <m: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  <m:t>𝑐𝑜𝑠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l-GR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ε</m:t>
                                      </m:r>
                                      <m:acc>
                                        <m:accPr>
                                          <m:chr m:val="⃗"/>
                                          <m:ctrlPr>
                                            <a:rPr lang="fr-FR" sz="1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fr-FR" sz="1600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</m:acc>
                                      <m:r>
                                        <a:rPr lang="fr-FR" sz="1600" i="1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e>
                                      <m:acc>
                                        <m:accPr>
                                          <m:chr m:val="⃗"/>
                                          <m:ctrlPr>
                                            <a:rPr lang="fr-FR" sz="1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fr-FR" sz="1600" i="1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e>
                                      </m:acc>
                                    </m:e>
                                  </m:eqArr>
                                </m:e>
                              </m:d>
                            </m:e>
                            <m:sub>
                              <m:r>
                                <m:rPr>
                                  <m:nor/>
                                </m:rPr>
                                <a:rPr lang="fr-FR" sz="1600" dirty="0"/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fr-FR" sz="1600" dirty="0"/>
                                <m:t>A</m:t>
                              </m:r>
                              <m:r>
                                <m:rPr>
                                  <m:nor/>
                                </m:rPr>
                                <a:rPr lang="fr-FR" sz="1600" dirty="0"/>
                                <m:t>, 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sz="16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sz="1600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m:rPr>
                                  <m:nor/>
                                </m:rPr>
                                <a:rPr lang="fr-FR" sz="1600" dirty="0"/>
                                <m:t>, 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sz="16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nor/>
                                    </m:rPr>
                                    <a:rPr lang="fr-FR" sz="1600" dirty="0"/>
                                    <m:t>y</m:t>
                                  </m:r>
                                </m:e>
                              </m:acc>
                              <m:r>
                                <m:rPr>
                                  <m:nor/>
                                </m:rPr>
                                <a:rPr lang="fr-FR" sz="1600" dirty="0"/>
                                <m:t>)</m:t>
                              </m:r>
                            </m:sub>
                          </m:sSub>
                        </m:e>
                      </m:sPre>
                    </m:oMath>
                  </m:oMathPara>
                </a14:m>
                <a:endParaRPr lang="fr-FR" sz="1600" i="1" dirty="0">
                  <a:latin typeface="Cambria Math" panose="02040503050406030204" pitchFamily="18" charset="0"/>
                </a:endParaRPr>
              </a:p>
              <a:p>
                <a:endParaRPr lang="fr-FR" sz="1600" dirty="0"/>
              </a:p>
              <a:p>
                <a:pPr/>
                <a14:m>
                  <m:oMath xmlns:m="http://schemas.openxmlformats.org/officeDocument/2006/math">
                    <m:r>
                      <a:rPr lang="fr-FR" sz="16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fr-FR" sz="1600" i="1">
                        <a:latin typeface="Cambria Math" panose="02040503050406030204" pitchFamily="18" charset="0"/>
                      </a:rPr>
                      <m:t>𝑃𝑐𝑜𝑠</m:t>
                    </m:r>
                    <m:d>
                      <m:dPr>
                        <m:ctrlPr>
                          <a:rPr lang="fr-FR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l-GR" sz="1600" i="1">
                            <a:latin typeface="Cambria Math" panose="02040503050406030204" pitchFamily="18" charset="0"/>
                          </a:rPr>
                          <m:t>β</m:t>
                        </m:r>
                      </m:e>
                    </m:d>
                    <m:d>
                      <m:dPr>
                        <m:ctrlPr>
                          <a:rPr lang="fr-FR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600" i="1"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m:rPr>
                            <m:sty m:val="p"/>
                          </m:rPr>
                          <a:rPr lang="el-G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ε</m:t>
                        </m:r>
                        <m:acc>
                          <m:accPr>
                            <m:chr m:val="⃗"/>
                            <m:ctrlPr>
                              <a:rPr lang="fr-FR" sz="16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r>
                          <a:rPr lang="fr-FR" sz="16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fr-FR" sz="1600" i="1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m:rPr>
                            <m:sty m:val="p"/>
                          </m:rPr>
                          <a:rPr lang="el-G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ε</m:t>
                        </m:r>
                        <m:acc>
                          <m:accPr>
                            <m:chr m:val="⃗"/>
                            <m:ctrlPr>
                              <a:rPr lang="fr-FR" sz="16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16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  <m:r>
                      <a:rPr lang="fr-FR" sz="16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fr-FR" sz="1600" b="0" i="1" smtClean="0">
                        <a:latin typeface="Cambria Math" panose="02040503050406030204" pitchFamily="18" charset="0"/>
                      </a:rPr>
                      <m:t>𝑃𝑐𝑜𝑠</m:t>
                    </m:r>
                    <m:r>
                      <m:rPr>
                        <m:sty m:val="p"/>
                      </m:rPr>
                      <a:rPr lang="el-GR" sz="1600" b="0" i="1" smtClean="0">
                        <a:latin typeface="Cambria Math" panose="02040503050406030204" pitchFamily="18" charset="0"/>
                      </a:rPr>
                      <m:t>β</m:t>
                    </m:r>
                    <m:r>
                      <a:rPr lang="fr-FR" sz="1600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m:rPr>
                        <m:sty m:val="p"/>
                      </m:rPr>
                      <a:rPr lang="el-GR" sz="1600" b="0" i="1" smtClean="0">
                        <a:latin typeface="Cambria Math" panose="02040503050406030204" pitchFamily="18" charset="0"/>
                      </a:rPr>
                      <m:t>ε</m:t>
                    </m:r>
                    <m:r>
                      <a:rPr lang="fr-FR" sz="1600" b="0" i="1" smtClean="0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⃗"/>
                        <m:ctrlPr>
                          <a:rPr lang="fr-FR" sz="1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fr-FR" sz="16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fr-FR" sz="1600" b="0" i="1" smtClean="0">
                        <a:latin typeface="Cambria Math" panose="02040503050406030204" pitchFamily="18" charset="0"/>
                      </a:rPr>
                      <m:t>𝑃𝑐𝑜𝑠</m:t>
                    </m:r>
                    <m:r>
                      <m:rPr>
                        <m:sty m:val="p"/>
                      </m:rPr>
                      <a:rPr lang="el-GR" sz="1600" b="0" i="1" smtClean="0">
                        <a:latin typeface="Cambria Math" panose="02040503050406030204" pitchFamily="18" charset="0"/>
                      </a:rPr>
                      <m:t>β</m:t>
                    </m:r>
                  </m:oMath>
                </a14:m>
                <a:r>
                  <a:rPr lang="fr-FR" sz="1600" dirty="0"/>
                  <a:t>sin</a:t>
                </a:r>
                <a:r>
                  <a:rPr lang="el-GR" sz="1600" dirty="0"/>
                  <a:t>ε</a:t>
                </a:r>
                <a:r>
                  <a:rPr lang="fr-FR" sz="16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1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16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endParaRPr lang="fr-FR" sz="1600" dirty="0"/>
              </a:p>
              <a:p>
                <a:endParaRPr lang="fr-FR" sz="1600" dirty="0"/>
              </a:p>
              <a:p>
                <a:pPr/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 sz="1600" dirty="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fr-FR" sz="1600" dirty="0">
                        <a:latin typeface="Cambria Math" panose="02040503050406030204" pitchFamily="18" charset="0"/>
                      </a:rPr>
                      <m:t>Psin</m:t>
                    </m:r>
                    <m:d>
                      <m:dPr>
                        <m:ctrlPr>
                          <a:rPr lang="fr-FR" sz="16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l-GR" sz="1600" i="1">
                            <a:latin typeface="Cambria Math" panose="02040503050406030204" pitchFamily="18" charset="0"/>
                          </a:rPr>
                          <m:t>β</m:t>
                        </m:r>
                      </m:e>
                    </m:d>
                    <m:d>
                      <m:dPr>
                        <m:ctrlPr>
                          <a:rPr lang="fr-FR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6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r-FR" sz="1600" i="1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m:rPr>
                            <m:sty m:val="p"/>
                          </m:rPr>
                          <a:rPr lang="el-G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ε</m:t>
                        </m:r>
                        <m:acc>
                          <m:accPr>
                            <m:chr m:val="⃗"/>
                            <m:ctrlPr>
                              <a:rPr lang="fr-FR" sz="16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1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r>
                          <a:rPr lang="fr-FR" sz="16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fr-FR" sz="1600" i="1"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m:rPr>
                            <m:sty m:val="p"/>
                          </m:rPr>
                          <a:rPr lang="el-G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ε</m:t>
                        </m:r>
                        <m:acc>
                          <m:accPr>
                            <m:chr m:val="⃗"/>
                            <m:ctrlPr>
                              <a:rPr lang="fr-FR" sz="16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16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  <m:r>
                      <a:rPr lang="fr-FR" sz="1600" b="0" i="1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fr-FR" sz="1600" b="0" i="1" smtClean="0">
                        <a:latin typeface="Cambria Math" panose="02040503050406030204" pitchFamily="18" charset="0"/>
                      </a:rPr>
                      <m:t>𝑃𝑠𝑖𝑛</m:t>
                    </m:r>
                    <m:r>
                      <m:rPr>
                        <m:sty m:val="p"/>
                      </m:rPr>
                      <a:rPr lang="el-GR" sz="1600" b="0" i="1" smtClean="0">
                        <a:latin typeface="Cambria Math" panose="02040503050406030204" pitchFamily="18" charset="0"/>
                      </a:rPr>
                      <m:t>β</m:t>
                    </m:r>
                    <m:r>
                      <a:rPr lang="fr-FR" sz="1600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m:rPr>
                        <m:sty m:val="p"/>
                      </m:rPr>
                      <a:rPr lang="el-GR" sz="1600" i="1">
                        <a:latin typeface="Cambria Math" panose="02040503050406030204" pitchFamily="18" charset="0"/>
                      </a:rPr>
                      <m:t>ε</m:t>
                    </m:r>
                    <m:r>
                      <a:rPr lang="fr-FR" sz="1600" i="1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⃗"/>
                        <m:ctrlPr>
                          <a:rPr lang="fr-FR" sz="1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fr-FR" sz="1600" i="1" dirty="0">
                    <a:latin typeface="Cambria Math" panose="02040503050406030204" pitchFamily="18" charset="0"/>
                  </a:rPr>
                  <a:t>- </a:t>
                </a:r>
                <a:r>
                  <a:rPr lang="fr-FR" sz="1600" dirty="0" err="1">
                    <a:latin typeface="Cambria Math" panose="02040503050406030204" pitchFamily="18" charset="0"/>
                  </a:rPr>
                  <a:t>Psin</a:t>
                </a:r>
                <a:r>
                  <a:rPr lang="el-GR" sz="1600" dirty="0">
                    <a:latin typeface="Cambria Math" panose="02040503050406030204" pitchFamily="18" charset="0"/>
                  </a:rPr>
                  <a:t>β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sz="1600" i="0">
                        <a:latin typeface="Cambria Math" panose="02040503050406030204" pitchFamily="18" charset="0"/>
                      </a:rPr>
                      <m:t>cos</m:t>
                    </m:r>
                    <m:r>
                      <m:rPr>
                        <m:sty m:val="p"/>
                      </m:rPr>
                      <a:rPr lang="el-GR" sz="1600" i="0">
                        <a:latin typeface="Cambria Math" panose="02040503050406030204" pitchFamily="18" charset="0"/>
                      </a:rPr>
                      <m:t>ε</m:t>
                    </m:r>
                    <m:acc>
                      <m:accPr>
                        <m:chr m:val="⃗"/>
                        <m:ctrlPr>
                          <a:rPr lang="fr-FR" sz="160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fr-FR" sz="1600" i="0">
                            <a:latin typeface="Cambria Math" panose="02040503050406030204" pitchFamily="18" charset="0"/>
                          </a:rPr>
                          <m:t>y</m:t>
                        </m:r>
                      </m:e>
                    </m:acc>
                  </m:oMath>
                </a14:m>
                <a:endParaRPr lang="fr-FR" sz="1600" dirty="0">
                  <a:latin typeface="Cambria Math" panose="02040503050406030204" pitchFamily="18" charset="0"/>
                </a:endParaRPr>
              </a:p>
              <a:p>
                <a:endParaRPr lang="fr-FR" sz="1600" dirty="0"/>
              </a:p>
              <a:p>
                <a:r>
                  <a:rPr lang="fr-FR" sz="1600" dirty="0"/>
                  <a:t>Sur x / </a:t>
                </a:r>
              </a:p>
              <a:p>
                <a:r>
                  <a:rPr lang="fr-FR" sz="1600" dirty="0"/>
                  <a:t>-P(</a:t>
                </a:r>
                <a14:m>
                  <m:oMath xmlns:m="http://schemas.openxmlformats.org/officeDocument/2006/math">
                    <m:r>
                      <a:rPr lang="fr-FR" sz="1600" i="1">
                        <a:latin typeface="Cambria Math" panose="02040503050406030204" pitchFamily="18" charset="0"/>
                      </a:rPr>
                      <m:t>𝑐𝑜𝑠</m:t>
                    </m:r>
                    <m:r>
                      <m:rPr>
                        <m:sty m:val="p"/>
                      </m:rPr>
                      <a:rPr lang="el-GR" sz="1600" i="1">
                        <a:latin typeface="Cambria Math" panose="02040503050406030204" pitchFamily="18" charset="0"/>
                      </a:rPr>
                      <m:t>β</m:t>
                    </m:r>
                    <m:r>
                      <a:rPr lang="fr-FR" sz="1600" i="1">
                        <a:latin typeface="Cambria Math" panose="02040503050406030204" pitchFamily="18" charset="0"/>
                      </a:rPr>
                      <m:t>𝑐𝑜𝑠</m:t>
                    </m:r>
                    <m:r>
                      <m:rPr>
                        <m:sty m:val="p"/>
                      </m:rPr>
                      <a:rPr lang="el-GR" sz="1600" i="1">
                        <a:latin typeface="Cambria Math" panose="02040503050406030204" pitchFamily="18" charset="0"/>
                      </a:rPr>
                      <m:t>ε</m:t>
                    </m:r>
                    <m:r>
                      <a:rPr lang="fr-FR" sz="1600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fr-FR" sz="1600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m:rPr>
                        <m:sty m:val="p"/>
                      </m:rPr>
                      <a:rPr lang="el-GR" sz="1600" i="1">
                        <a:latin typeface="Cambria Math" panose="02040503050406030204" pitchFamily="18" charset="0"/>
                      </a:rPr>
                      <m:t>β</m:t>
                    </m:r>
                    <m:r>
                      <a:rPr lang="fr-FR" sz="1600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m:rPr>
                        <m:sty m:val="p"/>
                      </m:rPr>
                      <a:rPr lang="el-GR" sz="1600" i="1">
                        <a:latin typeface="Cambria Math" panose="02040503050406030204" pitchFamily="18" charset="0"/>
                      </a:rPr>
                      <m:t>ε</m:t>
                    </m:r>
                    <m:r>
                      <a:rPr lang="fr-FR" sz="16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sz="1600" dirty="0"/>
                  <a:t> = -Pcos(</a:t>
                </a:r>
                <a:r>
                  <a:rPr lang="el-GR" sz="1600" dirty="0"/>
                  <a:t>β</a:t>
                </a:r>
                <a:r>
                  <a:rPr lang="fr-FR" sz="1600" dirty="0"/>
                  <a:t>+</a:t>
                </a:r>
                <a:r>
                  <a:rPr lang="el-GR" sz="1600" dirty="0"/>
                  <a:t>ε</a:t>
                </a:r>
                <a:r>
                  <a:rPr lang="fr-FR" sz="1600" dirty="0"/>
                  <a:t>)</a:t>
                </a:r>
              </a:p>
              <a:p>
                <a:endParaRPr lang="fr-FR" sz="1600" dirty="0"/>
              </a:p>
              <a:p>
                <a:r>
                  <a:rPr lang="fr-FR" sz="1600" dirty="0"/>
                  <a:t>Sur y /</a:t>
                </a:r>
              </a:p>
              <a:p>
                <a:r>
                  <a:rPr lang="fr-FR" sz="1600" dirty="0"/>
                  <a:t>-P(</a:t>
                </a:r>
                <a14:m>
                  <m:oMath xmlns:m="http://schemas.openxmlformats.org/officeDocument/2006/math">
                    <m:r>
                      <a:rPr lang="fr-FR" sz="1600" i="1">
                        <a:latin typeface="Cambria Math" panose="02040503050406030204" pitchFamily="18" charset="0"/>
                      </a:rPr>
                      <m:t>𝑐𝑜𝑠</m:t>
                    </m:r>
                    <m:r>
                      <m:rPr>
                        <m:sty m:val="p"/>
                      </m:rPr>
                      <a:rPr lang="el-GR" sz="1600" i="1">
                        <a:latin typeface="Cambria Math" panose="02040503050406030204" pitchFamily="18" charset="0"/>
                      </a:rPr>
                      <m:t>β</m:t>
                    </m:r>
                  </m:oMath>
                </a14:m>
                <a:r>
                  <a:rPr lang="fr-FR" sz="1600" dirty="0"/>
                  <a:t>sin</a:t>
                </a:r>
                <a:r>
                  <a:rPr lang="el-GR" sz="1600" dirty="0"/>
                  <a:t>ε</a:t>
                </a:r>
                <a:r>
                  <a:rPr lang="fr-FR" sz="1600" dirty="0"/>
                  <a:t> + sin</a:t>
                </a:r>
                <a:r>
                  <a:rPr lang="el-GR" sz="1600" dirty="0"/>
                  <a:t>β</a:t>
                </a:r>
                <a14:m>
                  <m:oMath xmlns:m="http://schemas.openxmlformats.org/officeDocument/2006/math">
                    <m:r>
                      <a:rPr lang="fr-FR" sz="1600" i="1">
                        <a:latin typeface="Cambria Math" panose="02040503050406030204" pitchFamily="18" charset="0"/>
                      </a:rPr>
                      <m:t>𝑐𝑜𝑠</m:t>
                    </m:r>
                    <m:r>
                      <m:rPr>
                        <m:sty m:val="p"/>
                      </m:rPr>
                      <a:rPr lang="el-GR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ε</m:t>
                    </m:r>
                    <m:r>
                      <a:rPr lang="fr-FR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m:rPr>
                        <m:nor/>
                      </m:rPr>
                      <a:rPr lang="fr-FR" sz="1600" dirty="0"/>
                      <m:t>-</m:t>
                    </m:r>
                    <m:r>
                      <m:rPr>
                        <m:nor/>
                      </m:rPr>
                      <a:rPr lang="fr-FR" sz="1600" dirty="0"/>
                      <m:t>Psin</m:t>
                    </m:r>
                    <m:r>
                      <m:rPr>
                        <m:nor/>
                      </m:rPr>
                      <a:rPr lang="fr-FR" sz="1600" dirty="0"/>
                      <m:t>(</m:t>
                    </m:r>
                    <m:r>
                      <m:rPr>
                        <m:nor/>
                      </m:rPr>
                      <a:rPr lang="el-GR" sz="1600" dirty="0"/>
                      <m:t>β</m:t>
                    </m:r>
                    <m:r>
                      <m:rPr>
                        <m:nor/>
                      </m:rPr>
                      <a:rPr lang="fr-FR" sz="1600" dirty="0"/>
                      <m:t>+</m:t>
                    </m:r>
                    <m:r>
                      <m:rPr>
                        <m:nor/>
                      </m:rPr>
                      <a:rPr lang="el-GR" sz="1600" dirty="0"/>
                      <m:t>ε</m:t>
                    </m:r>
                    <m:r>
                      <m:rPr>
                        <m:nor/>
                      </m:rPr>
                      <a:rPr lang="fr-FR" sz="1600" dirty="0"/>
                      <m:t>)</m:t>
                    </m:r>
                  </m:oMath>
                </a14:m>
                <a:endParaRPr lang="fr-FR" sz="1600" dirty="0"/>
              </a:p>
              <a:p>
                <a:endParaRPr lang="fr-FR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fr-FR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1600" i="1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fr-FR" sz="1600" i="1">
                              <a:latin typeface="Cambria Math" panose="02040503050406030204" pitchFamily="18" charset="0"/>
                            </a:rPr>
                            <m:t>𝑝𝑒𝑠𝑎𝑛𝑡𝑒𝑢𝑟</m:t>
                          </m:r>
                        </m:e>
                      </m:d>
                      <m:r>
                        <a:rPr lang="fr-FR" sz="16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Pre>
                            <m:sPrePr>
                              <m:ctrlPr>
                                <a:rPr lang="fr-FR" sz="1600" i="1" smtClean="0">
                                  <a:latin typeface="Cambria Math" panose="02040503050406030204" pitchFamily="18" charset="0"/>
                                </a:rPr>
                              </m:ctrlPr>
                            </m:sPrePr>
                            <m:sub>
                              <m:r>
                                <a:rPr lang="fr-FR" sz="1600" b="0" i="1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sub>
                            <m:sup/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eqArr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fr-FR" dirty="0"/>
                                        <m:t>−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fr-FR" dirty="0"/>
                                        <m:t>Pcos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fr-FR" dirty="0"/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l-GR" dirty="0"/>
                                        <m:t>β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fr-FR" dirty="0"/>
                                        <m:t>+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l-GR" dirty="0"/>
                                        <m:t>ε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fr-FR" dirty="0"/>
                                        <m:t>) </m:t>
                                      </m:r>
                                      <m:acc>
                                        <m:accPr>
                                          <m:chr m:val="⃗"/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fr-FR" dirty="0"/>
                                        <m:t>−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fr-FR" dirty="0"/>
                                        <m:t>Psin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fr-FR" dirty="0"/>
                                        <m:t>(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l-GR" dirty="0"/>
                                        <m:t>β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fr-FR" dirty="0"/>
                                        <m:t>+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l-GR" dirty="0"/>
                                        <m:t>ε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fr-FR" dirty="0"/>
                                        <m:t>)</m:t>
                                      </m:r>
                                      <m:acc>
                                        <m:accPr>
                                          <m:chr m:val="⃗"/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fr-FR" b="0" i="1" smtClean="0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</m:acc>
                                    </m:e>
                                    <m:e>
                                      <m:acc>
                                        <m:accPr>
                                          <m:chr m:val="⃗"/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e>
                                      </m:acc>
                                    </m:e>
                                  </m:eqArr>
                                </m:e>
                              </m:d>
                            </m:e>
                          </m:sPre>
                        </m:e>
                        <m:sub>
                          <m:r>
                            <m:rPr>
                              <m:nor/>
                            </m:rPr>
                            <a:rPr lang="fr-FR" sz="1600" dirty="0"/>
                            <m:t>(</m:t>
                          </m:r>
                          <m:r>
                            <m:rPr>
                              <m:nor/>
                            </m:rPr>
                            <a:rPr lang="fr-FR" sz="1600" dirty="0"/>
                            <m:t>A</m:t>
                          </m:r>
                          <m:r>
                            <m:rPr>
                              <m:nor/>
                            </m:rPr>
                            <a:rPr lang="fr-FR" sz="1600" dirty="0"/>
                            <m:t>, </m:t>
                          </m:r>
                          <m:acc>
                            <m:accPr>
                              <m:chr m:val="⃗"/>
                              <m:ctrlPr>
                                <a:rPr lang="fr-FR" sz="1600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sz="1600" i="1" dirty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m:rPr>
                              <m:nor/>
                            </m:rPr>
                            <a:rPr lang="fr-FR" sz="1600" dirty="0"/>
                            <m:t>, </m:t>
                          </m:r>
                          <m:acc>
                            <m:accPr>
                              <m:chr m:val="⃗"/>
                              <m:ctrlPr>
                                <a:rPr lang="fr-FR" sz="16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nor/>
                                </m:rPr>
                                <a:rPr lang="fr-FR" sz="1600" dirty="0"/>
                                <m:t>y</m:t>
                              </m:r>
                            </m:e>
                          </m:acc>
                          <m:r>
                            <m:rPr>
                              <m:nor/>
                            </m:rPr>
                            <a:rPr lang="fr-FR" sz="1600" dirty="0"/>
                            <m:t>)</m:t>
                          </m:r>
                        </m:sub>
                      </m:sSub>
                    </m:oMath>
                  </m:oMathPara>
                </a14:m>
                <a:endParaRPr lang="fr-FR" sz="1600" dirty="0"/>
              </a:p>
            </p:txBody>
          </p:sp>
        </mc:Choice>
        <mc:Fallback>
          <p:sp>
            <p:nvSpPr>
              <p:cNvPr id="12" name="ZoneTexte 11">
                <a:extLst>
                  <a:ext uri="{FF2B5EF4-FFF2-40B4-BE49-F238E27FC236}">
                    <a16:creationId xmlns:a16="http://schemas.microsoft.com/office/drawing/2014/main" id="{CA087A80-05DB-57BD-84A0-E544A2EAD1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82" y="101497"/>
                <a:ext cx="8501391" cy="5536644"/>
              </a:xfrm>
              <a:prstGeom prst="rect">
                <a:avLst/>
              </a:prstGeom>
              <a:blipFill>
                <a:blip r:embed="rId5"/>
                <a:stretch>
                  <a:fillRect l="-430" t="-33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90136BF3-AA33-E7DC-9DA7-94AA0DD9A31D}"/>
                  </a:ext>
                </a:extLst>
              </p:cNvPr>
              <p:cNvSpPr txBox="1"/>
              <p:nvPr/>
            </p:nvSpPr>
            <p:spPr>
              <a:xfrm>
                <a:off x="5875504" y="186280"/>
                <a:ext cx="2664296" cy="12536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i="1" dirty="0">
                    <a:latin typeface="Cambria Math" panose="02040503050406030204" pitchFamily="18" charset="0"/>
                  </a:rPr>
                  <a:t>Changement de base 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acc>
                                <m:accPr>
                                  <m:chr m:val="⃗"/>
                                  <m:ctrlPr>
                                    <a:rPr lang="fr-FR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fr-FR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acc>
                              <m:r>
                                <a:rPr lang="fr-FR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fr-FR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ε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fr-FR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fr-FR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ε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  <m:r>
                                <m:rPr>
                                  <m:nor/>
                                </m:rPr>
                                <a:rPr lang="fr-FR" dirty="0">
                                  <a:solidFill>
                                    <a:srgbClr val="FF0000"/>
                                  </a:solidFill>
                                </a:rPr>
                                <m:t> </m:t>
                              </m:r>
                            </m:e>
                            <m:e>
                              <m:acc>
                                <m:accPr>
                                  <m:chr m:val="⃗"/>
                                  <m:ctrlPr>
                                    <a:rPr lang="fr-FR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fr-FR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acc>
                              <m:r>
                                <a:rPr lang="fr-FR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fr-FR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ε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fr-FR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fr-FR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ε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</m:eqAr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90136BF3-AA33-E7DC-9DA7-94AA0DD9A3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5504" y="186280"/>
                <a:ext cx="2664296" cy="1253613"/>
              </a:xfrm>
              <a:prstGeom prst="rect">
                <a:avLst/>
              </a:prstGeom>
              <a:blipFill>
                <a:blip r:embed="rId6"/>
                <a:stretch>
                  <a:fillRect l="-2059" t="-34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8862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6D0E8B-F9A1-9A78-151A-2BF4AD3266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F99BFC33-31AC-EC5C-AFE4-5889D79FF1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2" y="0"/>
            <a:ext cx="5172797" cy="3791479"/>
          </a:xfrm>
          <a:prstGeom prst="rect">
            <a:avLst/>
          </a:prstGeom>
        </p:spPr>
      </p:pic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BA38BD8C-D2B9-2AA7-ECC8-E16F01CA276C}"/>
              </a:ext>
            </a:extLst>
          </p:cNvPr>
          <p:cNvCxnSpPr/>
          <p:nvPr/>
        </p:nvCxnSpPr>
        <p:spPr>
          <a:xfrm flipV="1">
            <a:off x="4860032" y="188640"/>
            <a:ext cx="3960440" cy="28803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76B5B4F8-D0E9-4BF0-5CC0-DC9B9CA344D3}"/>
                  </a:ext>
                </a:extLst>
              </p:cNvPr>
              <p:cNvSpPr txBox="1"/>
              <p:nvPr/>
            </p:nvSpPr>
            <p:spPr>
              <a:xfrm>
                <a:off x="8244408" y="-27384"/>
                <a:ext cx="504056" cy="4047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dirty="0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76B5B4F8-D0E9-4BF0-5CC0-DC9B9CA344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4408" y="-27384"/>
                <a:ext cx="504056" cy="4047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E435DC1B-CB71-FCDA-7A27-9E1785E13195}"/>
              </a:ext>
            </a:extLst>
          </p:cNvPr>
          <p:cNvCxnSpPr>
            <a:cxnSpLocks/>
          </p:cNvCxnSpPr>
          <p:nvPr/>
        </p:nvCxnSpPr>
        <p:spPr>
          <a:xfrm flipH="1" flipV="1">
            <a:off x="3835152" y="1628800"/>
            <a:ext cx="1024880" cy="1448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F5C43D8F-0506-375D-1AE9-D96BE6FCA13F}"/>
                  </a:ext>
                </a:extLst>
              </p:cNvPr>
              <p:cNvSpPr txBox="1"/>
              <p:nvPr/>
            </p:nvSpPr>
            <p:spPr>
              <a:xfrm>
                <a:off x="3395647" y="1628800"/>
                <a:ext cx="504056" cy="4047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dirty="0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dirty="0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F5C43D8F-0506-375D-1AE9-D96BE6FCA1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5647" y="1628800"/>
                <a:ext cx="504056" cy="404791"/>
              </a:xfrm>
              <a:prstGeom prst="rect">
                <a:avLst/>
              </a:prstGeom>
              <a:blipFill>
                <a:blip r:embed="rId4"/>
                <a:stretch>
                  <a:fillRect b="-597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ZoneTexte 11">
                <a:extLst>
                  <a:ext uri="{FF2B5EF4-FFF2-40B4-BE49-F238E27FC236}">
                    <a16:creationId xmlns:a16="http://schemas.microsoft.com/office/drawing/2014/main" id="{21757397-974B-DB6E-30F9-A94D25C11F67}"/>
                  </a:ext>
                </a:extLst>
              </p:cNvPr>
              <p:cNvSpPr txBox="1"/>
              <p:nvPr/>
            </p:nvSpPr>
            <p:spPr>
              <a:xfrm>
                <a:off x="0" y="49603"/>
                <a:ext cx="6444208" cy="54579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b="1" dirty="0"/>
                  <a:t>Résultante :</a:t>
                </a:r>
              </a:p>
              <a:p>
                <a:r>
                  <a:rPr lang="fr-FR" dirty="0"/>
                  <a:t>Sur x / </a:t>
                </a:r>
              </a:p>
              <a:p>
                <a:r>
                  <a:rPr lang="fr-FR" dirty="0"/>
                  <a:t>-</a:t>
                </a:r>
                <a:r>
                  <a:rPr lang="fr-FR" dirty="0" err="1"/>
                  <a:t>Pcos</a:t>
                </a:r>
                <a:r>
                  <a:rPr lang="fr-FR" dirty="0"/>
                  <a:t>(</a:t>
                </a:r>
                <a:r>
                  <a:rPr lang="el-GR" dirty="0"/>
                  <a:t>β</a:t>
                </a:r>
                <a:r>
                  <a:rPr lang="fr-FR" dirty="0"/>
                  <a:t>+</a:t>
                </a:r>
                <a:r>
                  <a:rPr lang="el-GR" dirty="0"/>
                  <a:t>ε</a:t>
                </a:r>
                <a:r>
                  <a:rPr lang="fr-FR" dirty="0"/>
                  <a:t>)+ </a:t>
                </a:r>
                <a:r>
                  <a:rPr lang="fr-FR" dirty="0" err="1"/>
                  <a:t>Rc</a:t>
                </a:r>
                <a:r>
                  <a:rPr lang="fr-FR" dirty="0"/>
                  <a:t>(cos</a:t>
                </a:r>
                <a:r>
                  <a:rPr lang="el-GR" dirty="0"/>
                  <a:t>ε</a:t>
                </a:r>
                <a:r>
                  <a:rPr lang="fr-FR" dirty="0"/>
                  <a:t>-sin</a:t>
                </a:r>
                <a:r>
                  <a:rPr lang="el-GR" dirty="0"/>
                  <a:t>ε</a:t>
                </a:r>
                <a:r>
                  <a:rPr lang="fr-FR" dirty="0"/>
                  <a:t>)+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 dirty="0"/>
                      <m:t>Rbcos</m:t>
                    </m:r>
                    <m:r>
                      <m:rPr>
                        <m:nor/>
                      </m:rPr>
                      <a: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α</m:t>
                    </m:r>
                    <m:r>
                      <m:rPr>
                        <m:nor/>
                      </m:rPr>
                      <a:rPr lang="fr-FR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endParaRPr lang="fr-FR" dirty="0"/>
              </a:p>
              <a:p>
                <a:r>
                  <a:rPr lang="fr-FR" dirty="0"/>
                  <a:t>Sur y /</a:t>
                </a:r>
              </a:p>
              <a:p>
                <a:pPr/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 dirty="0"/>
                      <m:t>−</m:t>
                    </m:r>
                    <m:r>
                      <m:rPr>
                        <m:nor/>
                      </m:rPr>
                      <a:rPr lang="fr-FR" dirty="0"/>
                      <m:t>Psin</m:t>
                    </m:r>
                    <m:r>
                      <m:rPr>
                        <m:nor/>
                      </m:rPr>
                      <a:rPr lang="fr-FR" dirty="0"/>
                      <m:t>(</m:t>
                    </m:r>
                    <m:r>
                      <m:rPr>
                        <m:nor/>
                      </m:rPr>
                      <a:rPr lang="el-GR" dirty="0"/>
                      <m:t>β</m:t>
                    </m:r>
                    <m:r>
                      <m:rPr>
                        <m:nor/>
                      </m:rPr>
                      <a:rPr lang="fr-FR" dirty="0"/>
                      <m:t>+</m:t>
                    </m:r>
                    <m:r>
                      <m:rPr>
                        <m:nor/>
                      </m:rPr>
                      <a:rPr lang="el-GR" dirty="0"/>
                      <m:t>ε</m:t>
                    </m:r>
                    <m:r>
                      <m:rPr>
                        <m:nor/>
                      </m:rPr>
                      <a:rPr lang="fr-FR" dirty="0"/>
                      <m:t>)</m:t>
                    </m:r>
                  </m:oMath>
                </a14:m>
                <a:r>
                  <a:rPr lang="fr-FR" dirty="0"/>
                  <a:t>+ Rc(</a:t>
                </a:r>
                <a:r>
                  <a:rPr lang="fr-FR" dirty="0" err="1"/>
                  <a:t>sinε+cosε</a:t>
                </a:r>
                <a:r>
                  <a:rPr lang="fr-FR" dirty="0"/>
                  <a:t>)+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 dirty="0"/>
                      <m:t>Rbsinα</m:t>
                    </m:r>
                    <m:r>
                      <m:rPr>
                        <m:nor/>
                      </m:rPr>
                      <a:rPr lang="fr-FR" b="0" i="0" dirty="0" smtClean="0"/>
                      <m:t>=0</m:t>
                    </m:r>
                  </m:oMath>
                </a14:m>
                <a:endParaRPr lang="fr-FR" b="0" dirty="0"/>
              </a:p>
              <a:p>
                <a:pPr/>
                <a:endParaRPr lang="fr-FR" dirty="0"/>
              </a:p>
              <a:p>
                <a:pPr/>
                <a:endParaRPr lang="fr-FR" dirty="0"/>
              </a:p>
              <a:p>
                <a:pPr/>
                <a:endParaRPr lang="fr-FR" dirty="0"/>
              </a:p>
              <a:p>
                <a:pPr/>
                <a:endParaRPr lang="fr-FR" dirty="0"/>
              </a:p>
              <a:p>
                <a:pPr/>
                <a:endParaRPr lang="fr-FR" dirty="0"/>
              </a:p>
              <a:p>
                <a:pPr/>
                <a:r>
                  <a:rPr lang="fr-FR" b="1" dirty="0"/>
                  <a:t>Moment :</a:t>
                </a:r>
              </a:p>
              <a:p>
                <a:pPr/>
                <a:r>
                  <a:rPr lang="fr-FR" dirty="0"/>
                  <a:t>On réduit en C</a:t>
                </a:r>
              </a:p>
              <a:p>
                <a:pPr/>
                <a:endParaRPr lang="fr-FR" dirty="0"/>
              </a:p>
              <a:p>
                <a:pPr/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𝐶𝐺</m:t>
                        </m:r>
                      </m:e>
                    </m:acc>
                  </m:oMath>
                </a14:m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∧</a:t>
                </a:r>
                <a:r>
                  <a:rPr lang="fr-FR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fr-FR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P</m:t>
                        </m:r>
                      </m:e>
                    </m:acc>
                    <m:r>
                      <a:rPr lang="fr-FR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+</a:t>
                </a:r>
                <a:r>
                  <a:rPr lang="fr-FR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fr-FR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CB</m:t>
                        </m:r>
                      </m:e>
                    </m:acc>
                    <m:r>
                      <a:rPr lang="fr-FR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∧</a:t>
                </a:r>
                <a:r>
                  <a:rPr lang="fr-FR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fr-FR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e>
                    </m:acc>
                    <m:r>
                      <a:rPr lang="fr-FR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fr-FR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fr-FR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 xmlns:m="http://schemas.openxmlformats.org/officeDocument/2006/math">
                    <m:d>
                      <m:d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200</m:t>
                            </m:r>
                          </m:e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115</m:t>
                            </m:r>
                          </m:e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eqArr>
                      </m:e>
                    </m:d>
                    <m:r>
                      <a:rPr lang="fr-F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  <m:d>
                      <m:dPr>
                        <m:ctrlPr>
                          <a:rPr lang="fr-F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−83</m:t>
                            </m:r>
                            <m:func>
                              <m:funcPr>
                                <m:ctrlPr>
                                  <a:rPr lang="fr-FR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fr-FR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90°</m:t>
                                </m:r>
                              </m:e>
                            </m:func>
                          </m:e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−83</m:t>
                            </m:r>
                            <m:func>
                              <m:funcPr>
                                <m:ctrlPr>
                                  <a:rPr lang="fr-FR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fr-FR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90°</m:t>
                                </m:r>
                              </m:e>
                            </m:func>
                          </m:e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e>
                        </m:eqArr>
                      </m:e>
                    </m:d>
                  </m:oMath>
                </a14:m>
                <a:r>
                  <a:rPr lang="fr-FR" dirty="0"/>
                  <a:t>+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44</m:t>
                            </m:r>
                          </m:e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eqArr>
                      </m:e>
                    </m:d>
                    <m:r>
                      <a:rPr lang="fr-F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m:rPr>
                                <m:nor/>
                              </m:rPr>
                              <a:rPr lang="fr-FR" dirty="0"/>
                              <m:t>Rbcos</m:t>
                            </m:r>
                            <m:r>
                              <m:rPr>
                                <m:nor/>
                              </m:rPr>
                              <a:rPr lang="fr-FR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α</m:t>
                            </m:r>
                          </m:e>
                          <m:e>
                            <m:r>
                              <m:rPr>
                                <m:nor/>
                              </m:rPr>
                              <a:rPr lang="fr-FR" dirty="0"/>
                              <m:t>Rbsinα</m:t>
                            </m:r>
                          </m:e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e>
                        </m:eqArr>
                      </m:e>
                    </m:d>
                    <m:r>
                      <a:rPr lang="fr-F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eqArr>
                      </m:e>
                    </m:d>
                  </m:oMath>
                </a14:m>
                <a:endParaRPr lang="fr-FR" dirty="0"/>
              </a:p>
              <a:p>
                <a:pPr/>
                <a:endParaRPr lang="fr-FR" dirty="0"/>
              </a:p>
              <a:p>
                <a:pPr/>
                <a:r>
                  <a:rPr lang="fr-FR" dirty="0"/>
                  <a:t>Sur z : Rb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fr-FR" dirty="0"/>
                          <m:t>16600</m:t>
                        </m:r>
                      </m:num>
                      <m:den>
                        <m:r>
                          <m:rPr>
                            <m:nor/>
                          </m:rPr>
                          <a:rPr lang="fr-FR" b="0" i="0" smtClean="0">
                            <a:latin typeface="Cambria Math" panose="02040503050406030204" pitchFamily="18" charset="0"/>
                          </a:rPr>
                          <m:t>250</m:t>
                        </m:r>
                        <m:r>
                          <m:rPr>
                            <m:nor/>
                          </m:rPr>
                          <a:rPr lang="fr-FR" dirty="0"/>
                          <m:t>sinα</m:t>
                        </m:r>
                        <m:r>
                          <m:rPr>
                            <m:nor/>
                          </m:rPr>
                          <a:rPr lang="fr-FR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fr-FR" dirty="0"/>
                          <m:t>-</m:t>
                        </m:r>
                        <m:r>
                          <m:rPr>
                            <m:nor/>
                          </m:rPr>
                          <a:rPr lang="fr-FR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fr-FR" dirty="0"/>
                          <m:t>144</m:t>
                        </m:r>
                        <m:r>
                          <m:rPr>
                            <m:nor/>
                          </m:rPr>
                          <a:rPr lang="fr-FR" dirty="0"/>
                          <m:t>cos</m:t>
                        </m:r>
                        <m:r>
                          <m:rPr>
                            <m:nor/>
                          </m:rPr>
                          <a:rPr lang="fr-FR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α</m:t>
                        </m:r>
                      </m:den>
                    </m:f>
                  </m:oMath>
                </a14:m>
                <a:r>
                  <a:rPr lang="fr-FR" dirty="0"/>
                  <a:t> = 112N</a:t>
                </a:r>
              </a:p>
            </p:txBody>
          </p:sp>
        </mc:Choice>
        <mc:Fallback>
          <p:sp>
            <p:nvSpPr>
              <p:cNvPr id="12" name="ZoneTexte 11">
                <a:extLst>
                  <a:ext uri="{FF2B5EF4-FFF2-40B4-BE49-F238E27FC236}">
                    <a16:creationId xmlns:a16="http://schemas.microsoft.com/office/drawing/2014/main" id="{21757397-974B-DB6E-30F9-A94D25C11F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9603"/>
                <a:ext cx="6444208" cy="5457969"/>
              </a:xfrm>
              <a:prstGeom prst="rect">
                <a:avLst/>
              </a:prstGeom>
              <a:blipFill>
                <a:blip r:embed="rId5"/>
                <a:stretch>
                  <a:fillRect l="-757" t="-55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ZoneTexte 1">
            <a:extLst>
              <a:ext uri="{FF2B5EF4-FFF2-40B4-BE49-F238E27FC236}">
                <a16:creationId xmlns:a16="http://schemas.microsoft.com/office/drawing/2014/main" id="{C1B166AB-8AB9-E867-95A5-9E880FACE7F3}"/>
              </a:ext>
            </a:extLst>
          </p:cNvPr>
          <p:cNvSpPr txBox="1"/>
          <p:nvPr/>
        </p:nvSpPr>
        <p:spPr>
          <a:xfrm>
            <a:off x="5940152" y="306896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G’</a:t>
            </a:r>
          </a:p>
        </p:txBody>
      </p:sp>
    </p:spTree>
    <p:extLst>
      <p:ext uri="{BB962C8B-B14F-4D97-AF65-F5344CB8AC3E}">
        <p14:creationId xmlns:p14="http://schemas.microsoft.com/office/powerpoint/2010/main" val="1167358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435E62-DBAE-6A20-0A3A-C390ACAE0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Rappel</a:t>
            </a:r>
          </a:p>
        </p:txBody>
      </p:sp>
      <p:sp>
        <p:nvSpPr>
          <p:cNvPr id="4" name="Triangle isocèle 3">
            <a:extLst>
              <a:ext uri="{FF2B5EF4-FFF2-40B4-BE49-F238E27FC236}">
                <a16:creationId xmlns:a16="http://schemas.microsoft.com/office/drawing/2014/main" id="{AA9C8116-E599-D872-E0EB-B8DA99C4F0A0}"/>
              </a:ext>
            </a:extLst>
          </p:cNvPr>
          <p:cNvSpPr/>
          <p:nvPr/>
        </p:nvSpPr>
        <p:spPr>
          <a:xfrm>
            <a:off x="4427984" y="1340768"/>
            <a:ext cx="3384376" cy="1143000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DC8669EB-6E8B-0A96-D882-853681191E02}"/>
              </a:ext>
            </a:extLst>
          </p:cNvPr>
          <p:cNvCxnSpPr/>
          <p:nvPr/>
        </p:nvCxnSpPr>
        <p:spPr>
          <a:xfrm>
            <a:off x="7812360" y="1340768"/>
            <a:ext cx="0" cy="244827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>
            <a:extLst>
              <a:ext uri="{FF2B5EF4-FFF2-40B4-BE49-F238E27FC236}">
                <a16:creationId xmlns:a16="http://schemas.microsoft.com/office/drawing/2014/main" id="{44374CB6-2A5F-0DC1-0485-D45AC920E224}"/>
              </a:ext>
            </a:extLst>
          </p:cNvPr>
          <p:cNvSpPr txBox="1"/>
          <p:nvPr/>
        </p:nvSpPr>
        <p:spPr>
          <a:xfrm>
            <a:off x="4175955" y="229910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C92BF34-5CA6-523F-A3FA-FE8B71999D1A}"/>
              </a:ext>
            </a:extLst>
          </p:cNvPr>
          <p:cNvSpPr txBox="1"/>
          <p:nvPr/>
        </p:nvSpPr>
        <p:spPr>
          <a:xfrm>
            <a:off x="7524328" y="95356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982EAAF-70FD-EDB3-3A6C-604447B6FA78}"/>
              </a:ext>
            </a:extLst>
          </p:cNvPr>
          <p:cNvSpPr txBox="1"/>
          <p:nvPr/>
        </p:nvSpPr>
        <p:spPr>
          <a:xfrm>
            <a:off x="5994157" y="2478981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50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F3A13CA-5D2B-098F-4AAA-ABF7C328EA4E}"/>
              </a:ext>
            </a:extLst>
          </p:cNvPr>
          <p:cNvSpPr txBox="1"/>
          <p:nvPr/>
        </p:nvSpPr>
        <p:spPr>
          <a:xfrm>
            <a:off x="7812361" y="174798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15</a:t>
            </a: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6B6A3209-F0BA-F541-46A1-D7E0A83E3D67}"/>
              </a:ext>
            </a:extLst>
          </p:cNvPr>
          <p:cNvSpPr/>
          <p:nvPr/>
        </p:nvSpPr>
        <p:spPr>
          <a:xfrm>
            <a:off x="5508104" y="2076668"/>
            <a:ext cx="365212" cy="77626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FE71F30-216D-0D13-3021-1780E0AD739D}"/>
              </a:ext>
            </a:extLst>
          </p:cNvPr>
          <p:cNvSpPr txBox="1"/>
          <p:nvPr/>
        </p:nvSpPr>
        <p:spPr>
          <a:xfrm>
            <a:off x="5796136" y="206084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6EA10EB4-3438-7BBC-456A-E0206C012A1A}"/>
                  </a:ext>
                </a:extLst>
              </p:cNvPr>
              <p:cNvSpPr txBox="1"/>
              <p:nvPr/>
            </p:nvSpPr>
            <p:spPr>
              <a:xfrm>
                <a:off x="7848364" y="2359751"/>
                <a:ext cx="504056" cy="4103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𝑅𝑏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6EA10EB4-3438-7BBC-456A-E0206C012A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8364" y="2359751"/>
                <a:ext cx="504056" cy="41030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58293DE3-DDEB-81EB-55C9-FA8FB8409582}"/>
              </a:ext>
            </a:extLst>
          </p:cNvPr>
          <p:cNvCxnSpPr>
            <a:stCxn id="4" idx="0"/>
          </p:cNvCxnSpPr>
          <p:nvPr/>
        </p:nvCxnSpPr>
        <p:spPr>
          <a:xfrm flipV="1">
            <a:off x="7812360" y="953566"/>
            <a:ext cx="1080120" cy="3872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743127E3-938A-29B5-EFEE-819ECFC52540}"/>
              </a:ext>
            </a:extLst>
          </p:cNvPr>
          <p:cNvCxnSpPr>
            <a:cxnSpLocks/>
          </p:cNvCxnSpPr>
          <p:nvPr/>
        </p:nvCxnSpPr>
        <p:spPr>
          <a:xfrm flipH="1" flipV="1">
            <a:off x="7812360" y="908720"/>
            <a:ext cx="1" cy="410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rc 19">
            <a:extLst>
              <a:ext uri="{FF2B5EF4-FFF2-40B4-BE49-F238E27FC236}">
                <a16:creationId xmlns:a16="http://schemas.microsoft.com/office/drawing/2014/main" id="{AB313027-810A-670B-B1AA-82B5FFDBE959}"/>
              </a:ext>
            </a:extLst>
          </p:cNvPr>
          <p:cNvSpPr/>
          <p:nvPr/>
        </p:nvSpPr>
        <p:spPr>
          <a:xfrm rot="8842325">
            <a:off x="7407684" y="990772"/>
            <a:ext cx="365212" cy="77626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C5E10032-1416-D148-AD6B-3697750B4287}"/>
              </a:ext>
            </a:extLst>
          </p:cNvPr>
          <p:cNvSpPr txBox="1"/>
          <p:nvPr/>
        </p:nvSpPr>
        <p:spPr>
          <a:xfrm>
            <a:off x="7295823" y="1519897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β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>
                <a:extLst>
                  <a:ext uri="{FF2B5EF4-FFF2-40B4-BE49-F238E27FC236}">
                    <a16:creationId xmlns:a16="http://schemas.microsoft.com/office/drawing/2014/main" id="{74ABB85A-2897-CEE0-3C8B-8B1221BFFA94}"/>
                  </a:ext>
                </a:extLst>
              </p:cNvPr>
              <p:cNvSpPr txBox="1"/>
              <p:nvPr/>
            </p:nvSpPr>
            <p:spPr>
              <a:xfrm>
                <a:off x="395536" y="1955560"/>
                <a:ext cx="3276361" cy="41377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/>
                  <a:t>On dispose de deux manières de calculer le moment en A de la force Rb 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𝑀𝐴</m:t>
                              </m:r>
                            </m:e>
                          </m:acc>
                        </m:e>
                        <m:sub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𝑅𝑏</m:t>
                              </m:r>
                            </m:e>
                          </m:acc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𝐴𝐵</m:t>
                          </m:r>
                        </m:e>
                      </m:acc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</m:t>
                      </m:r>
                      <m:acc>
                        <m:accPr>
                          <m:chr m:val="⃗"/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𝑅𝑏</m:t>
                          </m:r>
                        </m:e>
                      </m:acc>
                    </m:oMath>
                  </m:oMathPara>
                </a14:m>
                <a:endParaRPr lang="fr-FR" dirty="0"/>
              </a:p>
              <a:p>
                <a:endParaRPr lang="fr-FR" dirty="0"/>
              </a:p>
              <a:p>
                <a:r>
                  <a:rPr lang="fr-FR" dirty="0"/>
                  <a:t>Méthode 1 : </a:t>
                </a:r>
              </a:p>
              <a:p>
                <a:endParaRPr lang="fr-FR" dirty="0"/>
              </a:p>
              <a:p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𝐴𝐵</m:t>
                            </m:r>
                          </m:e>
                        </m:acc>
                      </m:e>
                    </m:d>
                    <m:r>
                      <a:rPr lang="fr-FR" b="0" i="0" smtClean="0">
                        <a:latin typeface="Cambria Math" panose="02040503050406030204" pitchFamily="18" charset="0"/>
                      </a:rPr>
                      <m:t>.</m:t>
                    </m:r>
                    <m:d>
                      <m:dPr>
                        <m:begChr m:val="‖"/>
                        <m:endChr m:val="‖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𝑅𝑏</m:t>
                            </m:r>
                          </m:e>
                        </m:acc>
                      </m:e>
                    </m:d>
                    <m:r>
                      <a:rPr lang="fr-FR" b="0" i="0" smtClean="0">
                        <a:latin typeface="Cambria Math" panose="02040503050406030204" pitchFamily="18" charset="0"/>
                      </a:rPr>
                      <m:t>. </m:t>
                    </m:r>
                    <m:r>
                      <m:rPr>
                        <m:sty m:val="p"/>
                      </m:rPr>
                      <a:rPr lang="fr-FR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fr-FR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l-G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β</a:t>
                </a:r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Méthode 2 :</a:t>
                </a:r>
              </a:p>
              <a:p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‖"/>
                          <m:endChr m:val="‖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</m:acc>
                        </m:e>
                      </m:d>
                      <m:r>
                        <a:rPr lang="fr-FR"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begChr m:val="‖"/>
                          <m:endChr m:val="‖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𝑅𝑏</m:t>
                              </m:r>
                            </m:e>
                          </m:acc>
                        </m:e>
                      </m:d>
                      <m:r>
                        <a:rPr lang="fr-FR">
                          <a:latin typeface="Cambria Math" panose="02040503050406030204" pitchFamily="18" charset="0"/>
                        </a:rPr>
                        <m:t>. </m:t>
                      </m:r>
                      <m:r>
                        <m:rPr>
                          <m:sty m:val="p"/>
                        </m:rPr>
                        <a:rPr lang="fr-FR"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90°</m:t>
                      </m:r>
                    </m:oMath>
                  </m:oMathPara>
                </a14:m>
                <a:endParaRPr lang="fr-FR" dirty="0"/>
              </a:p>
              <a:p>
                <a:endParaRPr lang="fr-FR" dirty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22" name="ZoneTexte 21">
                <a:extLst>
                  <a:ext uri="{FF2B5EF4-FFF2-40B4-BE49-F238E27FC236}">
                    <a16:creationId xmlns:a16="http://schemas.microsoft.com/office/drawing/2014/main" id="{74ABB85A-2897-CEE0-3C8B-8B1221BFFA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955560"/>
                <a:ext cx="3276361" cy="4137736"/>
              </a:xfrm>
              <a:prstGeom prst="rect">
                <a:avLst/>
              </a:prstGeom>
              <a:blipFill>
                <a:blip r:embed="rId3"/>
                <a:stretch>
                  <a:fillRect l="-1676" t="-884" r="-93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ZoneTexte 22">
            <a:extLst>
              <a:ext uri="{FF2B5EF4-FFF2-40B4-BE49-F238E27FC236}">
                <a16:creationId xmlns:a16="http://schemas.microsoft.com/office/drawing/2014/main" id="{096AD5B0-0AA2-E3AB-3C24-83554FC5572F}"/>
              </a:ext>
            </a:extLst>
          </p:cNvPr>
          <p:cNvSpPr txBox="1"/>
          <p:nvPr/>
        </p:nvSpPr>
        <p:spPr>
          <a:xfrm>
            <a:off x="7524328" y="248360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839374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91C4A8-6CEE-C4C1-7FBD-5730D13BF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AD341B-5D5C-43C8-8B3F-F792C05A5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Rappel</a:t>
            </a:r>
          </a:p>
        </p:txBody>
      </p:sp>
      <p:sp>
        <p:nvSpPr>
          <p:cNvPr id="4" name="Triangle isocèle 3">
            <a:extLst>
              <a:ext uri="{FF2B5EF4-FFF2-40B4-BE49-F238E27FC236}">
                <a16:creationId xmlns:a16="http://schemas.microsoft.com/office/drawing/2014/main" id="{E6F9C78B-CC38-C4D0-AB5F-3D39DD9AC7FD}"/>
              </a:ext>
            </a:extLst>
          </p:cNvPr>
          <p:cNvSpPr/>
          <p:nvPr/>
        </p:nvSpPr>
        <p:spPr>
          <a:xfrm>
            <a:off x="4427984" y="1340768"/>
            <a:ext cx="3384376" cy="1143000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E94CBA64-4B50-6070-A22C-96C9AB20CB29}"/>
              </a:ext>
            </a:extLst>
          </p:cNvPr>
          <p:cNvCxnSpPr/>
          <p:nvPr/>
        </p:nvCxnSpPr>
        <p:spPr>
          <a:xfrm>
            <a:off x="7812360" y="1340768"/>
            <a:ext cx="0" cy="244827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>
            <a:extLst>
              <a:ext uri="{FF2B5EF4-FFF2-40B4-BE49-F238E27FC236}">
                <a16:creationId xmlns:a16="http://schemas.microsoft.com/office/drawing/2014/main" id="{B7F24B22-D6B2-6A1D-51AE-B289857A96F2}"/>
              </a:ext>
            </a:extLst>
          </p:cNvPr>
          <p:cNvSpPr txBox="1"/>
          <p:nvPr/>
        </p:nvSpPr>
        <p:spPr>
          <a:xfrm>
            <a:off x="4175955" y="229910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C92EA42-22B8-852D-3A82-53E877B10BAF}"/>
              </a:ext>
            </a:extLst>
          </p:cNvPr>
          <p:cNvSpPr txBox="1"/>
          <p:nvPr/>
        </p:nvSpPr>
        <p:spPr>
          <a:xfrm>
            <a:off x="7524328" y="95356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A2BEB36-F373-44D4-A3F7-4E1F0D4431D7}"/>
              </a:ext>
            </a:extLst>
          </p:cNvPr>
          <p:cNvSpPr txBox="1"/>
          <p:nvPr/>
        </p:nvSpPr>
        <p:spPr>
          <a:xfrm>
            <a:off x="5994157" y="2478981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50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C5ADA20-447B-7403-CD19-F53F3356340C}"/>
              </a:ext>
            </a:extLst>
          </p:cNvPr>
          <p:cNvSpPr txBox="1"/>
          <p:nvPr/>
        </p:nvSpPr>
        <p:spPr>
          <a:xfrm>
            <a:off x="7812361" y="174798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15</a:t>
            </a: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519CE9DB-C9F4-43BB-BF68-8DBDB479719D}"/>
              </a:ext>
            </a:extLst>
          </p:cNvPr>
          <p:cNvSpPr/>
          <p:nvPr/>
        </p:nvSpPr>
        <p:spPr>
          <a:xfrm>
            <a:off x="5508104" y="2076668"/>
            <a:ext cx="365212" cy="77626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5C04AF2-F512-A085-7C95-84DBAFA45AE8}"/>
              </a:ext>
            </a:extLst>
          </p:cNvPr>
          <p:cNvSpPr txBox="1"/>
          <p:nvPr/>
        </p:nvSpPr>
        <p:spPr>
          <a:xfrm>
            <a:off x="5796136" y="206084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B921DA9C-45D6-670E-46C9-67C899467426}"/>
                  </a:ext>
                </a:extLst>
              </p:cNvPr>
              <p:cNvSpPr txBox="1"/>
              <p:nvPr/>
            </p:nvSpPr>
            <p:spPr>
              <a:xfrm>
                <a:off x="7848364" y="2359751"/>
                <a:ext cx="504056" cy="4103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𝑅𝑏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B921DA9C-45D6-670E-46C9-67C8994674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8364" y="2359751"/>
                <a:ext cx="504056" cy="41030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F27EBC1A-7235-B247-1282-43FD5FEED3C0}"/>
              </a:ext>
            </a:extLst>
          </p:cNvPr>
          <p:cNvCxnSpPr>
            <a:stCxn id="4" idx="0"/>
          </p:cNvCxnSpPr>
          <p:nvPr/>
        </p:nvCxnSpPr>
        <p:spPr>
          <a:xfrm flipV="1">
            <a:off x="7812360" y="953566"/>
            <a:ext cx="1080120" cy="3872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32F85B87-311F-36AB-BA39-ED69D22D552D}"/>
              </a:ext>
            </a:extLst>
          </p:cNvPr>
          <p:cNvCxnSpPr>
            <a:cxnSpLocks/>
          </p:cNvCxnSpPr>
          <p:nvPr/>
        </p:nvCxnSpPr>
        <p:spPr>
          <a:xfrm flipH="1" flipV="1">
            <a:off x="7812360" y="908720"/>
            <a:ext cx="1" cy="410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rc 19">
            <a:extLst>
              <a:ext uri="{FF2B5EF4-FFF2-40B4-BE49-F238E27FC236}">
                <a16:creationId xmlns:a16="http://schemas.microsoft.com/office/drawing/2014/main" id="{88728A61-4B9E-5960-FD52-CDE9DBADC8F1}"/>
              </a:ext>
            </a:extLst>
          </p:cNvPr>
          <p:cNvSpPr/>
          <p:nvPr/>
        </p:nvSpPr>
        <p:spPr>
          <a:xfrm rot="8842325">
            <a:off x="7407684" y="990772"/>
            <a:ext cx="365212" cy="77626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35FB4FF-0FFF-F383-113D-4088C774150E}"/>
              </a:ext>
            </a:extLst>
          </p:cNvPr>
          <p:cNvSpPr txBox="1"/>
          <p:nvPr/>
        </p:nvSpPr>
        <p:spPr>
          <a:xfrm>
            <a:off x="7295823" y="1519897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β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>
                <a:extLst>
                  <a:ext uri="{FF2B5EF4-FFF2-40B4-BE49-F238E27FC236}">
                    <a16:creationId xmlns:a16="http://schemas.microsoft.com/office/drawing/2014/main" id="{1FCB088F-2B86-6F52-376D-15EC3FBFDB67}"/>
                  </a:ext>
                </a:extLst>
              </p:cNvPr>
              <p:cNvSpPr txBox="1"/>
              <p:nvPr/>
            </p:nvSpPr>
            <p:spPr>
              <a:xfrm>
                <a:off x="395536" y="1955560"/>
                <a:ext cx="3276361" cy="41377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/>
                  <a:t>On dispose de deux manières de calculer le moment en A de la force Rb 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𝑀𝐴</m:t>
                              </m:r>
                            </m:e>
                          </m:acc>
                        </m:e>
                        <m:sub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𝑅𝑏</m:t>
                              </m:r>
                            </m:e>
                          </m:acc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𝐴𝐵</m:t>
                          </m:r>
                        </m:e>
                      </m:acc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</m:t>
                      </m:r>
                      <m:acc>
                        <m:accPr>
                          <m:chr m:val="⃗"/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𝑅𝑏</m:t>
                          </m:r>
                        </m:e>
                      </m:acc>
                    </m:oMath>
                  </m:oMathPara>
                </a14:m>
                <a:endParaRPr lang="fr-FR" dirty="0"/>
              </a:p>
              <a:p>
                <a:endParaRPr lang="fr-FR" dirty="0"/>
              </a:p>
              <a:p>
                <a:r>
                  <a:rPr lang="fr-FR" dirty="0"/>
                  <a:t>Méthode 1 : </a:t>
                </a:r>
              </a:p>
              <a:p>
                <a:endParaRPr lang="fr-FR" dirty="0"/>
              </a:p>
              <a:p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𝐴𝐵</m:t>
                            </m:r>
                          </m:e>
                        </m:acc>
                      </m:e>
                    </m:d>
                    <m:r>
                      <a:rPr lang="fr-FR" b="0" i="0" smtClean="0">
                        <a:latin typeface="Cambria Math" panose="02040503050406030204" pitchFamily="18" charset="0"/>
                      </a:rPr>
                      <m:t>.</m:t>
                    </m:r>
                    <m:d>
                      <m:dPr>
                        <m:begChr m:val="‖"/>
                        <m:endChr m:val="‖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𝑅𝑏</m:t>
                            </m:r>
                          </m:e>
                        </m:acc>
                      </m:e>
                    </m:d>
                    <m:r>
                      <a:rPr lang="fr-FR" b="0" i="0" smtClean="0">
                        <a:latin typeface="Cambria Math" panose="02040503050406030204" pitchFamily="18" charset="0"/>
                      </a:rPr>
                      <m:t>. </m:t>
                    </m:r>
                    <m:r>
                      <m:rPr>
                        <m:sty m:val="p"/>
                      </m:rPr>
                      <a:rPr lang="fr-FR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fr-FR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l-G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β</a:t>
                </a:r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Méthode 2 :</a:t>
                </a:r>
              </a:p>
              <a:p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‖"/>
                          <m:endChr m:val="‖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</m:acc>
                        </m:e>
                      </m:d>
                      <m:r>
                        <a:rPr lang="fr-FR"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begChr m:val="‖"/>
                          <m:endChr m:val="‖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𝑅𝑏</m:t>
                              </m:r>
                            </m:e>
                          </m:acc>
                        </m:e>
                      </m:d>
                      <m:r>
                        <a:rPr lang="fr-FR">
                          <a:latin typeface="Cambria Math" panose="02040503050406030204" pitchFamily="18" charset="0"/>
                        </a:rPr>
                        <m:t>. </m:t>
                      </m:r>
                      <m:r>
                        <m:rPr>
                          <m:sty m:val="p"/>
                        </m:rPr>
                        <a:rPr lang="fr-FR"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90°</m:t>
                      </m:r>
                    </m:oMath>
                  </m:oMathPara>
                </a14:m>
                <a:endParaRPr lang="fr-FR" dirty="0"/>
              </a:p>
              <a:p>
                <a:endParaRPr lang="fr-FR" dirty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22" name="ZoneTexte 21">
                <a:extLst>
                  <a:ext uri="{FF2B5EF4-FFF2-40B4-BE49-F238E27FC236}">
                    <a16:creationId xmlns:a16="http://schemas.microsoft.com/office/drawing/2014/main" id="{1FCB088F-2B86-6F52-376D-15EC3FBFDB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955560"/>
                <a:ext cx="3276361" cy="4137736"/>
              </a:xfrm>
              <a:prstGeom prst="rect">
                <a:avLst/>
              </a:prstGeom>
              <a:blipFill>
                <a:blip r:embed="rId3"/>
                <a:stretch>
                  <a:fillRect l="-1676" t="-884" r="-93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ZoneTexte 22">
            <a:extLst>
              <a:ext uri="{FF2B5EF4-FFF2-40B4-BE49-F238E27FC236}">
                <a16:creationId xmlns:a16="http://schemas.microsoft.com/office/drawing/2014/main" id="{F9C5475D-66ED-4120-A527-D4E18E0E1A35}"/>
              </a:ext>
            </a:extLst>
          </p:cNvPr>
          <p:cNvSpPr txBox="1"/>
          <p:nvPr/>
        </p:nvSpPr>
        <p:spPr>
          <a:xfrm>
            <a:off x="7524328" y="248360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B3CB3B41-B3AA-A8FD-94F0-BAAD6D5C9900}"/>
                  </a:ext>
                </a:extLst>
              </p:cNvPr>
              <p:cNvSpPr txBox="1"/>
              <p:nvPr/>
            </p:nvSpPr>
            <p:spPr>
              <a:xfrm>
                <a:off x="3923928" y="4077072"/>
                <a:ext cx="4428490" cy="32120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/>
                  <a:t>Méthode 1 :</a:t>
                </a:r>
              </a:p>
              <a:p>
                <a:endParaRPr lang="fr-FR" dirty="0"/>
              </a:p>
              <a:p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Tan </a:t>
                </a:r>
                <a:r>
                  <a:rPr lang="el-G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β</a:t>
                </a:r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50/15 </a:t>
                </a:r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l-G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β</a:t>
                </a:r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73,3°</a:t>
                </a:r>
              </a:p>
              <a:p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AB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50</m:t>
                            </m:r>
                          </m:e>
                          <m:sup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+15²</m:t>
                        </m:r>
                      </m:e>
                    </m:rad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=52,2</m:t>
                    </m:r>
                  </m:oMath>
                </a14:m>
                <a:endParaRPr lang="fr-FR" b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fr-FR" dirty="0"/>
              </a:p>
              <a:p>
                <a:r>
                  <a:rPr lang="fr-FR" dirty="0"/>
                  <a:t>Ma = 52,2 x Rb x sin 73,3°</a:t>
                </a:r>
              </a:p>
              <a:p>
                <a:r>
                  <a:rPr lang="fr-FR" dirty="0"/>
                  <a:t>52,2 x sin 73,3°= 50 donc </a:t>
                </a:r>
                <a:r>
                  <a:rPr lang="fr-FR" dirty="0">
                    <a:solidFill>
                      <a:srgbClr val="FF0000"/>
                    </a:solidFill>
                  </a:rPr>
                  <a:t>Ma = 50.Rb</a:t>
                </a:r>
              </a:p>
              <a:p>
                <a:r>
                  <a:rPr lang="fr-FR" dirty="0"/>
                  <a:t>Méthode 2</a:t>
                </a:r>
              </a:p>
              <a:p>
                <a:r>
                  <a:rPr lang="fr-FR" dirty="0"/>
                  <a:t>Ma = 50.Rb.sin90°=</a:t>
                </a:r>
                <a:r>
                  <a:rPr lang="fr-FR" dirty="0">
                    <a:solidFill>
                      <a:srgbClr val="FF0000"/>
                    </a:solidFill>
                  </a:rPr>
                  <a:t>50.Rb</a:t>
                </a:r>
              </a:p>
              <a:p>
                <a:endParaRPr lang="fr-FR" dirty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B3CB3B41-B3AA-A8FD-94F0-BAAD6D5C99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4077072"/>
                <a:ext cx="4428490" cy="3212033"/>
              </a:xfrm>
              <a:prstGeom prst="rect">
                <a:avLst/>
              </a:prstGeom>
              <a:blipFill>
                <a:blip r:embed="rId4"/>
                <a:stretch>
                  <a:fillRect l="-1240" t="-113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4534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08979C-0418-5BE1-4237-3CE2B5753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Rappel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96517AB3-0652-C386-B352-17F1A301795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6491064" cy="4525963"/>
              </a:xfrm>
            </p:spPr>
            <p:txBody>
              <a:bodyPr>
                <a:normAutofit/>
              </a:bodyPr>
              <a:lstStyle/>
              <a:p>
                <a:r>
                  <a:rPr lang="fr-FR" sz="1800" dirty="0"/>
                  <a:t>On peut exprimer un torseur dans un repère quelconque, on peut exprimer le même torseur dans un autre repère selon les besoins.</a:t>
                </a:r>
              </a:p>
              <a:p>
                <a:r>
                  <a:rPr lang="fr-FR" sz="1800" dirty="0"/>
                  <a:t>Ici, on peut exprimer le torseur en B suivant le repère (A,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1800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18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fr-FR" sz="1800" dirty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18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fr-FR" sz="1800" dirty="0"/>
                          <m:t>y</m:t>
                        </m:r>
                      </m:e>
                    </m:acc>
                  </m:oMath>
                </a14:m>
                <a:r>
                  <a:rPr lang="fr-FR" sz="1800" dirty="0"/>
                  <a:t>)  ou (A,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1800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1800" i="1" dirty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dirty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acc>
                  </m:oMath>
                </a14:m>
                <a:r>
                  <a:rPr lang="fr-FR" sz="1800" dirty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18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fr-FR" sz="1800" dirty="0"/>
                          <m:t>y</m:t>
                        </m:r>
                        <m:r>
                          <m:rPr>
                            <m:nor/>
                          </m:rPr>
                          <a:rPr lang="fr-FR" sz="1800" dirty="0"/>
                          <m:t>2</m:t>
                        </m:r>
                      </m:e>
                    </m:acc>
                  </m:oMath>
                </a14:m>
                <a:r>
                  <a:rPr lang="fr-FR" sz="1800" dirty="0"/>
                  <a:t>) avec :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fr-FR" sz="1800" i="1">
                            <a:latin typeface="Cambria Math" panose="02040503050406030204" pitchFamily="18" charset="0"/>
                          </a:rPr>
                          <m:t>0→2</m:t>
                        </m:r>
                      </m:e>
                    </m:d>
                    <m:r>
                      <a:rPr lang="fr-FR" sz="1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1800" dirty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11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Pre>
                          <m:sPrePr>
                            <m:ctrlPr>
                              <a:rPr lang="fr-FR" sz="1100" i="1">
                                <a:latin typeface="Cambria Math" panose="02040503050406030204" pitchFamily="18" charset="0"/>
                              </a:rPr>
                            </m:ctrlPr>
                          </m:sPrePr>
                          <m:sub>
                            <m:r>
                              <a:rPr lang="fr-FR" sz="110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  <m:sup/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eqArr>
                                  <m:eqArr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fr-FR" sz="18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fr-FR" sz="1800" b="0" i="1" smtClean="0">
                                        <a:latin typeface="Cambria Math" panose="02040503050406030204" pitchFamily="18" charset="0"/>
                                      </a:rPr>
                                      <m:t>𝑅𝑏</m:t>
                                    </m:r>
                                    <m:acc>
                                      <m:accPr>
                                        <m:chr m:val="⃗"/>
                                        <m:ctrlPr>
                                          <a:rPr lang="fr-FR" sz="1800" i="1" dirty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fr-FR" sz="1800" i="1" dirty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fr-FR" sz="1800" b="0" i="1" dirty="0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acc>
                                  </m:e>
                                  <m:e>
                                    <m:acc>
                                      <m:accPr>
                                        <m:chr m:val="⃗"/>
                                        <m:ctrlPr>
                                          <a:rPr lang="fr-FR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fr-FR" sz="1800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acc>
                                  </m:e>
                                </m:eqArr>
                              </m:e>
                            </m:d>
                          </m:e>
                        </m:sPre>
                      </m:e>
                      <m:sub>
                        <m:r>
                          <m:rPr>
                            <m:nor/>
                          </m:rPr>
                          <a:rPr lang="fr-FR" sz="1100" dirty="0"/>
                          <m:t>(</m:t>
                        </m:r>
                        <m:r>
                          <m:rPr>
                            <m:nor/>
                          </m:rPr>
                          <a:rPr lang="fr-FR" sz="1100" dirty="0"/>
                          <m:t>A</m:t>
                        </m:r>
                        <m:r>
                          <m:rPr>
                            <m:nor/>
                          </m:rPr>
                          <a:rPr lang="fr-FR" sz="1100" dirty="0"/>
                          <m:t>, </m:t>
                        </m:r>
                        <m:acc>
                          <m:accPr>
                            <m:chr m:val="⃗"/>
                            <m:ctrlPr>
                              <a:rPr lang="fr-FR" sz="11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1100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1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fr-FR" sz="1100" dirty="0"/>
                          <m:t>, </m:t>
                        </m:r>
                        <m:acc>
                          <m:accPr>
                            <m:chr m:val="⃗"/>
                            <m:ctrlPr>
                              <a:rPr lang="fr-FR" sz="11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fr-FR" sz="1100" dirty="0"/>
                              <m:t>y</m:t>
                            </m:r>
                            <m:r>
                              <m:rPr>
                                <m:nor/>
                              </m:rPr>
                              <a:rPr lang="fr-FR" sz="1100" b="0" i="0" dirty="0" smtClean="0"/>
                              <m:t>2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fr-FR" sz="1100" dirty="0"/>
                          <m:t>)</m:t>
                        </m:r>
                      </m:sub>
                    </m:sSub>
                  </m:oMath>
                </a14:m>
                <a:endParaRPr lang="fr-FR" sz="180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fr-FR" sz="1800" i="1">
                            <a:latin typeface="Cambria Math" panose="02040503050406030204" pitchFamily="18" charset="0"/>
                          </a:rPr>
                          <m:t>0→2</m:t>
                        </m:r>
                      </m:e>
                    </m:d>
                    <m:r>
                      <a:rPr lang="fr-FR" sz="1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1800" dirty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11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Pre>
                          <m:sPrePr>
                            <m:ctrlPr>
                              <a:rPr lang="fr-FR" sz="1100" i="1" smtClean="0">
                                <a:latin typeface="Cambria Math" panose="02040503050406030204" pitchFamily="18" charset="0"/>
                              </a:rPr>
                            </m:ctrlPr>
                          </m:sPrePr>
                          <m:sub>
                            <m:r>
                              <a:rPr lang="fr-FR" sz="11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  <m:sup/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eqArr>
                                  <m:eqArrPr>
                                    <m:ctrlP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  <m:t>𝑅𝑏</m:t>
                                    </m:r>
                                    <m:func>
                                      <m:funcPr>
                                        <m:ctrlPr>
                                          <a:rPr lang="fr-FR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fr-FR" sz="1800">
                                            <a:latin typeface="Cambria Math" panose="02040503050406030204" pitchFamily="18" charset="0"/>
                                          </a:rPr>
                                          <m:t>cos</m:t>
                                        </m:r>
                                      </m:fName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l-GR" sz="18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α</m:t>
                                        </m:r>
                                        <m:acc>
                                          <m:accPr>
                                            <m:chr m:val="⃗"/>
                                            <m:ctrlPr>
                                              <a:rPr lang="fr-FR" sz="1800" i="1" dirty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fr-FR" sz="1800" i="1" dirty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  <m:r>
                                          <m:rPr>
                                            <m:nor/>
                                          </m:rPr>
                                          <a:rPr lang="fr-FR" sz="1800" dirty="0"/>
                                          <m:t>,</m:t>
                                        </m:r>
                                        <m:r>
                                          <a:rPr lang="fr-FR" sz="1800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fr-FR" sz="1800" i="1">
                                            <a:latin typeface="Cambria Math" panose="02040503050406030204" pitchFamily="18" charset="0"/>
                                          </a:rPr>
                                          <m:t>𝑅𝑏</m:t>
                                        </m:r>
                                        <m:func>
                                          <m:funcPr>
                                            <m:ctrlPr>
                                              <a:rPr lang="fr-FR"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uncPr>
                                          <m:fNam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fr-FR" sz="1800">
                                                <a:latin typeface="Cambria Math" panose="02040503050406030204" pitchFamily="18" charset="0"/>
                                              </a:rPr>
                                              <m:t>sin</m:t>
                                            </m:r>
                                          </m:fName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l-GR" sz="18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α</m:t>
                                            </m:r>
                                            <m:acc>
                                              <m:accPr>
                                                <m:chr m:val="⃗"/>
                                                <m:ctrlPr>
                                                  <a:rPr lang="fr-FR" sz="1800" i="1" dirty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accPr>
                                              <m:e>
                                                <m:r>
                                                  <a:rPr lang="fr-FR" sz="1800" i="1" dirty="0">
                                                    <a:latin typeface="Cambria Math" panose="02040503050406030204" pitchFamily="18" charset="0"/>
                                                  </a:rPr>
                                                  <m:t>𝑦</m:t>
                                                </m:r>
                                              </m:e>
                                            </m:acc>
                                            <m:r>
                                              <m:rPr>
                                                <m:nor/>
                                              </m:rPr>
                                              <a:rPr lang="fr-FR" sz="1800" dirty="0"/>
                                              <m:t> </m:t>
                                            </m:r>
                                          </m:e>
                                        </m:func>
                                      </m:e>
                                    </m:func>
                                  </m:e>
                                  <m:e>
                                    <m:acc>
                                      <m:accPr>
                                        <m:chr m:val="⃗"/>
                                        <m:ctrlPr>
                                          <a:rPr lang="fr-FR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fr-FR" sz="1800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acc>
                                  </m:e>
                                </m:eqArr>
                              </m:e>
                            </m:d>
                          </m:e>
                        </m:sPre>
                      </m:e>
                      <m:sub>
                        <m:r>
                          <m:rPr>
                            <m:nor/>
                          </m:rPr>
                          <a:rPr lang="fr-FR" sz="1100" dirty="0"/>
                          <m:t>(</m:t>
                        </m:r>
                        <m:r>
                          <m:rPr>
                            <m:nor/>
                          </m:rPr>
                          <a:rPr lang="fr-FR" sz="1100" dirty="0"/>
                          <m:t>A</m:t>
                        </m:r>
                        <m:r>
                          <m:rPr>
                            <m:nor/>
                          </m:rPr>
                          <a:rPr lang="fr-FR" sz="1100" dirty="0"/>
                          <m:t>, </m:t>
                        </m:r>
                        <m:acc>
                          <m:accPr>
                            <m:chr m:val="⃗"/>
                            <m:ctrlPr>
                              <a:rPr lang="fr-FR" sz="11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1100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fr-FR" sz="1100" dirty="0"/>
                          <m:t>, </m:t>
                        </m:r>
                        <m:acc>
                          <m:accPr>
                            <m:chr m:val="⃗"/>
                            <m:ctrlPr>
                              <a:rPr lang="fr-FR" sz="11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nor/>
                              </m:rPr>
                              <a:rPr lang="fr-FR" sz="1100" dirty="0"/>
                              <m:t>y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fr-FR" sz="1100" dirty="0"/>
                          <m:t>)</m:t>
                        </m:r>
                      </m:sub>
                    </m:sSub>
                  </m:oMath>
                </a14:m>
                <a:endParaRPr lang="fr-FR" sz="1800" dirty="0"/>
              </a:p>
            </p:txBody>
          </p:sp>
        </mc:Choice>
        <mc:Fallback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96517AB3-0652-C386-B352-17F1A301795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6491064" cy="4525963"/>
              </a:xfrm>
              <a:blipFill>
                <a:blip r:embed="rId2"/>
                <a:stretch>
                  <a:fillRect l="-563" t="-80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 4">
            <a:extLst>
              <a:ext uri="{FF2B5EF4-FFF2-40B4-BE49-F238E27FC236}">
                <a16:creationId xmlns:a16="http://schemas.microsoft.com/office/drawing/2014/main" id="{D8675358-DD0E-37DD-C5CB-3EC2F49A20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8264" y="1417638"/>
            <a:ext cx="1819529" cy="3010320"/>
          </a:xfrm>
          <a:prstGeom prst="rect">
            <a:avLst/>
          </a:prstGeom>
        </p:spPr>
      </p:pic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C766DB40-C04A-C555-5914-876BA118F8B6}"/>
              </a:ext>
            </a:extLst>
          </p:cNvPr>
          <p:cNvCxnSpPr/>
          <p:nvPr/>
        </p:nvCxnSpPr>
        <p:spPr>
          <a:xfrm flipH="1" flipV="1">
            <a:off x="6300192" y="3284984"/>
            <a:ext cx="936104" cy="576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D96F80A3-A0B6-4722-704C-147935C8C9A2}"/>
              </a:ext>
            </a:extLst>
          </p:cNvPr>
          <p:cNvCxnSpPr>
            <a:cxnSpLocks/>
          </p:cNvCxnSpPr>
          <p:nvPr/>
        </p:nvCxnSpPr>
        <p:spPr>
          <a:xfrm flipV="1">
            <a:off x="7386721" y="1265512"/>
            <a:ext cx="1368152" cy="23762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734AE200-4CC7-B7FC-F5C2-FFA33F1410F5}"/>
              </a:ext>
            </a:extLst>
          </p:cNvPr>
          <p:cNvSpPr txBox="1"/>
          <p:nvPr/>
        </p:nvSpPr>
        <p:spPr>
          <a:xfrm rot="18093785">
            <a:off x="8281648" y="1179475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x2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AF6C10E2-4095-BAB6-CB70-D9A34D567A3B}"/>
              </a:ext>
            </a:extLst>
          </p:cNvPr>
          <p:cNvSpPr txBox="1"/>
          <p:nvPr/>
        </p:nvSpPr>
        <p:spPr>
          <a:xfrm rot="18201140">
            <a:off x="6048164" y="322285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y2</a:t>
            </a:r>
          </a:p>
        </p:txBody>
      </p: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5D6946C6-9F69-97DC-341A-71BC22774806}"/>
              </a:ext>
            </a:extLst>
          </p:cNvPr>
          <p:cNvCxnSpPr>
            <a:cxnSpLocks/>
          </p:cNvCxnSpPr>
          <p:nvPr/>
        </p:nvCxnSpPr>
        <p:spPr>
          <a:xfrm flipH="1">
            <a:off x="7884368" y="2060848"/>
            <a:ext cx="425502" cy="72008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ZoneTexte 18">
                <a:extLst>
                  <a:ext uri="{FF2B5EF4-FFF2-40B4-BE49-F238E27FC236}">
                    <a16:creationId xmlns:a16="http://schemas.microsoft.com/office/drawing/2014/main" id="{EB04CCED-3423-25DC-7F08-25303930BA9E}"/>
                  </a:ext>
                </a:extLst>
              </p:cNvPr>
              <p:cNvSpPr txBox="1"/>
              <p:nvPr/>
            </p:nvSpPr>
            <p:spPr>
              <a:xfrm>
                <a:off x="7543786" y="2146158"/>
                <a:ext cx="504056" cy="4103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𝑅𝑏</m:t>
                          </m:r>
                        </m:e>
                      </m:acc>
                    </m:oMath>
                  </m:oMathPara>
                </a14:m>
              </a:p>
            </p:txBody>
          </p:sp>
        </mc:Choice>
        <mc:Fallback>
          <p:sp>
            <p:nvSpPr>
              <p:cNvPr id="19" name="ZoneTexte 18">
                <a:extLst>
                  <a:ext uri="{FF2B5EF4-FFF2-40B4-BE49-F238E27FC236}">
                    <a16:creationId xmlns:a16="http://schemas.microsoft.com/office/drawing/2014/main" id="{EB04CCED-3423-25DC-7F08-25303930BA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3786" y="2146158"/>
                <a:ext cx="504056" cy="410305"/>
              </a:xfrm>
              <a:prstGeom prst="rect">
                <a:avLst/>
              </a:prstGeom>
              <a:blipFill>
                <a:blip r:embed="rId4"/>
                <a:stretch>
                  <a:fillRect r="-15663" b="-2238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1423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A46EC1-68BD-13AE-331D-3088562CD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Rappel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6DC9CA-DA6F-C788-A59C-DE591EED1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Changement de base :</a:t>
            </a:r>
          </a:p>
          <a:p>
            <a:endParaRPr lang="fr-FR" dirty="0"/>
          </a:p>
        </p:txBody>
      </p: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2AA0204E-8E3D-FEFE-100A-B4C373C1227B}"/>
              </a:ext>
            </a:extLst>
          </p:cNvPr>
          <p:cNvCxnSpPr/>
          <p:nvPr/>
        </p:nvCxnSpPr>
        <p:spPr>
          <a:xfrm>
            <a:off x="1619672" y="4509120"/>
            <a:ext cx="23042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E8BF9E2A-C2C1-9D70-5C78-170CF191A049}"/>
              </a:ext>
            </a:extLst>
          </p:cNvPr>
          <p:cNvCxnSpPr>
            <a:cxnSpLocks/>
          </p:cNvCxnSpPr>
          <p:nvPr/>
        </p:nvCxnSpPr>
        <p:spPr>
          <a:xfrm flipV="1">
            <a:off x="1619672" y="3068960"/>
            <a:ext cx="0" cy="1448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AA58F988-7C3F-80B7-CAE7-B2EF24C53DD2}"/>
              </a:ext>
            </a:extLst>
          </p:cNvPr>
          <p:cNvCxnSpPr>
            <a:cxnSpLocks/>
          </p:cNvCxnSpPr>
          <p:nvPr/>
        </p:nvCxnSpPr>
        <p:spPr>
          <a:xfrm flipV="1">
            <a:off x="1619672" y="3645024"/>
            <a:ext cx="1791816" cy="872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22CEDBDB-02B2-8009-E5DC-4C856C3EE5D2}"/>
              </a:ext>
            </a:extLst>
          </p:cNvPr>
          <p:cNvCxnSpPr>
            <a:cxnSpLocks/>
          </p:cNvCxnSpPr>
          <p:nvPr/>
        </p:nvCxnSpPr>
        <p:spPr>
          <a:xfrm flipH="1" flipV="1">
            <a:off x="1115617" y="3462462"/>
            <a:ext cx="512439" cy="10634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>
                <a:extLst>
                  <a:ext uri="{FF2B5EF4-FFF2-40B4-BE49-F238E27FC236}">
                    <a16:creationId xmlns:a16="http://schemas.microsoft.com/office/drawing/2014/main" id="{756E9FAB-1AE8-7AC8-D370-55C0A71DD48D}"/>
                  </a:ext>
                </a:extLst>
              </p:cNvPr>
              <p:cNvSpPr txBox="1"/>
              <p:nvPr/>
            </p:nvSpPr>
            <p:spPr>
              <a:xfrm>
                <a:off x="3635896" y="4355812"/>
                <a:ext cx="7920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ZoneTexte 13">
                <a:extLst>
                  <a:ext uri="{FF2B5EF4-FFF2-40B4-BE49-F238E27FC236}">
                    <a16:creationId xmlns:a16="http://schemas.microsoft.com/office/drawing/2014/main" id="{756E9FAB-1AE8-7AC8-D370-55C0A71DD4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4355812"/>
                <a:ext cx="792088" cy="369332"/>
              </a:xfrm>
              <a:prstGeom prst="rect">
                <a:avLst/>
              </a:prstGeom>
              <a:blipFill>
                <a:blip r:embed="rId2"/>
                <a:stretch>
                  <a:fillRect t="-23333" r="-538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>
                <a:extLst>
                  <a:ext uri="{FF2B5EF4-FFF2-40B4-BE49-F238E27FC236}">
                    <a16:creationId xmlns:a16="http://schemas.microsoft.com/office/drawing/2014/main" id="{2E436097-9CBD-0377-982A-C1946A9F61E2}"/>
                  </a:ext>
                </a:extLst>
              </p:cNvPr>
              <p:cNvSpPr txBox="1"/>
              <p:nvPr/>
            </p:nvSpPr>
            <p:spPr>
              <a:xfrm>
                <a:off x="3157356" y="3369077"/>
                <a:ext cx="792088" cy="4047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ZoneTexte 14">
                <a:extLst>
                  <a:ext uri="{FF2B5EF4-FFF2-40B4-BE49-F238E27FC236}">
                    <a16:creationId xmlns:a16="http://schemas.microsoft.com/office/drawing/2014/main" id="{2E436097-9CBD-0377-982A-C1946A9F61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7356" y="3369077"/>
                <a:ext cx="792088" cy="4047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ZoneTexte 15">
                <a:extLst>
                  <a:ext uri="{FF2B5EF4-FFF2-40B4-BE49-F238E27FC236}">
                    <a16:creationId xmlns:a16="http://schemas.microsoft.com/office/drawing/2014/main" id="{CC9FC2F4-2B14-82AD-B9E4-D5AFE1156682}"/>
                  </a:ext>
                </a:extLst>
              </p:cNvPr>
              <p:cNvSpPr txBox="1"/>
              <p:nvPr/>
            </p:nvSpPr>
            <p:spPr>
              <a:xfrm>
                <a:off x="575557" y="3226604"/>
                <a:ext cx="792088" cy="4047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ZoneTexte 15">
                <a:extLst>
                  <a:ext uri="{FF2B5EF4-FFF2-40B4-BE49-F238E27FC236}">
                    <a16:creationId xmlns:a16="http://schemas.microsoft.com/office/drawing/2014/main" id="{CC9FC2F4-2B14-82AD-B9E4-D5AFE11566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557" y="3226604"/>
                <a:ext cx="792088" cy="404791"/>
              </a:xfrm>
              <a:prstGeom prst="rect">
                <a:avLst/>
              </a:prstGeom>
              <a:blipFill>
                <a:blip r:embed="rId4"/>
                <a:stretch>
                  <a:fillRect b="-104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ZoneTexte 16">
                <a:extLst>
                  <a:ext uri="{FF2B5EF4-FFF2-40B4-BE49-F238E27FC236}">
                    <a16:creationId xmlns:a16="http://schemas.microsoft.com/office/drawing/2014/main" id="{F88455E6-74D8-B150-4052-754770274C07}"/>
                  </a:ext>
                </a:extLst>
              </p:cNvPr>
              <p:cNvSpPr txBox="1"/>
              <p:nvPr/>
            </p:nvSpPr>
            <p:spPr>
              <a:xfrm>
                <a:off x="1115617" y="2817183"/>
                <a:ext cx="7920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ZoneTexte 16">
                <a:extLst>
                  <a:ext uri="{FF2B5EF4-FFF2-40B4-BE49-F238E27FC236}">
                    <a16:creationId xmlns:a16="http://schemas.microsoft.com/office/drawing/2014/main" id="{F88455E6-74D8-B150-4052-754770274C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7" y="2817183"/>
                <a:ext cx="792088" cy="369332"/>
              </a:xfrm>
              <a:prstGeom prst="rect">
                <a:avLst/>
              </a:prstGeom>
              <a:blipFill>
                <a:blip r:embed="rId5"/>
                <a:stretch>
                  <a:fillRect t="-22951" r="-6154" b="-6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Arc 17">
            <a:extLst>
              <a:ext uri="{FF2B5EF4-FFF2-40B4-BE49-F238E27FC236}">
                <a16:creationId xmlns:a16="http://schemas.microsoft.com/office/drawing/2014/main" id="{D765E910-CFE3-356A-8E8E-4A5B7433C717}"/>
              </a:ext>
            </a:extLst>
          </p:cNvPr>
          <p:cNvSpPr/>
          <p:nvPr/>
        </p:nvSpPr>
        <p:spPr>
          <a:xfrm>
            <a:off x="2051720" y="4243863"/>
            <a:ext cx="258288" cy="530514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C723551E-5F96-903A-5F7F-CF0C406563DB}"/>
              </a:ext>
            </a:extLst>
          </p:cNvPr>
          <p:cNvSpPr txBox="1"/>
          <p:nvPr/>
        </p:nvSpPr>
        <p:spPr>
          <a:xfrm>
            <a:off x="2267744" y="413978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θ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ZoneTexte 19">
                <a:extLst>
                  <a:ext uri="{FF2B5EF4-FFF2-40B4-BE49-F238E27FC236}">
                    <a16:creationId xmlns:a16="http://schemas.microsoft.com/office/drawing/2014/main" id="{F385DA6A-FD28-C08A-9E6E-BE86391C5663}"/>
                  </a:ext>
                </a:extLst>
              </p:cNvPr>
              <p:cNvSpPr txBox="1"/>
              <p:nvPr/>
            </p:nvSpPr>
            <p:spPr>
              <a:xfrm>
                <a:off x="4246888" y="3463579"/>
                <a:ext cx="4759755" cy="9766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acc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θ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θ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  <m:r>
                                <m:rPr>
                                  <m:nor/>
                                </m:rPr>
                                <a:rPr lang="fr-FR" dirty="0"/>
                                <m:t> </m:t>
                              </m:r>
                            </m:e>
                            <m:e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acc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m:rPr>
                                  <m:sty m:val="p"/>
                                </m:rP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θ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m:rPr>
                                  <m:sty m:val="p"/>
                                </m:rP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θ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</m:eqAr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0" name="ZoneTexte 19">
                <a:extLst>
                  <a:ext uri="{FF2B5EF4-FFF2-40B4-BE49-F238E27FC236}">
                    <a16:creationId xmlns:a16="http://schemas.microsoft.com/office/drawing/2014/main" id="{F385DA6A-FD28-C08A-9E6E-BE86391C56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6888" y="3463579"/>
                <a:ext cx="4759755" cy="97661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0677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0FB491-E705-7EDB-9B0F-405D7CBE80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AF84FA-F4E6-B349-0F22-417FC0DE1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Rappel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BFB757-62A6-4F4A-C45D-D04470284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Changement de base :</a:t>
            </a:r>
          </a:p>
          <a:p>
            <a:endParaRPr lang="fr-FR" dirty="0"/>
          </a:p>
        </p:txBody>
      </p: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EC08517C-7F7A-C3AA-7D70-C1080E76A580}"/>
              </a:ext>
            </a:extLst>
          </p:cNvPr>
          <p:cNvCxnSpPr/>
          <p:nvPr/>
        </p:nvCxnSpPr>
        <p:spPr>
          <a:xfrm>
            <a:off x="1619672" y="4509120"/>
            <a:ext cx="23042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7855CD29-C3CB-1B8D-3657-D82B60E283AB}"/>
              </a:ext>
            </a:extLst>
          </p:cNvPr>
          <p:cNvCxnSpPr>
            <a:cxnSpLocks/>
          </p:cNvCxnSpPr>
          <p:nvPr/>
        </p:nvCxnSpPr>
        <p:spPr>
          <a:xfrm flipV="1">
            <a:off x="1619672" y="3068960"/>
            <a:ext cx="0" cy="1448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3DAAC6BF-563D-84A7-50E9-A99B234E5781}"/>
              </a:ext>
            </a:extLst>
          </p:cNvPr>
          <p:cNvCxnSpPr>
            <a:cxnSpLocks/>
          </p:cNvCxnSpPr>
          <p:nvPr/>
        </p:nvCxnSpPr>
        <p:spPr>
          <a:xfrm flipV="1">
            <a:off x="1619672" y="3645024"/>
            <a:ext cx="1791816" cy="872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5C93267F-4147-9EAF-5A80-A5199981F0A3}"/>
              </a:ext>
            </a:extLst>
          </p:cNvPr>
          <p:cNvCxnSpPr>
            <a:cxnSpLocks/>
          </p:cNvCxnSpPr>
          <p:nvPr/>
        </p:nvCxnSpPr>
        <p:spPr>
          <a:xfrm flipH="1" flipV="1">
            <a:off x="1115617" y="3462462"/>
            <a:ext cx="512439" cy="10634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ZoneTexte 13">
                <a:extLst>
                  <a:ext uri="{FF2B5EF4-FFF2-40B4-BE49-F238E27FC236}">
                    <a16:creationId xmlns:a16="http://schemas.microsoft.com/office/drawing/2014/main" id="{AE70241B-33B4-C9B3-937A-8DFAACE46B95}"/>
                  </a:ext>
                </a:extLst>
              </p:cNvPr>
              <p:cNvSpPr txBox="1"/>
              <p:nvPr/>
            </p:nvSpPr>
            <p:spPr>
              <a:xfrm>
                <a:off x="3635896" y="4355812"/>
                <a:ext cx="7920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4" name="ZoneTexte 13">
                <a:extLst>
                  <a:ext uri="{FF2B5EF4-FFF2-40B4-BE49-F238E27FC236}">
                    <a16:creationId xmlns:a16="http://schemas.microsoft.com/office/drawing/2014/main" id="{AE70241B-33B4-C9B3-937A-8DFAACE46B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4355812"/>
                <a:ext cx="792088" cy="369332"/>
              </a:xfrm>
              <a:prstGeom prst="rect">
                <a:avLst/>
              </a:prstGeom>
              <a:blipFill>
                <a:blip r:embed="rId2"/>
                <a:stretch>
                  <a:fillRect t="-23333" r="-538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ZoneTexte 14">
                <a:extLst>
                  <a:ext uri="{FF2B5EF4-FFF2-40B4-BE49-F238E27FC236}">
                    <a16:creationId xmlns:a16="http://schemas.microsoft.com/office/drawing/2014/main" id="{11089DAA-99C2-6704-7BB2-B172BA4DCBA0}"/>
                  </a:ext>
                </a:extLst>
              </p:cNvPr>
              <p:cNvSpPr txBox="1"/>
              <p:nvPr/>
            </p:nvSpPr>
            <p:spPr>
              <a:xfrm>
                <a:off x="3157356" y="3369077"/>
                <a:ext cx="792088" cy="4047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5" name="ZoneTexte 14">
                <a:extLst>
                  <a:ext uri="{FF2B5EF4-FFF2-40B4-BE49-F238E27FC236}">
                    <a16:creationId xmlns:a16="http://schemas.microsoft.com/office/drawing/2014/main" id="{11089DAA-99C2-6704-7BB2-B172BA4DCB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7356" y="3369077"/>
                <a:ext cx="792088" cy="4047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ZoneTexte 15">
                <a:extLst>
                  <a:ext uri="{FF2B5EF4-FFF2-40B4-BE49-F238E27FC236}">
                    <a16:creationId xmlns:a16="http://schemas.microsoft.com/office/drawing/2014/main" id="{1EA17252-65CA-A6F4-4B11-266218BCE7ED}"/>
                  </a:ext>
                </a:extLst>
              </p:cNvPr>
              <p:cNvSpPr txBox="1"/>
              <p:nvPr/>
            </p:nvSpPr>
            <p:spPr>
              <a:xfrm>
                <a:off x="560562" y="3462461"/>
                <a:ext cx="792088" cy="4047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6" name="ZoneTexte 15">
                <a:extLst>
                  <a:ext uri="{FF2B5EF4-FFF2-40B4-BE49-F238E27FC236}">
                    <a16:creationId xmlns:a16="http://schemas.microsoft.com/office/drawing/2014/main" id="{1EA17252-65CA-A6F4-4B11-266218BCE7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562" y="3462461"/>
                <a:ext cx="792088" cy="404791"/>
              </a:xfrm>
              <a:prstGeom prst="rect">
                <a:avLst/>
              </a:prstGeom>
              <a:blipFill>
                <a:blip r:embed="rId4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ZoneTexte 16">
                <a:extLst>
                  <a:ext uri="{FF2B5EF4-FFF2-40B4-BE49-F238E27FC236}">
                    <a16:creationId xmlns:a16="http://schemas.microsoft.com/office/drawing/2014/main" id="{EB018153-7612-9161-5DB7-20EBA1F116DD}"/>
                  </a:ext>
                </a:extLst>
              </p:cNvPr>
              <p:cNvSpPr txBox="1"/>
              <p:nvPr/>
            </p:nvSpPr>
            <p:spPr>
              <a:xfrm>
                <a:off x="1115617" y="2817183"/>
                <a:ext cx="7920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7" name="ZoneTexte 16">
                <a:extLst>
                  <a:ext uri="{FF2B5EF4-FFF2-40B4-BE49-F238E27FC236}">
                    <a16:creationId xmlns:a16="http://schemas.microsoft.com/office/drawing/2014/main" id="{EB018153-7612-9161-5DB7-20EBA1F116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7" y="2817183"/>
                <a:ext cx="792088" cy="369332"/>
              </a:xfrm>
              <a:prstGeom prst="rect">
                <a:avLst/>
              </a:prstGeom>
              <a:blipFill>
                <a:blip r:embed="rId5"/>
                <a:stretch>
                  <a:fillRect t="-22951" r="-6154" b="-6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Arc 17">
            <a:extLst>
              <a:ext uri="{FF2B5EF4-FFF2-40B4-BE49-F238E27FC236}">
                <a16:creationId xmlns:a16="http://schemas.microsoft.com/office/drawing/2014/main" id="{74CC62D2-9482-526D-960C-5BFE400F2CB1}"/>
              </a:ext>
            </a:extLst>
          </p:cNvPr>
          <p:cNvSpPr/>
          <p:nvPr/>
        </p:nvSpPr>
        <p:spPr>
          <a:xfrm>
            <a:off x="2051720" y="4243863"/>
            <a:ext cx="258288" cy="530514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AAC945C-3849-676E-1993-2B28A5845093}"/>
              </a:ext>
            </a:extLst>
          </p:cNvPr>
          <p:cNvSpPr txBox="1"/>
          <p:nvPr/>
        </p:nvSpPr>
        <p:spPr>
          <a:xfrm>
            <a:off x="2267744" y="413978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θ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ZoneTexte 19">
                <a:extLst>
                  <a:ext uri="{FF2B5EF4-FFF2-40B4-BE49-F238E27FC236}">
                    <a16:creationId xmlns:a16="http://schemas.microsoft.com/office/drawing/2014/main" id="{B8E98D06-5F8D-CABA-BE94-8C72D1D1E840}"/>
                  </a:ext>
                </a:extLst>
              </p:cNvPr>
              <p:cNvSpPr txBox="1"/>
              <p:nvPr/>
            </p:nvSpPr>
            <p:spPr>
              <a:xfrm>
                <a:off x="4246888" y="3463579"/>
                <a:ext cx="4759755" cy="9766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acc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θ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θ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  <m:r>
                                <m:rPr>
                                  <m:nor/>
                                </m:rPr>
                                <a:rPr lang="fr-FR" dirty="0"/>
                                <m:t> </m:t>
                              </m:r>
                            </m:e>
                            <m:e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acc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m:rPr>
                                  <m:sty m:val="p"/>
                                </m:rP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θ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m:rPr>
                                  <m:sty m:val="p"/>
                                </m:rP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θ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</m:eqAr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0" name="ZoneTexte 19">
                <a:extLst>
                  <a:ext uri="{FF2B5EF4-FFF2-40B4-BE49-F238E27FC236}">
                    <a16:creationId xmlns:a16="http://schemas.microsoft.com/office/drawing/2014/main" id="{B8E98D06-5F8D-CABA-BE94-8C72D1D1E8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6888" y="3463579"/>
                <a:ext cx="4759755" cy="97661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90718EA6-BD37-40AC-BAFE-BA1AE74875C8}"/>
              </a:ext>
            </a:extLst>
          </p:cNvPr>
          <p:cNvCxnSpPr>
            <a:cxnSpLocks/>
          </p:cNvCxnSpPr>
          <p:nvPr/>
        </p:nvCxnSpPr>
        <p:spPr>
          <a:xfrm flipV="1">
            <a:off x="1628056" y="3852664"/>
            <a:ext cx="1359768" cy="65645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674D61CE-27D1-CDB3-4884-07B6F4C866A2}"/>
              </a:ext>
            </a:extLst>
          </p:cNvPr>
          <p:cNvCxnSpPr>
            <a:cxnSpLocks/>
          </p:cNvCxnSpPr>
          <p:nvPr/>
        </p:nvCxnSpPr>
        <p:spPr>
          <a:xfrm>
            <a:off x="1628056" y="4509120"/>
            <a:ext cx="1359768" cy="0"/>
          </a:xfrm>
          <a:prstGeom prst="straightConnector1">
            <a:avLst/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EE098298-3AF7-849E-7102-D358F8AF8871}"/>
              </a:ext>
            </a:extLst>
          </p:cNvPr>
          <p:cNvCxnSpPr>
            <a:cxnSpLocks/>
          </p:cNvCxnSpPr>
          <p:nvPr/>
        </p:nvCxnSpPr>
        <p:spPr>
          <a:xfrm flipV="1">
            <a:off x="2987824" y="3852664"/>
            <a:ext cx="0" cy="656456"/>
          </a:xfrm>
          <a:prstGeom prst="straightConnector1">
            <a:avLst/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A5991D52-6522-5682-F4A1-DE821C0AFD95}"/>
              </a:ext>
            </a:extLst>
          </p:cNvPr>
          <p:cNvCxnSpPr>
            <a:cxnSpLocks/>
          </p:cNvCxnSpPr>
          <p:nvPr/>
        </p:nvCxnSpPr>
        <p:spPr>
          <a:xfrm flipV="1">
            <a:off x="1622128" y="3462462"/>
            <a:ext cx="0" cy="1046658"/>
          </a:xfrm>
          <a:prstGeom prst="straightConnector1">
            <a:avLst/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E8B4AC47-0D5D-F462-C18E-31DED96CA7D1}"/>
              </a:ext>
            </a:extLst>
          </p:cNvPr>
          <p:cNvCxnSpPr>
            <a:cxnSpLocks/>
          </p:cNvCxnSpPr>
          <p:nvPr/>
        </p:nvCxnSpPr>
        <p:spPr>
          <a:xfrm flipH="1">
            <a:off x="1115617" y="3462462"/>
            <a:ext cx="504055" cy="0"/>
          </a:xfrm>
          <a:prstGeom prst="straightConnector1">
            <a:avLst/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ZoneTexte 30">
                <a:extLst>
                  <a:ext uri="{FF2B5EF4-FFF2-40B4-BE49-F238E27FC236}">
                    <a16:creationId xmlns:a16="http://schemas.microsoft.com/office/drawing/2014/main" id="{5FBC9476-3DC5-9C5F-52E9-6932D55C1D1A}"/>
                  </a:ext>
                </a:extLst>
              </p:cNvPr>
              <p:cNvSpPr txBox="1"/>
              <p:nvPr/>
            </p:nvSpPr>
            <p:spPr>
              <a:xfrm>
                <a:off x="1947901" y="4490073"/>
                <a:ext cx="7920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m:rPr>
                          <m:sty m:val="p"/>
                        </m:rPr>
                        <a:rPr lang="el-GR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θ</m:t>
                      </m:r>
                      <m:acc>
                        <m:accPr>
                          <m:chr m:val="⃗"/>
                          <m:ctrlPr>
                            <a:rPr lang="fr-FR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</m:oMath>
                  </m:oMathPara>
                </a14:m>
                <a:endParaRPr lang="fr-FR" dirty="0">
                  <a:solidFill>
                    <a:schemeClr val="accent1"/>
                  </a:solidFill>
                </a:endParaRPr>
              </a:p>
            </p:txBody>
          </p:sp>
        </mc:Choice>
        <mc:Fallback>
          <p:sp>
            <p:nvSpPr>
              <p:cNvPr id="31" name="ZoneTexte 30">
                <a:extLst>
                  <a:ext uri="{FF2B5EF4-FFF2-40B4-BE49-F238E27FC236}">
                    <a16:creationId xmlns:a16="http://schemas.microsoft.com/office/drawing/2014/main" id="{5FBC9476-3DC5-9C5F-52E9-6932D55C1D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7901" y="4490073"/>
                <a:ext cx="792088" cy="369332"/>
              </a:xfrm>
              <a:prstGeom prst="rect">
                <a:avLst/>
              </a:prstGeom>
              <a:blipFill>
                <a:blip r:embed="rId7"/>
                <a:stretch>
                  <a:fillRect t="-23333" r="-3565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ZoneTexte 31">
                <a:extLst>
                  <a:ext uri="{FF2B5EF4-FFF2-40B4-BE49-F238E27FC236}">
                    <a16:creationId xmlns:a16="http://schemas.microsoft.com/office/drawing/2014/main" id="{7087693C-56E9-5335-7E16-F5613AD5732E}"/>
                  </a:ext>
                </a:extLst>
              </p:cNvPr>
              <p:cNvSpPr txBox="1"/>
              <p:nvPr/>
            </p:nvSpPr>
            <p:spPr>
              <a:xfrm>
                <a:off x="2987824" y="3994175"/>
                <a:ext cx="7920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m:rPr>
                          <m:sty m:val="p"/>
                        </m:rPr>
                        <a:rPr lang="el-GR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θ</m:t>
                      </m:r>
                      <m:acc>
                        <m:accPr>
                          <m:chr m:val="⃗"/>
                          <m:ctrlPr>
                            <a:rPr lang="fr-FR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</m:oMath>
                  </m:oMathPara>
                </a14:m>
                <a:endParaRPr lang="fr-FR" dirty="0">
                  <a:solidFill>
                    <a:schemeClr val="accent1"/>
                  </a:solidFill>
                </a:endParaRPr>
              </a:p>
            </p:txBody>
          </p:sp>
        </mc:Choice>
        <mc:Fallback>
          <p:sp>
            <p:nvSpPr>
              <p:cNvPr id="32" name="ZoneTexte 31">
                <a:extLst>
                  <a:ext uri="{FF2B5EF4-FFF2-40B4-BE49-F238E27FC236}">
                    <a16:creationId xmlns:a16="http://schemas.microsoft.com/office/drawing/2014/main" id="{7087693C-56E9-5335-7E16-F5613AD573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3994175"/>
                <a:ext cx="792088" cy="369332"/>
              </a:xfrm>
              <a:prstGeom prst="rect">
                <a:avLst/>
              </a:prstGeom>
              <a:blipFill>
                <a:blip r:embed="rId8"/>
                <a:stretch>
                  <a:fillRect t="-22951" r="-33846" b="-6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ZoneTexte 32">
                <a:extLst>
                  <a:ext uri="{FF2B5EF4-FFF2-40B4-BE49-F238E27FC236}">
                    <a16:creationId xmlns:a16="http://schemas.microsoft.com/office/drawing/2014/main" id="{CEDF0026-0617-BC80-69C6-2419B9FC6FE3}"/>
                  </a:ext>
                </a:extLst>
              </p:cNvPr>
              <p:cNvSpPr txBox="1"/>
              <p:nvPr/>
            </p:nvSpPr>
            <p:spPr>
              <a:xfrm rot="16200000">
                <a:off x="1373354" y="3699156"/>
                <a:ext cx="7920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m:rPr>
                          <m:sty m:val="p"/>
                        </m:rPr>
                        <a:rPr lang="el-GR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θ</m:t>
                      </m:r>
                      <m:acc>
                        <m:accPr>
                          <m:chr m:val="⃗"/>
                          <m:ctrlPr>
                            <a:rPr lang="fr-FR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</m:oMath>
                  </m:oMathPara>
                </a14:m>
                <a:endParaRPr lang="fr-FR" dirty="0">
                  <a:solidFill>
                    <a:schemeClr val="accent1"/>
                  </a:solidFill>
                </a:endParaRPr>
              </a:p>
            </p:txBody>
          </p:sp>
        </mc:Choice>
        <mc:Fallback>
          <p:sp>
            <p:nvSpPr>
              <p:cNvPr id="33" name="ZoneTexte 32">
                <a:extLst>
                  <a:ext uri="{FF2B5EF4-FFF2-40B4-BE49-F238E27FC236}">
                    <a16:creationId xmlns:a16="http://schemas.microsoft.com/office/drawing/2014/main" id="{CEDF0026-0617-BC80-69C6-2419B9FC6F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1373354" y="3699156"/>
                <a:ext cx="792088" cy="369332"/>
              </a:xfrm>
              <a:prstGeom prst="rect">
                <a:avLst/>
              </a:prstGeom>
              <a:blipFill>
                <a:blip r:embed="rId9"/>
                <a:stretch>
                  <a:fillRect l="-22951" t="-34615" r="-491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ZoneTexte 34">
                <a:extLst>
                  <a:ext uri="{FF2B5EF4-FFF2-40B4-BE49-F238E27FC236}">
                    <a16:creationId xmlns:a16="http://schemas.microsoft.com/office/drawing/2014/main" id="{94400815-C2D4-77CB-38F8-BBC8D4C040C5}"/>
                  </a:ext>
                </a:extLst>
              </p:cNvPr>
              <p:cNvSpPr txBox="1"/>
              <p:nvPr/>
            </p:nvSpPr>
            <p:spPr>
              <a:xfrm>
                <a:off x="758910" y="3118446"/>
                <a:ext cx="7920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r-FR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m:rPr>
                          <m:sty m:val="p"/>
                        </m:rPr>
                        <a:rPr lang="el-GR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θ</m:t>
                      </m:r>
                      <m:acc>
                        <m:accPr>
                          <m:chr m:val="⃗"/>
                          <m:ctrlPr>
                            <a:rPr lang="fr-FR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</m:oMath>
                  </m:oMathPara>
                </a14:m>
                <a:endParaRPr lang="fr-FR" dirty="0">
                  <a:solidFill>
                    <a:schemeClr val="accent1"/>
                  </a:solidFill>
                </a:endParaRPr>
              </a:p>
            </p:txBody>
          </p:sp>
        </mc:Choice>
        <mc:Fallback>
          <p:sp>
            <p:nvSpPr>
              <p:cNvPr id="35" name="ZoneTexte 34">
                <a:extLst>
                  <a:ext uri="{FF2B5EF4-FFF2-40B4-BE49-F238E27FC236}">
                    <a16:creationId xmlns:a16="http://schemas.microsoft.com/office/drawing/2014/main" id="{94400815-C2D4-77CB-38F8-BBC8D4C040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910" y="3118446"/>
                <a:ext cx="792088" cy="369332"/>
              </a:xfrm>
              <a:prstGeom prst="rect">
                <a:avLst/>
              </a:prstGeom>
              <a:blipFill>
                <a:blip r:embed="rId10"/>
                <a:stretch>
                  <a:fillRect t="-23333" r="-5307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ZoneTexte 35">
            <a:extLst>
              <a:ext uri="{FF2B5EF4-FFF2-40B4-BE49-F238E27FC236}">
                <a16:creationId xmlns:a16="http://schemas.microsoft.com/office/drawing/2014/main" id="{E0FCFBF1-8ADB-9026-F142-8BD1E92A9B1A}"/>
              </a:ext>
            </a:extLst>
          </p:cNvPr>
          <p:cNvSpPr txBox="1"/>
          <p:nvPr/>
        </p:nvSpPr>
        <p:spPr>
          <a:xfrm rot="16200000">
            <a:off x="1358743" y="3748749"/>
            <a:ext cx="241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θ</a:t>
            </a:r>
            <a:endParaRPr lang="fr-FR" dirty="0"/>
          </a:p>
        </p:txBody>
      </p:sp>
      <p:sp>
        <p:nvSpPr>
          <p:cNvPr id="37" name="Arc 36">
            <a:extLst>
              <a:ext uri="{FF2B5EF4-FFF2-40B4-BE49-F238E27FC236}">
                <a16:creationId xmlns:a16="http://schemas.microsoft.com/office/drawing/2014/main" id="{F47EB0E5-0B10-C78C-B2B8-5E7014883C24}"/>
              </a:ext>
            </a:extLst>
          </p:cNvPr>
          <p:cNvSpPr/>
          <p:nvPr/>
        </p:nvSpPr>
        <p:spPr>
          <a:xfrm rot="17069159">
            <a:off x="1501421" y="3977459"/>
            <a:ext cx="182991" cy="33418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104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655D5AC7-3E50-8653-BE02-1D089FC26D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2" y="0"/>
            <a:ext cx="5172797" cy="3791479"/>
          </a:xfrm>
          <a:prstGeom prst="rect">
            <a:avLst/>
          </a:prstGeom>
        </p:spPr>
      </p:pic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5D0250AF-DDC4-6B72-A83B-CA7F6D2B3C00}"/>
              </a:ext>
            </a:extLst>
          </p:cNvPr>
          <p:cNvCxnSpPr/>
          <p:nvPr/>
        </p:nvCxnSpPr>
        <p:spPr>
          <a:xfrm flipV="1">
            <a:off x="4860032" y="188640"/>
            <a:ext cx="3960440" cy="28803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7EF019AE-8951-7105-16E0-E73B006F6BF8}"/>
                  </a:ext>
                </a:extLst>
              </p:cNvPr>
              <p:cNvSpPr txBox="1"/>
              <p:nvPr/>
            </p:nvSpPr>
            <p:spPr>
              <a:xfrm>
                <a:off x="8244408" y="-27384"/>
                <a:ext cx="504056" cy="4047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dirty="0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7EF019AE-8951-7105-16E0-E73B006F6B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4408" y="-27384"/>
                <a:ext cx="504056" cy="4047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22F1C7F-7E87-3852-4F2A-AF41F054A1BA}"/>
              </a:ext>
            </a:extLst>
          </p:cNvPr>
          <p:cNvCxnSpPr>
            <a:cxnSpLocks/>
          </p:cNvCxnSpPr>
          <p:nvPr/>
        </p:nvCxnSpPr>
        <p:spPr>
          <a:xfrm flipH="1" flipV="1">
            <a:off x="3835152" y="1628800"/>
            <a:ext cx="1024880" cy="1448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AF6CFAE8-5D22-B51B-C312-8CE50BA07348}"/>
                  </a:ext>
                </a:extLst>
              </p:cNvPr>
              <p:cNvSpPr txBox="1"/>
              <p:nvPr/>
            </p:nvSpPr>
            <p:spPr>
              <a:xfrm>
                <a:off x="3395647" y="1628800"/>
                <a:ext cx="504056" cy="4047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dirty="0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dirty="0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AF6CFAE8-5D22-B51B-C312-8CE50BA07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5647" y="1628800"/>
                <a:ext cx="504056" cy="404791"/>
              </a:xfrm>
              <a:prstGeom prst="rect">
                <a:avLst/>
              </a:prstGeom>
              <a:blipFill>
                <a:blip r:embed="rId4"/>
                <a:stretch>
                  <a:fillRect b="-597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ZoneTexte 11">
                <a:extLst>
                  <a:ext uri="{FF2B5EF4-FFF2-40B4-BE49-F238E27FC236}">
                    <a16:creationId xmlns:a16="http://schemas.microsoft.com/office/drawing/2014/main" id="{73213D3B-3966-70C9-DE8A-C60E2FFF5E1E}"/>
                  </a:ext>
                </a:extLst>
              </p:cNvPr>
              <p:cNvSpPr txBox="1"/>
              <p:nvPr/>
            </p:nvSpPr>
            <p:spPr>
              <a:xfrm>
                <a:off x="230069" y="398333"/>
                <a:ext cx="3144127" cy="51815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fr-FR" dirty="0"/>
              </a:p>
              <a:p>
                <a:r>
                  <a:rPr lang="fr-FR" dirty="0"/>
                  <a:t>Méthode 1 :</a:t>
                </a:r>
              </a:p>
              <a:p>
                <a:r>
                  <a:rPr lang="fr-FR" dirty="0"/>
                  <a:t>On exprime tous les torseurs dans le repère (A,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fr-FR" dirty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fr-FR" dirty="0"/>
                          <m:t>y</m:t>
                        </m:r>
                      </m:e>
                    </m:acc>
                  </m:oMath>
                </a14:m>
                <a:r>
                  <a:rPr lang="fr-FR" dirty="0"/>
                  <a:t>) 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acc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</m:acc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acc>
                    </m:oMath>
                  </m:oMathPara>
                </a14:m>
                <a:endParaRPr lang="fr-FR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</m:acc>
                        </m:e>
                        <m:sub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</m:acc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𝑀𝐶</m:t>
                              </m:r>
                            </m:e>
                          </m:acc>
                        </m:e>
                        <m:sub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</m:acc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acc>
                    </m:oMath>
                  </m:oMathPara>
                </a14:m>
                <a:endParaRPr lang="fr-FR" dirty="0"/>
              </a:p>
              <a:p>
                <a:r>
                  <a:rPr lang="fr-FR" dirty="0"/>
                  <a:t>/x : </a:t>
                </a:r>
                <a:r>
                  <a:rPr lang="fr-FR" dirty="0" err="1"/>
                  <a:t>Xc</a:t>
                </a:r>
                <a:r>
                  <a:rPr lang="fr-FR" dirty="0"/>
                  <a:t> + </a:t>
                </a:r>
                <a:r>
                  <a:rPr lang="fr-FR" dirty="0" err="1"/>
                  <a:t>Rbcos</a:t>
                </a:r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α = 0</a:t>
                </a:r>
              </a:p>
              <a:p>
                <a:r>
                  <a:rPr lang="fr-FR" dirty="0"/>
                  <a:t>/y: </a:t>
                </a:r>
                <a:r>
                  <a:rPr lang="fr-FR" dirty="0" err="1"/>
                  <a:t>Yc</a:t>
                </a:r>
                <a:r>
                  <a:rPr lang="fr-FR" dirty="0"/>
                  <a:t> – P + </a:t>
                </a:r>
                <a:r>
                  <a:rPr lang="fr-FR" dirty="0" err="1"/>
                  <a:t>Rbsin</a:t>
                </a:r>
                <a:r>
                  <a:rPr lang="fr-FR" dirty="0"/>
                  <a:t>α = 0</a:t>
                </a:r>
              </a:p>
              <a:p>
                <a:endParaRPr lang="fr-FR" dirty="0"/>
              </a:p>
              <a:p>
                <a:r>
                  <a:rPr lang="fr-FR" dirty="0"/>
                  <a:t>/z : -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𝐶𝐺</m:t>
                        </m:r>
                      </m:e>
                    </m:acc>
                    <m:r>
                      <a:rPr lang="fr-FR" dirty="0">
                        <a:ea typeface="Cambria Math" panose="02040503050406030204" pitchFamily="18" charset="0"/>
                      </a:rPr>
                      <m:t>∧</m:t>
                    </m:r>
                    <m:acc>
                      <m:accPr>
                        <m:chr m:val="⃗"/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</m:acc>
                    <m:r>
                      <a:rPr lang="fr-FR" b="0" i="1" smtClean="0">
                        <a:latin typeface="Cambria Math" panose="02040503050406030204" pitchFamily="18" charset="0"/>
                      </a:rPr>
                      <m:t>+ </m:t>
                    </m:r>
                    <m:acc>
                      <m:accPr>
                        <m:chr m:val="⃗"/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𝐶𝐵</m:t>
                        </m:r>
                      </m:e>
                    </m:acc>
                  </m:oMath>
                </a14:m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∧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</m:acc>
                  </m:oMath>
                </a14:m>
                <a:r>
                  <a:rPr lang="fr-FR" dirty="0"/>
                  <a:t>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endParaRPr lang="fr-FR" dirty="0"/>
              </a:p>
              <a:p>
                <a:r>
                  <a:rPr lang="fr-FR" dirty="0"/>
                  <a:t>CB=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250</m:t>
                            </m:r>
                          </m:e>
                          <m:sup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+144²</m:t>
                        </m:r>
                      </m:e>
                    </m:rad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fr-FR" dirty="0"/>
                  <a:t> 288,5</a:t>
                </a:r>
              </a:p>
              <a:p>
                <a:r>
                  <a:rPr lang="el-GR" dirty="0"/>
                  <a:t>Ε</a:t>
                </a:r>
                <a:r>
                  <a:rPr lang="fr-FR" dirty="0"/>
                  <a:t>=tan</a:t>
                </a:r>
                <a:r>
                  <a:rPr lang="fr-FR" baseline="30000" dirty="0"/>
                  <a:t>-1</a:t>
                </a:r>
                <a:r>
                  <a:rPr lang="fr-FR" dirty="0"/>
                  <a:t>(115/200)=29,9°</a:t>
                </a:r>
              </a:p>
              <a:p>
                <a:r>
                  <a:rPr lang="el-GR" dirty="0"/>
                  <a:t>Φ</a:t>
                </a:r>
                <a:r>
                  <a:rPr lang="fr-FR" dirty="0"/>
                  <a:t>=</a:t>
                </a:r>
                <a:r>
                  <a:rPr lang="el-G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α</a:t>
                </a:r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-</a:t>
                </a:r>
                <a:r>
                  <a:rPr lang="el-G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ε</a:t>
                </a:r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=60-29,9=30,1°</a:t>
                </a:r>
              </a:p>
              <a:p>
                <a:endParaRPr lang="fr-FR" dirty="0"/>
              </a:p>
              <a:p>
                <a:r>
                  <a:rPr lang="fr-FR" dirty="0"/>
                  <a:t>/z : -CG’.P.sin90° + </a:t>
                </a:r>
                <a:r>
                  <a:rPr lang="fr-FR" dirty="0" err="1"/>
                  <a:t>CB.B.sin</a:t>
                </a:r>
                <a:r>
                  <a:rPr lang="el-GR" dirty="0"/>
                  <a:t>φ</a:t>
                </a:r>
                <a:r>
                  <a:rPr lang="fr-FR" dirty="0"/>
                  <a:t>=0</a:t>
                </a:r>
              </a:p>
              <a:p>
                <a:r>
                  <a:rPr lang="fr-FR" dirty="0"/>
                  <a:t>B=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fr-FR" dirty="0"/>
                          <m:t>200.83</m:t>
                        </m:r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288,5.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30,1°</m:t>
                        </m:r>
                      </m:den>
                    </m:f>
                    <m:r>
                      <a:rPr lang="fr-FR" b="0" i="1" smtClean="0">
                        <a:latin typeface="Cambria Math" panose="02040503050406030204" pitchFamily="18" charset="0"/>
                      </a:rPr>
                      <m:t>=114,7 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endParaRPr lang="fr-FR" b="0" dirty="0"/>
              </a:p>
              <a:p>
                <a:endParaRPr lang="fr-FR" dirty="0"/>
              </a:p>
            </p:txBody>
          </p:sp>
        </mc:Choice>
        <mc:Fallback>
          <p:sp>
            <p:nvSpPr>
              <p:cNvPr id="12" name="ZoneTexte 11">
                <a:extLst>
                  <a:ext uri="{FF2B5EF4-FFF2-40B4-BE49-F238E27FC236}">
                    <a16:creationId xmlns:a16="http://schemas.microsoft.com/office/drawing/2014/main" id="{73213D3B-3966-70C9-DE8A-C60E2FFF5E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069" y="398333"/>
                <a:ext cx="3144127" cy="5181547"/>
              </a:xfrm>
              <a:prstGeom prst="rect">
                <a:avLst/>
              </a:prstGeom>
              <a:blipFill>
                <a:blip r:embed="rId5"/>
                <a:stretch>
                  <a:fillRect l="-174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ZoneTexte 1">
            <a:extLst>
              <a:ext uri="{FF2B5EF4-FFF2-40B4-BE49-F238E27FC236}">
                <a16:creationId xmlns:a16="http://schemas.microsoft.com/office/drawing/2014/main" id="{9A7BC4EE-27D4-054F-291B-13013436044C}"/>
              </a:ext>
            </a:extLst>
          </p:cNvPr>
          <p:cNvSpPr txBox="1"/>
          <p:nvPr/>
        </p:nvSpPr>
        <p:spPr>
          <a:xfrm>
            <a:off x="5940152" y="306896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G’</a:t>
            </a:r>
          </a:p>
        </p:txBody>
      </p:sp>
    </p:spTree>
    <p:extLst>
      <p:ext uri="{BB962C8B-B14F-4D97-AF65-F5344CB8AC3E}">
        <p14:creationId xmlns:p14="http://schemas.microsoft.com/office/powerpoint/2010/main" val="24631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BDD7B0-1936-75E6-A663-E3758040C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D2A904B7-4537-13AB-6200-F19B3CBD85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2" y="0"/>
            <a:ext cx="5172797" cy="3791479"/>
          </a:xfrm>
          <a:prstGeom prst="rect">
            <a:avLst/>
          </a:prstGeom>
        </p:spPr>
      </p:pic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BA67051D-F11C-CB6E-8254-2318FBBE0C12}"/>
              </a:ext>
            </a:extLst>
          </p:cNvPr>
          <p:cNvCxnSpPr/>
          <p:nvPr/>
        </p:nvCxnSpPr>
        <p:spPr>
          <a:xfrm flipV="1">
            <a:off x="4860032" y="188640"/>
            <a:ext cx="3960440" cy="28803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3633F956-B8EB-B53D-5D90-0CC413FBFAD8}"/>
                  </a:ext>
                </a:extLst>
              </p:cNvPr>
              <p:cNvSpPr txBox="1"/>
              <p:nvPr/>
            </p:nvSpPr>
            <p:spPr>
              <a:xfrm>
                <a:off x="8244408" y="-27384"/>
                <a:ext cx="504056" cy="4047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dirty="0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3633F956-B8EB-B53D-5D90-0CC413FBFA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4408" y="-27384"/>
                <a:ext cx="504056" cy="4047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03448904-87BD-11C4-D5F0-3C14212D2E02}"/>
              </a:ext>
            </a:extLst>
          </p:cNvPr>
          <p:cNvCxnSpPr>
            <a:cxnSpLocks/>
          </p:cNvCxnSpPr>
          <p:nvPr/>
        </p:nvCxnSpPr>
        <p:spPr>
          <a:xfrm flipH="1" flipV="1">
            <a:off x="3835152" y="1628800"/>
            <a:ext cx="1024880" cy="1448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4352133F-BF30-8F85-8E13-2CD95794FC42}"/>
                  </a:ext>
                </a:extLst>
              </p:cNvPr>
              <p:cNvSpPr txBox="1"/>
              <p:nvPr/>
            </p:nvSpPr>
            <p:spPr>
              <a:xfrm>
                <a:off x="3395647" y="1628800"/>
                <a:ext cx="504056" cy="4047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dirty="0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dirty="0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4352133F-BF30-8F85-8E13-2CD95794FC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5647" y="1628800"/>
                <a:ext cx="504056" cy="404791"/>
              </a:xfrm>
              <a:prstGeom prst="rect">
                <a:avLst/>
              </a:prstGeom>
              <a:blipFill>
                <a:blip r:embed="rId4"/>
                <a:stretch>
                  <a:fillRect b="-597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ZoneTexte 11">
                <a:extLst>
                  <a:ext uri="{FF2B5EF4-FFF2-40B4-BE49-F238E27FC236}">
                    <a16:creationId xmlns:a16="http://schemas.microsoft.com/office/drawing/2014/main" id="{A33A8F65-431A-19EF-F70E-61ABD5B7876C}"/>
                  </a:ext>
                </a:extLst>
              </p:cNvPr>
              <p:cNvSpPr txBox="1"/>
              <p:nvPr/>
            </p:nvSpPr>
            <p:spPr>
              <a:xfrm>
                <a:off x="-1" y="332656"/>
                <a:ext cx="7236297" cy="61046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/>
                  <a:t>Méthode 2 :</a:t>
                </a:r>
              </a:p>
              <a:p>
                <a:r>
                  <a:rPr lang="fr-FR" dirty="0"/>
                  <a:t>On exprime tous les torseurs dans le repère </a:t>
                </a:r>
              </a:p>
              <a:p>
                <a:r>
                  <a:rPr lang="fr-FR" dirty="0"/>
                  <a:t>le plus direct (A,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fr-FR" dirty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fr-FR" dirty="0"/>
                          <m:t>y</m:t>
                        </m:r>
                      </m:e>
                    </m:acc>
                  </m:oMath>
                </a14:m>
                <a:r>
                  <a:rPr lang="fr-FR" dirty="0"/>
                  <a:t>) ou (C,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acc>
                  </m:oMath>
                </a14:m>
                <a:r>
                  <a:rPr lang="fr-FR" dirty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fr-FR" dirty="0"/>
                          <m:t>y</m:t>
                        </m:r>
                        <m:r>
                          <m:rPr>
                            <m:nor/>
                          </m:rPr>
                          <a:rPr lang="fr-FR" b="0" i="0" dirty="0" smtClean="0"/>
                          <m:t>1</m:t>
                        </m:r>
                      </m:e>
                    </m:acc>
                  </m:oMath>
                </a14:m>
                <a:r>
                  <a:rPr lang="fr-FR" dirty="0"/>
                  <a:t>) :</a:t>
                </a:r>
              </a:p>
              <a:p>
                <a:endParaRPr lang="fr-FR" dirty="0"/>
              </a:p>
              <a:p>
                <a:endParaRPr lang="fr-FR" dirty="0"/>
              </a:p>
              <a:p>
                <a:endParaRPr lang="fr-FR" dirty="0"/>
              </a:p>
              <a:p>
                <a:endParaRPr lang="fr-FR" dirty="0"/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3→1</m:t>
                        </m:r>
                      </m:e>
                    </m:d>
                  </m:oMath>
                </a14:m>
                <a:r>
                  <a:rPr lang="fr-FR" dirty="0"/>
                  <a:t>=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fr-FR" i="1" dirty="0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eqArr>
                                  <m:eqArr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m:rPr>
                                        <m:nor/>
                                      </m:rPr>
                                      <a:rPr lang="fr-FR" dirty="0"/>
                                      <m:t>Rbcos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fr-FR" dirty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α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fr-FR" dirty="0"/>
                                      <m:t> </m:t>
                                    </m:r>
                                    <m:acc>
                                      <m:accPr>
                                        <m:chr m:val="⃗"/>
                                        <m:ctrlPr>
                                          <a:rPr lang="fr-FR" i="1" dirty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fr-FR" i="1" dirty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  <m:r>
                                      <a:rPr lang="fr-FR" i="1" dirty="0">
                                        <a:latin typeface="Cambria Math" panose="02040503050406030204" pitchFamily="18" charset="0"/>
                                      </a:rPr>
                                      <m:t>, 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fr-FR" dirty="0"/>
                                      <m:t>Rbsinα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fr-FR" dirty="0"/>
                                      <m:t> </m:t>
                                    </m:r>
                                    <m:acc>
                                      <m:accPr>
                                        <m:chr m:val="⃗"/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m:rPr>
                                            <m:nor/>
                                          </m:rPr>
                                          <a:rPr lang="fr-FR" dirty="0"/>
                                          <m:t>y</m:t>
                                        </m:r>
                                      </m:e>
                                    </m:acc>
                                  </m:e>
                                  <m:e>
                                    <m:acc>
                                      <m:accPr>
                                        <m:chr m:val="⃗"/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acc>
                                  </m:e>
                                </m:eqArr>
                              </m:e>
                            </m:d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A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, </m:t>
                            </m:r>
                            <m:acc>
                              <m:accPr>
                                <m:chr m:val="⃗"/>
                                <m:ctrlPr>
                                  <a:rPr lang="fr-FR" i="1" dirty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fr-FR" i="1" dirty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  <m:r>
                              <m:rPr>
                                <m:nor/>
                              </m:rPr>
                              <a:rPr lang="fr-FR" dirty="0"/>
                              <m:t>, </m:t>
                            </m:r>
                            <m:acc>
                              <m:accPr>
                                <m:chr m:val="⃗"/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nor/>
                                  </m:rPr>
                                  <a:rPr lang="fr-FR" dirty="0"/>
                                  <m:t>y</m:t>
                                </m:r>
                              </m:e>
                            </m:acc>
                            <m:r>
                              <m:rPr>
                                <m:nor/>
                              </m:rPr>
                              <a:rPr lang="fr-FR" dirty="0"/>
                              <m:t>)</m:t>
                            </m:r>
                          </m:sub>
                        </m:sSub>
                      </m:e>
                    </m:sPre>
                  </m:oMath>
                </a14:m>
                <a:endParaRPr lang="fr-FR" dirty="0"/>
              </a:p>
              <a:p>
                <a:endParaRPr lang="fr-FR" dirty="0"/>
              </a:p>
              <a:p>
                <a:endParaRPr lang="fr-FR" dirty="0"/>
              </a:p>
              <a:p>
                <a:pPr/>
                <a:endParaRPr lang="fr-FR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𝑇𝑝𝑒𝑠𝑎𝑛𝑡𝑒𝑢𝑟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sPre>
                        <m:sPre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eqArrPr>
                                    <m:e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𝑃𝑐𝑜𝑠</m:t>
                                      </m:r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l-GR" i="1">
                                          <a:latin typeface="Cambria Math" panose="02040503050406030204" pitchFamily="18" charset="0"/>
                                        </a:rPr>
                                        <m:t>β</m:t>
                                      </m:r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  <m:acc>
                                        <m:accPr>
                                          <m:chr m:val="⃗"/>
                                          <m:ctrlPr>
                                            <a:rPr lang="fr-FR" i="1" dirty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fr-FR" i="1" dirty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fr-FR" i="1" dirty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e>
                                      </m:acc>
                                      <m:r>
                                        <a:rPr lang="fr-FR" i="1" dirty="0">
                                          <a:latin typeface="Cambria Math" panose="02040503050406030204" pitchFamily="18" charset="0"/>
                                        </a:rPr>
                                        <m:t>,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fr-FR" dirty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fr-FR" dirty="0">
                                          <a:latin typeface="Cambria Math" panose="02040503050406030204" pitchFamily="18" charset="0"/>
                                        </a:rPr>
                                        <m:t>Psin</m:t>
                                      </m:r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l-GR" i="1">
                                          <a:latin typeface="Cambria Math" panose="02040503050406030204" pitchFamily="18" charset="0"/>
                                        </a:rPr>
                                        <m:t>β</m:t>
                                      </m:r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  <m:r>
                                        <a:rPr lang="fr-FR" i="1" dirty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acc>
                                        <m:accPr>
                                          <m:chr m:val="⃗"/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m:rPr>
                                              <m:nor/>
                                            </m:rPr>
                                            <a:rPr lang="fr-FR" dirty="0"/>
                                            <m:t>y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fr-FR" dirty="0"/>
                                            <m:t>1</m:t>
                                          </m:r>
                                        </m:e>
                                      </m:acc>
                                    </m:e>
                                    <m:e>
                                      <m:acc>
                                        <m:accPr>
                                          <m:chr m:val="⃗"/>
                                          <m:ctrlP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fr-FR" i="1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e>
                                      </m:acc>
                                    </m:e>
                                  </m:eqArr>
                                </m:e>
                              </m:d>
                            </m:e>
                            <m:sub>
                              <m:r>
                                <m:rPr>
                                  <m:nor/>
                                </m:rPr>
                                <a:rPr lang="fr-FR" dirty="0"/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fr-FR" dirty="0"/>
                                <m:t>C</m:t>
                              </m:r>
                              <m:r>
                                <m:rPr>
                                  <m:nor/>
                                </m:rPr>
                                <a:rPr lang="fr-FR" dirty="0"/>
                                <m:t>, 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i="1" dirty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fr-FR" i="1" dirty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acc>
                              <m:r>
                                <m:rPr>
                                  <m:nor/>
                                </m:rPr>
                                <a:rPr lang="fr-FR" dirty="0"/>
                                <m:t>, 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nor/>
                                    </m:rPr>
                                    <a:rPr lang="fr-FR" dirty="0"/>
                                    <m:t>y</m:t>
                                  </m:r>
                                  <m:r>
                                    <m:rPr>
                                      <m:nor/>
                                    </m:rPr>
                                    <a:rPr lang="fr-FR" dirty="0"/>
                                    <m:t>1</m:t>
                                  </m:r>
                                </m:e>
                              </m:acc>
                              <m:r>
                                <m:rPr>
                                  <m:nor/>
                                </m:rPr>
                                <a:rPr lang="fr-FR" dirty="0"/>
                                <m:t>)</m:t>
                              </m:r>
                            </m:sub>
                          </m:sSub>
                        </m:e>
                      </m:sPre>
                    </m:oMath>
                  </m:oMathPara>
                </a14:m>
                <a:endParaRPr lang="fr-FR" dirty="0"/>
              </a:p>
              <a:p>
                <a:endParaRPr lang="fr-FR" dirty="0"/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0→1</m:t>
                        </m:r>
                      </m:e>
                    </m:d>
                  </m:oMath>
                </a14:m>
                <a:r>
                  <a:rPr lang="fr-FR" dirty="0"/>
                  <a:t>=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fr-FR" i="1" dirty="0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eqArr>
                                  <m:eqArr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m:rPr>
                                        <m:nor/>
                                      </m:rP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Rc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fr-FR" dirty="0"/>
                                      <m:t> </m:t>
                                    </m:r>
                                    <m:acc>
                                      <m:accPr>
                                        <m:chr m:val="⃗"/>
                                        <m:ctrlPr>
                                          <a:rPr lang="fr-FR" i="1" dirty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fr-FR" i="1" dirty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fr-FR" i="1" dirty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</m:acc>
                                    <m:r>
                                      <a:rPr lang="fr-FR" i="1" dirty="0">
                                        <a:latin typeface="Cambria Math" panose="02040503050406030204" pitchFamily="18" charset="0"/>
                                      </a:rPr>
                                      <m:t>, 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fr-FR" dirty="0"/>
                                      <m:t>R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fr-FR" dirty="0"/>
                                      <m:t>c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fr-FR" dirty="0"/>
                                      <m:t> </m:t>
                                    </m:r>
                                    <m:acc>
                                      <m:accPr>
                                        <m:chr m:val="⃗"/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m:rPr>
                                            <m:nor/>
                                          </m:rPr>
                                          <a:rPr lang="fr-FR" dirty="0"/>
                                          <m:t>y</m:t>
                                        </m:r>
                                        <m:r>
                                          <m:rPr>
                                            <m:nor/>
                                          </m:rPr>
                                          <a:rPr lang="fr-FR" dirty="0"/>
                                          <m:t>1</m:t>
                                        </m:r>
                                      </m:e>
                                    </m:acc>
                                  </m:e>
                                  <m:e>
                                    <m:acc>
                                      <m:accPr>
                                        <m:chr m:val="⃗"/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acc>
                                  </m:e>
                                </m:eqArr>
                              </m:e>
                            </m:d>
                          </m:e>
                          <m:sub>
                            <m:r>
                              <m:rPr>
                                <m:nor/>
                              </m:rPr>
                              <a:rPr lang="fr-FR" dirty="0"/>
                              <m:t>(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C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, </m:t>
                            </m:r>
                            <m:acc>
                              <m:accPr>
                                <m:chr m:val="⃗"/>
                                <m:ctrlPr>
                                  <a:rPr lang="fr-FR" i="1" dirty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fr-FR" i="1" dirty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fr-FR" i="1" dirty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acc>
                            <m:r>
                              <m:rPr>
                                <m:nor/>
                              </m:rPr>
                              <a:rPr lang="fr-FR" dirty="0"/>
                              <m:t>, </m:t>
                            </m:r>
                            <m:acc>
                              <m:accPr>
                                <m:chr m:val="⃗"/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nor/>
                                  </m:rPr>
                                  <a:rPr lang="fr-FR" dirty="0"/>
                                  <m:t>y</m:t>
                                </m:r>
                                <m:r>
                                  <m:rPr>
                                    <m:nor/>
                                  </m:rPr>
                                  <a:rPr lang="fr-FR" dirty="0"/>
                                  <m:t>1</m:t>
                                </m:r>
                              </m:e>
                            </m:acc>
                            <m:r>
                              <m:rPr>
                                <m:nor/>
                              </m:rPr>
                              <a:rPr lang="fr-FR" dirty="0"/>
                              <m:t>)</m:t>
                            </m:r>
                          </m:sub>
                        </m:sSub>
                      </m:e>
                    </m:sPre>
                  </m:oMath>
                </a14:m>
                <a:endParaRPr lang="fr-FR" dirty="0"/>
              </a:p>
              <a:p>
                <a:endParaRPr lang="fr-FR" dirty="0"/>
              </a:p>
              <a:p>
                <a:endParaRPr lang="fr-FR" dirty="0"/>
              </a:p>
            </p:txBody>
          </p:sp>
        </mc:Choice>
        <mc:Fallback>
          <p:sp>
            <p:nvSpPr>
              <p:cNvPr id="12" name="ZoneTexte 11">
                <a:extLst>
                  <a:ext uri="{FF2B5EF4-FFF2-40B4-BE49-F238E27FC236}">
                    <a16:creationId xmlns:a16="http://schemas.microsoft.com/office/drawing/2014/main" id="{A33A8F65-431A-19EF-F70E-61ABD5B787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" y="332656"/>
                <a:ext cx="7236297" cy="6104685"/>
              </a:xfrm>
              <a:prstGeom prst="rect">
                <a:avLst/>
              </a:prstGeom>
              <a:blipFill>
                <a:blip r:embed="rId5"/>
                <a:stretch>
                  <a:fillRect l="-674" t="-59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ZoneTexte 1">
            <a:extLst>
              <a:ext uri="{FF2B5EF4-FFF2-40B4-BE49-F238E27FC236}">
                <a16:creationId xmlns:a16="http://schemas.microsoft.com/office/drawing/2014/main" id="{61E9B082-6E55-F746-DB4F-7D8D5EE290A5}"/>
              </a:ext>
            </a:extLst>
          </p:cNvPr>
          <p:cNvSpPr txBox="1"/>
          <p:nvPr/>
        </p:nvSpPr>
        <p:spPr>
          <a:xfrm>
            <a:off x="5940152" y="306896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G’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CDE277EE-C08F-B17C-FE29-AA38572B0A0E}"/>
                  </a:ext>
                </a:extLst>
              </p:cNvPr>
              <p:cNvSpPr txBox="1"/>
              <p:nvPr/>
            </p:nvSpPr>
            <p:spPr>
              <a:xfrm>
                <a:off x="6588224" y="3908212"/>
                <a:ext cx="2376264" cy="12536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fr-FR" i="1" dirty="0">
                    <a:latin typeface="Cambria Math" panose="02040503050406030204" pitchFamily="18" charset="0"/>
                  </a:rPr>
                  <a:t>Changement de base 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acc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ε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ε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  <m:r>
                                <m:rPr>
                                  <m:nor/>
                                </m:rPr>
                                <a:rPr lang="fr-FR" dirty="0"/>
                                <m:t> </m:t>
                              </m:r>
                            </m:e>
                            <m:e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acc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ε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ε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</m:eqAr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CDE277EE-C08F-B17C-FE29-AA38572B0A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8224" y="3908212"/>
                <a:ext cx="2376264" cy="1253613"/>
              </a:xfrm>
              <a:prstGeom prst="rect">
                <a:avLst/>
              </a:prstGeom>
              <a:blipFill>
                <a:blip r:embed="rId6"/>
                <a:stretch>
                  <a:fillRect l="-2308" t="-29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9567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EED6DE-C149-F562-3964-9AFD301F66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22B03783-D2C8-EF84-D67A-6077E48B64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2" y="0"/>
            <a:ext cx="5172797" cy="3791479"/>
          </a:xfrm>
          <a:prstGeom prst="rect">
            <a:avLst/>
          </a:prstGeom>
        </p:spPr>
      </p:pic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1533CECA-D54B-FE27-2252-EA8C4E7FAA17}"/>
              </a:ext>
            </a:extLst>
          </p:cNvPr>
          <p:cNvCxnSpPr/>
          <p:nvPr/>
        </p:nvCxnSpPr>
        <p:spPr>
          <a:xfrm flipV="1">
            <a:off x="4860032" y="188640"/>
            <a:ext cx="3960440" cy="28803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0750619C-8631-DF98-D0C0-F8E8A74F1A76}"/>
                  </a:ext>
                </a:extLst>
              </p:cNvPr>
              <p:cNvSpPr txBox="1"/>
              <p:nvPr/>
            </p:nvSpPr>
            <p:spPr>
              <a:xfrm>
                <a:off x="8244408" y="-27384"/>
                <a:ext cx="504056" cy="4047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dirty="0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0750619C-8631-DF98-D0C0-F8E8A74F1A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4408" y="-27384"/>
                <a:ext cx="504056" cy="4047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EC797293-4B62-718F-3203-99CEABE381FB}"/>
              </a:ext>
            </a:extLst>
          </p:cNvPr>
          <p:cNvCxnSpPr>
            <a:cxnSpLocks/>
          </p:cNvCxnSpPr>
          <p:nvPr/>
        </p:nvCxnSpPr>
        <p:spPr>
          <a:xfrm flipH="1" flipV="1">
            <a:off x="3835152" y="1628800"/>
            <a:ext cx="1024880" cy="1448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014621B4-FE1B-524F-55C6-8A981202B711}"/>
                  </a:ext>
                </a:extLst>
              </p:cNvPr>
              <p:cNvSpPr txBox="1"/>
              <p:nvPr/>
            </p:nvSpPr>
            <p:spPr>
              <a:xfrm>
                <a:off x="3395647" y="1628800"/>
                <a:ext cx="504056" cy="4047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dirty="0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dirty="0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014621B4-FE1B-524F-55C6-8A981202B7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5647" y="1628800"/>
                <a:ext cx="504056" cy="404791"/>
              </a:xfrm>
              <a:prstGeom prst="rect">
                <a:avLst/>
              </a:prstGeom>
              <a:blipFill>
                <a:blip r:embed="rId4"/>
                <a:stretch>
                  <a:fillRect b="-597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ZoneTexte 11">
                <a:extLst>
                  <a:ext uri="{FF2B5EF4-FFF2-40B4-BE49-F238E27FC236}">
                    <a16:creationId xmlns:a16="http://schemas.microsoft.com/office/drawing/2014/main" id="{008D5312-B954-07AB-847D-121F1A434240}"/>
                  </a:ext>
                </a:extLst>
              </p:cNvPr>
              <p:cNvSpPr txBox="1"/>
              <p:nvPr/>
            </p:nvSpPr>
            <p:spPr>
              <a:xfrm>
                <a:off x="0" y="-27384"/>
                <a:ext cx="7092280" cy="72369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/>
                  <a:t>On passe dans le repère A :</a:t>
                </a:r>
              </a:p>
              <a:p>
                <a:endParaRPr lang="fr-FR" dirty="0"/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0→1</m:t>
                        </m:r>
                      </m:e>
                    </m:d>
                  </m:oMath>
                </a14:m>
                <a:r>
                  <a:rPr lang="fr-FR" dirty="0"/>
                  <a:t>=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eqArr>
                                  <m:eqArr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m:rPr>
                                        <m:nor/>
                                      </m:rP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Rc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fr-FR" dirty="0"/>
                                      <m:t> </m:t>
                                    </m:r>
                                    <m:acc>
                                      <m:accPr>
                                        <m:chr m:val="⃗"/>
                                        <m:ctrlPr>
                                          <a:rPr lang="fr-FR" i="1" dirty="0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fr-FR" i="1" dirty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fr-FR" i="1" dirty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</m:acc>
                                    <m:r>
                                      <a:rPr lang="fr-FR" i="1" dirty="0">
                                        <a:latin typeface="Cambria Math" panose="02040503050406030204" pitchFamily="18" charset="0"/>
                                      </a:rPr>
                                      <m:t>, 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fr-FR" dirty="0"/>
                                      <m:t>Rc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fr-FR" dirty="0"/>
                                      <m:t> </m:t>
                                    </m:r>
                                    <m:acc>
                                      <m:accPr>
                                        <m:chr m:val="⃗"/>
                                        <m:ctrlPr>
                                          <a:rPr lang="fr-FR" i="1" smtClean="0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m:rPr>
                                            <m:nor/>
                                          </m:rPr>
                                          <a:rPr lang="fr-FR" dirty="0">
                                            <a:solidFill>
                                              <a:srgbClr val="00B050"/>
                                            </a:solidFill>
                                          </a:rPr>
                                          <m:t>y</m:t>
                                        </m:r>
                                        <m:r>
                                          <m:rPr>
                                            <m:nor/>
                                          </m:rPr>
                                          <a:rPr lang="fr-FR" dirty="0">
                                            <a:solidFill>
                                              <a:srgbClr val="00B050"/>
                                            </a:solidFill>
                                          </a:rPr>
                                          <m:t>1</m:t>
                                        </m:r>
                                      </m:e>
                                    </m:acc>
                                  </m:e>
                                  <m:e>
                                    <m:acc>
                                      <m:accPr>
                                        <m:chr m:val="⃗"/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acc>
                                  </m:e>
                                </m:eqArr>
                              </m:e>
                            </m:d>
                          </m:e>
                          <m:sub>
                            <m:r>
                              <m:rPr>
                                <m:nor/>
                              </m:rPr>
                              <a:rPr lang="fr-FR" dirty="0"/>
                              <m:t>(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C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, </m:t>
                            </m:r>
                            <m:acc>
                              <m:accPr>
                                <m:chr m:val="⃗"/>
                                <m:ctrlPr>
                                  <a:rPr lang="fr-FR" i="1" dirty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fr-FR" i="1" dirty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fr-FR" i="1" dirty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acc>
                            <m:r>
                              <m:rPr>
                                <m:nor/>
                              </m:rPr>
                              <a:rPr lang="fr-FR" dirty="0"/>
                              <m:t>, </m:t>
                            </m:r>
                            <m:acc>
                              <m:accPr>
                                <m:chr m:val="⃗"/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nor/>
                                  </m:rPr>
                                  <a:rPr lang="fr-FR" dirty="0"/>
                                  <m:t>y</m:t>
                                </m:r>
                                <m:r>
                                  <m:rPr>
                                    <m:nor/>
                                  </m:rPr>
                                  <a:rPr lang="fr-FR" dirty="0"/>
                                  <m:t>1</m:t>
                                </m:r>
                              </m:e>
                            </m:acc>
                            <m:r>
                              <m:rPr>
                                <m:nor/>
                              </m:rPr>
                              <a:rPr lang="fr-FR" dirty="0"/>
                              <m:t>)</m:t>
                            </m:r>
                          </m:sub>
                        </m:sSub>
                      </m:e>
                    </m:sPre>
                  </m:oMath>
                </a14:m>
                <a:endParaRPr lang="fr-FR" dirty="0"/>
              </a:p>
              <a:p>
                <a:endParaRPr lang="fr-FR" i="1" dirty="0">
                  <a:latin typeface="Cambria Math" panose="02040503050406030204" pitchFamily="18" charset="0"/>
                </a:endParaRPr>
              </a:p>
              <a:p>
                <a:endParaRPr lang="fr-FR" i="1" dirty="0">
                  <a:latin typeface="Cambria Math" panose="02040503050406030204" pitchFamily="18" charset="0"/>
                </a:endParaRPr>
              </a:p>
              <a:p>
                <a:endParaRPr lang="fr-FR" i="1" dirty="0">
                  <a:latin typeface="Cambria Math" panose="02040503050406030204" pitchFamily="18" charset="0"/>
                </a:endParaRPr>
              </a:p>
              <a:p>
                <a:endParaRPr lang="fr-FR" i="1" dirty="0">
                  <a:latin typeface="Cambria Math" panose="02040503050406030204" pitchFamily="18" charset="0"/>
                </a:endParaRPr>
              </a:p>
              <a:p>
                <a:endParaRPr lang="fr-FR" i="1" dirty="0">
                  <a:latin typeface="Cambria Math" panose="02040503050406030204" pitchFamily="18" charset="0"/>
                </a:endParaRPr>
              </a:p>
              <a:p>
                <a:endParaRPr lang="fr-FR" i="1" dirty="0">
                  <a:latin typeface="Cambria Math" panose="02040503050406030204" pitchFamily="18" charset="0"/>
                </a:endParaRPr>
              </a:p>
              <a:p>
                <a:endParaRPr lang="fr-FR" i="1" dirty="0">
                  <a:latin typeface="Cambria Math" panose="02040503050406030204" pitchFamily="18" charset="0"/>
                </a:endParaRPr>
              </a:p>
              <a:p>
                <a:endParaRPr lang="fr-FR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0→1</m:t>
                        </m:r>
                      </m:e>
                    </m:d>
                  </m:oMath>
                </a14:m>
                <a:r>
                  <a:rPr lang="fr-FR" dirty="0"/>
                  <a:t>=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eqArr>
                                  <m:eqArr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m:rPr>
                                        <m:nor/>
                                      </m:rP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Rc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𝑐𝑜𝑠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ε</m:t>
                                    </m:r>
                                    <m:acc>
                                      <m:accPr>
                                        <m:chr m:val="⃗"/>
                                        <m:ctrlPr>
                                          <a:rPr lang="fr-FR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fr-FR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  <m:r>
                                      <a:rPr lang="fr-FR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fr-FR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𝑠𝑖𝑛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ε</m:t>
                                    </m:r>
                                    <m:acc>
                                      <m:accPr>
                                        <m:chr m:val="⃗"/>
                                        <m:ctrlPr>
                                          <a:rPr lang="fr-FR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fr-FR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</m:acc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  <m:r>
                                      <a:rPr lang="fr-FR" i="1" dirty="0">
                                        <a:latin typeface="Cambria Math" panose="02040503050406030204" pitchFamily="18" charset="0"/>
                                      </a:rPr>
                                      <m:t>, 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fr-FR" dirty="0"/>
                                      <m:t>Rc</m:t>
                                    </m:r>
                                    <m:r>
                                      <a:rPr lang="fr-FR" i="1" dirty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fr-FR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𝑠𝑖𝑛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ε</m:t>
                                    </m:r>
                                    <m:acc>
                                      <m:accPr>
                                        <m:chr m:val="⃗"/>
                                        <m:ctrlPr>
                                          <a:rPr lang="fr-FR" i="1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fr-FR" i="1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  <m:r>
                                      <a:rPr lang="fr-FR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fr-FR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𝑐𝑜𝑠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ε</m:t>
                                    </m:r>
                                    <m:acc>
                                      <m:accPr>
                                        <m:chr m:val="⃗"/>
                                        <m:ctrlPr>
                                          <a:rPr lang="fr-FR" i="1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fr-FR" i="1">
                                            <a:solidFill>
                                              <a:srgbClr val="00B05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</m:acc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e>
                                    <m:acc>
                                      <m:accPr>
                                        <m:chr m:val="⃗"/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acc>
                                  </m:e>
                                </m:eqArr>
                              </m:e>
                            </m:d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A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, </m:t>
                            </m:r>
                            <m:acc>
                              <m:accPr>
                                <m:chr m:val="⃗"/>
                                <m:ctrlPr>
                                  <a:rPr lang="fr-FR" i="1" dirty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fr-FR" i="1" dirty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  <m:r>
                              <m:rPr>
                                <m:nor/>
                              </m:rPr>
                              <a:rPr lang="fr-FR" dirty="0"/>
                              <m:t>, </m:t>
                            </m:r>
                            <m:acc>
                              <m:accPr>
                                <m:chr m:val="⃗"/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nor/>
                                  </m:rPr>
                                  <a:rPr lang="fr-FR" dirty="0"/>
                                  <m:t>y</m:t>
                                </m:r>
                              </m:e>
                            </m:acc>
                            <m:r>
                              <m:rPr>
                                <m:nor/>
                              </m:rPr>
                              <a:rPr lang="fr-FR" dirty="0"/>
                              <m:t>)</m:t>
                            </m:r>
                          </m:sub>
                        </m:sSub>
                      </m:e>
                    </m:sPre>
                  </m:oMath>
                </a14:m>
                <a:endParaRPr lang="fr-FR" dirty="0"/>
              </a:p>
              <a:p>
                <a:r>
                  <a:rPr lang="fr-FR" dirty="0"/>
                  <a:t>Sur x :</a:t>
                </a:r>
              </a:p>
              <a:p>
                <a:r>
                  <a:rPr lang="fr-FR" dirty="0" err="1"/>
                  <a:t>Rc</a:t>
                </a:r>
                <a:r>
                  <a:rPr lang="fr-FR" dirty="0"/>
                  <a:t>(cos</a:t>
                </a:r>
                <a:r>
                  <a:rPr lang="el-GR" dirty="0"/>
                  <a:t>ε</a:t>
                </a:r>
                <a:r>
                  <a:rPr lang="fr-FR" dirty="0"/>
                  <a:t>-sin</a:t>
                </a:r>
                <a:r>
                  <a:rPr lang="el-GR" dirty="0"/>
                  <a:t>ε</a:t>
                </a:r>
                <a:r>
                  <a:rPr lang="fr-FR" dirty="0"/>
                  <a:t>)</a:t>
                </a:r>
              </a:p>
              <a:p>
                <a:r>
                  <a:rPr lang="fr-FR" dirty="0"/>
                  <a:t>Sur y :</a:t>
                </a:r>
              </a:p>
              <a:p>
                <a:r>
                  <a:rPr lang="fr-FR" dirty="0" err="1"/>
                  <a:t>Rc</a:t>
                </a:r>
                <a:r>
                  <a:rPr lang="fr-FR" dirty="0"/>
                  <a:t>(</a:t>
                </a:r>
                <a:r>
                  <a:rPr lang="fr-FR" dirty="0" err="1"/>
                  <a:t>sinε+cosε</a:t>
                </a:r>
                <a:r>
                  <a:rPr lang="fr-FR" dirty="0"/>
                  <a:t>)</a:t>
                </a:r>
              </a:p>
              <a:p>
                <a:endParaRPr lang="fr-FR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0→1</m:t>
                        </m:r>
                      </m:e>
                    </m:d>
                  </m:oMath>
                </a14:m>
                <a:r>
                  <a:rPr lang="fr-FR" dirty="0"/>
                  <a:t>=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eqArr>
                                  <m:eqArr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m:rPr>
                                        <m:nor/>
                                      </m:rP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Rc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fr-FR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𝑐𝑜𝑠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ε</m:t>
                                    </m:r>
                                    <m:r>
                                      <a:rPr lang="fr-FR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fr-FR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𝑠𝑖𝑛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ε</m:t>
                                    </m:r>
                                    <m:r>
                                      <a:rPr lang="fr-FR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  <m:acc>
                                      <m:accPr>
                                        <m:chr m:val="⃗"/>
                                        <m:ctrlPr>
                                          <a:rPr lang="fr-FR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fr-FR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  <m:r>
                                      <a:rPr lang="fr-FR" i="1" dirty="0">
                                        <a:latin typeface="Cambria Math" panose="02040503050406030204" pitchFamily="18" charset="0"/>
                                      </a:rPr>
                                      <m:t>, 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fr-FR" dirty="0"/>
                                      <m:t>Rc</m:t>
                                    </m:r>
                                    <m:r>
                                      <a:rPr lang="fr-FR" i="1" dirty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fr-FR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𝑠𝑖𝑛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ε</m:t>
                                    </m:r>
                                    <m:r>
                                      <a:rPr lang="fr-FR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fr-FR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𝑐𝑜𝑠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ε</m:t>
                                    </m:r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  <m:acc>
                                      <m:accPr>
                                        <m:chr m:val="⃗"/>
                                        <m:ctrlPr>
                                          <a:rPr lang="fr-FR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fr-FR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</m:acc>
                                  </m:e>
                                  <m:e>
                                    <m:acc>
                                      <m:accPr>
                                        <m:chr m:val="⃗"/>
                                        <m:ctrl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acc>
                                  </m:e>
                                </m:eqArr>
                              </m:e>
                            </m:d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A</m:t>
                            </m:r>
                            <m:r>
                              <m:rPr>
                                <m:nor/>
                              </m:rPr>
                              <a:rPr lang="fr-FR" dirty="0"/>
                              <m:t>, </m:t>
                            </m:r>
                            <m:acc>
                              <m:accPr>
                                <m:chr m:val="⃗"/>
                                <m:ctrlPr>
                                  <a:rPr lang="fr-FR" i="1" dirty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fr-FR" i="1" dirty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  <m:r>
                              <m:rPr>
                                <m:nor/>
                              </m:rPr>
                              <a:rPr lang="fr-FR" dirty="0"/>
                              <m:t>, </m:t>
                            </m:r>
                            <m:acc>
                              <m:accPr>
                                <m:chr m:val="⃗"/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nor/>
                                  </m:rPr>
                                  <a:rPr lang="fr-FR" dirty="0"/>
                                  <m:t>y</m:t>
                                </m:r>
                              </m:e>
                            </m:acc>
                            <m:r>
                              <m:rPr>
                                <m:nor/>
                              </m:rPr>
                              <a:rPr lang="fr-FR" dirty="0"/>
                              <m:t>)</m:t>
                            </m:r>
                          </m:sub>
                        </m:sSub>
                      </m:e>
                    </m:sPre>
                  </m:oMath>
                </a14:m>
                <a:endParaRPr lang="fr-FR" i="1" dirty="0">
                  <a:latin typeface="Cambria Math" panose="02040503050406030204" pitchFamily="18" charset="0"/>
                </a:endParaRPr>
              </a:p>
              <a:p>
                <a:endParaRPr lang="fr-FR" dirty="0"/>
              </a:p>
            </p:txBody>
          </p:sp>
        </mc:Choice>
        <mc:Fallback>
          <p:sp>
            <p:nvSpPr>
              <p:cNvPr id="12" name="ZoneTexte 11">
                <a:extLst>
                  <a:ext uri="{FF2B5EF4-FFF2-40B4-BE49-F238E27FC236}">
                    <a16:creationId xmlns:a16="http://schemas.microsoft.com/office/drawing/2014/main" id="{008D5312-B954-07AB-847D-121F1A4342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-27384"/>
                <a:ext cx="7092280" cy="7236918"/>
              </a:xfrm>
              <a:prstGeom prst="rect">
                <a:avLst/>
              </a:prstGeom>
              <a:blipFill>
                <a:blip r:embed="rId5"/>
                <a:stretch>
                  <a:fillRect l="-688" t="-50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ZoneTexte 1">
            <a:extLst>
              <a:ext uri="{FF2B5EF4-FFF2-40B4-BE49-F238E27FC236}">
                <a16:creationId xmlns:a16="http://schemas.microsoft.com/office/drawing/2014/main" id="{7CD3D7BE-35E6-472F-A406-B8F7CA950B56}"/>
              </a:ext>
            </a:extLst>
          </p:cNvPr>
          <p:cNvSpPr txBox="1"/>
          <p:nvPr/>
        </p:nvSpPr>
        <p:spPr>
          <a:xfrm>
            <a:off x="5940152" y="306896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G’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1BAFC0AD-E82A-A4E3-0416-865A350C6D84}"/>
                  </a:ext>
                </a:extLst>
              </p:cNvPr>
              <p:cNvSpPr txBox="1"/>
              <p:nvPr/>
            </p:nvSpPr>
            <p:spPr>
              <a:xfrm>
                <a:off x="149398" y="1895739"/>
                <a:ext cx="2664296" cy="12536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i="1" dirty="0">
                    <a:latin typeface="Cambria Math" panose="02040503050406030204" pitchFamily="18" charset="0"/>
                  </a:rPr>
                  <a:t>Changement de base 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acc>
                                <m:accPr>
                                  <m:chr m:val="⃗"/>
                                  <m:ctrlPr>
                                    <a:rPr lang="fr-FR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fr-FR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acc>
                              <m:r>
                                <a:rPr lang="fr-FR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fr-FR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ε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fr-FR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fr-FR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ε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  <m:r>
                                <m:rPr>
                                  <m:nor/>
                                </m:rPr>
                                <a:rPr lang="fr-FR" dirty="0">
                                  <a:solidFill>
                                    <a:srgbClr val="FF0000"/>
                                  </a:solidFill>
                                </a:rPr>
                                <m:t> </m:t>
                              </m:r>
                            </m:e>
                            <m:e>
                              <m:acc>
                                <m:accPr>
                                  <m:chr m:val="⃗"/>
                                  <m:ctrlPr>
                                    <a:rPr lang="fr-FR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fr-FR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acc>
                              <m:r>
                                <a:rPr lang="fr-FR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fr-FR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ε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fr-FR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fr-FR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ε</m:t>
                              </m:r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</m:eqAr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1BAFC0AD-E82A-A4E3-0416-865A350C6D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398" y="1895739"/>
                <a:ext cx="2664296" cy="1253613"/>
              </a:xfrm>
              <a:prstGeom prst="rect">
                <a:avLst/>
              </a:prstGeom>
              <a:blipFill>
                <a:blip r:embed="rId6"/>
                <a:stretch>
                  <a:fillRect l="-2059" t="-339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03334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9924D1ECC420D47A2456556BC94F7370400BDF4491DEA4973499845289601F88B9F" ma:contentTypeVersion="55" ma:contentTypeDescription="Create a new document." ma:contentTypeScope="" ma:versionID="41eb558a2b826e6e4f9defd990175bec">
  <xsd:schema xmlns:xsd="http://www.w3.org/2001/XMLSchema" xmlns:xs="http://www.w3.org/2001/XMLSchema" xmlns:p="http://schemas.microsoft.com/office/2006/metadata/properties" xmlns:ns2="6d93d202-47fc-4405-873a-cab67cc5f1b2" xmlns:ns3="64acb2c5-0a2b-4bda-bd34-58e36cbb80d2" targetNamespace="http://schemas.microsoft.com/office/2006/metadata/properties" ma:root="true" ma:fieldsID="19deea0185cf7bc57eee9b90b1ba2ace" ns2:_="" ns3:_="">
    <xsd:import namespace="6d93d202-47fc-4405-873a-cab67cc5f1b2"/>
    <xsd:import namespace="64acb2c5-0a2b-4bda-bd34-58e36cbb80d2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  <xsd:element ref="ns3:Description0" minOccurs="0"/>
                <xsd:element ref="ns3:Compon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93d202-47fc-4405-873a-cab67cc5f1b2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dc79c007-7f28-4db9-9ba1-525d19a3279b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80C6DD30-196A-4C6B-B1BF-A43F3B8ACD4F}" ma:internalName="CSXSubmissionMarket" ma:readOnly="false" ma:showField="MarketName" ma:web="6d93d202-47fc-4405-873a-cab67cc5f1b2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bb16b974-ed24-4278-8820-8e232d38904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7E2D4CA2-442A-4FDA-AA57-71B8C7B2C53C}" ma:internalName="InProjectListLookup" ma:readOnly="true" ma:showField="InProjectList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fd9a49dc-3dbf-4047-b62d-1d587abe7b40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7E2D4CA2-442A-4FDA-AA57-71B8C7B2C53C}" ma:internalName="LastCompleteVersionLookup" ma:readOnly="true" ma:showField="LastCompleteVersion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7E2D4CA2-442A-4FDA-AA57-71B8C7B2C53C}" ma:internalName="LastPreviewErrorLookup" ma:readOnly="true" ma:showField="LastPreviewError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7E2D4CA2-442A-4FDA-AA57-71B8C7B2C53C}" ma:internalName="LastPreviewResultLookup" ma:readOnly="true" ma:showField="LastPreviewResult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7E2D4CA2-442A-4FDA-AA57-71B8C7B2C53C}" ma:internalName="LastPreviewAttemptDateLookup" ma:readOnly="true" ma:showField="LastPreviewAttemptDat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7E2D4CA2-442A-4FDA-AA57-71B8C7B2C53C}" ma:internalName="LastPreviewedByLookup" ma:readOnly="true" ma:showField="LastPreviewedBy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7E2D4CA2-442A-4FDA-AA57-71B8C7B2C53C}" ma:internalName="LastPreviewTimeLookup" ma:readOnly="true" ma:showField="LastPreviewTim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7E2D4CA2-442A-4FDA-AA57-71B8C7B2C53C}" ma:internalName="LastPreviewVersionLookup" ma:readOnly="true" ma:showField="LastPreviewVersion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7E2D4CA2-442A-4FDA-AA57-71B8C7B2C53C}" ma:internalName="LastPublishErrorLookup" ma:readOnly="true" ma:showField="LastPublishError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7E2D4CA2-442A-4FDA-AA57-71B8C7B2C53C}" ma:internalName="LastPublishResultLookup" ma:readOnly="true" ma:showField="LastPublishResult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7E2D4CA2-442A-4FDA-AA57-71B8C7B2C53C}" ma:internalName="LastPublishAttemptDateLookup" ma:readOnly="true" ma:showField="LastPublishAttemptDat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7E2D4CA2-442A-4FDA-AA57-71B8C7B2C53C}" ma:internalName="LastPublishedByLookup" ma:readOnly="true" ma:showField="LastPublishedBy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7E2D4CA2-442A-4FDA-AA57-71B8C7B2C53C}" ma:internalName="LastPublishTimeLookup" ma:readOnly="true" ma:showField="LastPublishTim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7E2D4CA2-442A-4FDA-AA57-71B8C7B2C53C}" ma:internalName="LastPublishVersionLookup" ma:readOnly="true" ma:showField="LastPublishVersion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4CDE398E-75A7-4993-8C61-2BFD31F64754}" ma:internalName="LocLastLocAttemptVersionLookup" ma:readOnly="false" ma:showField="LastLocAttemptVersion" ma:web="6d93d202-47fc-4405-873a-cab67cc5f1b2">
      <xsd:simpleType>
        <xsd:restriction base="dms:Lookup"/>
      </xsd:simpleType>
    </xsd:element>
    <xsd:element name="LocLastLocAttemptVersionTypeLookup" ma:index="72" nillable="true" ma:displayName="Loc Last Loc Attempt Version Type" ma:default="" ma:list="{4CDE398E-75A7-4993-8C61-2BFD31F64754}" ma:internalName="LocLastLocAttemptVersionTypeLookup" ma:readOnly="true" ma:showField="LastLocAttemptVersionType" ma:web="6d93d202-47fc-4405-873a-cab67cc5f1b2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4CDE398E-75A7-4993-8C61-2BFD31F64754}" ma:internalName="LocNewPublishedVersionLookup" ma:readOnly="true" ma:showField="NewPublishedVersion" ma:web="6d93d202-47fc-4405-873a-cab67cc5f1b2">
      <xsd:simpleType>
        <xsd:restriction base="dms:Lookup"/>
      </xsd:simpleType>
    </xsd:element>
    <xsd:element name="LocOverallHandbackStatusLookup" ma:index="76" nillable="true" ma:displayName="Loc Overall Handback Status" ma:default="" ma:list="{4CDE398E-75A7-4993-8C61-2BFD31F64754}" ma:internalName="LocOverallHandbackStatusLookup" ma:readOnly="true" ma:showField="OverallHandbackStatus" ma:web="6d93d202-47fc-4405-873a-cab67cc5f1b2">
      <xsd:simpleType>
        <xsd:restriction base="dms:Lookup"/>
      </xsd:simpleType>
    </xsd:element>
    <xsd:element name="LocOverallLocStatusLookup" ma:index="77" nillable="true" ma:displayName="Loc Overall Localize Status" ma:default="" ma:list="{4CDE398E-75A7-4993-8C61-2BFD31F64754}" ma:internalName="LocOverallLocStatusLookup" ma:readOnly="true" ma:showField="OverallLocStatus" ma:web="6d93d202-47fc-4405-873a-cab67cc5f1b2">
      <xsd:simpleType>
        <xsd:restriction base="dms:Lookup"/>
      </xsd:simpleType>
    </xsd:element>
    <xsd:element name="LocOverallPreviewStatusLookup" ma:index="78" nillable="true" ma:displayName="Loc Overall Preview Status" ma:default="" ma:list="{4CDE398E-75A7-4993-8C61-2BFD31F64754}" ma:internalName="LocOverallPreviewStatusLookup" ma:readOnly="true" ma:showField="OverallPreviewStatus" ma:web="6d93d202-47fc-4405-873a-cab67cc5f1b2">
      <xsd:simpleType>
        <xsd:restriction base="dms:Lookup"/>
      </xsd:simpleType>
    </xsd:element>
    <xsd:element name="LocOverallPublishStatusLookup" ma:index="79" nillable="true" ma:displayName="Loc Overall Publish Status" ma:default="" ma:list="{4CDE398E-75A7-4993-8C61-2BFD31F64754}" ma:internalName="LocOverallPublishStatusLookup" ma:readOnly="true" ma:showField="OverallPublishStatus" ma:web="6d93d202-47fc-4405-873a-cab67cc5f1b2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4CDE398E-75A7-4993-8C61-2BFD31F64754}" ma:internalName="LocProcessedForHandoffsLookup" ma:readOnly="true" ma:showField="ProcessedForHandoffs" ma:web="6d93d202-47fc-4405-873a-cab67cc5f1b2">
      <xsd:simpleType>
        <xsd:restriction base="dms:Lookup"/>
      </xsd:simpleType>
    </xsd:element>
    <xsd:element name="LocProcessedForMarketsLookup" ma:index="82" nillable="true" ma:displayName="Loc Processed For Markets" ma:default="" ma:list="{4CDE398E-75A7-4993-8C61-2BFD31F64754}" ma:internalName="LocProcessedForMarketsLookup" ma:readOnly="true" ma:showField="ProcessedForMarkets" ma:web="6d93d202-47fc-4405-873a-cab67cc5f1b2">
      <xsd:simpleType>
        <xsd:restriction base="dms:Lookup"/>
      </xsd:simpleType>
    </xsd:element>
    <xsd:element name="LocPublishedDependentAssetsLookup" ma:index="83" nillable="true" ma:displayName="Loc Published Dependent Assets" ma:default="" ma:list="{4CDE398E-75A7-4993-8C61-2BFD31F64754}" ma:internalName="LocPublishedDependentAssetsLookup" ma:readOnly="true" ma:showField="PublishedDependentAssets" ma:web="6d93d202-47fc-4405-873a-cab67cc5f1b2">
      <xsd:simpleType>
        <xsd:restriction base="dms:Lookup"/>
      </xsd:simpleType>
    </xsd:element>
    <xsd:element name="LocPublishedLinkedAssetsLookup" ma:index="84" nillable="true" ma:displayName="Loc Published Linked Assets" ma:default="" ma:list="{4CDE398E-75A7-4993-8C61-2BFD31F64754}" ma:internalName="LocPublishedLinkedAssetsLookup" ma:readOnly="true" ma:showField="PublishedLinkedAssets" ma:web="6d93d202-47fc-4405-873a-cab67cc5f1b2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db560eb5-700a-4f94-8fda-b57de4261f12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80C6DD30-196A-4C6B-B1BF-A43F3B8ACD4F}" ma:internalName="Markets" ma:readOnly="false" ma:showField="MarketNam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7E2D4CA2-442A-4FDA-AA57-71B8C7B2C53C}" ma:internalName="NumOfRatingsLookup" ma:readOnly="true" ma:showField="NumOfRatings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7E2D4CA2-442A-4FDA-AA57-71B8C7B2C53C}" ma:internalName="PublishStatusLookup" ma:readOnly="false" ma:showField="PublishStatus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6e3f7319-fb8f-4449-8902-000ab73a8566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11d213f5-ec09-44b6-a8be-9da225be7a8d}" ma:internalName="TaxCatchAll" ma:showField="CatchAllData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11d213f5-ec09-44b6-a8be-9da225be7a8d}" ma:internalName="TaxCatchAllLabel" ma:readOnly="true" ma:showField="CatchAllDataLabel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acb2c5-0a2b-4bda-bd34-58e36cbb80d2" elementFormDefault="qualified">
    <xsd:import namespace="http://schemas.microsoft.com/office/2006/documentManagement/types"/>
    <xsd:import namespace="http://schemas.microsoft.com/office/infopath/2007/PartnerControls"/>
    <xsd:element name="Description0" ma:index="134" nillable="true" ma:displayName="Description" ma:internalName="Description0">
      <xsd:simpleType>
        <xsd:restriction base="dms:Note"/>
      </xsd:simpleType>
    </xsd:element>
    <xsd:element name="Component" ma:index="135" nillable="true" ma:displayName="Component" ma:internalName="Componen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quiredFrom xmlns="6d93d202-47fc-4405-873a-cab67cc5f1b2" xsi:nil="true"/>
    <IsSearchable xmlns="6d93d202-47fc-4405-873a-cab67cc5f1b2">true</IsSearchable>
    <EditorialStatus xmlns="6d93d202-47fc-4405-873a-cab67cc5f1b2">Complete</EditorialStatus>
    <OriginAsset xmlns="6d93d202-47fc-4405-873a-cab67cc5f1b2" xsi:nil="true"/>
    <ThumbnailAssetId xmlns="6d93d202-47fc-4405-873a-cab67cc5f1b2" xsi:nil="true"/>
    <TrustLevel xmlns="6d93d202-47fc-4405-873a-cab67cc5f1b2">3 Community New</TrustLevel>
    <MarketSpecific xmlns="6d93d202-47fc-4405-873a-cab67cc5f1b2">true</MarketSpecific>
    <TPNamespace xmlns="6d93d202-47fc-4405-873a-cab67cc5f1b2" xsi:nil="true"/>
    <DirectSourceMarket xmlns="6d93d202-47fc-4405-873a-cab67cc5f1b2">english</DirectSourceMarket>
    <MachineTranslated xmlns="6d93d202-47fc-4405-873a-cab67cc5f1b2">false</MachineTranslated>
    <PlannedPubDate xmlns="6d93d202-47fc-4405-873a-cab67cc5f1b2" xsi:nil="true"/>
    <SubmitterId xmlns="6d93d202-47fc-4405-873a-cab67cc5f1b2">9c60ae39-ee33-43c2-b863-454968d0f2cc</SubmitterId>
    <Downloads xmlns="6d93d202-47fc-4405-873a-cab67cc5f1b2">0</Downloads>
    <OriginalSourceMarket xmlns="6d93d202-47fc-4405-873a-cab67cc5f1b2">english</OriginalSourceMarket>
    <PublishTargets xmlns="6d93d202-47fc-4405-873a-cab67cc5f1b2">OfficeOnline</PublishTargets>
    <ArtSampleDocs xmlns="6d93d202-47fc-4405-873a-cab67cc5f1b2" xsi:nil="true"/>
    <ApprovalLog xmlns="6d93d202-47fc-4405-873a-cab67cc5f1b2" xsi:nil="true"/>
    <ApprovalStatus xmlns="6d93d202-47fc-4405-873a-cab67cc5f1b2">InProgress</ApprovalStatus>
    <TPComponent xmlns="6d93d202-47fc-4405-873a-cab67cc5f1b2">PPTFiles</TPComponent>
    <EditorialTags xmlns="6d93d202-47fc-4405-873a-cab67cc5f1b2" xsi:nil="true"/>
    <TPExecutable xmlns="6d93d202-47fc-4405-873a-cab67cc5f1b2" xsi:nil="true"/>
    <LastHandOff xmlns="6d93d202-47fc-4405-873a-cab67cc5f1b2" xsi:nil="true"/>
    <BusinessGroup xmlns="6d93d202-47fc-4405-873a-cab67cc5f1b2" xsi:nil="true"/>
    <TPAppVersion xmlns="6d93d202-47fc-4405-873a-cab67cc5f1b2">12</TPAppVersion>
    <VoteCount xmlns="6d93d202-47fc-4405-873a-cab67cc5f1b2" xsi:nil="true"/>
    <APAuthor xmlns="6d93d202-47fc-4405-873a-cab67cc5f1b2">
      <UserInfo>
        <DisplayName>_o14migrate</DisplayName>
        <AccountId>266</AccountId>
        <AccountType/>
      </UserInfo>
    </APAuthor>
    <TPCommandLine xmlns="6d93d202-47fc-4405-873a-cab67cc5f1b2">{PP} /n {FilePath}</TPCommandLine>
    <UACurrentWords xmlns="6d93d202-47fc-4405-873a-cab67cc5f1b2" xsi:nil="true"/>
    <AssetId xmlns="6d93d202-47fc-4405-873a-cab67cc5f1b2">TP030007462</AssetId>
    <Manager xmlns="6d93d202-47fc-4405-873a-cab67cc5f1b2" xsi:nil="true"/>
    <NumericId xmlns="6d93d202-47fc-4405-873a-cab67cc5f1b2">-1</NumericId>
    <Component xmlns="64acb2c5-0a2b-4bda-bd34-58e36cbb80d2" xsi:nil="true"/>
    <HandoffToMSDN xmlns="6d93d202-47fc-4405-873a-cab67cc5f1b2" xsi:nil="true"/>
    <Markets xmlns="6d93d202-47fc-4405-873a-cab67cc5f1b2">
      <Value>2</Value>
    </Markets>
    <UALocComments xmlns="6d93d202-47fc-4405-873a-cab67cc5f1b2" xsi:nil="true"/>
    <UALocRecommendation xmlns="6d93d202-47fc-4405-873a-cab67cc5f1b2">Localize</UALocRecommendation>
    <AssetStart xmlns="6d93d202-47fc-4405-873a-cab67cc5f1b2">2010-04-16T14:04:04+00:00</AssetStart>
    <CrawlForDependencies xmlns="6d93d202-47fc-4405-873a-cab67cc5f1b2">false</CrawlForDependencies>
    <LastModifiedDateTime xmlns="6d93d202-47fc-4405-873a-cab67cc5f1b2" xsi:nil="true"/>
    <LastPublishResultLookup xmlns="6d93d202-47fc-4405-873a-cab67cc5f1b2" xsi:nil="true"/>
    <PublishStatusLookup xmlns="6d93d202-47fc-4405-873a-cab67cc5f1b2">
      <Value>328081</Value>
      <Value>502028</Value>
    </PublishStatusLookup>
    <AverageRating xmlns="6d93d202-47fc-4405-873a-cab67cc5f1b2" xsi:nil="true"/>
    <CSXUpdate xmlns="6d93d202-47fc-4405-873a-cab67cc5f1b2">false</CSXUpdate>
    <UAProjectedTotalWords xmlns="6d93d202-47fc-4405-873a-cab67cc5f1b2" xsi:nil="true"/>
    <AssetExpire xmlns="6d93d202-47fc-4405-873a-cab67cc5f1b2">2100-01-01T00:00:00+00:00</AssetExpire>
    <AssetType xmlns="6d93d202-47fc-4405-873a-cab67cc5f1b2">TP</AssetType>
    <IntlLangReviewDate xmlns="6d93d202-47fc-4405-873a-cab67cc5f1b2" xsi:nil="true"/>
    <TPFriendlyName xmlns="6d93d202-47fc-4405-873a-cab67cc5f1b2">Thème scolaire - Tableau</TPFriendlyName>
    <IntlLangReview xmlns="6d93d202-47fc-4405-873a-cab67cc5f1b2" xsi:nil="true"/>
    <OOCacheId xmlns="6d93d202-47fc-4405-873a-cab67cc5f1b2" xsi:nil="true"/>
    <PolicheckWords xmlns="6d93d202-47fc-4405-873a-cab67cc5f1b2" xsi:nil="true"/>
    <TemplateStatus xmlns="6d93d202-47fc-4405-873a-cab67cc5f1b2">Complete</TemplateStatus>
    <CSXSubmissionMarket xmlns="6d93d202-47fc-4405-873a-cab67cc5f1b2" xsi:nil="true"/>
    <FriendlyTitle xmlns="6d93d202-47fc-4405-873a-cab67cc5f1b2" xsi:nil="true"/>
    <TPLaunchHelpLinkType xmlns="6d93d202-47fc-4405-873a-cab67cc5f1b2" xsi:nil="true"/>
    <Providers xmlns="6d93d202-47fc-4405-873a-cab67cc5f1b2" xsi:nil="true"/>
    <SourceTitle xmlns="6d93d202-47fc-4405-873a-cab67cc5f1b2">Thème scolaire - Tableau</SourceTitle>
    <TemplateTemplateType xmlns="6d93d202-47fc-4405-873a-cab67cc5f1b2">PowerPoint 12 Default</TemplateTemplateType>
    <TimesCloned xmlns="6d93d202-47fc-4405-873a-cab67cc5f1b2" xsi:nil="true"/>
    <ClipArtFilename xmlns="6d93d202-47fc-4405-873a-cab67cc5f1b2" xsi:nil="true"/>
    <APDescription xmlns="6d93d202-47fc-4405-873a-cab67cc5f1b2" xsi:nil="true"/>
    <TPApplication xmlns="6d93d202-47fc-4405-873a-cab67cc5f1b2">PowerPoint</TPApplication>
    <CSXHash xmlns="6d93d202-47fc-4405-873a-cab67cc5f1b2">ss0zKHNIUlCJDQUAUdjAFskbre4=</CSXHash>
    <PrimaryImageGen xmlns="6d93d202-47fc-4405-873a-cab67cc5f1b2">true</PrimaryImageGen>
    <ContentItem xmlns="6d93d202-47fc-4405-873a-cab67cc5f1b2" xsi:nil="true"/>
    <IsDeleted xmlns="6d93d202-47fc-4405-873a-cab67cc5f1b2">false</IsDeleted>
    <ShowIn xmlns="6d93d202-47fc-4405-873a-cab67cc5f1b2">Show everywhere</ShowIn>
    <BugNumber xmlns="6d93d202-47fc-4405-873a-cab67cc5f1b2" xsi:nil="true"/>
    <LegacyData xmlns="6d93d202-47fc-4405-873a-cab67cc5f1b2">ListingID:;Manager:;BuildStatus:Publish Passed;MockupPath:</LegacyData>
    <TPLaunchHelpLink xmlns="6d93d202-47fc-4405-873a-cab67cc5f1b2" xsi:nil="true"/>
    <Milestone xmlns="6d93d202-47fc-4405-873a-cab67cc5f1b2" xsi:nil="true"/>
    <UANotes xmlns="6d93d202-47fc-4405-873a-cab67cc5f1b2" xsi:nil="true"/>
    <Description0 xmlns="64acb2c5-0a2b-4bda-bd34-58e36cbb80d2" xsi:nil="true"/>
    <IntlLangReviewer xmlns="6d93d202-47fc-4405-873a-cab67cc5f1b2" xsi:nil="true"/>
    <IntlLocPriority xmlns="6d93d202-47fc-4405-873a-cab67cc5f1b2" xsi:nil="true"/>
    <OpenTemplate xmlns="6d93d202-47fc-4405-873a-cab67cc5f1b2">true</OpenTemplate>
    <Provider xmlns="6d93d202-47fc-4405-873a-cab67cc5f1b2" xsi:nil="true"/>
    <CSXSubmissionDate xmlns="6d93d202-47fc-4405-873a-cab67cc5f1b2">2009-10-11T07:00:00+00:00</CSXSubmissionDate>
    <TPClientViewer xmlns="6d93d202-47fc-4405-873a-cab67cc5f1b2" xsi:nil="true"/>
    <DSATActionTaken xmlns="6d93d202-47fc-4405-873a-cab67cc5f1b2" xsi:nil="true"/>
    <APEditor xmlns="6d93d202-47fc-4405-873a-cab67cc5f1b2">
      <UserInfo>
        <DisplayName>_o14migrate</DisplayName>
        <AccountId>266</AccountId>
        <AccountType/>
      </UserInfo>
    </APEditor>
    <TPInstallLocation xmlns="6d93d202-47fc-4405-873a-cab67cc5f1b2">{My Templates}</TPInstallLocation>
    <OutputCachingOn xmlns="6d93d202-47fc-4405-873a-cab67cc5f1b2">false</OutputCachingOn>
    <ParentAssetId xmlns="6d93d202-47fc-4405-873a-cab67cc5f1b2" xsi:nil="true"/>
    <LocManualTestRequired xmlns="6d93d202-47fc-4405-873a-cab67cc5f1b2">false</LocManualTestRequired>
    <LocalizationTagsTaxHTField0 xmlns="6d93d202-47fc-4405-873a-cab67cc5f1b2">
      <Terms xmlns="http://schemas.microsoft.com/office/infopath/2007/PartnerControls"/>
    </LocalizationTagsTaxHTField0>
    <CampaignTagsTaxHTField0 xmlns="6d93d202-47fc-4405-873a-cab67cc5f1b2">
      <Terms xmlns="http://schemas.microsoft.com/office/infopath/2007/PartnerControls"/>
    </CampaignTagsTaxHTField0>
    <LocLastLocAttemptVersionLookup xmlns="6d93d202-47fc-4405-873a-cab67cc5f1b2">169811</LocLastLocAttemptVersionLookup>
    <InternalTagsTaxHTField0 xmlns="6d93d202-47fc-4405-873a-cab67cc5f1b2">
      <Terms xmlns="http://schemas.microsoft.com/office/infopath/2007/PartnerControls"/>
    </InternalTagsTaxHTField0>
    <LocRecommendedHandoff xmlns="6d93d202-47fc-4405-873a-cab67cc5f1b2" xsi:nil="true"/>
    <BlockPublish xmlns="6d93d202-47fc-4405-873a-cab67cc5f1b2">false</BlockPublish>
    <LocComments xmlns="6d93d202-47fc-4405-873a-cab67cc5f1b2" xsi:nil="true"/>
    <TaxCatchAll xmlns="6d93d202-47fc-4405-873a-cab67cc5f1b2"/>
    <OriginalRelease xmlns="6d93d202-47fc-4405-873a-cab67cc5f1b2">14</OriginalRelease>
    <RecommendationsModifier xmlns="6d93d202-47fc-4405-873a-cab67cc5f1b2" xsi:nil="true"/>
    <ScenarioTagsTaxHTField0 xmlns="6d93d202-47fc-4405-873a-cab67cc5f1b2">
      <Terms xmlns="http://schemas.microsoft.com/office/infopath/2007/PartnerControls"/>
    </ScenarioTagsTaxHTField0>
    <FeatureTagsTaxHTField0 xmlns="6d93d202-47fc-4405-873a-cab67cc5f1b2">
      <Terms xmlns="http://schemas.microsoft.com/office/infopath/2007/PartnerControls"/>
    </FeatureTagsTaxHTField0>
    <LocMarketGroupTiers2 xmlns="6d93d202-47fc-4405-873a-cab67cc5f1b2" xsi:nil="true"/>
  </documentManagement>
</p:properties>
</file>

<file path=customXml/itemProps1.xml><?xml version="1.0" encoding="utf-8"?>
<ds:datastoreItem xmlns:ds="http://schemas.openxmlformats.org/officeDocument/2006/customXml" ds:itemID="{93A84CB0-EC57-44F0-B460-1496A299A3E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B37F245-BE3C-49AA-83F5-DB2AF6A2FA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93d202-47fc-4405-873a-cab67cc5f1b2"/>
    <ds:schemaRef ds:uri="64acb2c5-0a2b-4bda-bd34-58e36cbb80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2747C5D-44CC-4937-A2C5-DA35419FCC72}">
  <ds:schemaRefs>
    <ds:schemaRef ds:uri="http://schemas.microsoft.com/office/2006/metadata/properties"/>
    <ds:schemaRef ds:uri="http://schemas.microsoft.com/office/infopath/2007/PartnerControls"/>
    <ds:schemaRef ds:uri="6d93d202-47fc-4405-873a-cab67cc5f1b2"/>
    <ds:schemaRef ds:uri="64acb2c5-0a2b-4bda-bd34-58e36cbb80d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Thème scolaire - Tableau</Template>
  <TotalTime>1205</TotalTime>
  <Words>634</Words>
  <Application>Microsoft Office PowerPoint</Application>
  <PresentationFormat>Affichage à l'écran (4:3)</PresentationFormat>
  <Paragraphs>178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Cambria Math</vt:lpstr>
      <vt:lpstr>Thème Office</vt:lpstr>
      <vt:lpstr>Résolution statique analytique</vt:lpstr>
      <vt:lpstr>Rappel</vt:lpstr>
      <vt:lpstr>Rappel</vt:lpstr>
      <vt:lpstr>Rappel</vt:lpstr>
      <vt:lpstr>Rappel</vt:lpstr>
      <vt:lpstr>Rappel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Dominique FICHOT</dc:creator>
  <cp:lastModifiedBy>Dominique FICHOT</cp:lastModifiedBy>
  <cp:revision>8</cp:revision>
  <dcterms:created xsi:type="dcterms:W3CDTF">2025-12-13T07:49:45Z</dcterms:created>
  <dcterms:modified xsi:type="dcterms:W3CDTF">2025-12-15T11:57:36Z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0x01010069924D1ECC420D47A2456556BC94F7370400BDF4491DEA4973499845289601F88B9F</vt:lpwstr>
  </property>
  <property fmtid="{D5CDD505-2E9C-101B-9397-08002B2CF9AE}" pid="3" name="Applications">
    <vt:lpwstr>53;#PowerPoint 12</vt:lpwstr>
  </property>
  <property fmtid="{D5CDD505-2E9C-101B-9397-08002B2CF9AE}" pid="4" name="Order">
    <vt:r8>8589600</vt:r8>
  </property>
  <property fmtid="{D5CDD505-2E9C-101B-9397-08002B2CF9AE}" pid="5" name="APTrustLevel">
    <vt:r8>3</vt:r8>
  </property>
</Properties>
</file>