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6" r:id="rId13"/>
    <p:sldId id="268" r:id="rId14"/>
    <p:sldId id="274" r:id="rId15"/>
    <p:sldId id="275" r:id="rId16"/>
    <p:sldId id="273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F0E"/>
    <a:srgbClr val="1D27EB"/>
    <a:srgbClr val="FF49FF"/>
    <a:srgbClr val="4242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75487" autoAdjust="0"/>
  </p:normalViewPr>
  <p:slideViewPr>
    <p:cSldViewPr snapToGrid="0">
      <p:cViewPr>
        <p:scale>
          <a:sx n="110" d="100"/>
          <a:sy n="110" d="100"/>
        </p:scale>
        <p:origin x="642" y="-774"/>
      </p:cViewPr>
      <p:guideLst/>
    </p:cSldViewPr>
  </p:slideViewPr>
  <p:notesTextViewPr>
    <p:cViewPr>
      <p:scale>
        <a:sx n="1" d="1"/>
        <a:sy n="1" d="1"/>
      </p:scale>
      <p:origin x="0" y="-103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71895-0049-464F-AC06-9F836F467961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BAEFD-49F9-4EA4-AF12-62505A4F5E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89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société Bourgeois fabrique et commercialise des hayons élévateurs permettant l’accès d’un véhicule à toute personne se déplaçant en fauteuil roulant, sans modification de la carrosserie.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hayon étudié est de type « mono-bras » HBC300. Compact, il est facilement adaptable sur la majorité des véhicules de type « fourgon » ou « monospace » (voir photo).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fr-FR" sz="1800" b="1" kern="100" dirty="0">
                <a:solidFill>
                  <a:srgbClr val="0F476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Caractéristiques :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Masse soulevable : 300Kg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Commande hydraulique par boîte à boutons ou commande infrarouge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Pompe manuelle intégrée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Bras droit ou gauche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Plateau repliable automatique </a:t>
            </a:r>
          </a:p>
          <a:p>
            <a:pPr marL="457200">
              <a:lnSpc>
                <a:spcPct val="107000"/>
              </a:lnSpc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fr-FR" sz="1800" b="1" kern="100" dirty="0">
                <a:solidFill>
                  <a:srgbClr val="0F476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Travail demandé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Définir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complètement la nature des mouvements entre les solides suivants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Mvt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S5/S1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Mvt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S4/S1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Définir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complètement les trajectoires suivantes et </a:t>
            </a: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tracer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sur le schéma cinématique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fr-FR" sz="1800" kern="1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∊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S5 / S1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TF</a:t>
            </a:r>
            <a:r>
              <a:rPr lang="fr-FR" sz="1800" kern="1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∊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S5 / S1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TD</a:t>
            </a:r>
            <a:r>
              <a:rPr lang="fr-FR" sz="1800" kern="1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∊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S4 / S1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TB</a:t>
            </a:r>
            <a:r>
              <a:rPr lang="fr-FR" sz="1800" kern="1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∊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S6 / S1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déduire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nature du mouvement de S6/S1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Tracer 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trajectoire TC</a:t>
            </a:r>
            <a:r>
              <a:rPr lang="fr-FR" sz="1800" kern="1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∊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S7/S6.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Donner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liaison entre S6 et S7 en N et </a:t>
            </a: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expliquer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fonction du point N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</a:t>
            </a: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déduire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fonction du système S8-S9 :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BAEFD-49F9-4EA4-AF12-62505A4F5E3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907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DB796-BF99-734F-0B78-D4ADF7E5B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CA7BD92-6130-0CFD-B543-09636732CD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C442933-4013-E86E-2DE1-02468B4D72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société Bourgeois fabrique et commercialise des hayons élévateurs permettant l’accès d’un véhicule à toute personne se déplaçant en fauteuil roulant, sans modification de la carrosserie.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hayon étudié est de type « mono-bras » HBC300. Compact, il est facilement adaptable sur la majorité des véhicules de type « fourgon » ou « monospace » (voir photo).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fr-FR" sz="1800" b="1" kern="100" dirty="0">
                <a:solidFill>
                  <a:srgbClr val="0F476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Caractéristiques :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Masse soulevable : 300Kg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Commande hydraulique par boîte à boutons ou commande infrarouge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Pompe manuelle intégrée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Bras droit ou gauche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Plateau repliable automatique </a:t>
            </a:r>
          </a:p>
          <a:p>
            <a:pPr marL="457200">
              <a:lnSpc>
                <a:spcPct val="107000"/>
              </a:lnSpc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fr-FR" sz="1800" b="1" kern="100" dirty="0">
                <a:solidFill>
                  <a:srgbClr val="0F476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Travail demandé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Définir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complètement la nature des mouvements entre les solides suivants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Mvt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S5/S1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Mvt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S4/S1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Définir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complètement les trajectoires suivantes et </a:t>
            </a: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tracer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sur le schéma cinématique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fr-FR" sz="1800" kern="1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∊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S5 / S1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TF</a:t>
            </a:r>
            <a:r>
              <a:rPr lang="fr-FR" sz="1800" kern="1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∊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S5 / S1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TD</a:t>
            </a:r>
            <a:r>
              <a:rPr lang="fr-FR" sz="1800" kern="1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∊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S4 / S1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TB</a:t>
            </a:r>
            <a:r>
              <a:rPr lang="fr-FR" sz="1800" kern="1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∊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S6 / S1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déduire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nature du mouvement de S6/S1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Tracer 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trajectoire TC</a:t>
            </a:r>
            <a:r>
              <a:rPr lang="fr-FR" sz="1800" kern="1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∊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S7/S6.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Donner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liaison entre S6 et S7 en N et </a:t>
            </a: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expliquer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fonction du point N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</a:t>
            </a: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déduire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fonction du système S8-S9 :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FF9718-CB36-704C-2131-164661B88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BAEFD-49F9-4EA4-AF12-62505A4F5E3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948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307A3-DA6F-4E0E-662D-4D7C942DE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D298DE9-FD57-3F71-1234-C5A4B662BE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228806D-A5DE-BC28-FFFC-B24A6F7204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société Bourgeois fabrique et commercialise des hayons élévateurs permettant l’accès d’un véhicule à toute personne se déplaçant en fauteuil roulant, sans modification de la carrosserie.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hayon étudié est de type « mono-bras » HBC300. Compact, il est facilement adaptable sur la majorité des véhicules de type « fourgon » ou « monospace » (voir photo).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fr-FR" sz="1800" b="1" kern="100" dirty="0">
                <a:solidFill>
                  <a:srgbClr val="0F476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Caractéristiques :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Masse soulevable : 300Kg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Commande hydraulique par boîte à boutons ou commande infrarouge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Pompe manuelle intégrée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Bras droit ou gauche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Plateau repliable automatique </a:t>
            </a:r>
          </a:p>
          <a:p>
            <a:pPr marL="457200">
              <a:lnSpc>
                <a:spcPct val="107000"/>
              </a:lnSpc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fr-FR" sz="1800" b="1" kern="100" dirty="0">
                <a:solidFill>
                  <a:srgbClr val="0F476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Travail demandé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Définir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complètement la nature des mouvements entre les solides suivants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Mvt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S5/S1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Mvt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S4/S1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Définir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complètement les trajectoires suivantes et </a:t>
            </a: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tracer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sur le schéma cinématique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fr-FR" sz="1800" kern="1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∊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S5 / S1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TF</a:t>
            </a:r>
            <a:r>
              <a:rPr lang="fr-FR" sz="1800" kern="1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∊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S5 / S1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TD</a:t>
            </a:r>
            <a:r>
              <a:rPr lang="fr-FR" sz="1800" kern="1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∊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S4 / S1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TB</a:t>
            </a:r>
            <a:r>
              <a:rPr lang="fr-FR" sz="1800" kern="1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∊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S6 / S1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TB</a:t>
            </a:r>
            <a:r>
              <a:rPr lang="fr-FR" sz="1800" kern="1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∊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S6 / S1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déduire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nature du mouvement de S6/S1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Tracer 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trajectoire TC</a:t>
            </a:r>
            <a:r>
              <a:rPr lang="fr-FR" sz="1800" kern="1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∊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S7/S6.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Donner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liaison entre S6 et S7 en N et </a:t>
            </a: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expliquer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fonction du point N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</a:t>
            </a: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déduire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fonction du système S8-S9 :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1F0FFE-6788-37B6-B591-857EE3E825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BAEFD-49F9-4EA4-AF12-62505A4F5E3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977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D3E52-C62F-99D0-E967-3AEE97A41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A69F6E8-1600-2472-8235-5F8C6E07E8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B53A365-322B-472A-A2E1-3E66D77D0B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société Bourgeois fabrique et commercialise des hayons élévateurs permettant l’accès d’un véhicule à toute personne se déplaçant en fauteuil roulant, sans modification de la carrosserie.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hayon étudié est de type « mono-bras » HBC300. Compact, il est facilement adaptable sur la majorité des véhicules de type « fourgon » ou « monospace » (voir photo).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fr-FR" sz="1800" b="1" kern="100" dirty="0">
                <a:solidFill>
                  <a:srgbClr val="0F476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Caractéristiques :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Masse soulevable : 300Kg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Commande hydraulique par boîte à boutons ou commande infrarouge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Pompe manuelle intégrée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Bras droit ou gauche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Plateau repliable automatique </a:t>
            </a:r>
          </a:p>
          <a:p>
            <a:pPr marL="457200">
              <a:lnSpc>
                <a:spcPct val="107000"/>
              </a:lnSpc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fr-FR" sz="1800" b="1" kern="100" dirty="0">
                <a:solidFill>
                  <a:srgbClr val="0F476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Travail demandé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Définir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complètement la nature des mouvements entre les solides suivants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Mvt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S5/S1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Mvt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S4/S1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Définir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complètement les trajectoires suivantes et </a:t>
            </a: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tracer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sur le schéma cinématique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fr-FR" sz="1800" kern="1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∊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S5 / S1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TF</a:t>
            </a:r>
            <a:r>
              <a:rPr lang="fr-FR" sz="1800" kern="1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∊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S5 / S1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TD</a:t>
            </a:r>
            <a:r>
              <a:rPr lang="fr-FR" sz="1800" kern="1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∊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S4 / S1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TB</a:t>
            </a:r>
            <a:r>
              <a:rPr lang="fr-FR" sz="1800" kern="1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∊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S6 / S1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déduire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nature du mouvement de S6/S1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Tracer 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trajectoire TC</a:t>
            </a:r>
            <a:r>
              <a:rPr lang="fr-FR" sz="1800" kern="1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∊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S7/S6.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Donner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liaison entre S6 et S7 en N et </a:t>
            </a: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expliquer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fonction du point N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</a:t>
            </a:r>
            <a:r>
              <a:rPr lang="fr-FR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déduire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fonction du système S8-S9 :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D89294D-5DC7-2ADF-9C36-58146C47C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BAEFD-49F9-4EA4-AF12-62505A4F5E3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40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5571CD-F4B8-C334-D50B-C6EB6573F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068F54-FCA4-0FB6-09BE-BB0A0ADEC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98B98-1C33-F830-43D5-6A03F23D9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B397-55D4-4359-8FBB-47894C280A69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1331EB-37BA-588A-255C-183129500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35147D-8B7C-4D1B-E2F7-010B69E1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931C-6265-4456-B3B0-AAF299101D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33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FF420-1596-FE60-9D91-85B135540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A820DA-A093-BB2E-8189-8CE4BFFA9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FB0513-3D7A-FC2E-2668-1483BEB93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B397-55D4-4359-8FBB-47894C280A69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C2CD78-562D-0D25-BC1D-7D371B8D9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ACF09A-8476-43EB-D5F5-F0C7FE9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931C-6265-4456-B3B0-AAF299101D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0E7E595-65C5-471B-F869-3499462A9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EB056D-4F85-2A6F-5D7F-C7D393EAC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D81FCF-5945-D397-B071-23EFAC98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B397-55D4-4359-8FBB-47894C280A69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02FD0C-BBE7-3244-080F-F60B5673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F369EE-5555-A535-D8C9-5381501A6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931C-6265-4456-B3B0-AAF299101D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51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699B1-C9DA-30A3-10DF-A311463D5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113BF8-DCCC-799B-F677-42838022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EF9463-E761-B47F-7C52-43CFF39C8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B397-55D4-4359-8FBB-47894C280A69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0A7519-D175-9680-2B96-AEE86403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810D02-86F3-0757-9CD9-BE3E03F0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931C-6265-4456-B3B0-AAF299101D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38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65A9F-9B54-B978-2B1F-4ACD50431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555309-D774-F574-ECBE-FC1DA663F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A7EF05-D032-B8DF-DCE5-7A299A43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B397-55D4-4359-8FBB-47894C280A69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47B2E3-925C-A1F6-C9BE-5EBFC6863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E03207-E84B-0C61-3363-4539D91A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931C-6265-4456-B3B0-AAF299101D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61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A38B1-3565-7F82-31F9-52BC8F4B5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AF180E-C1F1-9904-AC38-146D2A1B4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341628-D4EF-C26D-6137-0433D8C0F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1B4692-270A-E077-F6AC-FF65D6BC7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B397-55D4-4359-8FBB-47894C280A69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677B24-5202-44B1-A665-9C6F7B597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BB8E41-F190-F7D8-83F1-3951246A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931C-6265-4456-B3B0-AAF299101D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13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919C2D-13DF-7682-D4B5-3906DE5F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7B865B-C779-9C89-C704-FA6C5B191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F1F37B-9F1B-935D-FAF5-461542CCE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C82059-62F7-E1EE-52CB-AC6238A68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C0333A-9AC9-341D-46DA-528C90019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EB7E729-C455-8C82-855F-80339B97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B397-55D4-4359-8FBB-47894C280A69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148039-B767-B09C-888A-27D79C3BE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0436E4B-0CD9-982F-8B71-C2BFD78AE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931C-6265-4456-B3B0-AAF299101D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86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72E1DC-B2C3-37EC-CBD9-48C3E546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8C81FF4-CC9B-49BB-1E4B-68B4EC46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B397-55D4-4359-8FBB-47894C280A69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19E670-06DE-1C20-8144-81B27BDD0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BDE646-C220-8B2C-DB03-CC4153AD0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931C-6265-4456-B3B0-AAF299101D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36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FED3281-556A-BA04-B909-04300A15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B397-55D4-4359-8FBB-47894C280A69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916F0F7-798F-36A4-CC6D-B1700640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519DF5-2E69-688A-D160-30ABFD9C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931C-6265-4456-B3B0-AAF299101D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2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716953-DB11-E1EE-14B4-17861CB0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03A0E6-BEAA-61CE-F297-55585BD4B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12C654-4B44-725D-181B-9A7C22AF4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773A7D-ECD1-2E47-A5F8-666B2BD3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B397-55D4-4359-8FBB-47894C280A69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084E0D-31A2-35B9-8F11-67456B7C4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3D2116-F560-CADD-A5CC-36EB586F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931C-6265-4456-B3B0-AAF299101D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40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0B76CD-D0F6-7F50-0770-9C855FE01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E440858-0945-6B71-1EC3-79D2706A6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0AAC28-9E3B-2E53-DEB3-CED414D70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3D1E16-0DFE-BC54-585F-13A51F61D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B397-55D4-4359-8FBB-47894C280A69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264019-FA09-776D-B74F-68672955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BA1A3E-DFAC-0981-78A1-B5F1A1B3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931C-6265-4456-B3B0-AAF299101D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71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3AEE4DE-59C3-7116-96AC-CD87B249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197FA4-C255-F32C-0F98-29285C30D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74D0A1-4046-E1F3-A292-575582D45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3EB397-55D4-4359-8FBB-47894C280A69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F09275-6413-63D4-9F25-F336AC16A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11FBC7-AA40-6DC2-70D8-A74A8FFD0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60931C-6265-4456-B3B0-AAF299101D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97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09FF9A-4FCE-468E-A86A-C9AB525E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1E12D4-3A88-428D-8E5E-AF1AFD923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Reflet lumineux sur un objectif">
            <a:extLst>
              <a:ext uri="{FF2B5EF4-FFF2-40B4-BE49-F238E27FC236}">
                <a16:creationId xmlns:a16="http://schemas.microsoft.com/office/drawing/2014/main" id="{AAD538FF-F29C-7826-EEC3-010ACA8FA1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3151" b="12579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D927D5F-AB18-DBA6-299E-4FFE16D83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985923"/>
          </a:xfrm>
        </p:spPr>
        <p:txBody>
          <a:bodyPr>
            <a:normAutofit/>
          </a:bodyPr>
          <a:lstStyle/>
          <a:p>
            <a:r>
              <a:rPr lang="fr-FR" sz="5200">
                <a:solidFill>
                  <a:srgbClr val="FFFFFF"/>
                </a:solidFill>
              </a:rPr>
              <a:t>Trajectoires et mouvements</a:t>
            </a:r>
          </a:p>
        </p:txBody>
      </p:sp>
    </p:spTree>
    <p:extLst>
      <p:ext uri="{BB962C8B-B14F-4D97-AF65-F5344CB8AC3E}">
        <p14:creationId xmlns:p14="http://schemas.microsoft.com/office/powerpoint/2010/main" val="343152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06D83B2-E682-585C-5CF8-512CCD929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12192000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905AB6CD-2A8F-DD7F-7246-DC9267813126}"/>
              </a:ext>
            </a:extLst>
          </p:cNvPr>
          <p:cNvSpPr/>
          <p:nvPr/>
        </p:nvSpPr>
        <p:spPr>
          <a:xfrm rot="16963510" flipV="1">
            <a:off x="8866822" y="300323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FC2FF6C-016E-A293-63B3-AADC8BD22E4F}"/>
              </a:ext>
            </a:extLst>
          </p:cNvPr>
          <p:cNvSpPr/>
          <p:nvPr/>
        </p:nvSpPr>
        <p:spPr>
          <a:xfrm rot="16963510" flipV="1">
            <a:off x="6147434" y="404717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9F7CF9D-0761-0F24-C089-0B0682C502E9}"/>
              </a:ext>
            </a:extLst>
          </p:cNvPr>
          <p:cNvSpPr/>
          <p:nvPr/>
        </p:nvSpPr>
        <p:spPr>
          <a:xfrm rot="16963510" flipV="1">
            <a:off x="4719637" y="413670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1852294-A529-AB3B-82F7-1AC329152354}"/>
              </a:ext>
            </a:extLst>
          </p:cNvPr>
          <p:cNvSpPr/>
          <p:nvPr/>
        </p:nvSpPr>
        <p:spPr>
          <a:xfrm rot="16963510" flipV="1">
            <a:off x="4102418" y="152781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FE5DACD-CFD9-E0AF-2157-8733CCA65815}"/>
              </a:ext>
            </a:extLst>
          </p:cNvPr>
          <p:cNvSpPr/>
          <p:nvPr/>
        </p:nvSpPr>
        <p:spPr>
          <a:xfrm rot="16963510" flipV="1">
            <a:off x="1959290" y="140493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03FDFB0-6C96-F3A4-B95E-D6A8FDB8C559}"/>
              </a:ext>
            </a:extLst>
          </p:cNvPr>
          <p:cNvSpPr txBox="1"/>
          <p:nvPr/>
        </p:nvSpPr>
        <p:spPr>
          <a:xfrm>
            <a:off x="1714500" y="1154005"/>
            <a:ext cx="31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8E95662-F4B2-9402-E7D0-061BC7D854BE}"/>
              </a:ext>
            </a:extLst>
          </p:cNvPr>
          <p:cNvSpPr txBox="1"/>
          <p:nvPr/>
        </p:nvSpPr>
        <p:spPr>
          <a:xfrm>
            <a:off x="4059555" y="1499951"/>
            <a:ext cx="31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DEEF391-0292-FDE8-DE01-AFE377C6B2E9}"/>
              </a:ext>
            </a:extLst>
          </p:cNvPr>
          <p:cNvSpPr txBox="1"/>
          <p:nvPr/>
        </p:nvSpPr>
        <p:spPr>
          <a:xfrm>
            <a:off x="4768845" y="3796088"/>
            <a:ext cx="31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152345C-99B8-C96D-3F2A-3E6BB4B75B23}"/>
              </a:ext>
            </a:extLst>
          </p:cNvPr>
          <p:cNvSpPr txBox="1"/>
          <p:nvPr/>
        </p:nvSpPr>
        <p:spPr>
          <a:xfrm>
            <a:off x="6218262" y="3768379"/>
            <a:ext cx="31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2955C6D-81E6-0E55-305A-AEC12F1F27DF}"/>
              </a:ext>
            </a:extLst>
          </p:cNvPr>
          <p:cNvSpPr txBox="1"/>
          <p:nvPr/>
        </p:nvSpPr>
        <p:spPr>
          <a:xfrm>
            <a:off x="8549640" y="2868760"/>
            <a:ext cx="31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038907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B5BE1-D9B4-1200-FDC0-391CC7BEA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B6F23E5-4534-B7BB-22BC-7B903D578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15" y="2075177"/>
            <a:ext cx="5141424" cy="254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7F79CD70-3E7F-12AE-0D14-3B2E09DA26EA}"/>
              </a:ext>
            </a:extLst>
          </p:cNvPr>
          <p:cNvCxnSpPr/>
          <p:nvPr/>
        </p:nvCxnSpPr>
        <p:spPr>
          <a:xfrm>
            <a:off x="6296025" y="2733675"/>
            <a:ext cx="48291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F660350-B8D4-2D63-E8B6-B8DE52CA5FE1}"/>
              </a:ext>
            </a:extLst>
          </p:cNvPr>
          <p:cNvCxnSpPr>
            <a:cxnSpLocks/>
          </p:cNvCxnSpPr>
          <p:nvPr/>
        </p:nvCxnSpPr>
        <p:spPr>
          <a:xfrm flipV="1">
            <a:off x="11134725" y="2724150"/>
            <a:ext cx="0" cy="13049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9EA17E1-7B68-BF37-8250-D0BFDE0B536D}"/>
              </a:ext>
            </a:extLst>
          </p:cNvPr>
          <p:cNvCxnSpPr>
            <a:cxnSpLocks/>
          </p:cNvCxnSpPr>
          <p:nvPr/>
        </p:nvCxnSpPr>
        <p:spPr>
          <a:xfrm flipH="1">
            <a:off x="9286875" y="4029075"/>
            <a:ext cx="18478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4701AEA-930B-4497-4EC6-DD5EE3B1BDD9}"/>
              </a:ext>
            </a:extLst>
          </p:cNvPr>
          <p:cNvCxnSpPr>
            <a:cxnSpLocks/>
          </p:cNvCxnSpPr>
          <p:nvPr/>
        </p:nvCxnSpPr>
        <p:spPr>
          <a:xfrm>
            <a:off x="9286875" y="3524250"/>
            <a:ext cx="0" cy="971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1A28C0B6-64DC-34A2-25EC-5E568ECD6C53}"/>
              </a:ext>
            </a:extLst>
          </p:cNvPr>
          <p:cNvCxnSpPr>
            <a:cxnSpLocks/>
          </p:cNvCxnSpPr>
          <p:nvPr/>
        </p:nvCxnSpPr>
        <p:spPr>
          <a:xfrm>
            <a:off x="9286875" y="2733675"/>
            <a:ext cx="0" cy="612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5620DB61-72D6-1AAA-5811-5DA2DAAE6727}"/>
              </a:ext>
            </a:extLst>
          </p:cNvPr>
          <p:cNvCxnSpPr>
            <a:cxnSpLocks/>
          </p:cNvCxnSpPr>
          <p:nvPr/>
        </p:nvCxnSpPr>
        <p:spPr>
          <a:xfrm>
            <a:off x="9144000" y="3346474"/>
            <a:ext cx="285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283EA800-9D5A-7956-25AC-E3FD942052BB}"/>
              </a:ext>
            </a:extLst>
          </p:cNvPr>
          <p:cNvCxnSpPr>
            <a:cxnSpLocks/>
          </p:cNvCxnSpPr>
          <p:nvPr/>
        </p:nvCxnSpPr>
        <p:spPr>
          <a:xfrm>
            <a:off x="9144000" y="3517924"/>
            <a:ext cx="285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807A0D68-C0A7-6372-A81A-4D16CA511C81}"/>
              </a:ext>
            </a:extLst>
          </p:cNvPr>
          <p:cNvCxnSpPr>
            <a:cxnSpLocks/>
          </p:cNvCxnSpPr>
          <p:nvPr/>
        </p:nvCxnSpPr>
        <p:spPr>
          <a:xfrm>
            <a:off x="8791575" y="4495800"/>
            <a:ext cx="9239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33652B3D-0E75-882C-4677-9892E948FA77}"/>
              </a:ext>
            </a:extLst>
          </p:cNvPr>
          <p:cNvCxnSpPr>
            <a:cxnSpLocks/>
          </p:cNvCxnSpPr>
          <p:nvPr/>
        </p:nvCxnSpPr>
        <p:spPr>
          <a:xfrm>
            <a:off x="8858251" y="4489474"/>
            <a:ext cx="85725" cy="1238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65815AEF-390E-4FD4-9B69-339A19334412}"/>
              </a:ext>
            </a:extLst>
          </p:cNvPr>
          <p:cNvCxnSpPr>
            <a:cxnSpLocks/>
          </p:cNvCxnSpPr>
          <p:nvPr/>
        </p:nvCxnSpPr>
        <p:spPr>
          <a:xfrm>
            <a:off x="8958264" y="4489474"/>
            <a:ext cx="85725" cy="1238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45143012-C56C-0E8A-527D-6DCE01352C6E}"/>
              </a:ext>
            </a:extLst>
          </p:cNvPr>
          <p:cNvCxnSpPr>
            <a:cxnSpLocks/>
          </p:cNvCxnSpPr>
          <p:nvPr/>
        </p:nvCxnSpPr>
        <p:spPr>
          <a:xfrm>
            <a:off x="9058277" y="4489474"/>
            <a:ext cx="85725" cy="1238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A350E7CB-37A6-DDF8-072E-1FF66D24B70A}"/>
              </a:ext>
            </a:extLst>
          </p:cNvPr>
          <p:cNvCxnSpPr>
            <a:cxnSpLocks/>
          </p:cNvCxnSpPr>
          <p:nvPr/>
        </p:nvCxnSpPr>
        <p:spPr>
          <a:xfrm>
            <a:off x="9158290" y="4489474"/>
            <a:ext cx="85725" cy="1238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21F2D90D-2D91-9600-71D9-07830854F55A}"/>
              </a:ext>
            </a:extLst>
          </p:cNvPr>
          <p:cNvCxnSpPr>
            <a:cxnSpLocks/>
          </p:cNvCxnSpPr>
          <p:nvPr/>
        </p:nvCxnSpPr>
        <p:spPr>
          <a:xfrm>
            <a:off x="9258303" y="4489474"/>
            <a:ext cx="85725" cy="1238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A2DFDB30-2880-72E3-0D66-4C3E229607D6}"/>
              </a:ext>
            </a:extLst>
          </p:cNvPr>
          <p:cNvCxnSpPr>
            <a:cxnSpLocks/>
          </p:cNvCxnSpPr>
          <p:nvPr/>
        </p:nvCxnSpPr>
        <p:spPr>
          <a:xfrm>
            <a:off x="9358316" y="4489474"/>
            <a:ext cx="85725" cy="1238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A1BC1646-EA82-0736-E7D4-0388162D2B51}"/>
              </a:ext>
            </a:extLst>
          </p:cNvPr>
          <p:cNvCxnSpPr>
            <a:cxnSpLocks/>
          </p:cNvCxnSpPr>
          <p:nvPr/>
        </p:nvCxnSpPr>
        <p:spPr>
          <a:xfrm>
            <a:off x="9458329" y="4489474"/>
            <a:ext cx="85725" cy="1238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D87C80EC-B02D-61C7-24ED-A9BF7C639BF2}"/>
              </a:ext>
            </a:extLst>
          </p:cNvPr>
          <p:cNvCxnSpPr>
            <a:cxnSpLocks/>
          </p:cNvCxnSpPr>
          <p:nvPr/>
        </p:nvCxnSpPr>
        <p:spPr>
          <a:xfrm>
            <a:off x="9558339" y="4489474"/>
            <a:ext cx="85725" cy="1238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01F20C33-886E-3313-3007-1E83ACA35D38}"/>
              </a:ext>
            </a:extLst>
          </p:cNvPr>
          <p:cNvCxnSpPr>
            <a:cxnSpLocks/>
          </p:cNvCxnSpPr>
          <p:nvPr/>
        </p:nvCxnSpPr>
        <p:spPr>
          <a:xfrm>
            <a:off x="10687050" y="2825774"/>
            <a:ext cx="2857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B4E5429C-476B-6E6B-C659-D36E4577DCDB}"/>
              </a:ext>
            </a:extLst>
          </p:cNvPr>
          <p:cNvCxnSpPr>
            <a:cxnSpLocks/>
          </p:cNvCxnSpPr>
          <p:nvPr/>
        </p:nvCxnSpPr>
        <p:spPr>
          <a:xfrm>
            <a:off x="10687050" y="3943374"/>
            <a:ext cx="2857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1B8289E4-E48D-7CB2-9297-EBB113E8DC42}"/>
              </a:ext>
            </a:extLst>
          </p:cNvPr>
          <p:cNvCxnSpPr>
            <a:cxnSpLocks/>
          </p:cNvCxnSpPr>
          <p:nvPr/>
        </p:nvCxnSpPr>
        <p:spPr>
          <a:xfrm flipV="1">
            <a:off x="10839450" y="2825774"/>
            <a:ext cx="0" cy="1117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982CCAC8-504B-604D-28A6-2CF8EEFC07A4}"/>
              </a:ext>
            </a:extLst>
          </p:cNvPr>
          <p:cNvCxnSpPr>
            <a:cxnSpLocks/>
          </p:cNvCxnSpPr>
          <p:nvPr/>
        </p:nvCxnSpPr>
        <p:spPr>
          <a:xfrm flipH="1">
            <a:off x="8153400" y="3429000"/>
            <a:ext cx="2686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7E3C5B00-66BE-D32D-EE1B-36C9DE75FB72}"/>
              </a:ext>
            </a:extLst>
          </p:cNvPr>
          <p:cNvCxnSpPr>
            <a:cxnSpLocks/>
          </p:cNvCxnSpPr>
          <p:nvPr/>
        </p:nvCxnSpPr>
        <p:spPr>
          <a:xfrm flipH="1">
            <a:off x="7516480" y="3429000"/>
            <a:ext cx="652464" cy="23492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Ellipse 48">
            <a:extLst>
              <a:ext uri="{FF2B5EF4-FFF2-40B4-BE49-F238E27FC236}">
                <a16:creationId xmlns:a16="http://schemas.microsoft.com/office/drawing/2014/main" id="{5D17D6C1-475E-0C6D-D062-62EC78A75680}"/>
              </a:ext>
            </a:extLst>
          </p:cNvPr>
          <p:cNvSpPr/>
          <p:nvPr/>
        </p:nvSpPr>
        <p:spPr>
          <a:xfrm>
            <a:off x="8061455" y="3312436"/>
            <a:ext cx="234027" cy="234027"/>
          </a:xfrm>
          <a:prstGeom prst="ellips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E016CA64-2512-152B-8805-C1CE9EA511B6}"/>
              </a:ext>
            </a:extLst>
          </p:cNvPr>
          <p:cNvSpPr/>
          <p:nvPr/>
        </p:nvSpPr>
        <p:spPr>
          <a:xfrm>
            <a:off x="7399466" y="3546912"/>
            <a:ext cx="234027" cy="234027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6E822EC0-B7FB-FBA3-7C01-6BBE7D82B9F6}"/>
              </a:ext>
            </a:extLst>
          </p:cNvPr>
          <p:cNvCxnSpPr/>
          <p:nvPr/>
        </p:nvCxnSpPr>
        <p:spPr>
          <a:xfrm flipV="1">
            <a:off x="6276975" y="2279650"/>
            <a:ext cx="404148" cy="20955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DE2A88A7-7FA3-0181-F35F-38CFE91B5A11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6682452" y="2273277"/>
            <a:ext cx="751286" cy="1307907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Ellipse 50">
            <a:extLst>
              <a:ext uri="{FF2B5EF4-FFF2-40B4-BE49-F238E27FC236}">
                <a16:creationId xmlns:a16="http://schemas.microsoft.com/office/drawing/2014/main" id="{84DF6A18-F7F1-C552-153F-22D31BD763DC}"/>
              </a:ext>
            </a:extLst>
          </p:cNvPr>
          <p:cNvSpPr/>
          <p:nvPr/>
        </p:nvSpPr>
        <p:spPr>
          <a:xfrm>
            <a:off x="6817778" y="2617171"/>
            <a:ext cx="234027" cy="234027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A79EF1FD-E778-135F-0F81-9F1A2ACE07D8}"/>
              </a:ext>
            </a:extLst>
          </p:cNvPr>
          <p:cNvSpPr txBox="1"/>
          <p:nvPr/>
        </p:nvSpPr>
        <p:spPr>
          <a:xfrm>
            <a:off x="7761596" y="1044746"/>
            <a:ext cx="29648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A : {1+8+9+10+13+12+11}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B : {4+5+6+7+14}</a:t>
            </a:r>
          </a:p>
          <a:p>
            <a:pPr algn="ctr"/>
            <a:r>
              <a:rPr lang="fr-F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 : {3}</a:t>
            </a:r>
          </a:p>
          <a:p>
            <a:pPr algn="ctr"/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 : {2}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6962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D6057-5D32-6B12-2064-0698E0911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8A3C22E-DC54-3F82-5E3E-8639DD919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12192000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269F0C29-D30F-1534-F20F-6AC61D260FB9}"/>
              </a:ext>
            </a:extLst>
          </p:cNvPr>
          <p:cNvSpPr/>
          <p:nvPr/>
        </p:nvSpPr>
        <p:spPr>
          <a:xfrm rot="16963510" flipV="1">
            <a:off x="8866822" y="300323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9D69C6E-3D5D-531F-897F-F1635AA0CA2C}"/>
              </a:ext>
            </a:extLst>
          </p:cNvPr>
          <p:cNvSpPr/>
          <p:nvPr/>
        </p:nvSpPr>
        <p:spPr>
          <a:xfrm rot="16963510" flipV="1">
            <a:off x="6147434" y="404717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E502C46-48A6-70D5-CEE9-25E9008BF0E9}"/>
              </a:ext>
            </a:extLst>
          </p:cNvPr>
          <p:cNvSpPr/>
          <p:nvPr/>
        </p:nvSpPr>
        <p:spPr>
          <a:xfrm rot="16963510" flipV="1">
            <a:off x="4719637" y="413670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F386606-D392-640B-37A9-AB66301E9A28}"/>
              </a:ext>
            </a:extLst>
          </p:cNvPr>
          <p:cNvSpPr/>
          <p:nvPr/>
        </p:nvSpPr>
        <p:spPr>
          <a:xfrm rot="16963510" flipV="1">
            <a:off x="4102418" y="152781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9862CC2-5A5F-F60B-84D1-7BDB5F4FD2DF}"/>
              </a:ext>
            </a:extLst>
          </p:cNvPr>
          <p:cNvSpPr/>
          <p:nvPr/>
        </p:nvSpPr>
        <p:spPr>
          <a:xfrm rot="16963510" flipV="1">
            <a:off x="1959290" y="140493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F5D1435-8FF5-5161-5018-942490E5C750}"/>
              </a:ext>
            </a:extLst>
          </p:cNvPr>
          <p:cNvSpPr txBox="1"/>
          <p:nvPr/>
        </p:nvSpPr>
        <p:spPr>
          <a:xfrm>
            <a:off x="1714500" y="1154005"/>
            <a:ext cx="31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6E22693-61D3-B7F0-3BD1-01D3ED71C7E5}"/>
              </a:ext>
            </a:extLst>
          </p:cNvPr>
          <p:cNvSpPr txBox="1"/>
          <p:nvPr/>
        </p:nvSpPr>
        <p:spPr>
          <a:xfrm>
            <a:off x="4059555" y="1499951"/>
            <a:ext cx="31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4E3799A-CADE-9CE6-3697-7C355025248D}"/>
              </a:ext>
            </a:extLst>
          </p:cNvPr>
          <p:cNvSpPr txBox="1"/>
          <p:nvPr/>
        </p:nvSpPr>
        <p:spPr>
          <a:xfrm>
            <a:off x="4768845" y="3796088"/>
            <a:ext cx="31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CF3354E-1FFC-CF0F-1C9E-B7C97DBF763F}"/>
              </a:ext>
            </a:extLst>
          </p:cNvPr>
          <p:cNvSpPr txBox="1"/>
          <p:nvPr/>
        </p:nvSpPr>
        <p:spPr>
          <a:xfrm>
            <a:off x="6218262" y="3768379"/>
            <a:ext cx="31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7F393BB-1FC0-70B0-BE67-E94E4C337E7F}"/>
              </a:ext>
            </a:extLst>
          </p:cNvPr>
          <p:cNvSpPr txBox="1"/>
          <p:nvPr/>
        </p:nvSpPr>
        <p:spPr>
          <a:xfrm>
            <a:off x="8549640" y="2868760"/>
            <a:ext cx="31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F6D25C6C-B90C-444A-9250-CE8B26B46428}"/>
              </a:ext>
            </a:extLst>
          </p:cNvPr>
          <p:cNvSpPr/>
          <p:nvPr/>
        </p:nvSpPr>
        <p:spPr>
          <a:xfrm>
            <a:off x="1980908" y="-563152"/>
            <a:ext cx="4222064" cy="4222064"/>
          </a:xfrm>
          <a:prstGeom prst="arc">
            <a:avLst>
              <a:gd name="adj1" fmla="val 7861006"/>
              <a:gd name="adj2" fmla="val 1274471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A83882F9-5096-5F90-D782-2AE23843F63F}"/>
              </a:ext>
            </a:extLst>
          </p:cNvPr>
          <p:cNvSpPr/>
          <p:nvPr/>
        </p:nvSpPr>
        <p:spPr>
          <a:xfrm>
            <a:off x="1466850" y="-1092450"/>
            <a:ext cx="5318760" cy="5318760"/>
          </a:xfrm>
          <a:prstGeom prst="arc">
            <a:avLst>
              <a:gd name="adj1" fmla="val 2164448"/>
              <a:gd name="adj2" fmla="val 6862595"/>
            </a:avLst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5BCCBF7-1D67-7E2B-7490-E9C6395D95F0}"/>
              </a:ext>
            </a:extLst>
          </p:cNvPr>
          <p:cNvCxnSpPr/>
          <p:nvPr/>
        </p:nvCxnSpPr>
        <p:spPr>
          <a:xfrm flipH="1">
            <a:off x="6530340" y="3027334"/>
            <a:ext cx="439674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ADE0579-85A1-D6F0-7C66-2B11AA1ADFF2}"/>
              </a:ext>
            </a:extLst>
          </p:cNvPr>
          <p:cNvCxnSpPr/>
          <p:nvPr/>
        </p:nvCxnSpPr>
        <p:spPr>
          <a:xfrm flipH="1">
            <a:off x="3824898" y="4071274"/>
            <a:ext cx="439674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2A1227CD-EBC5-E195-B94B-B0850218EFD4}"/>
              </a:ext>
            </a:extLst>
          </p:cNvPr>
          <p:cNvSpPr txBox="1"/>
          <p:nvPr/>
        </p:nvSpPr>
        <p:spPr>
          <a:xfrm>
            <a:off x="853728" y="1955960"/>
            <a:ext cx="1101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TU</a:t>
            </a:r>
            <a:r>
              <a:rPr lang="fr-FR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∊D/A</a:t>
            </a:r>
          </a:p>
          <a:p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93F8210-0BA9-43B8-4520-A7522F125AED}"/>
              </a:ext>
            </a:extLst>
          </p:cNvPr>
          <p:cNvSpPr txBox="1"/>
          <p:nvPr/>
        </p:nvSpPr>
        <p:spPr>
          <a:xfrm>
            <a:off x="2996856" y="4248644"/>
            <a:ext cx="1101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C000"/>
                </a:solidFill>
              </a:rPr>
              <a:t>TX</a:t>
            </a:r>
            <a:r>
              <a:rPr lang="fr-FR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∊D/A</a:t>
            </a:r>
          </a:p>
          <a:p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AE8044C-5C15-38E7-FDF5-DDE2DF1F7D80}"/>
              </a:ext>
            </a:extLst>
          </p:cNvPr>
          <p:cNvSpPr txBox="1"/>
          <p:nvPr/>
        </p:nvSpPr>
        <p:spPr>
          <a:xfrm>
            <a:off x="6640831" y="4009489"/>
            <a:ext cx="1101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TY</a:t>
            </a:r>
            <a:r>
              <a:rPr lang="fr-FR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∊B/A</a:t>
            </a:r>
          </a:p>
          <a:p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36AA39F-99C8-EB70-EA70-D11FD1C1F599}"/>
              </a:ext>
            </a:extLst>
          </p:cNvPr>
          <p:cNvSpPr txBox="1"/>
          <p:nvPr/>
        </p:nvSpPr>
        <p:spPr>
          <a:xfrm>
            <a:off x="6701301" y="2653990"/>
            <a:ext cx="1101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TZ</a:t>
            </a:r>
            <a:r>
              <a:rPr lang="fr-FR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∊B/A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2456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AE6032-3166-4C5C-F6DD-55C3F3F39D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757"/>
          <a:stretch/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57D533E-A1BE-850B-1EF4-AACEC6ED8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Hayon élévateur HBC 300</a:t>
            </a:r>
            <a:endParaRPr lang="en-US" sz="36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C6FFFB-3D48-0ADE-14F1-9F1611EC9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3" r="16275" b="2"/>
          <a:stretch/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1D121947-06EA-5A32-774E-0A5599C1F906}"/>
              </a:ext>
            </a:extLst>
          </p:cNvPr>
          <p:cNvSpPr/>
          <p:nvPr/>
        </p:nvSpPr>
        <p:spPr>
          <a:xfrm>
            <a:off x="3466014" y="-2165519"/>
            <a:ext cx="7236820" cy="7236820"/>
          </a:xfrm>
          <a:prstGeom prst="arc">
            <a:avLst>
              <a:gd name="adj1" fmla="val 20381177"/>
              <a:gd name="adj2" fmla="val 346370"/>
            </a:avLst>
          </a:prstGeom>
          <a:ln>
            <a:solidFill>
              <a:srgbClr val="FF49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DD39520F-09CB-2211-5DA6-EDF35E09F321}"/>
              </a:ext>
            </a:extLst>
          </p:cNvPr>
          <p:cNvSpPr/>
          <p:nvPr/>
        </p:nvSpPr>
        <p:spPr>
          <a:xfrm>
            <a:off x="3197523" y="-2430393"/>
            <a:ext cx="7766568" cy="7766568"/>
          </a:xfrm>
          <a:prstGeom prst="arc">
            <a:avLst>
              <a:gd name="adj1" fmla="val 20385313"/>
              <a:gd name="adj2" fmla="val 284820"/>
            </a:avLst>
          </a:prstGeom>
          <a:ln>
            <a:solidFill>
              <a:srgbClr val="FF49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1705E49-E46D-18F4-705B-A9290D621FD3}"/>
              </a:ext>
            </a:extLst>
          </p:cNvPr>
          <p:cNvSpPr txBox="1"/>
          <p:nvPr/>
        </p:nvSpPr>
        <p:spPr>
          <a:xfrm>
            <a:off x="9152853" y="684509"/>
            <a:ext cx="120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49FF"/>
                </a:solidFill>
              </a:rPr>
              <a:t>TF</a:t>
            </a:r>
            <a:r>
              <a:rPr lang="fr-FR" dirty="0">
                <a:solidFill>
                  <a:srgbClr val="FF49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∊S5/S1</a:t>
            </a:r>
            <a:endParaRPr lang="fr-FR" dirty="0">
              <a:solidFill>
                <a:srgbClr val="FF49FF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E1BE142-5049-C0EA-EDBE-B32DFE7906E0}"/>
              </a:ext>
            </a:extLst>
          </p:cNvPr>
          <p:cNvSpPr txBox="1"/>
          <p:nvPr/>
        </p:nvSpPr>
        <p:spPr>
          <a:xfrm>
            <a:off x="11023667" y="1083559"/>
            <a:ext cx="120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49FF"/>
                </a:solidFill>
              </a:rPr>
              <a:t>TE</a:t>
            </a:r>
            <a:r>
              <a:rPr lang="fr-FR" dirty="0">
                <a:solidFill>
                  <a:srgbClr val="FF49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∊S5/S1</a:t>
            </a:r>
            <a:endParaRPr lang="fr-FR" dirty="0">
              <a:solidFill>
                <a:srgbClr val="FF4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75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71265B-3872-1AD2-AE04-98E9E4B4D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40C667-AB0D-372E-03A1-87730CE58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629798-50CA-6277-907D-45BBAA16B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92D1E8-FDE9-11B9-2721-E176723B72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757"/>
          <a:stretch/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81B73EB-F96E-8299-F06C-0D0C1629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Hayon élévateur HBC 300</a:t>
            </a:r>
            <a:endParaRPr lang="en-US" sz="36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292AA3-E2FD-5E23-2A4F-F29203E56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3" r="16275" b="2"/>
          <a:stretch/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258174C1-337A-3400-1EA4-02D956D36F02}"/>
              </a:ext>
            </a:extLst>
          </p:cNvPr>
          <p:cNvSpPr/>
          <p:nvPr/>
        </p:nvSpPr>
        <p:spPr>
          <a:xfrm>
            <a:off x="3466014" y="-2165519"/>
            <a:ext cx="7236820" cy="7236820"/>
          </a:xfrm>
          <a:prstGeom prst="arc">
            <a:avLst>
              <a:gd name="adj1" fmla="val 20381177"/>
              <a:gd name="adj2" fmla="val 346370"/>
            </a:avLst>
          </a:prstGeom>
          <a:ln>
            <a:solidFill>
              <a:srgbClr val="FF49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C58B05F2-D2B7-98E4-33CA-CE2B4C32D6B9}"/>
              </a:ext>
            </a:extLst>
          </p:cNvPr>
          <p:cNvSpPr/>
          <p:nvPr/>
        </p:nvSpPr>
        <p:spPr>
          <a:xfrm>
            <a:off x="3197523" y="-2430393"/>
            <a:ext cx="7766568" cy="7766568"/>
          </a:xfrm>
          <a:prstGeom prst="arc">
            <a:avLst>
              <a:gd name="adj1" fmla="val 20385313"/>
              <a:gd name="adj2" fmla="val 284820"/>
            </a:avLst>
          </a:prstGeom>
          <a:ln>
            <a:solidFill>
              <a:srgbClr val="FF49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BB8D0F4-461A-0855-1BEF-AB02CD7286AB}"/>
              </a:ext>
            </a:extLst>
          </p:cNvPr>
          <p:cNvSpPr txBox="1"/>
          <p:nvPr/>
        </p:nvSpPr>
        <p:spPr>
          <a:xfrm>
            <a:off x="9152853" y="684509"/>
            <a:ext cx="120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49FF"/>
                </a:solidFill>
              </a:rPr>
              <a:t>TF</a:t>
            </a:r>
            <a:r>
              <a:rPr lang="fr-FR" dirty="0">
                <a:solidFill>
                  <a:srgbClr val="FF49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∊S5/S1</a:t>
            </a:r>
            <a:endParaRPr lang="fr-FR" dirty="0">
              <a:solidFill>
                <a:srgbClr val="FF49FF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FA09C77-3C65-D1D7-32CD-3C5880C4B576}"/>
              </a:ext>
            </a:extLst>
          </p:cNvPr>
          <p:cNvSpPr txBox="1"/>
          <p:nvPr/>
        </p:nvSpPr>
        <p:spPr>
          <a:xfrm>
            <a:off x="11023667" y="1083559"/>
            <a:ext cx="120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49FF"/>
                </a:solidFill>
              </a:rPr>
              <a:t>TE</a:t>
            </a:r>
            <a:r>
              <a:rPr lang="fr-FR" dirty="0">
                <a:solidFill>
                  <a:srgbClr val="FF49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∊S5/S1</a:t>
            </a:r>
            <a:endParaRPr lang="fr-FR" dirty="0">
              <a:solidFill>
                <a:srgbClr val="FF49FF"/>
              </a:solidFill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279E6069-2804-4036-B529-99290531FE30}"/>
              </a:ext>
            </a:extLst>
          </p:cNvPr>
          <p:cNvSpPr/>
          <p:nvPr/>
        </p:nvSpPr>
        <p:spPr>
          <a:xfrm>
            <a:off x="2962394" y="-1407764"/>
            <a:ext cx="8114908" cy="8604150"/>
          </a:xfrm>
          <a:prstGeom prst="arc">
            <a:avLst>
              <a:gd name="adj1" fmla="val 19402521"/>
              <a:gd name="adj2" fmla="val 2730293"/>
            </a:avLst>
          </a:prstGeom>
          <a:ln w="28575">
            <a:solidFill>
              <a:srgbClr val="424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936F9BF-AAD0-950E-E07A-178E7AA8E879}"/>
              </a:ext>
            </a:extLst>
          </p:cNvPr>
          <p:cNvSpPr txBox="1"/>
          <p:nvPr/>
        </p:nvSpPr>
        <p:spPr>
          <a:xfrm>
            <a:off x="9965603" y="2013851"/>
            <a:ext cx="120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D27EB"/>
                </a:solidFill>
              </a:rPr>
              <a:t>TD</a:t>
            </a:r>
            <a:r>
              <a:rPr lang="fr-FR" dirty="0">
                <a:solidFill>
                  <a:srgbClr val="1D27E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∊S5/S1</a:t>
            </a:r>
            <a:endParaRPr lang="fr-FR" dirty="0">
              <a:solidFill>
                <a:srgbClr val="1D27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89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1B65E2-9C28-122A-B6CC-83945B4C5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E354CF-933B-9BF0-5A2C-C219732EA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3A235E-7033-0832-2703-9AB027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FA2117-251A-3A53-6F53-E3BB112318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757"/>
          <a:stretch/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CC00A95-9C1D-67B9-A348-0F5BF7F7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Hayon élévateur HBC 300</a:t>
            </a:r>
            <a:endParaRPr lang="en-US" sz="36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A85231C-3ECC-9705-EEC9-AD6C5E5D69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3" r="16275" b="2"/>
          <a:stretch/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CCAD8-D9CC-FB0F-2D56-6174DE0B1344}"/>
              </a:ext>
            </a:extLst>
          </p:cNvPr>
          <p:cNvCxnSpPr>
            <a:cxnSpLocks/>
          </p:cNvCxnSpPr>
          <p:nvPr/>
        </p:nvCxnSpPr>
        <p:spPr>
          <a:xfrm>
            <a:off x="7484779" y="5789324"/>
            <a:ext cx="0" cy="3502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2D6FD97A-9596-A8FF-3377-63D9AAE8F00A}"/>
              </a:ext>
            </a:extLst>
          </p:cNvPr>
          <p:cNvSpPr/>
          <p:nvPr/>
        </p:nvSpPr>
        <p:spPr>
          <a:xfrm>
            <a:off x="3466014" y="-2165519"/>
            <a:ext cx="7236820" cy="7236820"/>
          </a:xfrm>
          <a:prstGeom prst="arc">
            <a:avLst>
              <a:gd name="adj1" fmla="val 20381177"/>
              <a:gd name="adj2" fmla="val 346370"/>
            </a:avLst>
          </a:prstGeom>
          <a:ln>
            <a:solidFill>
              <a:srgbClr val="FF49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D21A18C4-4F50-7C56-3A57-E007B1B9E413}"/>
              </a:ext>
            </a:extLst>
          </p:cNvPr>
          <p:cNvSpPr/>
          <p:nvPr/>
        </p:nvSpPr>
        <p:spPr>
          <a:xfrm>
            <a:off x="3197523" y="-2430393"/>
            <a:ext cx="7766568" cy="7766568"/>
          </a:xfrm>
          <a:prstGeom prst="arc">
            <a:avLst>
              <a:gd name="adj1" fmla="val 20385313"/>
              <a:gd name="adj2" fmla="val 284820"/>
            </a:avLst>
          </a:prstGeom>
          <a:ln>
            <a:solidFill>
              <a:srgbClr val="FF49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927F45D-4D35-39E0-C3C8-EF51C5803AEA}"/>
              </a:ext>
            </a:extLst>
          </p:cNvPr>
          <p:cNvCxnSpPr>
            <a:cxnSpLocks/>
          </p:cNvCxnSpPr>
          <p:nvPr/>
        </p:nvCxnSpPr>
        <p:spPr>
          <a:xfrm flipH="1" flipV="1">
            <a:off x="7245534" y="5930836"/>
            <a:ext cx="4438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066582FF-0CE7-41A3-0E2C-0842653E1458}"/>
              </a:ext>
            </a:extLst>
          </p:cNvPr>
          <p:cNvSpPr txBox="1"/>
          <p:nvPr/>
        </p:nvSpPr>
        <p:spPr>
          <a:xfrm>
            <a:off x="9152853" y="684509"/>
            <a:ext cx="120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49FF"/>
                </a:solidFill>
              </a:rPr>
              <a:t>TF</a:t>
            </a:r>
            <a:r>
              <a:rPr lang="fr-FR" dirty="0">
                <a:solidFill>
                  <a:srgbClr val="FF49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∊S5/S1</a:t>
            </a:r>
            <a:endParaRPr lang="fr-FR" dirty="0">
              <a:solidFill>
                <a:srgbClr val="FF49FF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BB82335-34C6-5447-FA31-75AB388DDC41}"/>
              </a:ext>
            </a:extLst>
          </p:cNvPr>
          <p:cNvSpPr txBox="1"/>
          <p:nvPr/>
        </p:nvSpPr>
        <p:spPr>
          <a:xfrm>
            <a:off x="11023667" y="1083559"/>
            <a:ext cx="120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49FF"/>
                </a:solidFill>
              </a:rPr>
              <a:t>TE</a:t>
            </a:r>
            <a:r>
              <a:rPr lang="fr-FR" dirty="0">
                <a:solidFill>
                  <a:srgbClr val="FF49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∊S5/S1</a:t>
            </a:r>
            <a:endParaRPr lang="fr-FR" dirty="0">
              <a:solidFill>
                <a:srgbClr val="FF49FF"/>
              </a:solidFill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EDFA2302-4B62-4131-2664-DBBFA50CE2DF}"/>
              </a:ext>
            </a:extLst>
          </p:cNvPr>
          <p:cNvSpPr/>
          <p:nvPr/>
        </p:nvSpPr>
        <p:spPr>
          <a:xfrm>
            <a:off x="2962394" y="-1407764"/>
            <a:ext cx="8114908" cy="8604150"/>
          </a:xfrm>
          <a:prstGeom prst="arc">
            <a:avLst>
              <a:gd name="adj1" fmla="val 19402521"/>
              <a:gd name="adj2" fmla="val 2730293"/>
            </a:avLst>
          </a:prstGeom>
          <a:ln w="28575">
            <a:solidFill>
              <a:srgbClr val="424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0B993D8-E8F8-B0F4-553A-24803F443BBB}"/>
              </a:ext>
            </a:extLst>
          </p:cNvPr>
          <p:cNvSpPr txBox="1"/>
          <p:nvPr/>
        </p:nvSpPr>
        <p:spPr>
          <a:xfrm>
            <a:off x="9965603" y="2013851"/>
            <a:ext cx="120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D27EB"/>
                </a:solidFill>
              </a:rPr>
              <a:t>TD</a:t>
            </a:r>
            <a:r>
              <a:rPr lang="fr-FR" dirty="0">
                <a:solidFill>
                  <a:srgbClr val="1D27E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∊S5/S1</a:t>
            </a:r>
            <a:endParaRPr lang="fr-FR" dirty="0">
              <a:solidFill>
                <a:srgbClr val="1D27EB"/>
              </a:solidFill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CD14143E-64E8-7A42-B167-6DE774C852BB}"/>
              </a:ext>
            </a:extLst>
          </p:cNvPr>
          <p:cNvSpPr/>
          <p:nvPr/>
        </p:nvSpPr>
        <p:spPr>
          <a:xfrm>
            <a:off x="3569936" y="2040808"/>
            <a:ext cx="7783848" cy="7783848"/>
          </a:xfrm>
          <a:prstGeom prst="arc">
            <a:avLst>
              <a:gd name="adj1" fmla="val 20235693"/>
              <a:gd name="adj2" fmla="val 489001"/>
            </a:avLst>
          </a:prstGeom>
          <a:ln>
            <a:solidFill>
              <a:srgbClr val="9FCF0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C727037-599A-A40C-5703-1F71C03ABE04}"/>
              </a:ext>
            </a:extLst>
          </p:cNvPr>
          <p:cNvSpPr txBox="1"/>
          <p:nvPr/>
        </p:nvSpPr>
        <p:spPr>
          <a:xfrm>
            <a:off x="10419919" y="4212358"/>
            <a:ext cx="120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FCF0E"/>
                </a:solidFill>
              </a:rPr>
              <a:t>TB</a:t>
            </a:r>
            <a:r>
              <a:rPr lang="fr-FR" dirty="0">
                <a:solidFill>
                  <a:srgbClr val="9FCF0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∊S6/S1</a:t>
            </a:r>
            <a:endParaRPr lang="fr-FR" dirty="0">
              <a:solidFill>
                <a:srgbClr val="9FCF0E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2330C2F-1D3E-C5BA-A64C-56E5106E29DD}"/>
              </a:ext>
            </a:extLst>
          </p:cNvPr>
          <p:cNvSpPr txBox="1"/>
          <p:nvPr/>
        </p:nvSpPr>
        <p:spPr>
          <a:xfrm>
            <a:off x="7428361" y="5888492"/>
            <a:ext cx="120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FCF0E"/>
                </a:solidFill>
              </a:rPr>
              <a:t>B’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71F71A7-D1B4-64BE-B2D7-1114D330D11A}"/>
              </a:ext>
            </a:extLst>
          </p:cNvPr>
          <p:cNvSpPr/>
          <p:nvPr/>
        </p:nvSpPr>
        <p:spPr>
          <a:xfrm>
            <a:off x="2555381" y="1975490"/>
            <a:ext cx="7783848" cy="7783848"/>
          </a:xfrm>
          <a:prstGeom prst="arc">
            <a:avLst>
              <a:gd name="adj1" fmla="val 20235693"/>
              <a:gd name="adj2" fmla="val 489001"/>
            </a:avLst>
          </a:prstGeom>
          <a:ln>
            <a:solidFill>
              <a:srgbClr val="9FCF0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9A16FFF-026A-E15C-DFE7-5D7977A1A4A6}"/>
              </a:ext>
            </a:extLst>
          </p:cNvPr>
          <p:cNvSpPr txBox="1"/>
          <p:nvPr/>
        </p:nvSpPr>
        <p:spPr>
          <a:xfrm>
            <a:off x="9032871" y="4649740"/>
            <a:ext cx="120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FCF0E"/>
                </a:solidFill>
              </a:rPr>
              <a:t>TC</a:t>
            </a:r>
            <a:r>
              <a:rPr lang="fr-FR" dirty="0">
                <a:solidFill>
                  <a:srgbClr val="9FCF0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∊S6/S1</a:t>
            </a:r>
            <a:endParaRPr lang="fr-FR" dirty="0">
              <a:solidFill>
                <a:srgbClr val="9FCF0E"/>
              </a:solidFill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8A11A31-7E57-EFD4-DDF7-E385BF578B42}"/>
              </a:ext>
            </a:extLst>
          </p:cNvPr>
          <p:cNvCxnSpPr>
            <a:cxnSpLocks/>
          </p:cNvCxnSpPr>
          <p:nvPr/>
        </p:nvCxnSpPr>
        <p:spPr>
          <a:xfrm>
            <a:off x="6469506" y="5743264"/>
            <a:ext cx="0" cy="3502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11F97C8C-DD15-8A4E-9487-592B7547DD0F}"/>
              </a:ext>
            </a:extLst>
          </p:cNvPr>
          <p:cNvCxnSpPr>
            <a:cxnSpLocks/>
          </p:cNvCxnSpPr>
          <p:nvPr/>
        </p:nvCxnSpPr>
        <p:spPr>
          <a:xfrm flipH="1" flipV="1">
            <a:off x="6225355" y="5867414"/>
            <a:ext cx="4438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6BE23487-F803-1F5B-0F60-A1D7862900DA}"/>
              </a:ext>
            </a:extLst>
          </p:cNvPr>
          <p:cNvSpPr txBox="1"/>
          <p:nvPr/>
        </p:nvSpPr>
        <p:spPr>
          <a:xfrm>
            <a:off x="6158438" y="5570024"/>
            <a:ext cx="120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FCF0E"/>
                </a:solidFill>
              </a:rPr>
              <a:t>C’</a:t>
            </a:r>
          </a:p>
        </p:txBody>
      </p:sp>
    </p:spTree>
    <p:extLst>
      <p:ext uri="{BB962C8B-B14F-4D97-AF65-F5344CB8AC3E}">
        <p14:creationId xmlns:p14="http://schemas.microsoft.com/office/powerpoint/2010/main" val="1540487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DBB962-F31E-8390-59CC-F8BCA0302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424716-4977-358F-7F7A-CC67159D6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CCA7AD-3944-E549-2ED6-16793608F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A503DA2-6CA1-70C1-CA36-02035EB8BF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757"/>
          <a:stretch/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FEAE63E-19CD-A41D-14F5-AE10E7863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Hayon élévateur HBC 300</a:t>
            </a:r>
            <a:endParaRPr lang="en-US" sz="36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108EF3C-CEF0-FF5D-210D-7488F7C447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3" r="16275" b="2"/>
          <a:stretch/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8BC274C-7F99-43FC-E577-B9EC82022DE8}"/>
              </a:ext>
            </a:extLst>
          </p:cNvPr>
          <p:cNvCxnSpPr>
            <a:cxnSpLocks/>
          </p:cNvCxnSpPr>
          <p:nvPr/>
        </p:nvCxnSpPr>
        <p:spPr>
          <a:xfrm>
            <a:off x="7484779" y="5789324"/>
            <a:ext cx="0" cy="3502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74706154-53CC-77A9-9F3D-1BBC4289531B}"/>
              </a:ext>
            </a:extLst>
          </p:cNvPr>
          <p:cNvSpPr/>
          <p:nvPr/>
        </p:nvSpPr>
        <p:spPr>
          <a:xfrm>
            <a:off x="3466014" y="-2165519"/>
            <a:ext cx="7236820" cy="7236820"/>
          </a:xfrm>
          <a:prstGeom prst="arc">
            <a:avLst>
              <a:gd name="adj1" fmla="val 20381177"/>
              <a:gd name="adj2" fmla="val 346370"/>
            </a:avLst>
          </a:prstGeom>
          <a:ln>
            <a:solidFill>
              <a:srgbClr val="FF49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70718D39-2341-5504-4039-7306A70028A1}"/>
              </a:ext>
            </a:extLst>
          </p:cNvPr>
          <p:cNvSpPr/>
          <p:nvPr/>
        </p:nvSpPr>
        <p:spPr>
          <a:xfrm>
            <a:off x="3197523" y="-2430393"/>
            <a:ext cx="7766568" cy="7766568"/>
          </a:xfrm>
          <a:prstGeom prst="arc">
            <a:avLst>
              <a:gd name="adj1" fmla="val 20385313"/>
              <a:gd name="adj2" fmla="val 284820"/>
            </a:avLst>
          </a:prstGeom>
          <a:ln>
            <a:solidFill>
              <a:srgbClr val="FF49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2AC12AC7-A481-EC51-8AEA-C1277E28E2A9}"/>
              </a:ext>
            </a:extLst>
          </p:cNvPr>
          <p:cNvSpPr/>
          <p:nvPr/>
        </p:nvSpPr>
        <p:spPr>
          <a:xfrm>
            <a:off x="3354279" y="-922740"/>
            <a:ext cx="7712848" cy="7712848"/>
          </a:xfrm>
          <a:prstGeom prst="arc">
            <a:avLst>
              <a:gd name="adj1" fmla="val 19402521"/>
              <a:gd name="adj2" fmla="val 2730293"/>
            </a:avLst>
          </a:prstGeom>
          <a:ln w="28575">
            <a:solidFill>
              <a:srgbClr val="424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C6C4EA1-8F2D-6B59-38F4-0074CAC6E6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757"/>
          <a:stretch/>
        </p:blipFill>
        <p:spPr>
          <a:xfrm>
            <a:off x="6207736" y="67892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0CDE388-4AAA-8625-5869-89A332CD4839}"/>
              </a:ext>
            </a:extLst>
          </p:cNvPr>
          <p:cNvCxnSpPr>
            <a:cxnSpLocks/>
          </p:cNvCxnSpPr>
          <p:nvPr/>
        </p:nvCxnSpPr>
        <p:spPr>
          <a:xfrm flipH="1" flipV="1">
            <a:off x="7245534" y="5930836"/>
            <a:ext cx="4438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496AA30E-7562-F234-91A5-924882744126}"/>
              </a:ext>
            </a:extLst>
          </p:cNvPr>
          <p:cNvSpPr/>
          <p:nvPr/>
        </p:nvSpPr>
        <p:spPr>
          <a:xfrm>
            <a:off x="10423644" y="4659093"/>
            <a:ext cx="2105588" cy="2105588"/>
          </a:xfrm>
          <a:prstGeom prst="arc">
            <a:avLst>
              <a:gd name="adj1" fmla="val 36544"/>
              <a:gd name="adj2" fmla="val 15526061"/>
            </a:avLst>
          </a:prstGeom>
          <a:ln>
            <a:solidFill>
              <a:srgbClr val="9FCF0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1C0E9E8-D210-0E1B-5FA8-048AB3C2CB09}"/>
              </a:ext>
            </a:extLst>
          </p:cNvPr>
          <p:cNvSpPr txBox="1"/>
          <p:nvPr/>
        </p:nvSpPr>
        <p:spPr>
          <a:xfrm>
            <a:off x="10830738" y="6310915"/>
            <a:ext cx="120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FCF0E"/>
                </a:solidFill>
              </a:rPr>
              <a:t>TC</a:t>
            </a:r>
            <a:r>
              <a:rPr lang="fr-FR" dirty="0">
                <a:solidFill>
                  <a:srgbClr val="9FCF0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∊S6/S7</a:t>
            </a:r>
            <a:endParaRPr lang="fr-FR" dirty="0">
              <a:solidFill>
                <a:srgbClr val="9FCF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1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AAE4D9-AEB6-DA50-9709-EA520A9BD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fr-FR" sz="4000"/>
              <a:t>Les mouvements plans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085463-BBB1-DB1E-2429-4E56567EF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fr-FR" sz="2000" dirty="0"/>
              <a:t>Définition : On appelle mouvement plan (pour une pièce), un mouvement pour lequel  toutes les trajectoires peuvent se tracer dans des plans parallèles entre eux. </a:t>
            </a:r>
          </a:p>
        </p:txBody>
      </p:sp>
      <p:pic>
        <p:nvPicPr>
          <p:cNvPr id="5" name="Picture 4" descr="Épingles colorées connectées par un fil">
            <a:extLst>
              <a:ext uri="{FF2B5EF4-FFF2-40B4-BE49-F238E27FC236}">
                <a16:creationId xmlns:a16="http://schemas.microsoft.com/office/drawing/2014/main" id="{F667BF87-4DAE-D3F4-973E-1CE8AE4C92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21" r="29178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3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DFE0848-5502-6A37-E480-1968729BAA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79" r="22246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4260442-D8DA-6843-55B4-CFA14F3EF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La rotation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00F7270-B551-4BC7-C523-4234F8EAA730}"/>
              </a:ext>
            </a:extLst>
          </p:cNvPr>
          <p:cNvSpPr txBox="1"/>
          <p:nvPr/>
        </p:nvSpPr>
        <p:spPr>
          <a:xfrm>
            <a:off x="6115317" y="2743200"/>
            <a:ext cx="5247340" cy="3496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Si au moins deux points du solide décrivent des trajectoires circulaires concentriques, alors la pièce a un mouvement de rotation</a:t>
            </a:r>
          </a:p>
        </p:txBody>
      </p:sp>
    </p:spTree>
    <p:extLst>
      <p:ext uri="{BB962C8B-B14F-4D97-AF65-F5344CB8AC3E}">
        <p14:creationId xmlns:p14="http://schemas.microsoft.com/office/powerpoint/2010/main" val="303290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6078DB-3D59-9384-958E-44E061A20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156752-7AE8-A097-5444-D04833E1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La translation </a:t>
            </a:r>
            <a:r>
              <a:rPr lang="en-US" sz="4000" dirty="0" err="1"/>
              <a:t>rectiligne</a:t>
            </a:r>
            <a:endParaRPr lang="en-US" sz="4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4394FCF-49C1-B771-26CB-FEA9BDD6DD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71" r="5322" b="-1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B0DF50B-4045-AADC-41FD-41F9C48575B1}"/>
              </a:ext>
            </a:extLst>
          </p:cNvPr>
          <p:cNvSpPr txBox="1"/>
          <p:nvPr/>
        </p:nvSpPr>
        <p:spPr>
          <a:xfrm>
            <a:off x="6803409" y="2470245"/>
            <a:ext cx="4156512" cy="3769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Si au </a:t>
            </a:r>
            <a:r>
              <a:rPr lang="en-US" sz="2000" dirty="0" err="1"/>
              <a:t>moins</a:t>
            </a:r>
            <a:r>
              <a:rPr lang="en-US" sz="2000" dirty="0"/>
              <a:t> deux points du </a:t>
            </a:r>
            <a:r>
              <a:rPr lang="en-US" sz="2000" dirty="0" err="1"/>
              <a:t>solide</a:t>
            </a:r>
            <a:r>
              <a:rPr lang="en-US" sz="2000" dirty="0"/>
              <a:t> </a:t>
            </a:r>
            <a:r>
              <a:rPr lang="en-US" sz="2000" dirty="0" err="1"/>
              <a:t>décrivent</a:t>
            </a:r>
            <a:r>
              <a:rPr lang="en-US" sz="2000" dirty="0"/>
              <a:t> les </a:t>
            </a:r>
            <a:r>
              <a:rPr lang="en-US" sz="2000" dirty="0" err="1"/>
              <a:t>mêmes</a:t>
            </a:r>
            <a:r>
              <a:rPr lang="en-US" sz="2000" dirty="0"/>
              <a:t> segments </a:t>
            </a:r>
            <a:r>
              <a:rPr lang="en-US" sz="2000" dirty="0" err="1"/>
              <a:t>parallèles</a:t>
            </a:r>
            <a:r>
              <a:rPr lang="en-US" sz="2000" dirty="0"/>
              <a:t>, </a:t>
            </a:r>
            <a:r>
              <a:rPr lang="en-US" sz="2000" dirty="0" err="1"/>
              <a:t>alors</a:t>
            </a:r>
            <a:r>
              <a:rPr lang="en-US" sz="2000" dirty="0"/>
              <a:t> la pièce a un </a:t>
            </a:r>
            <a:r>
              <a:rPr lang="en-US" sz="2000" dirty="0" err="1"/>
              <a:t>mouvement</a:t>
            </a:r>
            <a:r>
              <a:rPr lang="en-US" sz="2000" dirty="0"/>
              <a:t> de translation </a:t>
            </a:r>
            <a:r>
              <a:rPr lang="en-US" sz="2000" dirty="0" err="1"/>
              <a:t>rectiligne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8175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93D1CF-1661-F68E-0A00-9474AEF5F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1A84AA2-EC8F-F896-7D8B-E40464076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La translation </a:t>
            </a:r>
            <a:r>
              <a:rPr lang="en-US" sz="4000" dirty="0" err="1"/>
              <a:t>circulaire</a:t>
            </a:r>
            <a:endParaRPr lang="en-US" sz="4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074125-FC33-6746-4481-9CF9F4B171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90" r="36476" b="-2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3DF0F6C-5779-C783-2384-A70AD1415C08}"/>
              </a:ext>
            </a:extLst>
          </p:cNvPr>
          <p:cNvSpPr txBox="1"/>
          <p:nvPr/>
        </p:nvSpPr>
        <p:spPr>
          <a:xfrm>
            <a:off x="6803409" y="2470245"/>
            <a:ext cx="4156512" cy="3769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Si au </a:t>
            </a:r>
            <a:r>
              <a:rPr lang="en-US" sz="2000" dirty="0" err="1"/>
              <a:t>moins</a:t>
            </a:r>
            <a:r>
              <a:rPr lang="en-US" sz="2000" dirty="0"/>
              <a:t> deux points du </a:t>
            </a:r>
            <a:r>
              <a:rPr lang="en-US" sz="2000" dirty="0" err="1"/>
              <a:t>solide</a:t>
            </a:r>
            <a:r>
              <a:rPr lang="en-US" sz="2000" dirty="0"/>
              <a:t> </a:t>
            </a:r>
            <a:r>
              <a:rPr lang="en-US" sz="2000" dirty="0" err="1"/>
              <a:t>décrivent</a:t>
            </a:r>
            <a:r>
              <a:rPr lang="en-US" sz="2000" dirty="0"/>
              <a:t> les </a:t>
            </a:r>
            <a:r>
              <a:rPr lang="en-US" sz="2000" dirty="0" err="1"/>
              <a:t>mêmes</a:t>
            </a:r>
            <a:r>
              <a:rPr lang="en-US" sz="2000" dirty="0"/>
              <a:t> arcs de cercle, </a:t>
            </a:r>
            <a:r>
              <a:rPr lang="en-US" sz="2000" dirty="0" err="1"/>
              <a:t>alors</a:t>
            </a:r>
            <a:r>
              <a:rPr lang="en-US" sz="2000" dirty="0"/>
              <a:t> la pièce a un </a:t>
            </a:r>
            <a:r>
              <a:rPr lang="en-US" sz="2000" dirty="0" err="1"/>
              <a:t>mouvement</a:t>
            </a:r>
            <a:r>
              <a:rPr lang="en-US" sz="2000" dirty="0"/>
              <a:t> de translation </a:t>
            </a:r>
            <a:r>
              <a:rPr lang="en-US" sz="2000" dirty="0" err="1"/>
              <a:t>circulaire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272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97A56E-DC4E-B119-E0AF-27BD81812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D1A432-1DE9-68C3-5D77-C6362FEE2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translation curviligne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4132B60-B18F-7894-8FF8-CBAD1647D8F5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Si au </a:t>
            </a:r>
            <a:r>
              <a:rPr lang="en-US" sz="1700" dirty="0" err="1"/>
              <a:t>moins</a:t>
            </a:r>
            <a:r>
              <a:rPr lang="en-US" sz="1700" dirty="0"/>
              <a:t> deux points du </a:t>
            </a:r>
            <a:r>
              <a:rPr lang="en-US" sz="1700" dirty="0" err="1"/>
              <a:t>solide</a:t>
            </a:r>
            <a:r>
              <a:rPr lang="en-US" sz="1700" dirty="0"/>
              <a:t> </a:t>
            </a:r>
            <a:r>
              <a:rPr lang="en-US" sz="1700" dirty="0" err="1"/>
              <a:t>décrivent</a:t>
            </a:r>
            <a:r>
              <a:rPr lang="en-US" sz="1700" dirty="0"/>
              <a:t> les </a:t>
            </a:r>
            <a:r>
              <a:rPr lang="en-US" sz="1700" dirty="0" err="1"/>
              <a:t>courbes</a:t>
            </a:r>
            <a:r>
              <a:rPr lang="en-US" sz="1700" dirty="0"/>
              <a:t>, </a:t>
            </a:r>
            <a:r>
              <a:rPr lang="en-US" sz="1700" dirty="0" err="1"/>
              <a:t>alors</a:t>
            </a:r>
            <a:r>
              <a:rPr lang="en-US" sz="1700" dirty="0"/>
              <a:t> la pièce a un </a:t>
            </a:r>
            <a:r>
              <a:rPr lang="en-US" sz="1700" dirty="0" err="1"/>
              <a:t>mouvement</a:t>
            </a:r>
            <a:r>
              <a:rPr lang="en-US" sz="1700" dirty="0"/>
              <a:t> de translation </a:t>
            </a:r>
            <a:r>
              <a:rPr lang="en-US" sz="1700" dirty="0" err="1"/>
              <a:t>curviligne</a:t>
            </a:r>
            <a:r>
              <a:rPr lang="en-US" sz="1700" dirty="0"/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15644A-D982-096A-88B8-44C2ABD1F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184" y="1869925"/>
            <a:ext cx="6922008" cy="321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9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A8F4DF-CBE8-8222-D712-4CC9FBA65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0" name="Freeform: Shape 49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2" name="Freeform: Shape 51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7693B9-34E7-A910-50F0-E0FE25E0B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translation curviligne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E54BA3-835E-44BC-3F0C-76D0FFEFF28B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Si au </a:t>
            </a:r>
            <a:r>
              <a:rPr lang="en-US" sz="1700" dirty="0" err="1"/>
              <a:t>moins</a:t>
            </a:r>
            <a:r>
              <a:rPr lang="en-US" sz="1700" dirty="0"/>
              <a:t> deux points du </a:t>
            </a:r>
            <a:r>
              <a:rPr lang="en-US" sz="1700" dirty="0" err="1"/>
              <a:t>solide</a:t>
            </a:r>
            <a:r>
              <a:rPr lang="en-US" sz="1700" dirty="0"/>
              <a:t> </a:t>
            </a:r>
            <a:r>
              <a:rPr lang="en-US" sz="1700" dirty="0" err="1"/>
              <a:t>décrivent</a:t>
            </a:r>
            <a:r>
              <a:rPr lang="en-US" sz="1700" dirty="0"/>
              <a:t> des </a:t>
            </a:r>
            <a:r>
              <a:rPr lang="en-US" sz="1700" dirty="0" err="1"/>
              <a:t>trajectoires</a:t>
            </a:r>
            <a:r>
              <a:rPr lang="en-US" sz="1700" dirty="0"/>
              <a:t> </a:t>
            </a:r>
            <a:r>
              <a:rPr lang="en-US" sz="1700" dirty="0" err="1"/>
              <a:t>différentes</a:t>
            </a:r>
            <a:r>
              <a:rPr lang="en-US" sz="1700" dirty="0"/>
              <a:t>, </a:t>
            </a:r>
            <a:r>
              <a:rPr lang="en-US" sz="1700" dirty="0" err="1"/>
              <a:t>alors</a:t>
            </a:r>
            <a:r>
              <a:rPr lang="en-US" sz="1700" dirty="0"/>
              <a:t> la pièce </a:t>
            </a:r>
            <a:r>
              <a:rPr lang="en-US" sz="1700" dirty="0" err="1"/>
              <a:t>est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mouvement</a:t>
            </a:r>
            <a:r>
              <a:rPr lang="en-US" sz="1700" dirty="0"/>
              <a:t> plan </a:t>
            </a:r>
            <a:r>
              <a:rPr lang="en-US" sz="1700" dirty="0" err="1"/>
              <a:t>général</a:t>
            </a:r>
            <a:r>
              <a:rPr lang="en-US" sz="1700" dirty="0"/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89ED4A-9B56-68AE-DCFC-996703A30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967" y="1164771"/>
            <a:ext cx="6921940" cy="463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65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241E52-A119-96CA-F1B4-5AB169BEC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4830AB-D470-7AA9-FF09-7DAE5A948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841" y="228600"/>
            <a:ext cx="1165411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F2C3934-ED23-240B-04B0-5E68F0BE1956}"/>
              </a:ext>
            </a:extLst>
          </p:cNvPr>
          <p:cNvSpPr txBox="1"/>
          <p:nvPr/>
        </p:nvSpPr>
        <p:spPr>
          <a:xfrm>
            <a:off x="3149600" y="53213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Application : pince plieuse de tôle</a:t>
            </a:r>
          </a:p>
        </p:txBody>
      </p:sp>
    </p:spTree>
    <p:extLst>
      <p:ext uri="{BB962C8B-B14F-4D97-AF65-F5344CB8AC3E}">
        <p14:creationId xmlns:p14="http://schemas.microsoft.com/office/powerpoint/2010/main" val="388742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F01F1C-8207-4178-A41E-EB7C4E370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9892048-A4A9-1EED-AE6F-050C9CA7F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238DF6A-0228-E666-EDC1-C32D58604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28B044F1-6379-3061-0B6B-06CFEE101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481DFC-17CE-E458-0032-FAA788D18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841" y="228600"/>
            <a:ext cx="1165411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545C34C-706D-B78C-2FBB-59D8AA1663C8}"/>
              </a:ext>
            </a:extLst>
          </p:cNvPr>
          <p:cNvSpPr txBox="1"/>
          <p:nvPr/>
        </p:nvSpPr>
        <p:spPr>
          <a:xfrm>
            <a:off x="3149600" y="53213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Application : pince plieuse de tôle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1E3145-3AAB-C25D-0771-9A32342C4DE0}"/>
              </a:ext>
            </a:extLst>
          </p:cNvPr>
          <p:cNvSpPr/>
          <p:nvPr/>
        </p:nvSpPr>
        <p:spPr>
          <a:xfrm>
            <a:off x="7574280" y="297180"/>
            <a:ext cx="3970020" cy="44949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Soit </a:t>
            </a:r>
          </a:p>
          <a:p>
            <a:pPr algn="ctr"/>
            <a:r>
              <a:rPr lang="fr-FR" dirty="0"/>
              <a:t>A : {1+8+9+10+13+12+11}</a:t>
            </a:r>
          </a:p>
          <a:p>
            <a:pPr algn="ctr"/>
            <a:r>
              <a:rPr lang="fr-FR" dirty="0"/>
              <a:t>B : {4+5+6+7+14}</a:t>
            </a:r>
          </a:p>
          <a:p>
            <a:pPr algn="ctr"/>
            <a:r>
              <a:rPr lang="fr-FR" dirty="0"/>
              <a:t>C : {3}</a:t>
            </a:r>
          </a:p>
          <a:p>
            <a:pPr algn="ctr"/>
            <a:r>
              <a:rPr lang="fr-FR" dirty="0"/>
              <a:t>D : {2}</a:t>
            </a:r>
          </a:p>
          <a:p>
            <a:pPr algn="ctr"/>
            <a:r>
              <a:rPr lang="fr-FR" b="1" dirty="0">
                <a:solidFill>
                  <a:srgbClr val="00B050"/>
                </a:solidFill>
              </a:rPr>
              <a:t>Tracer </a:t>
            </a:r>
            <a:r>
              <a:rPr lang="fr-FR" dirty="0"/>
              <a:t>le schéma cinématique</a:t>
            </a:r>
          </a:p>
          <a:p>
            <a:pPr algn="ctr"/>
            <a:r>
              <a:rPr lang="fr-FR" b="1" dirty="0">
                <a:solidFill>
                  <a:srgbClr val="00B050"/>
                </a:solidFill>
              </a:rPr>
              <a:t>Déterminer</a:t>
            </a:r>
            <a:r>
              <a:rPr lang="fr-FR" dirty="0"/>
              <a:t> les trajectoires :</a:t>
            </a:r>
          </a:p>
          <a:p>
            <a:pPr algn="ctr"/>
            <a:r>
              <a:rPr lang="fr-FR" dirty="0"/>
              <a:t>TU</a:t>
            </a: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∊D/A</a:t>
            </a:r>
          </a:p>
          <a:p>
            <a:pPr algn="ctr"/>
            <a:r>
              <a:rPr lang="fr-FR" dirty="0"/>
              <a:t>TW</a:t>
            </a: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∊D/A</a:t>
            </a:r>
          </a:p>
          <a:p>
            <a:pPr algn="ctr"/>
            <a:r>
              <a:rPr lang="fr-FR" dirty="0"/>
              <a:t>TX</a:t>
            </a: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∊D/A</a:t>
            </a:r>
          </a:p>
          <a:p>
            <a:pPr algn="ctr"/>
            <a:r>
              <a:rPr lang="fr-FR" dirty="0"/>
              <a:t>TY</a:t>
            </a: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∊B/A</a:t>
            </a:r>
          </a:p>
          <a:p>
            <a:pPr algn="ctr"/>
            <a:r>
              <a:rPr lang="fr-FR" dirty="0"/>
              <a:t>TZ</a:t>
            </a: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∊B/A</a:t>
            </a:r>
          </a:p>
          <a:p>
            <a:pPr algn="ctr"/>
            <a:r>
              <a:rPr lang="fr-FR" b="1" dirty="0">
                <a:solidFill>
                  <a:srgbClr val="00B050"/>
                </a:solidFill>
              </a:rPr>
              <a:t>Conclure</a:t>
            </a: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 sur les mouvements :</a:t>
            </a:r>
          </a:p>
          <a:p>
            <a:pPr algn="ctr"/>
            <a:r>
              <a:rPr lang="fr-F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Mvt</a:t>
            </a: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 D/A</a:t>
            </a:r>
          </a:p>
          <a:p>
            <a:pPr algn="ctr"/>
            <a:r>
              <a:rPr lang="fr-F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Mvt</a:t>
            </a: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 B/A</a:t>
            </a:r>
          </a:p>
          <a:p>
            <a:pPr algn="ctr"/>
            <a:r>
              <a:rPr lang="fr-F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Mvt</a:t>
            </a: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 C/A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8770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1163</Words>
  <Application>Microsoft Office PowerPoint</Application>
  <PresentationFormat>Grand écran</PresentationFormat>
  <Paragraphs>178</Paragraphs>
  <Slides>16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Cambria Math</vt:lpstr>
      <vt:lpstr>Symbol</vt:lpstr>
      <vt:lpstr>Thème Office</vt:lpstr>
      <vt:lpstr>Trajectoires et mouvements</vt:lpstr>
      <vt:lpstr>Les mouvements plans</vt:lpstr>
      <vt:lpstr>La rotation</vt:lpstr>
      <vt:lpstr>La translation rectiligne</vt:lpstr>
      <vt:lpstr>La translation circulaire</vt:lpstr>
      <vt:lpstr>La translation curviligne</vt:lpstr>
      <vt:lpstr>La translation curviligne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Hayon élévateur HBC 300</vt:lpstr>
      <vt:lpstr>Hayon élévateur HBC 300</vt:lpstr>
      <vt:lpstr>Hayon élévateur HBC 300</vt:lpstr>
      <vt:lpstr>Hayon élévateur HBC 300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Dominique FICHOT</dc:creator>
  <cp:lastModifiedBy>Dominique FICHOT</cp:lastModifiedBy>
  <cp:revision>2</cp:revision>
  <dcterms:created xsi:type="dcterms:W3CDTF">2025-01-15T08:38:52Z</dcterms:created>
  <dcterms:modified xsi:type="dcterms:W3CDTF">2025-01-15T11:28:03Z</dcterms:modified>
</cp:coreProperties>
</file>