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75" r:id="rId5"/>
    <p:sldId id="381" r:id="rId6"/>
    <p:sldId id="391" r:id="rId7"/>
    <p:sldId id="357" r:id="rId8"/>
    <p:sldId id="392" r:id="rId9"/>
    <p:sldId id="389" r:id="rId10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FF5"/>
    <a:srgbClr val="A7FFCF"/>
    <a:srgbClr val="66FF66"/>
    <a:srgbClr val="6699FF"/>
    <a:srgbClr val="CC0099"/>
    <a:srgbClr val="FF0066"/>
    <a:srgbClr val="FFFF00"/>
    <a:srgbClr val="FF0000"/>
    <a:srgbClr val="3333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5489" autoAdjust="0"/>
  </p:normalViewPr>
  <p:slideViewPr>
    <p:cSldViewPr snapToGrid="0">
      <p:cViewPr varScale="1">
        <p:scale>
          <a:sx n="74" d="100"/>
          <a:sy n="74" d="100"/>
        </p:scale>
        <p:origin x="132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C4436DF-C117-E716-AC14-3DE093F97B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54EBCF9-D276-8959-8C48-62A96F804A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78AEC-5429-41C5-947F-36D1B595FD67}" type="datetime1">
              <a:rPr lang="fr-FR" smtClean="0"/>
              <a:t>27/08/2024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F519C6-69D3-C85C-4E9D-AB9BDE76B4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5A6C8D-1BA3-033A-803D-1647FD1758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45609-722E-460B-8EA2-48A3E992DD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3717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2290545-5A73-4FD8-B3F3-3EA264A30574}" type="datetime1">
              <a:rPr lang="fr-FR" noProof="0" smtClean="0"/>
              <a:t>26/08/2024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AF72F06-F6ED-43C1-A86D-15B5F2AFDECD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314834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487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38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108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715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455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AF72F06-F6ED-43C1-A86D-15B5F2AFDEC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8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461192D4-3DEB-49BB-8F09-91031D57C7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6224" cy="6858000"/>
          </a:xfrm>
          <a:solidFill>
            <a:schemeClr val="accent1"/>
          </a:solidFill>
        </p:spPr>
        <p:txBody>
          <a:bodyPr tIns="1280160" rtlCol="0" anchor="ctr">
            <a:noAutofit/>
          </a:bodyPr>
          <a:lstStyle>
            <a:lvl1pPr algn="ctr">
              <a:defRPr sz="2000"/>
            </a:lvl1pPr>
          </a:lstStyle>
          <a:p>
            <a:pPr rtl="0"/>
            <a:r>
              <a:rPr lang="fr-FR" noProof="0"/>
              <a:t>Cliquez pour insérer une image</a:t>
            </a:r>
          </a:p>
          <a:p>
            <a:pPr rtl="0"/>
            <a:endParaRPr lang="fr-FR" noProof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194C4FA-8597-7449-A0F1-38E8A1C6B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018" y="1526016"/>
            <a:ext cx="12188952" cy="2031324"/>
          </a:xfrm>
          <a:solidFill>
            <a:schemeClr val="tx1">
              <a:lumMod val="85000"/>
              <a:lumOff val="15000"/>
              <a:alpha val="60000"/>
            </a:schemeClr>
          </a:solidFill>
        </p:spPr>
        <p:txBody>
          <a:bodyPr lIns="868680" tIns="91440"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</p:spTree>
    <p:extLst>
      <p:ext uri="{BB962C8B-B14F-4D97-AF65-F5344CB8AC3E}">
        <p14:creationId xmlns:p14="http://schemas.microsoft.com/office/powerpoint/2010/main" val="3557477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 plein fond per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8022E6D3-9558-45D3-9914-1F3B0A5BD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88952" cy="6858000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algn="ctr">
              <a:defRPr sz="1800"/>
            </a:lvl1pPr>
          </a:lstStyle>
          <a:p>
            <a:pPr rtl="0"/>
            <a:r>
              <a:rPr lang="fr-FR" noProof="0"/>
              <a:t>Cliquez ici pour insérer une image ou un graphique</a:t>
            </a:r>
          </a:p>
          <a:p>
            <a:pPr rtl="0"/>
            <a:endParaRPr lang="fr-FR" noProof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DF58130-BFA9-C64B-9400-27CEC7444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966" y="2338086"/>
            <a:ext cx="10541219" cy="2164466"/>
          </a:xfrm>
        </p:spPr>
        <p:txBody>
          <a:bodyPr lIns="0" rtlCol="0">
            <a:no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chemeClr val="bg1"/>
                </a:solidFill>
              </a:rPr>
              <a:t>Cliquez ici pour modifier le style du texte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4079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, 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3">
            <a:extLst>
              <a:ext uri="{FF2B5EF4-FFF2-40B4-BE49-F238E27FC236}">
                <a16:creationId xmlns:a16="http://schemas.microsoft.com/office/drawing/2014/main" id="{63C9361F-F5AC-124A-A751-F276961C9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175" y="528629"/>
            <a:ext cx="10542707" cy="479900"/>
          </a:xfrm>
        </p:spPr>
        <p:txBody>
          <a:bodyPr lIns="0" tIns="0" rIns="0" bIns="0" rtlCol="0" anchor="t"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titre principal</a:t>
            </a:r>
            <a:br>
              <a:rPr lang="fr-FR" noProof="0"/>
            </a:br>
            <a:endParaRPr lang="fr-FR" noProof="0"/>
          </a:p>
        </p:txBody>
      </p:sp>
      <p:sp>
        <p:nvSpPr>
          <p:cNvPr id="23" name="Espace réservé du texte 11">
            <a:extLst>
              <a:ext uri="{FF2B5EF4-FFF2-40B4-BE49-F238E27FC236}">
                <a16:creationId xmlns:a16="http://schemas.microsoft.com/office/drawing/2014/main" id="{E110C240-E84A-BB4D-911E-3069CAF91A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176" y="1018950"/>
            <a:ext cx="10542706" cy="4799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fr-FR" noProof="0"/>
              <a:t>Cliquez pour modifier le titre principal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611B2370-69F6-454B-ACB1-3BCDAE4D8D5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3175" y="1963738"/>
            <a:ext cx="7320225" cy="4217987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5485AAEB-729B-0E45-AA2A-8821D226E7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60220" y="3888618"/>
            <a:ext cx="2389094" cy="4799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3BA4E48D-7640-4648-AD2A-35EB9295CC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0220" y="5322378"/>
            <a:ext cx="2389094" cy="85976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</p:spTree>
    <p:extLst>
      <p:ext uri="{BB962C8B-B14F-4D97-AF65-F5344CB8AC3E}">
        <p14:creationId xmlns:p14="http://schemas.microsoft.com/office/powerpoint/2010/main" val="226946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sous-titre, image pleine saigné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13">
            <a:extLst>
              <a:ext uri="{FF2B5EF4-FFF2-40B4-BE49-F238E27FC236}">
                <a16:creationId xmlns:a16="http://schemas.microsoft.com/office/drawing/2014/main" id="{3265DD9D-6018-7248-B068-226B5087E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175" y="528629"/>
            <a:ext cx="10540405" cy="479900"/>
          </a:xfrm>
        </p:spPr>
        <p:txBody>
          <a:bodyPr lIns="0" tIns="0" rIns="0" bIns="0" rtlCol="0" anchor="t"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titre principal</a:t>
            </a:r>
            <a:br>
              <a:rPr lang="fr-FR" noProof="0"/>
            </a:br>
            <a:endParaRPr lang="fr-FR" noProof="0"/>
          </a:p>
        </p:txBody>
      </p:sp>
      <p:sp>
        <p:nvSpPr>
          <p:cNvPr id="27" name="Espace réservé du texte 11">
            <a:extLst>
              <a:ext uri="{FF2B5EF4-FFF2-40B4-BE49-F238E27FC236}">
                <a16:creationId xmlns:a16="http://schemas.microsoft.com/office/drawing/2014/main" id="{2BB5A709-E25A-CC47-AE58-EC9F42EF12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176" y="1018950"/>
            <a:ext cx="10540404" cy="479900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pPr lvl="0" rtl="0"/>
            <a:r>
              <a:rPr lang="fr-FR" noProof="0"/>
              <a:t>Cliquez pour modifier le titre principal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37BB3087-49AA-480C-A462-1133A6E7C6C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2066536"/>
            <a:ext cx="12188951" cy="4800602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2" name="Espace réservé du texte 9">
            <a:extLst>
              <a:ext uri="{FF2B5EF4-FFF2-40B4-BE49-F238E27FC236}">
                <a16:creationId xmlns:a16="http://schemas.microsoft.com/office/drawing/2014/main" id="{60AF7B98-3554-234B-A9A0-828B8E3E86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66537"/>
            <a:ext cx="6096000" cy="4800604"/>
          </a:xfrm>
          <a:solidFill>
            <a:srgbClr val="262626">
              <a:alpha val="61961"/>
            </a:srgbClr>
          </a:solidFill>
        </p:spPr>
        <p:txBody>
          <a:bodyPr lIns="1920240" tIns="274320" rtlCol="0" anchor="ctr" anchorCtr="0">
            <a:normAutofit/>
          </a:bodyPr>
          <a:lstStyle>
            <a:lvl1pPr marL="0" indent="0" algn="l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modifier le maître</a:t>
            </a:r>
          </a:p>
          <a:p>
            <a:pPr lvl="0" rtl="0"/>
            <a:r>
              <a:rPr lang="fr-FR" noProof="0"/>
              <a:t>styles de texte</a:t>
            </a:r>
          </a:p>
          <a:p>
            <a:pPr lvl="0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34308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horizontaux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0E667F-4D1E-EA4A-9BD5-F58C1A590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62621"/>
          </a:xfrm>
        </p:spPr>
        <p:txBody>
          <a:bodyPr lIns="0" tIns="0" rtlCol="0" anchor="t">
            <a:norm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FDA66A47-2551-47FC-AF11-56C9D8900AD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895600" y="2022680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6A8B312-3B12-4FB7-8207-99056B6249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07040" y="2022680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rtlCol="0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chemeClr val="bg1"/>
                </a:solidFill>
              </a:rPr>
              <a:t>Cliquez ici pour modifier le style du texte</a:t>
            </a:r>
          </a:p>
        </p:txBody>
      </p:sp>
      <p:sp>
        <p:nvSpPr>
          <p:cNvPr id="15" name="Espace réservé d’image 3">
            <a:extLst>
              <a:ext uri="{FF2B5EF4-FFF2-40B4-BE49-F238E27FC236}">
                <a16:creationId xmlns:a16="http://schemas.microsoft.com/office/drawing/2014/main" id="{1889AF3F-A262-4DE7-9C9F-D0730B47D91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95600" y="3470340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43E97BC8-22E4-3141-9608-84A945A42A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3470340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rtlCol="0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chemeClr val="bg1"/>
                </a:solidFill>
              </a:rPr>
              <a:t>Cliquez ici pour modifier le style du texte</a:t>
            </a:r>
          </a:p>
        </p:txBody>
      </p:sp>
      <p:sp>
        <p:nvSpPr>
          <p:cNvPr id="16" name="Espace réservé d’image 3">
            <a:extLst>
              <a:ext uri="{FF2B5EF4-FFF2-40B4-BE49-F238E27FC236}">
                <a16:creationId xmlns:a16="http://schemas.microsoft.com/office/drawing/2014/main" id="{F4D375CF-42E3-43DD-814F-AC643A2908F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895600" y="4922214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1B752F2A-0251-4959-80B1-17743D2F9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922214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rtlCol="0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>
                <a:solidFill>
                  <a:schemeClr val="bg1"/>
                </a:solidFill>
              </a:rPr>
              <a:t>Cliquez ici pour modifier le style du texte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sz="1200"/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3982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13">
            <a:extLst>
              <a:ext uri="{FF2B5EF4-FFF2-40B4-BE49-F238E27FC236}">
                <a16:creationId xmlns:a16="http://schemas.microsoft.com/office/drawing/2014/main" id="{40DEA294-B1C6-9E48-A990-C4FC91639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rtlCol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692A9031-5DBD-4AD9-9381-7F3F67DD857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200" y="2540000"/>
            <a:ext cx="3043238" cy="271145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8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89751D94-3DF3-A241-B368-55DC9BEF38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8197" y="4634096"/>
            <a:ext cx="3042684" cy="617685"/>
          </a:xfrm>
          <a:solidFill>
            <a:schemeClr val="accent4">
              <a:alpha val="90000"/>
            </a:schemeClr>
          </a:solidFill>
        </p:spPr>
        <p:txBody>
          <a:bodyPr lIns="91440" tIns="91440" rtlCol="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2" name="Espace réservé d’image 2">
            <a:extLst>
              <a:ext uri="{FF2B5EF4-FFF2-40B4-BE49-F238E27FC236}">
                <a16:creationId xmlns:a16="http://schemas.microsoft.com/office/drawing/2014/main" id="{3B5A1782-324D-4E6F-B70F-B4AAAF5BE28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00994" y="2540000"/>
            <a:ext cx="3043238" cy="271145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8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6" name="Espace réservé du texte 9">
            <a:extLst>
              <a:ext uri="{FF2B5EF4-FFF2-40B4-BE49-F238E27FC236}">
                <a16:creationId xmlns:a16="http://schemas.microsoft.com/office/drawing/2014/main" id="{D02C2A04-A4DF-194D-9BF0-98BDCA834A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01548" y="4634097"/>
            <a:ext cx="3042684" cy="617685"/>
          </a:xfrm>
          <a:solidFill>
            <a:schemeClr val="accent2">
              <a:alpha val="90000"/>
            </a:schemeClr>
          </a:solidFill>
        </p:spPr>
        <p:txBody>
          <a:bodyPr lIns="91440" tIns="91440" rtlCol="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3" name="Espace réservé d’image 2">
            <a:extLst>
              <a:ext uri="{FF2B5EF4-FFF2-40B4-BE49-F238E27FC236}">
                <a16:creationId xmlns:a16="http://schemas.microsoft.com/office/drawing/2014/main" id="{D948B0B4-59DD-4F57-BC4D-AD690F1F9A8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10557" y="2540000"/>
            <a:ext cx="3043238" cy="2711450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8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910F1566-2F10-C94E-A440-3BE6863E41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111" y="4636714"/>
            <a:ext cx="3042684" cy="617685"/>
          </a:xfrm>
          <a:solidFill>
            <a:schemeClr val="accent3">
              <a:alpha val="90000"/>
            </a:schemeClr>
          </a:solidFill>
        </p:spPr>
        <p:txBody>
          <a:bodyPr lIns="91440" tIns="91440" rtlCol="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sz="1200"/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87078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3">
            <a:extLst>
              <a:ext uri="{FF2B5EF4-FFF2-40B4-BE49-F238E27FC236}">
                <a16:creationId xmlns:a16="http://schemas.microsoft.com/office/drawing/2014/main" id="{61830361-A194-9F4E-999F-05BDD53E5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rtlCol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F09F5E-ECB4-4608-BAD6-3C0B906FBC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968500" y="1780031"/>
            <a:ext cx="3225800" cy="3930207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lvl="0" rtl="0"/>
            <a:r>
              <a:rPr lang="fr-FR" noProof="0"/>
              <a:t>Cliquez ici pour insérer une image ou un graphique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31456E2-715C-4D0E-AEC1-EDCEF7EFE1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997700" y="1779475"/>
            <a:ext cx="3225800" cy="3930207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lvl="0" rtl="0"/>
            <a:r>
              <a:rPr lang="fr-FR" noProof="0"/>
              <a:t>Cliquez ici pour insérer une image ou un graphique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sz="1200"/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84744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3">
            <a:extLst>
              <a:ext uri="{FF2B5EF4-FFF2-40B4-BE49-F238E27FC236}">
                <a16:creationId xmlns:a16="http://schemas.microsoft.com/office/drawing/2014/main" id="{6BEBC398-0B32-5D4C-8F8E-8DA17BC07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rtlCol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252D11-D0BD-46AC-942A-A7F84C34C1C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38199" y="1780031"/>
            <a:ext cx="10537683" cy="4576318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800"/>
            </a:lvl1pPr>
          </a:lstStyle>
          <a:p>
            <a:pPr lvl="0" rtl="0"/>
            <a:r>
              <a:rPr lang="fr-FR" noProof="0"/>
              <a:t>Cliquez ici pour insérer une image ou un graphique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sz="1200">
                <a:latin typeface="+mn-lt"/>
              </a:defRPr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54317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60269070-4807-43E2-A9DF-90767C93C7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207239" cy="6858000"/>
          </a:xfrm>
          <a:solidFill>
            <a:schemeClr val="accent1"/>
          </a:solidFill>
        </p:spPr>
        <p:txBody>
          <a:bodyPr tIns="2560320" rtlCol="0" anchor="ctr">
            <a:noAutofit/>
          </a:bodyPr>
          <a:lstStyle>
            <a:lvl1pPr algn="ctr">
              <a:defRPr sz="1800"/>
            </a:lvl1pPr>
          </a:lstStyle>
          <a:p>
            <a:pPr rtl="0"/>
            <a:r>
              <a:rPr lang="fr-FR" noProof="0"/>
              <a:t>Cliquez pour insérer une image</a:t>
            </a:r>
          </a:p>
          <a:p>
            <a:pPr rtl="0"/>
            <a:endParaRPr lang="fr-FR" noProof="0"/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B95A5A22-1295-5A4C-BEED-CDAAB6B38D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574" y="-11151"/>
            <a:ext cx="12207240" cy="3429000"/>
          </a:xfrm>
          <a:solidFill>
            <a:srgbClr val="262626">
              <a:alpha val="61961"/>
            </a:srgbClr>
          </a:solidFill>
          <a:ln>
            <a:noFill/>
          </a:ln>
        </p:spPr>
        <p:txBody>
          <a:bodyPr lIns="868680" tIns="2057400" bIns="91440" rtlCol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DEBD28-F38A-B644-853D-75CBD6A9F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5847"/>
            <a:ext cx="10515600" cy="1062232"/>
          </a:xfrm>
        </p:spPr>
        <p:txBody>
          <a:bodyPr lIns="0" tIns="0" rIns="0" bIns="0" rtlCol="0"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7" name="Zone de texte 6">
            <a:extLst>
              <a:ext uri="{FF2B5EF4-FFF2-40B4-BE49-F238E27FC236}">
                <a16:creationId xmlns:a16="http://schemas.microsoft.com/office/drawing/2014/main" id="{C3B6C998-067D-F24C-8880-399DE7EC60CF}"/>
              </a:ext>
            </a:extLst>
          </p:cNvPr>
          <p:cNvSpPr txBox="1"/>
          <p:nvPr userDrawn="1"/>
        </p:nvSpPr>
        <p:spPr>
          <a:xfrm>
            <a:off x="3340444" y="5935091"/>
            <a:ext cx="5511112" cy="95410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fr-FR" sz="2800" b="1" noProof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Cliquez ici pour modifier le style du texte</a:t>
            </a:r>
          </a:p>
        </p:txBody>
      </p:sp>
    </p:spTree>
    <p:extLst>
      <p:ext uri="{BB962C8B-B14F-4D97-AF65-F5344CB8AC3E}">
        <p14:creationId xmlns:p14="http://schemas.microsoft.com/office/powerpoint/2010/main" val="65470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3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, imag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4EFD44-3E18-544B-BBAC-DCBF5F125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9494"/>
            <a:ext cx="10515600" cy="911595"/>
          </a:xfrm>
        </p:spPr>
        <p:txBody>
          <a:bodyPr lIns="0" tIns="0" rIns="0" bIns="0" rtlCol="0" anchor="t"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7" name="Espace réservé d’image 2">
            <a:extLst>
              <a:ext uri="{FF2B5EF4-FFF2-40B4-BE49-F238E27FC236}">
                <a16:creationId xmlns:a16="http://schemas.microsoft.com/office/drawing/2014/main" id="{E69AB53E-6566-42B1-A87A-589EE239D5A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3175" y="1963738"/>
            <a:ext cx="6759223" cy="4217987"/>
          </a:xfrm>
          <a:solidFill>
            <a:schemeClr val="accent1"/>
          </a:solidFill>
        </p:spPr>
        <p:txBody>
          <a:bodyPr rtlCol="0" anchor="ctr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fr-FR" noProof="0"/>
              <a:t>Cliquez pour insérer une image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FD3509C8-7877-6946-8CE5-00F7B9552E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2800" y="3725227"/>
            <a:ext cx="2919113" cy="1835313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90000"/>
              </a:lnSpc>
              <a:buNone/>
              <a:defRPr sz="1600" b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9" name="Espace réservé du texte 11">
            <a:extLst>
              <a:ext uri="{FF2B5EF4-FFF2-40B4-BE49-F238E27FC236}">
                <a16:creationId xmlns:a16="http://schemas.microsoft.com/office/drawing/2014/main" id="{46EC1DFF-6B7A-4C4C-9BDC-76D1FE8DD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32800" y="5692068"/>
            <a:ext cx="2919113" cy="532753"/>
          </a:xfrm>
        </p:spPr>
        <p:txBody>
          <a:bodyPr lIns="0" tIns="0" rIns="0" bIns="0"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fr-FR" noProof="0"/>
              <a:t>Cliquez ici pour modifier le style du texte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0505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74DDE9C-955A-40E0-AEDB-57EE5B37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Cliquez pour modifier le style du titre du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8092AA-470A-438D-B06A-389D4965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0C0FCC-269D-49E4-B1A8-2F5D9EEA5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A52BEA90-E6BE-45F4-8D5D-C2E01FE3DBC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417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8" r:id="rId4"/>
    <p:sldLayoutId id="2147483679" r:id="rId5"/>
    <p:sldLayoutId id="2147483680" r:id="rId6"/>
    <p:sldLayoutId id="2147483682" r:id="rId7"/>
    <p:sldLayoutId id="2147483687" r:id="rId8"/>
    <p:sldLayoutId id="2147483686" r:id="rId9"/>
    <p:sldLayoutId id="2147483681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’image 4" descr="Montagne couverte de neige&#10;">
            <a:extLst>
              <a:ext uri="{FF2B5EF4-FFF2-40B4-BE49-F238E27FC236}">
                <a16:creationId xmlns:a16="http://schemas.microsoft.com/office/drawing/2014/main" id="{7913F9A8-5859-8441-9D34-EA6DF53BAF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Titre 2">
            <a:extLst>
              <a:ext uri="{FF2B5EF4-FFF2-40B4-BE49-F238E27FC236}">
                <a16:creationId xmlns:a16="http://schemas.microsoft.com/office/drawing/2014/main" id="{C60E6CE8-7AB6-B54A-8434-8F730542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Prérequis</a:t>
            </a:r>
          </a:p>
        </p:txBody>
      </p:sp>
    </p:spTree>
    <p:extLst>
      <p:ext uri="{BB962C8B-B14F-4D97-AF65-F5344CB8AC3E}">
        <p14:creationId xmlns:p14="http://schemas.microsoft.com/office/powerpoint/2010/main" val="403171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C7977C4-F464-D449-B7C1-AE7D4292B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Les attendus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6ECB84-B61A-8340-B7E3-FDD2403CEE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12" name="Espace réservé d’image 11" descr="Espace réservé à l’image">
            <a:extLst>
              <a:ext uri="{FF2B5EF4-FFF2-40B4-BE49-F238E27FC236}">
                <a16:creationId xmlns:a16="http://schemas.microsoft.com/office/drawing/2014/main" id="{235EF78C-6A94-4C8B-AA17-24CF0960F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98F46-EA3E-D747-9F3D-910243C08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2066537"/>
            <a:ext cx="8052619" cy="4800604"/>
          </a:xfrm>
        </p:spPr>
        <p:txBody>
          <a:bodyPr rtlCol="0"/>
          <a:lstStyle/>
          <a:p>
            <a:r>
              <a:rPr lang="fr-FR" dirty="0"/>
              <a:t>Modélisation des liaisons</a:t>
            </a:r>
          </a:p>
          <a:p>
            <a:endParaRPr lang="fr-FR" dirty="0"/>
          </a:p>
          <a:p>
            <a:r>
              <a:rPr lang="fr-FR" dirty="0"/>
              <a:t>Modélisation des actions mécaniques</a:t>
            </a:r>
          </a:p>
          <a:p>
            <a:endParaRPr lang="fr-FR" dirty="0"/>
          </a:p>
          <a:p>
            <a:r>
              <a:rPr lang="fr-FR" dirty="0"/>
              <a:t>Action mécanique dans les liaisons entre solides</a:t>
            </a:r>
          </a:p>
          <a:p>
            <a:endParaRPr lang="fr-FR" dirty="0"/>
          </a:p>
          <a:p>
            <a:r>
              <a:rPr lang="fr-FR" dirty="0"/>
              <a:t>Méthode DPCE</a:t>
            </a:r>
          </a:p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243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C7977C4-F464-D449-B7C1-AE7D4292B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Les attendus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46ECB84-B61A-8340-B7E3-FDD2403CEE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fr-FR" dirty="0"/>
              <a:t>Modélisation des liaisons</a:t>
            </a:r>
          </a:p>
        </p:txBody>
      </p:sp>
      <p:sp>
        <p:nvSpPr>
          <p:cNvPr id="12" name="Espace réservé d’image 11" descr="Espace réservé à l’image">
            <a:extLst>
              <a:ext uri="{FF2B5EF4-FFF2-40B4-BE49-F238E27FC236}">
                <a16:creationId xmlns:a16="http://schemas.microsoft.com/office/drawing/2014/main" id="{235EF78C-6A94-4C8B-AA17-24CF0960F3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E198F46-EA3E-D747-9F3D-910243C08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" y="2066537"/>
            <a:ext cx="8052619" cy="4800604"/>
          </a:xfrm>
        </p:spPr>
        <p:txBody>
          <a:bodyPr rtlCol="0"/>
          <a:lstStyle/>
          <a:p>
            <a:r>
              <a:rPr lang="fr-FR" dirty="0"/>
              <a:t>Définitions</a:t>
            </a:r>
          </a:p>
          <a:p>
            <a:endParaRPr lang="fr-FR" dirty="0"/>
          </a:p>
          <a:p>
            <a:r>
              <a:rPr lang="fr-FR" dirty="0"/>
              <a:t>Système matériel</a:t>
            </a:r>
          </a:p>
          <a:p>
            <a:endParaRPr lang="fr-FR" dirty="0"/>
          </a:p>
          <a:p>
            <a:r>
              <a:rPr lang="fr-FR" dirty="0"/>
              <a:t>Contacts géométriques</a:t>
            </a:r>
          </a:p>
          <a:p>
            <a:endParaRPr lang="fr-FR" dirty="0"/>
          </a:p>
          <a:p>
            <a:r>
              <a:rPr lang="fr-FR" dirty="0"/>
              <a:t>Classes d’équivalence</a:t>
            </a:r>
          </a:p>
          <a:p>
            <a:endParaRPr lang="fr-FR" dirty="0"/>
          </a:p>
          <a:p>
            <a:r>
              <a:rPr lang="fr-FR" dirty="0"/>
              <a:t>Schéma cinématique minimal</a:t>
            </a:r>
          </a:p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9483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31559193-D32B-DF46-A00E-90827C46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Définitions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6C29D695-E04C-1A40-A4AC-7C58DA0EAFC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94265" y="2022680"/>
            <a:ext cx="4866245" cy="1225296"/>
          </a:xfrm>
        </p:spPr>
        <p:txBody>
          <a:bodyPr rtlCol="0"/>
          <a:lstStyle/>
          <a:p>
            <a:pPr rtl="0"/>
            <a:r>
              <a:rPr lang="fr-FR" dirty="0"/>
              <a:t>Solide réel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9F983F22-14BA-4187-AC39-8300E1DAAE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3225" y="3470340"/>
            <a:ext cx="4866245" cy="1225296"/>
          </a:xfrm>
        </p:spPr>
        <p:txBody>
          <a:bodyPr rtlCol="0"/>
          <a:lstStyle/>
          <a:p>
            <a:pPr rtl="0"/>
            <a:r>
              <a:rPr lang="fr-FR" dirty="0"/>
              <a:t>Solide déformable suivant une loi connue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40254CD8-6494-BE4F-9325-D9725283CB7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83225" y="4922214"/>
            <a:ext cx="4866245" cy="1225296"/>
          </a:xfrm>
        </p:spPr>
        <p:txBody>
          <a:bodyPr rtlCol="0"/>
          <a:lstStyle/>
          <a:p>
            <a:pPr rtl="0"/>
            <a:r>
              <a:rPr lang="fr-FR" dirty="0"/>
              <a:t>Solide indéformable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A1132A-859D-EB43-9E0E-7333329A72F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A52BEA90-E6BE-45F4-8D5D-C2E01FE3DBCB}" type="slidenum">
              <a:rPr lang="fr-FR" smtClean="0"/>
              <a:pPr rtl="0"/>
              <a:t>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A87F40-21EC-E979-D697-C72EF9951464}"/>
              </a:ext>
            </a:extLst>
          </p:cNvPr>
          <p:cNvSpPr txBox="1"/>
          <p:nvPr/>
        </p:nvSpPr>
        <p:spPr>
          <a:xfrm>
            <a:off x="6145300" y="2524429"/>
            <a:ext cx="650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Etude des liaisons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05C8397-A416-F056-F1CF-860556012290}"/>
              </a:ext>
            </a:extLst>
          </p:cNvPr>
          <p:cNvSpPr txBox="1"/>
          <p:nvPr/>
        </p:nvSpPr>
        <p:spPr>
          <a:xfrm>
            <a:off x="6145300" y="3834629"/>
            <a:ext cx="437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Résistance des matériaux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7E1EF3-0E80-342A-7972-590111A838E4}"/>
              </a:ext>
            </a:extLst>
          </p:cNvPr>
          <p:cNvSpPr txBox="1"/>
          <p:nvPr/>
        </p:nvSpPr>
        <p:spPr>
          <a:xfrm>
            <a:off x="6145300" y="5266326"/>
            <a:ext cx="500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Statique ou dynamique</a:t>
            </a:r>
          </a:p>
        </p:txBody>
      </p:sp>
    </p:spTree>
    <p:extLst>
      <p:ext uri="{BB962C8B-B14F-4D97-AF65-F5344CB8AC3E}">
        <p14:creationId xmlns:p14="http://schemas.microsoft.com/office/powerpoint/2010/main" val="974409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r-FR" dirty="0"/>
              <a:t>On appelle système matériel une quantité de matière, homogène ou non, dont la masse reste constante pendant son étude.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Système matériel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626D76-00A2-8249-757C-55DC3E0B8595}"/>
              </a:ext>
            </a:extLst>
          </p:cNvPr>
          <p:cNvSpPr/>
          <p:nvPr/>
        </p:nvSpPr>
        <p:spPr>
          <a:xfrm>
            <a:off x="3028335" y="5515897"/>
            <a:ext cx="6834650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Espace réservé pour une image  5" descr="Une image contenant texte, Impression, Parallèle, écriture manuscrite&#10;&#10;Description générée automatiquement">
            <a:extLst>
              <a:ext uri="{FF2B5EF4-FFF2-40B4-BE49-F238E27FC236}">
                <a16:creationId xmlns:a16="http://schemas.microsoft.com/office/drawing/2014/main" id="{CF8CF8A7-9CC1-DFE5-F291-4E7062BD16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28" t="33116" r="53642" b="31432"/>
          <a:stretch/>
        </p:blipFill>
        <p:spPr>
          <a:xfrm rot="5565642">
            <a:off x="1049628" y="3899458"/>
            <a:ext cx="1514881" cy="2062572"/>
          </a:xfrm>
        </p:spPr>
      </p:pic>
      <p:pic>
        <p:nvPicPr>
          <p:cNvPr id="7" name="Espace réservé pour une image  5" descr="Une image contenant texte, Impression, Parallèle, écriture manuscrite&#10;&#10;Description générée automatiquement">
            <a:extLst>
              <a:ext uri="{FF2B5EF4-FFF2-40B4-BE49-F238E27FC236}">
                <a16:creationId xmlns:a16="http://schemas.microsoft.com/office/drawing/2014/main" id="{66E783D5-8BDA-DB83-AE61-67F297A2EF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52" t="51306" r="13016" b="31261"/>
          <a:stretch/>
        </p:blipFill>
        <p:spPr>
          <a:xfrm rot="5400000">
            <a:off x="2945357" y="4558980"/>
            <a:ext cx="2222952" cy="77238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9" name="Image 8" descr="Une image contenant texte, livre, papier, Produit en papier&#10;&#10;Description générée automatiquement">
            <a:extLst>
              <a:ext uri="{FF2B5EF4-FFF2-40B4-BE49-F238E27FC236}">
                <a16:creationId xmlns:a16="http://schemas.microsoft.com/office/drawing/2014/main" id="{5D4BFD15-4BFB-7B6D-370E-8088EE17E7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40" t="53072" r="29822" b="27161"/>
          <a:stretch/>
        </p:blipFill>
        <p:spPr>
          <a:xfrm rot="10800000">
            <a:off x="5275311" y="4007555"/>
            <a:ext cx="1890715" cy="1580042"/>
          </a:xfrm>
          <a:prstGeom prst="rect">
            <a:avLst/>
          </a:prstGeom>
        </p:spPr>
      </p:pic>
      <p:pic>
        <p:nvPicPr>
          <p:cNvPr id="12" name="Image 11" descr="Une image contenant texte, capture d’écran, livre, croquis&#10;&#10;Description générée automatiquement">
            <a:extLst>
              <a:ext uri="{FF2B5EF4-FFF2-40B4-BE49-F238E27FC236}">
                <a16:creationId xmlns:a16="http://schemas.microsoft.com/office/drawing/2014/main" id="{5D07776B-F1B4-F41A-38FD-0BFE6AD87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304" b="76656" l="33980" r="60851">
                        <a14:foregroundMark x1="44050" y1="70598" x2="37318" y2="68982"/>
                        <a14:foregroundMark x1="41303" y1="73465" x2="34141" y2="73223"/>
                        <a14:foregroundMark x1="39149" y1="76090" x2="44319" y2="76656"/>
                        <a14:foregroundMark x1="46473" y1="56987" x2="37480" y2="57229"/>
                        <a14:foregroundMark x1="45611" y1="58764" x2="36941" y2="58279"/>
                        <a14:foregroundMark x1="45073" y1="54362" x2="34841" y2="52989"/>
                        <a14:foregroundMark x1="34841" y1="52989" x2="45773" y2="52262"/>
                        <a14:foregroundMark x1="42003" y1="50525" x2="41626" y2="48263"/>
                        <a14:foregroundMark x1="41626" y1="48263" x2="40280" y2="50485"/>
                        <a14:foregroundMark x1="40280" y1="50485" x2="40280" y2="50485"/>
                        <a14:foregroundMark x1="42542" y1="48788" x2="39957" y2="48304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t="47813" r="45207" b="22271"/>
          <a:stretch/>
        </p:blipFill>
        <p:spPr>
          <a:xfrm rot="10636150">
            <a:off x="9920732" y="3793567"/>
            <a:ext cx="1355993" cy="2456390"/>
          </a:xfrm>
          <a:prstGeom prst="rect">
            <a:avLst/>
          </a:prstGeom>
        </p:spPr>
      </p:pic>
      <p:pic>
        <p:nvPicPr>
          <p:cNvPr id="14" name="Image 13" descr="Une image contenant texte, croquis, fournitures de bureau, dessin&#10;&#10;Description générée automatiquement">
            <a:extLst>
              <a:ext uri="{FF2B5EF4-FFF2-40B4-BE49-F238E27FC236}">
                <a16:creationId xmlns:a16="http://schemas.microsoft.com/office/drawing/2014/main" id="{6DB356DE-AACD-5D31-F02E-0D151458A6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80" t="47911" r="28593" b="19756"/>
          <a:stretch/>
        </p:blipFill>
        <p:spPr>
          <a:xfrm rot="10800000">
            <a:off x="7998313" y="3835595"/>
            <a:ext cx="1090131" cy="19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56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069844-F38A-6249-8059-10D6DABA49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r-FR" dirty="0"/>
              <a:t>Lorsque deux solides sont en contact, quatre types de contact existent : ponctuel, linéaire rectiligne ou circulaire et de </a:t>
            </a:r>
          </a:p>
          <a:p>
            <a:pPr rtl="0"/>
            <a:r>
              <a:rPr lang="fr-FR" dirty="0"/>
              <a:t>surface.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0B6EDD4-3B90-4849-821B-D1A8043A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/>
              <a:t>Caractéristiques géométriques des contacts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F3A398-534D-E2FB-8220-C4EC4C948B3E}"/>
              </a:ext>
            </a:extLst>
          </p:cNvPr>
          <p:cNvSpPr/>
          <p:nvPr/>
        </p:nvSpPr>
        <p:spPr>
          <a:xfrm>
            <a:off x="3028335" y="5515897"/>
            <a:ext cx="6834650" cy="1342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5B0AFA3-FAE6-6D5B-466F-8B72008AB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590" y="2801886"/>
            <a:ext cx="631507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027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16">
      <a:dk1>
        <a:srgbClr val="000000"/>
      </a:dk1>
      <a:lt1>
        <a:srgbClr val="FFFFFF"/>
      </a:lt1>
      <a:dk2>
        <a:srgbClr val="574512"/>
      </a:dk2>
      <a:lt2>
        <a:srgbClr val="6C3C0D"/>
      </a:lt2>
      <a:accent1>
        <a:srgbClr val="DDDDDD"/>
      </a:accent1>
      <a:accent2>
        <a:srgbClr val="616A78"/>
      </a:accent2>
      <a:accent3>
        <a:srgbClr val="B18A2C"/>
      </a:accent3>
      <a:accent4>
        <a:srgbClr val="D87C1B"/>
      </a:accent4>
      <a:accent5>
        <a:srgbClr val="2E515E"/>
      </a:accent5>
      <a:accent6>
        <a:srgbClr val="1D7CB8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5244182_TF33940113_Win32" id="{8971A947-23AC-4311-93CF-8E79262E8DA7}" vid="{8DC193C9-6749-4829-95CD-24DA6E1F590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B932A98FC14D4FA9AF6D855688215A" ma:contentTypeVersion="6" ma:contentTypeDescription="Crée un document." ma:contentTypeScope="" ma:versionID="7350cc5601120c9cfd82a1b42172dc91">
  <xsd:schema xmlns:xsd="http://www.w3.org/2001/XMLSchema" xmlns:xs="http://www.w3.org/2001/XMLSchema" xmlns:p="http://schemas.microsoft.com/office/2006/metadata/properties" xmlns:ns3="1a4248a2-a66d-4c8d-a19e-086f7f0c0cc3" xmlns:ns4="b6548d8f-7a5a-4d3f-be64-62cd2b7e4636" targetNamespace="http://schemas.microsoft.com/office/2006/metadata/properties" ma:root="true" ma:fieldsID="cca4438adef5309162c843bebeea2529" ns3:_="" ns4:_="">
    <xsd:import namespace="1a4248a2-a66d-4c8d-a19e-086f7f0c0cc3"/>
    <xsd:import namespace="b6548d8f-7a5a-4d3f-be64-62cd2b7e46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4248a2-a66d-4c8d-a19e-086f7f0c0c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48d8f-7a5a-4d3f-be64-62cd2b7e4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a4248a2-a66d-4c8d-a19e-086f7f0c0cc3" xsi:nil="true"/>
  </documentManagement>
</p:properties>
</file>

<file path=customXml/itemProps1.xml><?xml version="1.0" encoding="utf-8"?>
<ds:datastoreItem xmlns:ds="http://schemas.openxmlformats.org/officeDocument/2006/customXml" ds:itemID="{57A5B616-A169-4796-868D-5526AB9B38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4248a2-a66d-4c8d-a19e-086f7f0c0cc3"/>
    <ds:schemaRef ds:uri="b6548d8f-7a5a-4d3f-be64-62cd2b7e46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832B18-5BA5-4E36-BC8D-1F51396DBF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F32EBB-7F27-4685-B305-7484EE680BE3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b6548d8f-7a5a-4d3f-be64-62cd2b7e4636"/>
    <ds:schemaRef ds:uri="http://schemas.microsoft.com/office/infopath/2007/PartnerControls"/>
    <ds:schemaRef ds:uri="1a4248a2-a66d-4c8d-a19e-086f7f0c0cc3"/>
    <ds:schemaRef ds:uri="http://purl.org/dc/elements/1.1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Présentation de la preuve d’assertion</Template>
  <TotalTime>35436</TotalTime>
  <Words>112</Words>
  <Application>Microsoft Office PowerPoint</Application>
  <PresentationFormat>Grand écran</PresentationFormat>
  <Paragraphs>39</Paragraphs>
  <Slides>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9" baseType="lpstr">
      <vt:lpstr>Arial</vt:lpstr>
      <vt:lpstr>Calibri</vt:lpstr>
      <vt:lpstr>Thème Office</vt:lpstr>
      <vt:lpstr>Prérequis</vt:lpstr>
      <vt:lpstr>Les attendus</vt:lpstr>
      <vt:lpstr>Les attendus</vt:lpstr>
      <vt:lpstr>Définitions</vt:lpstr>
      <vt:lpstr>Système matériel</vt:lpstr>
      <vt:lpstr>Caractéristiques géométriques des 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Prérequis</dc:title>
  <dc:creator>Dominique FICHOT</dc:creator>
  <cp:lastModifiedBy>Dominique FICHOT</cp:lastModifiedBy>
  <cp:revision>22</cp:revision>
  <dcterms:created xsi:type="dcterms:W3CDTF">2023-06-28T12:33:28Z</dcterms:created>
  <dcterms:modified xsi:type="dcterms:W3CDTF">2024-08-27T13:10:32Z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0x01010073B932A98FC14D4FA9AF6D855688215A</vt:lpwstr>
  </property>
</Properties>
</file>