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75" r:id="rId5"/>
    <p:sldId id="432" r:id="rId6"/>
    <p:sldId id="442" r:id="rId7"/>
    <p:sldId id="443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6" r:id="rId18"/>
    <p:sldId id="454" r:id="rId19"/>
    <p:sldId id="455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DFFF5"/>
    <a:srgbClr val="A7FFCF"/>
    <a:srgbClr val="66FF66"/>
    <a:srgbClr val="6699FF"/>
    <a:srgbClr val="CC0099"/>
    <a:srgbClr val="FFFF00"/>
    <a:srgbClr val="FF0000"/>
    <a:srgbClr val="33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5489" autoAdjust="0"/>
  </p:normalViewPr>
  <p:slideViewPr>
    <p:cSldViewPr snapToGrid="0">
      <p:cViewPr varScale="1">
        <p:scale>
          <a:sx n="76" d="100"/>
          <a:sy n="76" d="100"/>
        </p:scale>
        <p:origin x="18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C4436DF-C117-E716-AC14-3DE093F97B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4EBCF9-D276-8959-8C48-62A96F804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78AEC-5429-41C5-947F-36D1B595FD67}" type="datetime1">
              <a:rPr lang="fr-FR" smtClean="0"/>
              <a:t>29/08/2024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F519C6-69D3-C85C-4E9D-AB9BDE76B4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5A6C8D-1BA3-033A-803D-1647FD1758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45609-722E-460B-8EA2-48A3E992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290545-5A73-4FD8-B3F3-3EA264A30574}" type="datetime1">
              <a:rPr lang="fr-FR" noProof="0" smtClean="0"/>
              <a:t>29/08/2024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AF72F06-F6ED-43C1-A86D-15B5F2AFDEC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31483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487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Application : 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Dans le repère R=(O,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) on considère une roue 2 à denture hélicoïdale. On se propose de déterminer les moments par rapport aux axes (O,</a:t>
                </a:r>
                <a:r>
                  <a:rPr lang="fr-FR" sz="28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) (O,</a:t>
                </a:r>
                <a:r>
                  <a:rPr lang="fr-FR" sz="28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) (O,</a:t>
                </a:r>
                <a:r>
                  <a:rPr lang="fr-FR" sz="28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)  telle que dans R</a:t>
                </a: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Application : 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Dans le repère R=(O, 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𝑥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, 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𝑦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, 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𝑧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) on considère une roue 2 à denture hélicoïdale. On se propose de déterminer les moments par rapport aux axes (O,</a:t>
                </a:r>
                <a:r>
                  <a:rPr lang="fr-FR" sz="28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𝑥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) (O,</a:t>
                </a:r>
                <a:r>
                  <a:rPr lang="fr-FR" sz="28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𝑦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) (O,</a:t>
                </a:r>
                <a:r>
                  <a:rPr lang="fr-FR" sz="28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𝑧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)  telle que dans R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828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latin typeface="NimbusRomanNo9L-Regu"/>
            </a:endParaRPr>
          </a:p>
          <a:p>
            <a:pPr algn="l"/>
            <a:r>
              <a:rPr lang="fr-FR" sz="1800" b="0" i="0" u="none" strike="noStrike" baseline="0" dirty="0">
                <a:latin typeface="NimbusRomanNo9L-Regu"/>
              </a:rPr>
              <a:t>Application : </a:t>
            </a:r>
          </a:p>
          <a:p>
            <a:pPr algn="l"/>
            <a:r>
              <a:rPr lang="fr-FR" sz="1800" b="0" i="0" u="none" strike="noStrike" baseline="0" dirty="0">
                <a:latin typeface="NimbusRomanNo9L-Regu"/>
              </a:rPr>
              <a:t>Calculons le moment en O de la force I(1-&gt;2)</a:t>
            </a:r>
          </a:p>
          <a:p>
            <a:pPr algn="l"/>
            <a:endParaRPr lang="fr-FR" sz="1800" b="0" i="0" u="none" strike="noStrike" baseline="0" dirty="0">
              <a:latin typeface="NimbusRomanNo9L-Regu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34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latin typeface="NimbusRomanNo9L-Regu"/>
            </a:endParaRPr>
          </a:p>
          <a:p>
            <a:pPr algn="l"/>
            <a:r>
              <a:rPr lang="fr-FR" sz="1800" b="0" i="0" u="none" strike="noStrike" baseline="0" dirty="0">
                <a:latin typeface="NimbusRomanNo9L-Regu"/>
              </a:rPr>
              <a:t>Application : </a:t>
            </a:r>
          </a:p>
          <a:p>
            <a:pPr algn="l"/>
            <a:r>
              <a:rPr lang="fr-FR" sz="1800" b="0" i="0" u="none" strike="noStrike" baseline="0" dirty="0">
                <a:latin typeface="NimbusRomanNo9L-Regu"/>
              </a:rPr>
              <a:t>Calculons le moment en O de la force I(1-&gt;2)</a:t>
            </a:r>
          </a:p>
          <a:p>
            <a:pPr algn="l"/>
            <a:endParaRPr lang="fr-FR" sz="1800" b="0" i="0" u="none" strike="noStrike" baseline="0" dirty="0">
              <a:latin typeface="NimbusRomanNo9L-Regu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256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latin typeface="NimbusRomanNo9L-Regu"/>
            </a:endParaRPr>
          </a:p>
          <a:p>
            <a:pPr algn="l"/>
            <a:r>
              <a:rPr lang="fr-FR" sz="1800" b="0" i="0" u="none" strike="noStrike" baseline="0" dirty="0">
                <a:latin typeface="NimbusRomanNo9L-Regu"/>
              </a:rPr>
              <a:t>Application : </a:t>
            </a:r>
          </a:p>
          <a:p>
            <a:pPr algn="l"/>
            <a:r>
              <a:rPr lang="fr-FR" sz="1800" b="0" i="0" u="none" strike="noStrike" baseline="0" dirty="0">
                <a:latin typeface="NimbusRomanNo9L-Regu"/>
              </a:rPr>
              <a:t>Calculons le moment en O de la force I(1-&gt;2)</a:t>
            </a:r>
          </a:p>
          <a:p>
            <a:pPr algn="l"/>
            <a:endParaRPr lang="fr-FR" sz="1800" b="0" i="0" u="none" strike="noStrike" baseline="0" dirty="0">
              <a:latin typeface="NimbusRomanNo9L-Regu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659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latin typeface="NimbusRomanNo9L-Regu"/>
            </a:endParaRPr>
          </a:p>
          <a:p>
            <a:pPr algn="l"/>
            <a:r>
              <a:rPr lang="fr-FR" sz="1800" b="0" i="0" u="none" strike="noStrike" baseline="0" dirty="0">
                <a:latin typeface="NimbusRomanNo9L-Regu"/>
              </a:rPr>
              <a:t>Application : </a:t>
            </a:r>
          </a:p>
          <a:p>
            <a:pPr algn="l"/>
            <a:r>
              <a:rPr lang="fr-FR" sz="1800" b="0" i="0" u="none" strike="noStrike" baseline="0" dirty="0">
                <a:latin typeface="NimbusRomanNo9L-Regu"/>
              </a:rPr>
              <a:t>Calculons le moment en O de la force I(1-&gt;2)</a:t>
            </a:r>
          </a:p>
          <a:p>
            <a:pPr algn="l"/>
            <a:endParaRPr lang="fr-FR" sz="1800" b="0" i="0" u="none" strike="noStrike" baseline="0" dirty="0">
              <a:latin typeface="NimbusRomanNo9L-Regu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205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latin typeface="NimbusRomanNo9L-Regu"/>
            </a:endParaRPr>
          </a:p>
          <a:p>
            <a:pPr algn="l"/>
            <a:r>
              <a:rPr lang="fr-FR" sz="1800" b="0" i="0" u="none" strike="noStrike" baseline="0" dirty="0">
                <a:latin typeface="NimbusRomanNo9L-Regu"/>
              </a:rPr>
              <a:t>Application : </a:t>
            </a:r>
          </a:p>
          <a:p>
            <a:pPr algn="l"/>
            <a:r>
              <a:rPr lang="fr-FR" sz="1800" b="0" i="0" u="none" strike="noStrike" baseline="0" dirty="0">
                <a:latin typeface="NimbusRomanNo9L-Regu"/>
              </a:rPr>
              <a:t>Calculons le moment en O de la force I(1-&gt;2)</a:t>
            </a:r>
          </a:p>
          <a:p>
            <a:pPr algn="l"/>
            <a:endParaRPr lang="fr-FR" sz="1800" b="0" i="0" u="none" strike="noStrike" baseline="0" dirty="0">
              <a:latin typeface="NimbusRomanNo9L-Regu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933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latin typeface="NimbusRomanNo9L-Regu"/>
            </a:endParaRPr>
          </a:p>
          <a:p>
            <a:pPr algn="l"/>
            <a:r>
              <a:rPr lang="fr-FR" sz="1800" b="0" i="0" u="none" strike="noStrike" baseline="0" dirty="0">
                <a:latin typeface="NimbusRomanNo9L-Regu"/>
              </a:rPr>
              <a:t>Application : </a:t>
            </a:r>
          </a:p>
          <a:p>
            <a:pPr algn="l"/>
            <a:r>
              <a:rPr lang="fr-FR" sz="1800" b="0" i="0" u="none" strike="noStrike" baseline="0" dirty="0">
                <a:latin typeface="NimbusRomanNo9L-Regu"/>
              </a:rPr>
              <a:t>Calculons le moment en O de la force I(1-&gt;2)</a:t>
            </a:r>
          </a:p>
          <a:p>
            <a:pPr algn="l"/>
            <a:endParaRPr lang="fr-FR" sz="1800" b="0" i="0" u="none" strike="noStrike" baseline="0" dirty="0">
              <a:latin typeface="NimbusRomanNo9L-Regu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97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Voir la fin du document de synthèse avec les torseurs </a:t>
            </a:r>
            <a:r>
              <a:rPr lang="fr-FR" sz="1800" b="0" i="0" u="none" strike="noStrike" baseline="0">
                <a:solidFill>
                  <a:srgbClr val="211808"/>
                </a:solidFill>
                <a:latin typeface="Times-Roman"/>
              </a:rPr>
              <a:t>pour chaque liaison</a:t>
            </a:r>
            <a:endParaRPr lang="fr-FR" sz="1800" b="0" i="0" u="none" strike="noStrike" baseline="0" dirty="0">
              <a:solidFill>
                <a:srgbClr val="211808"/>
              </a:solidFill>
              <a:latin typeface="Times-Roman"/>
            </a:endParaRPr>
          </a:p>
          <a:p>
            <a:pPr algn="l"/>
            <a:endParaRPr lang="fr-FR" sz="1800" b="0" i="0" u="none" strike="noStrike" baseline="0" dirty="0">
              <a:solidFill>
                <a:srgbClr val="211808"/>
              </a:solidFill>
              <a:latin typeface="Times-Roman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Soit par exemple un arbre de transmission monté entre un moteur et un récepteur.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Le mécanisme est schématisé sur la figure (5.5) et comprend :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– un bâti 1, auquel on associe un repère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(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C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,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x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,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y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,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z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)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. On pose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MTSY"/>
              </a:rPr>
              <a:t>−→</a:t>
            </a:r>
          </a:p>
          <a:p>
            <a:pPr algn="l"/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CA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MTSY"/>
              </a:rPr>
              <a:t>=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L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z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1 .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– un arbre 2, guidé en rotation par deux roulements à billes dont le montage induit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comme modèle de comportement cinématique deux liaisons en parallèle (voir la figure)</a:t>
            </a:r>
          </a:p>
          <a:p>
            <a:pPr algn="l"/>
            <a:endParaRPr lang="fr-FR" sz="1800" b="0" i="0" u="none" strike="noStrike" baseline="0" dirty="0">
              <a:solidFill>
                <a:srgbClr val="211808"/>
              </a:solidFill>
              <a:latin typeface="Times-Roman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• une liaison sphérique de centre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A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;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• une liaison sphère cylindre, de centre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B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et d’axe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(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A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,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z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)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, avec </a:t>
            </a:r>
            <a:endParaRPr lang="fr-FR" sz="1800" b="0" i="0" u="none" strike="noStrike" baseline="0" dirty="0">
              <a:solidFill>
                <a:srgbClr val="211808"/>
              </a:solidFill>
              <a:latin typeface="MTSY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MTSY"/>
              </a:rPr>
              <a:t>−→</a:t>
            </a:r>
          </a:p>
          <a:p>
            <a:pPr algn="l"/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AB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MTSY"/>
              </a:rPr>
              <a:t> =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L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2.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Cet arbre comporte un pignon à denture hélicoïdale qui engrène avec un pignon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récepteur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r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au point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E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. Enfin, il est entraîné en rotation par un moteur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m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.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D’un point de vue cinématique, les trois points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A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,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B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et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E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sont immobiles à chaque instant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dans le mouvement de 2 par rapport à 1.</a:t>
            </a:r>
          </a:p>
          <a:p>
            <a:pPr algn="l"/>
            <a:endParaRPr lang="fr-FR" sz="1800" b="0" i="0" u="none" strike="noStrike" baseline="0" dirty="0">
              <a:solidFill>
                <a:srgbClr val="211808"/>
              </a:solidFill>
              <a:latin typeface="Times-Roman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Concernant les actions mécaniques, on suppose connue la seule action mécanique</a:t>
            </a:r>
          </a:p>
          <a:p>
            <a:pPr algn="l"/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r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MTSY"/>
              </a:rPr>
              <a:t>→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2 :</a:t>
            </a:r>
          </a:p>
          <a:p>
            <a:pPr algn="l"/>
            <a:r>
              <a:rPr lang="fr-FR" sz="1800" b="0" i="0" u="none" strike="noStrike" baseline="0" dirty="0">
                <a:solidFill>
                  <a:srgbClr val="0D96FE"/>
                </a:solidFill>
                <a:latin typeface="Times-Roman"/>
              </a:rPr>
              <a:t>•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le pignon récepteur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r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engrène au point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E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et le glisseur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CMSY10"/>
              </a:rPr>
              <a:t>F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(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r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MTSY"/>
              </a:rPr>
              <a:t>→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2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)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est supposé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connu. Comme le point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E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est immobile dans le mouvement de 2 par rapport à 1,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les trois composantes de la résultante sont données dans la base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(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x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,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y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,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z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)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et sont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respectivement :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– une composante tangentielle </a:t>
            </a:r>
            <a:r>
              <a:rPr lang="fr-FR" sz="1800" b="0" i="1" u="none" strike="noStrike" baseline="0" dirty="0" err="1">
                <a:solidFill>
                  <a:srgbClr val="211808"/>
                </a:solidFill>
                <a:latin typeface="Times-Italic"/>
              </a:rPr>
              <a:t>Ft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, supposée négative, suivant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x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 ;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– une composante radiale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Fr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, toujours négative, suivant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y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 ;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– une composante axiale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Fa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, supposée positive, suivant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z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1.</a:t>
            </a:r>
            <a:endParaRPr lang="fr-FR" sz="1800" b="0" i="0" u="none" strike="noStrike" baseline="0" dirty="0">
              <a:latin typeface="NimbusRomanNo9L-Regu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284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solidFill>
                  <a:srgbClr val="0D96FE"/>
                </a:solidFill>
                <a:latin typeface="Times-Roman"/>
              </a:rPr>
              <a:t>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le pignon récepteur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r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engrène au point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E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et le glisseur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CMSY10"/>
              </a:rPr>
              <a:t>F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(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r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MTSY"/>
              </a:rPr>
              <a:t>→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2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)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est supposé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connu. Comme le point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E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est immobile dans le mouvement de 2 par rapport à 1,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les trois composantes de la résultante sont données dans la base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(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x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,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y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,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z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RMTMI"/>
              </a:rPr>
              <a:t>)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et sont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respectivement :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– une composante tangentielle </a:t>
            </a:r>
            <a:r>
              <a:rPr lang="fr-FR" sz="1800" b="0" i="1" u="none" strike="noStrike" baseline="0" dirty="0" err="1">
                <a:solidFill>
                  <a:srgbClr val="211808"/>
                </a:solidFill>
                <a:latin typeface="Times-Italic"/>
              </a:rPr>
              <a:t>Ft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, supposée négative, suivant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x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 ;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– une composante radiale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Fr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, toujours négative, suivant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y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 ;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– une composante axiale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Fa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, supposée positive, suivant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z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1.</a:t>
            </a:r>
            <a:endParaRPr lang="fr-FR" sz="1800" b="0" i="0" u="none" strike="noStrike" baseline="0" dirty="0">
              <a:latin typeface="NimbusRomanNo9L-Regu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268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solidFill>
                  <a:srgbClr val="0D96FE"/>
                </a:solidFill>
                <a:latin typeface="Times-Roman"/>
              </a:rPr>
              <a:t>•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l’action du moteur sur 2 est un couple de moment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Cmz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1, où Cm est l’inconnue scalaire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appelé couple moteur que l’on pose alors positive.</a:t>
            </a:r>
            <a:endParaRPr lang="fr-FR" sz="1800" b="0" i="0" u="none" strike="noStrike" baseline="0" dirty="0">
              <a:latin typeface="NimbusRomanNo9L-Regu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19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861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les actions mécaniques transmissibles par les deux liaisons sphériques et </a:t>
            </a:r>
            <a:r>
              <a:rPr lang="fr-FR" sz="1800" b="0" i="0" u="none" strike="noStrike" baseline="0" dirty="0" err="1">
                <a:solidFill>
                  <a:srgbClr val="211808"/>
                </a:solidFill>
                <a:latin typeface="Times-Roman"/>
              </a:rPr>
              <a:t>sphèrecylindre</a:t>
            </a:r>
            <a:endParaRPr lang="fr-FR" sz="1800" b="0" i="0" u="none" strike="noStrike" baseline="0" dirty="0">
              <a:solidFill>
                <a:srgbClr val="211808"/>
              </a:solidFill>
              <a:latin typeface="Times-Roman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sont des glisseurs dont les actions centraux passent respectivement par les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centres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A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et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B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. Les cinq inconnues scalaires correspondantes sont posées positives.</a:t>
            </a:r>
            <a:endParaRPr lang="fr-FR" sz="1800" b="0" i="0" u="none" strike="noStrike" baseline="0" dirty="0">
              <a:latin typeface="NimbusRomanNo9L-Regu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450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Soit un galet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g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au contact d’une came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c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en un point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I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. On cherche à modéliser l’action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mécanique de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c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sur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g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.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Une fois définie la normale sortante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n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du galet au point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I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, on pose</a:t>
            </a:r>
          </a:p>
          <a:p>
            <a:pPr algn="l"/>
            <a:endParaRPr lang="fr-FR" sz="1800" b="0" i="0" u="none" strike="noStrike" baseline="0" dirty="0">
              <a:solidFill>
                <a:srgbClr val="211808"/>
              </a:solidFill>
              <a:latin typeface="Times-Roman"/>
            </a:endParaRPr>
          </a:p>
          <a:p>
            <a:pPr algn="l"/>
            <a:endParaRPr lang="fr-FR" sz="1800" b="0" i="0" u="none" strike="noStrike" baseline="0" dirty="0">
              <a:solidFill>
                <a:srgbClr val="211808"/>
              </a:solidFill>
              <a:latin typeface="Times-Roman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Le signe positif traduit le sens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a priori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connu pour l’action de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c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sur 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g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suivant </a:t>
            </a:r>
            <a:r>
              <a:rPr lang="fr-FR" sz="1800" b="0" i="1" u="none" strike="noStrike" baseline="0" dirty="0" err="1">
                <a:solidFill>
                  <a:srgbClr val="211808"/>
                </a:solidFill>
                <a:latin typeface="Times-Italic"/>
              </a:rPr>
              <a:t>ncg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.</a:t>
            </a:r>
          </a:p>
          <a:p>
            <a:pPr algn="l"/>
            <a:r>
              <a:rPr lang="fr-FR" sz="1800" b="0" i="0" u="none" strike="noStrike" baseline="0" dirty="0">
                <a:solidFill>
                  <a:srgbClr val="0D96FE"/>
                </a:solidFill>
                <a:latin typeface="Times-Roman"/>
              </a:rPr>
              <a:t>•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La composante </a:t>
            </a:r>
            <a:r>
              <a:rPr lang="fr-FR" sz="1800" b="0" i="1" u="none" strike="noStrike" baseline="0" dirty="0" err="1">
                <a:solidFill>
                  <a:srgbClr val="211808"/>
                </a:solidFill>
                <a:latin typeface="Times-Italic"/>
              </a:rPr>
              <a:t>Fcg</a:t>
            </a:r>
            <a:r>
              <a:rPr lang="fr-FR" sz="1800" b="0" i="1" u="none" strike="noStrike" baseline="0" dirty="0">
                <a:solidFill>
                  <a:srgbClr val="211808"/>
                </a:solidFill>
                <a:latin typeface="Times-Italic"/>
              </a:rPr>
              <a:t> </a:t>
            </a:r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positive ou nulle traduit la conservation du contact au cours du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808"/>
                </a:solidFill>
                <a:latin typeface="Times-Roman"/>
              </a:rPr>
              <a:t>temps.</a:t>
            </a:r>
            <a:endParaRPr lang="fr-FR" sz="1800" b="0" i="0" u="none" strike="noStrike" baseline="0" dirty="0">
              <a:latin typeface="NimbusRomanNo9L-Regu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931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1" i="0" u="none" strike="noStrike" baseline="0" dirty="0">
                <a:latin typeface="TimesNewRomanPS-BoldMT"/>
              </a:rPr>
              <a:t>4-REPRESENTATION GENERALE (Torseur d’action mécanique)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Généralement, si un corps (S) subit de la part d’un ensemble matériel (E) une action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mécanique représentée par un système de n forces appliquées aux point Pi </a:t>
            </a:r>
            <a:r>
              <a:rPr lang="fr-FR" sz="1800" b="0" i="0" u="none" strike="noStrike" baseline="0" dirty="0">
                <a:latin typeface="SymbolMT"/>
              </a:rPr>
              <a:t>( </a:t>
            </a: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Pi, Fi)</a:t>
            </a:r>
            <a:r>
              <a:rPr lang="fr-FR" sz="1800" b="0" i="0" u="none" strike="noStrike" baseline="0" dirty="0">
                <a:latin typeface="TimesNewRomanPSMT"/>
              </a:rPr>
              <a:t> 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on caractérise globalement cette action mécanique par les deux vecteurs suivants :</a:t>
            </a:r>
          </a:p>
          <a:p>
            <a:pPr algn="l"/>
            <a:endParaRPr lang="fr-FR" sz="1800" b="0" i="0" u="none" strike="noStrike" baseline="0" dirty="0">
              <a:latin typeface="TimesNewRomanPSMT"/>
            </a:endParaRPr>
          </a:p>
          <a:p>
            <a:pPr algn="l"/>
            <a:endParaRPr lang="fr-FR" sz="1800" b="0" i="0" u="none" strike="noStrike" baseline="0" dirty="0">
              <a:latin typeface="TimesNewRomanPSMT"/>
            </a:endParaRP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ou A est un point quelconque.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R(E </a:t>
            </a:r>
            <a:r>
              <a:rPr lang="fr-FR" sz="1800" b="0" i="0" u="none" strike="noStrike" baseline="0" dirty="0">
                <a:latin typeface="SymbolMT"/>
              </a:rPr>
              <a:t>→ </a:t>
            </a:r>
            <a:r>
              <a:rPr lang="fr-FR" sz="1800" b="0" i="0" u="none" strike="noStrike" baseline="0" dirty="0">
                <a:latin typeface="TimesNewRomanPSMT"/>
              </a:rPr>
              <a:t>S) : Résultante générale de l’action mécanique de E sur S.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A (E S)</a:t>
            </a: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i </a:t>
            </a:r>
            <a:r>
              <a:rPr lang="fr-FR" sz="1800" b="0" i="0" u="none" strike="noStrike" baseline="0" dirty="0">
                <a:latin typeface="TimesNewRomanPSMT"/>
              </a:rPr>
              <a:t>M </a:t>
            </a:r>
            <a:r>
              <a:rPr lang="fr-FR" sz="1800" b="0" i="0" u="none" strike="noStrike" baseline="0" dirty="0">
                <a:latin typeface="SymbolMT"/>
              </a:rPr>
              <a:t>→ </a:t>
            </a:r>
            <a:r>
              <a:rPr lang="fr-FR" sz="1800" b="0" i="0" u="none" strike="noStrike" baseline="0" dirty="0">
                <a:latin typeface="TimesNewRomanPSMT"/>
              </a:rPr>
              <a:t>: Moment résultant au point A de l’action mécanique de E sur 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noProof="0" smtClean="0"/>
              <a:t>22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86337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1" i="0" u="none" strike="noStrike" baseline="0" dirty="0">
                <a:latin typeface="TimesNewRomanPS-BoldMT"/>
              </a:rPr>
              <a:t>TORSEUR D’ACTION MECANIQUE :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Soit B un point quelconque, calculons le moment de l’action mécanique précédente en B :</a:t>
            </a:r>
          </a:p>
          <a:p>
            <a:pPr algn="l"/>
            <a:r>
              <a:rPr lang="pt-BR" sz="1800" b="0" i="0" u="none" strike="noStrike" baseline="0" dirty="0">
                <a:latin typeface="TimesNewRomanPSMT"/>
              </a:rPr>
              <a:t>D’où B (E S) </a:t>
            </a:r>
            <a:r>
              <a:rPr lang="fr-FR" sz="1800" b="0" i="0" u="none" strike="noStrike" baseline="0" dirty="0">
                <a:latin typeface="TimesNewRomanPSMT"/>
              </a:rPr>
              <a:t>On définit donc le torseur d’action mécanique de E sur S , appelé aussi torseur statique.</a:t>
            </a:r>
          </a:p>
          <a:p>
            <a:pPr algn="l"/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E S </a:t>
            </a:r>
            <a:r>
              <a:rPr lang="fr-FR" sz="1800" b="0" i="0" u="none" strike="noStrike" baseline="0" dirty="0">
                <a:latin typeface="SymbolMT"/>
              </a:rPr>
              <a:t>τ </a:t>
            </a:r>
            <a:r>
              <a:rPr lang="fr-FR" sz="1800" b="0" i="0" u="none" strike="noStrike" baseline="0" dirty="0">
                <a:latin typeface="TimesNewRomanPSMT"/>
              </a:rPr>
              <a:t>Qui a toutes les propriétés des torseurs.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noProof="0" smtClean="0"/>
              <a:t>23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19685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latin typeface="TimesNewRomanPSMT"/>
              </a:rPr>
              <a:t>On définit donc le torseur d’action mécanique de E sur S , appelé aussi torseur statique.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noProof="0" smtClean="0"/>
              <a:t>24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3584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Action mécanique :</a:t>
                </a:r>
              </a:p>
              <a:p>
                <a:endParaRPr lang="fr-FR" dirty="0"/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La notion de force au sens courant sous-entend l'effort musculaire. C'est cet effort qu'il faut exercer afin de modifier un corps. On entend par modifier un corps: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=&gt; le déformer (étirer, comprimer, plier, ... une tige de métal)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=&gt; changer son état de repos ou de mouvement (tirer une chaise, accélérer ou freiner une voiture, ...)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Une définition plus "physique" de la force inclus la notion d'action, c’est-à-dire l'action d'un corps sur un autre. 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Cette action peut se faire directement ou à distance. En statique, la plupart du temps l'action est directe. Cependant on la retrouve aussi à distance par l'action des poids des corps. Pour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qu'une force existe il faut qu'il y ait un corps pour l'exercer et un autre corps pour la subir.  C’est le principe des actions mutuelles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  <m:r>
                              <a:rPr lang="fr-FR" sz="18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(2→1)</m:t>
                        </m:r>
                      </m:sub>
                    </m:sSub>
                    <m:r>
                      <a:rPr lang="fr-FR" sz="18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28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fr-FR" sz="28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  <m:r>
                              <a:rPr lang="fr-FR" sz="18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(1→2)</m:t>
                        </m:r>
                      </m:sub>
                    </m:sSub>
                  </m:oMath>
                </a14:m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La force comme plusieurs grandeurs physique est une quantité vectorielle donc qui fait appel à l'algèbre vectorielle.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Dans le système international (SI) l'unité de la force est le Newton (N). 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Une force est caractérisée par 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	un point d’application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	sa direction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smtClean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1)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	son sens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	sa norme</a:t>
                </a: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Action mécanique :</a:t>
                </a:r>
              </a:p>
              <a:p>
                <a:endParaRPr lang="fr-FR" dirty="0"/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La notion de force au sens courant sous-entend l'effort musculaire. C'est cet effort qu'il faut exercer afin de modifier un corps. On entend par modifier un corps: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=&gt; le déformer (étirer, comprimer, plier, ... une tige de métal)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=&gt; changer son état de repos ou de mouvement (tirer une chaise, accélérer ou freiner une voiture, ...)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Une définition plus "physique" de la force inclus la notion d'action, c’est-à-dire l'action d'un corps sur un autre. 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Cette action peut se faire directement ou à distance. En statique, la plupart du temps l'action est directe. Cependant on la retrouve aussi à distance par l'action des poids des corps. Pour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qu'une force existe il faut qu'il y ait un corps pour l'exercer et un autre corps pour la subir.  C’est le principe des actions mutuelles : </a:t>
                </a:r>
                <a:r>
                  <a:rPr lang="fr-FR" sz="2800" i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Δ𝑓</a:t>
                </a:r>
                <a:r>
                  <a:rPr lang="fr-FR" sz="2800" i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 ⃗_(</a:t>
                </a:r>
                <a:r>
                  <a:rPr lang="fr-FR" sz="1800" i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(2→1)</a:t>
                </a:r>
                <a:r>
                  <a:rPr lang="fr-FR" sz="2800" i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fr-FR" sz="1800" i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fr-FR" sz="2800" i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</a:rPr>
                  <a:t>〖</a:t>
                </a:r>
                <a:r>
                  <a:rPr lang="fr-FR" sz="1800" i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−</a:t>
                </a:r>
                <a:r>
                  <a:rPr lang="fr-FR" sz="2800" i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fr-FR" sz="1800" i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Δ𝑓</a:t>
                </a:r>
                <a:r>
                  <a:rPr lang="fr-FR" sz="2800" i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 ⃗〗_(</a:t>
                </a:r>
                <a:r>
                  <a:rPr lang="fr-FR" sz="1800" i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(1→2)</a:t>
                </a:r>
                <a:r>
                  <a:rPr lang="fr-FR" sz="2800" i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La force comme plusieurs grandeurs physique est une quantité vectorielle donc qui fait appel à l'algèbre vectorielle.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Dans le système international (SI) l'unité de la force est le Newton (N). 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Glisseur, utilisé en statique modélise la force par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	sa direction (</a:t>
                </a:r>
                <a:r>
                  <a:rPr lang="fr-FR" sz="1800" i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</a:t>
                </a:r>
                <a:r>
                  <a:rPr lang="fr-FR" sz="1800" b="0" i="0" u="none" strike="noStrike" baseline="0" dirty="0">
                    <a:latin typeface="NimbusRomanNo9L-Regu"/>
                  </a:rPr>
                  <a:t>1)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	son sens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	sa norme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45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Action mécanique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Moment d’une force par rapport à un point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Dans le repère R, on considère une force F appliquée au point M et un point quelconque A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On appelle moment par rapport au point A de la force F appliquée au point M le vecteur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tel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Soit </a:t>
                </a:r>
                <a:r>
                  <a:rPr lang="fr-FR" sz="1800" b="0" i="0" u="none" strike="noStrike" baseline="0" dirty="0">
                    <a:latin typeface="NimbusRomanNo9L-Regu"/>
                    <a:ea typeface="Cambria Math" panose="02040503050406030204" pitchFamily="18" charset="0"/>
                  </a:rPr>
                  <a:t>Δ le support de F on démontre que quel que soit le point P appartenant à Δ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  <a:ea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Action mécanique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Moment d’une force par rapport à un point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Dans le repère R, on considère une force F appliquée au point M et un point quelconque A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On appelle moment par rapport au point A de la force F appliquée au point M le vecteur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tel que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)=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Soit </a:t>
                </a:r>
                <a:r>
                  <a:rPr lang="fr-FR" sz="1800" b="0" i="0" u="none" strike="noStrike" baseline="0" dirty="0">
                    <a:latin typeface="NimbusRomanNo9L-Regu"/>
                    <a:ea typeface="Cambria Math" panose="02040503050406030204" pitchFamily="18" charset="0"/>
                  </a:rPr>
                  <a:t>Δ le support de F on démontre que quel que soit le point P appartenant à Δ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  <a:ea typeface="Cambria Math" panose="02040503050406030204" pitchFamily="18" charset="0"/>
                </a:endParaRPr>
              </a:p>
              <a:p>
                <a:pPr algn="l"/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𝑃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𝐻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59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Action mécanique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Moment d’une force par rapport à un point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Dans le repère R, on considère une force F appliquée au point M et un point quelconque A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On appelle moment par rapport au point A de la force F appliquée au point M le vecteur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tel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Soit </a:t>
                </a:r>
                <a:r>
                  <a:rPr lang="fr-FR" sz="1800" b="0" i="0" u="none" strike="noStrike" baseline="0" dirty="0">
                    <a:latin typeface="NimbusRomanNo9L-Regu"/>
                    <a:ea typeface="Cambria Math" panose="02040503050406030204" pitchFamily="18" charset="0"/>
                  </a:rPr>
                  <a:t>Δ le support de F on démontre que quel que soit le point P appartenant à Δ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  <a:ea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a pour origine A, pour direction une droite perpendiculaire au plan (A</a:t>
                </a:r>
                <a:r>
                  <a:rPr lang="el-GR" sz="1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fr-FR" sz="1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Le sens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est tel que le trièdre AM, 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soit direct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Action mécanique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Moment d’une force par rapport à un point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Dans le repère R, on considère une force F appliquée au point M et un point quelconque A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On appelle moment par rapport au point A de la force F appliquée au point M le vecteur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tel que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)=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Soit </a:t>
                </a:r>
                <a:r>
                  <a:rPr lang="fr-FR" sz="1800" b="0" i="0" u="none" strike="noStrike" baseline="0" dirty="0">
                    <a:latin typeface="NimbusRomanNo9L-Regu"/>
                    <a:ea typeface="Cambria Math" panose="02040503050406030204" pitchFamily="18" charset="0"/>
                  </a:rPr>
                  <a:t>Δ le support de F on démontre que quel que soit le point P appartenant à Δ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  <a:ea typeface="Cambria Math" panose="02040503050406030204" pitchFamily="18" charset="0"/>
                </a:endParaRPr>
              </a:p>
              <a:p>
                <a:pPr algn="l"/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𝑃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𝐻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a pour origine A, pour direction une droite perpendiculaire au plan (A</a:t>
                </a:r>
                <a:r>
                  <a:rPr lang="el-GR" sz="1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fr-FR" sz="1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Le sens de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est tel que le trièdre AM, F,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soit direct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86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Action mécanique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Moment d’une force par rapport à un point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Dans le repère R, on considère une force F appliquée au point M et un point quelconque A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On appelle moment par rapport au point A de la force F appliquée au point M le vecteur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tel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Soit </a:t>
                </a:r>
                <a:r>
                  <a:rPr lang="fr-FR" sz="1800" b="0" i="0" u="none" strike="noStrike" baseline="0" dirty="0">
                    <a:latin typeface="NimbusRomanNo9L-Regu"/>
                    <a:ea typeface="Cambria Math" panose="02040503050406030204" pitchFamily="18" charset="0"/>
                  </a:rPr>
                  <a:t>Δ le support de F on démontre que quel que soit le point P appartenant à Δ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  <a:ea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a pour origine A, pour direction une droite perpendiculaire au plan (A</a:t>
                </a:r>
                <a:r>
                  <a:rPr lang="el-GR" sz="1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fr-FR" sz="1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Le sens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est tel que le trièdre AM, 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soit direct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La norme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a pour valeur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fr-FR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fr-FR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fr-FR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fr-FR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fr-FR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fr-FR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𝐴𝑀</m:t>
                            </m:r>
                          </m:e>
                        </m:acc>
                      </m:e>
                    </m:d>
                    <m:r>
                      <a:rPr lang="fr-FR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d>
                      <m:dPr>
                        <m:begChr m:val="‖"/>
                        <m:endChr m:val="‖"/>
                        <m:ctrlP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fr-FR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m:rPr>
                        <m:sty m:val="p"/>
                      </m:rPr>
                      <a:rPr lang="fr-FR" sz="12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sin</m:t>
                    </m:r>
                    <m:r>
                      <a:rPr lang="fr-FR" sz="12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r>
                      <a:rPr lang="fr-FR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acc>
                      <m:accPr>
                        <m:chr m:val="⃗"/>
                        <m:ctrlP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𝐴𝑀</m:t>
                        </m:r>
                      </m:e>
                    </m:acc>
                    <m:r>
                      <a:rPr lang="fr-FR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lang="fr-FR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fr-FR" sz="1800" b="0" i="0" u="none" strike="noStrike" baseline="0" dirty="0">
                  <a:latin typeface="NimbusRomanNo9L-Regu"/>
                </a:endParaRP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Action mécanique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Moment d’une force par rapport à un point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Dans le repère R, on considère une force F appliquée au point M et un point quelconque A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On appelle moment par rapport au point A de la force F appliquée au point M le vecteur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tel que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)=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Soit </a:t>
                </a:r>
                <a:r>
                  <a:rPr lang="fr-FR" sz="1800" b="0" i="0" u="none" strike="noStrike" baseline="0" dirty="0">
                    <a:latin typeface="NimbusRomanNo9L-Regu"/>
                    <a:ea typeface="Cambria Math" panose="02040503050406030204" pitchFamily="18" charset="0"/>
                  </a:rPr>
                  <a:t>Δ le support de F on démontre que quel que soit le point P appartenant à Δ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  <a:ea typeface="Cambria Math" panose="02040503050406030204" pitchFamily="18" charset="0"/>
                </a:endParaRPr>
              </a:p>
              <a:p>
                <a:pPr algn="l"/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𝑃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𝐻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a pour origine A, pour direction une droite perpendiculaire au plan (A</a:t>
                </a:r>
                <a:r>
                  <a:rPr lang="el-GR" sz="1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fr-FR" sz="1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Le sens de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est tel que le trièdre AM, F,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soit direct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La norme de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a pour valeur </a:t>
                </a:r>
                <a:r>
                  <a:rPr lang="fr-F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‖𝑀 ⃗_𝐴 (𝐹 ⃗ )‖=‖(𝐴𝑀) ⃗ ‖.‖𝐹 ⃗ ‖.sin⁡((𝐴𝑀) ⃗,𝐹 ⃗)</a:t>
                </a:r>
                <a:endParaRPr lang="fr-FR" sz="1800" b="0" i="0" u="none" strike="noStrike" baseline="0" dirty="0">
                  <a:latin typeface="NimbusRomanNo9L-Regu"/>
                </a:endParaRP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54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Action mécanique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Moment d’une force par rapport à un point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Dans le repère R, on considère une force F appliquée au point M et un point quelconque A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On appelle moment par rapport au point A de la force F appliquée au point M le vecteur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tel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Soit </a:t>
                </a:r>
                <a:r>
                  <a:rPr lang="fr-FR" sz="1800" b="0" i="0" u="none" strike="noStrike" baseline="0" dirty="0">
                    <a:latin typeface="NimbusRomanNo9L-Regu"/>
                    <a:ea typeface="Cambria Math" panose="02040503050406030204" pitchFamily="18" charset="0"/>
                  </a:rPr>
                  <a:t>Δ le support de F on démontre que quel que soit le point P appartenant à Δ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  <a:ea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a pour origine A, pour direction une droite perpendiculaire au plan (A</a:t>
                </a:r>
                <a:r>
                  <a:rPr lang="el-GR" sz="1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fr-FR" sz="1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Le sens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est tel que le trièdre AM, 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soit direct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La norme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a pour valeur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fr-FR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fr-FR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fr-FR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fr-FR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fr-FR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fr-FR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𝐴𝑀</m:t>
                            </m:r>
                          </m:e>
                        </m:acc>
                      </m:e>
                    </m:d>
                    <m:r>
                      <a:rPr lang="fr-FR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d>
                      <m:dPr>
                        <m:begChr m:val="‖"/>
                        <m:endChr m:val="‖"/>
                        <m:ctrlP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fr-FR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m:rPr>
                        <m:sty m:val="p"/>
                      </m:rPr>
                      <a:rPr lang="fr-FR" sz="12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sin</m:t>
                    </m:r>
                    <m:r>
                      <a:rPr lang="fr-FR" sz="12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r>
                      <a:rPr lang="fr-FR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acc>
                      <m:accPr>
                        <m:chr m:val="⃗"/>
                        <m:ctrlP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𝐴𝑀</m:t>
                        </m:r>
                      </m:e>
                    </m:acc>
                    <m:r>
                      <a:rPr lang="fr-FR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lang="fr-FR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fr-FR" sz="1800" b="0" i="0" u="none" strike="noStrike" baseline="0" dirty="0">
                  <a:latin typeface="NimbusRomanNo9L-Regu"/>
                </a:endParaRP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Action mécanique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Moment d’une force par rapport à un point :</a:t>
                </a: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Dans le repère R, on considère une force F appliquée au point M et un point quelconque A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On appelle moment par rapport au point A de la force F appliquée au point M le vecteur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tel que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)=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Soit </a:t>
                </a:r>
                <a:r>
                  <a:rPr lang="fr-FR" sz="1800" b="0" i="0" u="none" strike="noStrike" baseline="0" dirty="0">
                    <a:latin typeface="NimbusRomanNo9L-Regu"/>
                    <a:ea typeface="Cambria Math" panose="02040503050406030204" pitchFamily="18" charset="0"/>
                  </a:rPr>
                  <a:t>Δ le support de F on démontre que quel que soit le point P appartenant à Δ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  <a:ea typeface="Cambria Math" panose="02040503050406030204" pitchFamily="18" charset="0"/>
                </a:endParaRPr>
              </a:p>
              <a:p>
                <a:pPr algn="l"/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𝑃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 =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𝐻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∧𝐹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a pour origine A, pour direction une droite perpendiculaire au plan (A</a:t>
                </a:r>
                <a:r>
                  <a:rPr lang="el-GR" sz="1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fr-FR" sz="1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Le sens de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est tel que le trièdre AM, F,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soit direct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La norme de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FR" sz="1800" b="0" i="0" u="none" strike="noStrike" baseline="0" dirty="0">
                    <a:latin typeface="NimbusRomanNo9L-Regu"/>
                  </a:rPr>
                  <a:t> a pour valeur </a:t>
                </a:r>
                <a:r>
                  <a:rPr lang="fr-FR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‖𝑀 ⃗_𝐴 (𝐹 ⃗ )‖=‖(𝐴𝑀) ⃗ ‖.‖𝐹 ⃗ ‖.sin⁡((𝐴𝑀) ⃗,𝐹 ⃗)</a:t>
                </a:r>
                <a:endParaRPr lang="fr-FR" sz="1800" b="0" i="0" u="none" strike="noStrike" baseline="0" dirty="0">
                  <a:latin typeface="NimbusRomanNo9L-Regu"/>
                </a:endParaRP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22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Définition : on appelle moment d’une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par rapport à un axe (O,</a:t>
                </a:r>
                <a:r>
                  <a:rPr lang="fr-FR" sz="28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) la composante suivant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du moment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par rapport à un point quelconque A </a:t>
                </a:r>
                <a14:m>
                  <m:oMath xmlns:m="http://schemas.openxmlformats.org/officeDocument/2006/math">
                    <m:r>
                      <a:rPr lang="fr-FR" sz="120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(O,</a:t>
                </a:r>
                <a:r>
                  <a:rPr lang="fr-FR" sz="28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) .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L’unité du moment d’une force par rapport à un axe s’exprime en N.m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 est l’écriture d’un moment par rapport à un axe</a:t>
                </a: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Définition : on appelle moment d’une force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 par rapport à un axe (O,</a:t>
                </a:r>
                <a:r>
                  <a:rPr lang="fr-FR" sz="28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𝑥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) la composante suivant 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𝑥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 du moment de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 par rapport à un point quelconque A </a:t>
                </a:r>
                <a:r>
                  <a:rPr lang="fr-F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∈</a:t>
                </a:r>
                <a:r>
                  <a:rPr lang="fr-FR" sz="1800" b="0" i="0" u="none" strike="noStrike" baseline="0" dirty="0">
                    <a:latin typeface="NimbusRomanNo9L-Regu"/>
                  </a:rPr>
                  <a:t> (O,</a:t>
                </a:r>
                <a:r>
                  <a:rPr lang="fr-FR" sz="28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𝑥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) .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L’unité du moment d’une force par rapport à un axe s’exprime en N.m</a:t>
                </a:r>
              </a:p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𝑀 ̅_</a:t>
                </a:r>
                <a:r>
                  <a:rPr lang="fr-FR" sz="18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𝑂𝑥</a:t>
                </a:r>
                <a:r>
                  <a:rPr lang="fr-FR" sz="1800" b="0" i="0" u="none" strike="noStrike" baseline="0" dirty="0">
                    <a:latin typeface="NimbusRomanNo9L-Regu"/>
                  </a:rPr>
                  <a:t> est l’écriture d’un moment par rapport à un axe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761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Dans le repère R=(O,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800" b="0" i="0" u="none" strike="noStrike" baseline="0" dirty="0">
                    <a:latin typeface="NimbusRomanNo9L-Regu"/>
                  </a:rPr>
                  <a:t>) on peut écrire</a:t>
                </a: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fr-FR" sz="1800" b="0" i="0" u="none" strike="noStrike" baseline="0" dirty="0">
                  <a:latin typeface="NimbusRomanNo9L-Regu"/>
                </a:endParaRPr>
              </a:p>
              <a:p>
                <a:pPr algn="l"/>
                <a:r>
                  <a:rPr lang="fr-FR" sz="1800" b="0" i="0" u="none" strike="noStrike" baseline="0" dirty="0">
                    <a:latin typeface="NimbusRomanNo9L-Regu"/>
                  </a:rPr>
                  <a:t>Dans le repère R=(O, 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𝑥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, 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𝑦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, 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𝑧 ⃗</a:t>
                </a:r>
                <a:r>
                  <a:rPr lang="fr-FR" sz="1800" b="0" i="0" u="none" strike="noStrike" baseline="0" dirty="0">
                    <a:latin typeface="NimbusRomanNo9L-Regu"/>
                  </a:rPr>
                  <a:t>) on peut écrire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69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461192D4-3DEB-49BB-8F09-91031D57C7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6224" cy="6858000"/>
          </a:xfrm>
          <a:solidFill>
            <a:schemeClr val="accent1"/>
          </a:solidFill>
        </p:spPr>
        <p:txBody>
          <a:bodyPr tIns="1280160" rtlCol="0" anchor="ctr">
            <a:noAutofit/>
          </a:bodyPr>
          <a:lstStyle>
            <a:lvl1pPr algn="ctr">
              <a:defRPr sz="2000"/>
            </a:lvl1pPr>
          </a:lstStyle>
          <a:p>
            <a:pPr rtl="0"/>
            <a:r>
              <a:rPr lang="fr-FR" noProof="0"/>
              <a:t>Cliquez pour insérer une image</a:t>
            </a:r>
          </a:p>
          <a:p>
            <a:pPr rtl="0"/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194C4FA-8597-7449-A0F1-38E8A1C6B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018" y="1526016"/>
            <a:ext cx="12188952" cy="2031324"/>
          </a:xfrm>
          <a:solidFill>
            <a:schemeClr val="tx1">
              <a:lumMod val="85000"/>
              <a:lumOff val="15000"/>
              <a:alpha val="60000"/>
            </a:schemeClr>
          </a:solidFill>
        </p:spPr>
        <p:txBody>
          <a:bodyPr lIns="868680" tIns="91440"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557477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 plein fond per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8022E6D3-9558-45D3-9914-1F3B0A5BD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88952" cy="6858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algn="ctr">
              <a:defRPr sz="1800"/>
            </a:lvl1pPr>
          </a:lstStyle>
          <a:p>
            <a:pPr rtl="0"/>
            <a:r>
              <a:rPr lang="fr-FR" noProof="0"/>
              <a:t>Cliquez ici pour insérer une image ou un graphique</a:t>
            </a:r>
          </a:p>
          <a:p>
            <a:pPr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DF58130-BFA9-C64B-9400-27CEC7444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966" y="2338086"/>
            <a:ext cx="10541219" cy="2164466"/>
          </a:xfrm>
        </p:spPr>
        <p:txBody>
          <a:bodyPr lIns="0" rtlCol="0">
            <a:no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>
                <a:solidFill>
                  <a:schemeClr val="bg1"/>
                </a:solidFill>
              </a:rPr>
              <a:t>Cliquez ici pour modifier le style du texte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4079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3">
            <a:extLst>
              <a:ext uri="{FF2B5EF4-FFF2-40B4-BE49-F238E27FC236}">
                <a16:creationId xmlns:a16="http://schemas.microsoft.com/office/drawing/2014/main" id="{63C9361F-F5AC-124A-A751-F276961C9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2707" cy="479900"/>
          </a:xfrm>
        </p:spPr>
        <p:txBody>
          <a:bodyPr lIns="0" tIns="0" rIns="0" bIns="0" rtlCol="0" anchor="t">
            <a:no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 noProof="0"/>
              <a:t>Cliquez pour modifier le titre principal</a:t>
            </a:r>
            <a:br>
              <a:rPr lang="fr-FR" noProof="0"/>
            </a:br>
            <a:endParaRPr lang="fr-FR" noProof="0"/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E110C240-E84A-BB4D-911E-3069CAF91A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176" y="1018950"/>
            <a:ext cx="10542706" cy="4799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fr-FR" noProof="0"/>
              <a:t>Cliquez pour modifier le titre principal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611B2370-69F6-454B-ACB1-3BCDAE4D8D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7320225" cy="4217987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485AAEB-729B-0E45-AA2A-8821D226E7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0220" y="3888618"/>
            <a:ext cx="2389094" cy="4799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3BA4E48D-7640-4648-AD2A-35EB9295CC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0220" y="5322378"/>
            <a:ext cx="2389094" cy="85976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</p:spTree>
    <p:extLst>
      <p:ext uri="{BB962C8B-B14F-4D97-AF65-F5344CB8AC3E}">
        <p14:creationId xmlns:p14="http://schemas.microsoft.com/office/powerpoint/2010/main" val="226946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image pleine saigné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3">
            <a:extLst>
              <a:ext uri="{FF2B5EF4-FFF2-40B4-BE49-F238E27FC236}">
                <a16:creationId xmlns:a16="http://schemas.microsoft.com/office/drawing/2014/main" id="{3265DD9D-6018-7248-B068-226B5087E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0405" cy="479900"/>
          </a:xfrm>
        </p:spPr>
        <p:txBody>
          <a:bodyPr lIns="0" tIns="0" rIns="0" bIns="0" rtlCol="0" anchor="t">
            <a:no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 noProof="0"/>
              <a:t>Cliquez pour modifier le titre principal</a:t>
            </a:r>
            <a:br>
              <a:rPr lang="fr-FR" noProof="0"/>
            </a:br>
            <a:endParaRPr lang="fr-FR" noProof="0"/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2BB5A709-E25A-CC47-AE58-EC9F42EF12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3176" y="1018950"/>
            <a:ext cx="10540404" cy="4799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fr-FR" noProof="0"/>
              <a:t>Cliquez pour modifier le titre principal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37BB3087-49AA-480C-A462-1133A6E7C6C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2066536"/>
            <a:ext cx="12188951" cy="4800602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60AF7B98-3554-234B-A9A0-828B8E3E86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66537"/>
            <a:ext cx="6096000" cy="4800604"/>
          </a:xfrm>
          <a:solidFill>
            <a:srgbClr val="262626">
              <a:alpha val="61961"/>
            </a:srgbClr>
          </a:solidFill>
        </p:spPr>
        <p:txBody>
          <a:bodyPr lIns="1920240" tIns="274320" rtlCol="0" anchor="ctr" anchorCtr="0">
            <a:normAutofit/>
          </a:bodyPr>
          <a:lstStyle>
            <a:lvl1pPr marL="0" indent="0" algn="l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modifier le maître</a:t>
            </a:r>
          </a:p>
          <a:p>
            <a:pPr lvl="0" rtl="0"/>
            <a:r>
              <a:rPr lang="fr-FR" noProof="0"/>
              <a:t>styles de texte</a:t>
            </a:r>
          </a:p>
          <a:p>
            <a:pPr lvl="0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3430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horizontaux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E667F-4D1E-EA4A-9BD5-F58C1A59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62621"/>
          </a:xfrm>
        </p:spPr>
        <p:txBody>
          <a:bodyPr lIns="0" tIns="0" rtlCol="0" anchor="t">
            <a:norm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FDA66A47-2551-47FC-AF11-56C9D8900AD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895600" y="2022680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46A8B312-3B12-4FB7-8207-99056B6249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07040" y="2022680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rtlCol="0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>
                <a:solidFill>
                  <a:schemeClr val="bg1"/>
                </a:solidFill>
              </a:rPr>
              <a:t>Cliquez ici pour modifier le style du texte</a:t>
            </a:r>
          </a:p>
        </p:txBody>
      </p:sp>
      <p:sp>
        <p:nvSpPr>
          <p:cNvPr id="15" name="Espace réservé d’image 3">
            <a:extLst>
              <a:ext uri="{FF2B5EF4-FFF2-40B4-BE49-F238E27FC236}">
                <a16:creationId xmlns:a16="http://schemas.microsoft.com/office/drawing/2014/main" id="{1889AF3F-A262-4DE7-9C9F-D0730B47D91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95600" y="3470340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43E97BC8-22E4-3141-9608-84A945A42A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3470340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rtlCol="0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>
                <a:solidFill>
                  <a:schemeClr val="bg1"/>
                </a:solidFill>
              </a:rPr>
              <a:t>Cliquez ici pour modifier le style du texte</a:t>
            </a:r>
          </a:p>
        </p:txBody>
      </p:sp>
      <p:sp>
        <p:nvSpPr>
          <p:cNvPr id="16" name="Espace réservé d’image 3">
            <a:extLst>
              <a:ext uri="{FF2B5EF4-FFF2-40B4-BE49-F238E27FC236}">
                <a16:creationId xmlns:a16="http://schemas.microsoft.com/office/drawing/2014/main" id="{F4D375CF-42E3-43DD-814F-AC643A2908F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895600" y="4922214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1B752F2A-0251-4959-80B1-17743D2F9F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0" y="4922214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rtlCol="0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>
                <a:solidFill>
                  <a:schemeClr val="bg1"/>
                </a:solidFill>
              </a:rPr>
              <a:t>Cliquez ici pour modifier le style du texte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/>
            </a:lvl1pPr>
          </a:lstStyle>
          <a:p>
            <a:pPr rtl="0"/>
            <a:fld id="{A52BEA90-E6BE-45F4-8D5D-C2E01FE3DBC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3982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13">
            <a:extLst>
              <a:ext uri="{FF2B5EF4-FFF2-40B4-BE49-F238E27FC236}">
                <a16:creationId xmlns:a16="http://schemas.microsoft.com/office/drawing/2014/main" id="{40DEA294-B1C6-9E48-A990-C4FC91639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rtlCol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692A9031-5DBD-4AD9-9381-7F3F67DD857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38200" y="2540000"/>
            <a:ext cx="3043238" cy="2711450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8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89751D94-3DF3-A241-B368-55DC9BEF38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197" y="4634096"/>
            <a:ext cx="3042684" cy="617685"/>
          </a:xfrm>
          <a:solidFill>
            <a:schemeClr val="accent4">
              <a:alpha val="90000"/>
            </a:schemeClr>
          </a:solidFill>
        </p:spPr>
        <p:txBody>
          <a:bodyPr lIns="91440" tIns="91440" rtlCol="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12" name="Espace réservé d’image 2">
            <a:extLst>
              <a:ext uri="{FF2B5EF4-FFF2-40B4-BE49-F238E27FC236}">
                <a16:creationId xmlns:a16="http://schemas.microsoft.com/office/drawing/2014/main" id="{3B5A1782-324D-4E6F-B70F-B4AAAF5BE28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00994" y="2540000"/>
            <a:ext cx="3043238" cy="2711450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8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D02C2A04-A4DF-194D-9BF0-98BDCA834A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1548" y="4634097"/>
            <a:ext cx="3042684" cy="617685"/>
          </a:xfrm>
          <a:solidFill>
            <a:schemeClr val="accent2">
              <a:alpha val="90000"/>
            </a:schemeClr>
          </a:solidFill>
        </p:spPr>
        <p:txBody>
          <a:bodyPr lIns="91440" tIns="91440" rtlCol="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13" name="Espace réservé d’image 2">
            <a:extLst>
              <a:ext uri="{FF2B5EF4-FFF2-40B4-BE49-F238E27FC236}">
                <a16:creationId xmlns:a16="http://schemas.microsoft.com/office/drawing/2014/main" id="{D948B0B4-59DD-4F57-BC4D-AD690F1F9A8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310557" y="2540000"/>
            <a:ext cx="3043238" cy="2711450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8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910F1566-2F10-C94E-A440-3BE6863E4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1111" y="4636714"/>
            <a:ext cx="3042684" cy="617685"/>
          </a:xfrm>
          <a:solidFill>
            <a:schemeClr val="accent3">
              <a:alpha val="90000"/>
            </a:schemeClr>
          </a:solidFill>
        </p:spPr>
        <p:txBody>
          <a:bodyPr lIns="91440" tIns="91440" rtlCol="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/>
            </a:lvl1pPr>
          </a:lstStyle>
          <a:p>
            <a:pPr rtl="0"/>
            <a:fld id="{A52BEA90-E6BE-45F4-8D5D-C2E01FE3DBC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8707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3">
            <a:extLst>
              <a:ext uri="{FF2B5EF4-FFF2-40B4-BE49-F238E27FC236}">
                <a16:creationId xmlns:a16="http://schemas.microsoft.com/office/drawing/2014/main" id="{61830361-A194-9F4E-999F-05BDD53E5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rtlCol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F09F5E-ECB4-4608-BAD6-3C0B906FBC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968500" y="1780031"/>
            <a:ext cx="3225800" cy="3930207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lvl="0" rtl="0"/>
            <a:r>
              <a:rPr lang="fr-FR" noProof="0"/>
              <a:t>Cliquez ici pour insérer une image ou un graphique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31456E2-715C-4D0E-AEC1-EDCEF7EFE17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997700" y="1779475"/>
            <a:ext cx="3225800" cy="3930207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lvl="0" rtl="0"/>
            <a:r>
              <a:rPr lang="fr-FR" noProof="0"/>
              <a:t>Cliquez ici pour insérer une image ou un graphique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/>
            </a:lvl1pPr>
          </a:lstStyle>
          <a:p>
            <a:pPr rtl="0"/>
            <a:fld id="{A52BEA90-E6BE-45F4-8D5D-C2E01FE3DBC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8474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3">
            <a:extLst>
              <a:ext uri="{FF2B5EF4-FFF2-40B4-BE49-F238E27FC236}">
                <a16:creationId xmlns:a16="http://schemas.microsoft.com/office/drawing/2014/main" id="{6BEBC398-0B32-5D4C-8F8E-8DA17BC07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rtlCol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252D11-D0BD-46AC-942A-A7F84C34C1C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38199" y="1780031"/>
            <a:ext cx="10537683" cy="4576318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800"/>
            </a:lvl1pPr>
          </a:lstStyle>
          <a:p>
            <a:pPr lvl="0" rtl="0"/>
            <a:r>
              <a:rPr lang="fr-FR" noProof="0"/>
              <a:t>Cliquez ici pour insérer une image ou un graphique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>
                <a:latin typeface="+mn-lt"/>
              </a:defRPr>
            </a:lvl1pPr>
          </a:lstStyle>
          <a:p>
            <a:pPr rtl="0"/>
            <a:fld id="{A52BEA90-E6BE-45F4-8D5D-C2E01FE3DBC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54317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60269070-4807-43E2-A9DF-90767C93C7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207239" cy="6858000"/>
          </a:xfrm>
          <a:solidFill>
            <a:schemeClr val="accent1"/>
          </a:solidFill>
        </p:spPr>
        <p:txBody>
          <a:bodyPr tIns="2560320" rtlCol="0" anchor="ctr">
            <a:noAutofit/>
          </a:bodyPr>
          <a:lstStyle>
            <a:lvl1pPr algn="ctr">
              <a:defRPr sz="1800"/>
            </a:lvl1pPr>
          </a:lstStyle>
          <a:p>
            <a:pPr rtl="0"/>
            <a:r>
              <a:rPr lang="fr-FR" noProof="0"/>
              <a:t>Cliquez pour insérer une image</a:t>
            </a:r>
          </a:p>
          <a:p>
            <a:pPr rtl="0"/>
            <a:endParaRPr lang="fr-FR" noProof="0"/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B95A5A22-1295-5A4C-BEED-CDAAB6B38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1574" y="-11151"/>
            <a:ext cx="12207240" cy="3429000"/>
          </a:xfrm>
          <a:solidFill>
            <a:srgbClr val="262626">
              <a:alpha val="61961"/>
            </a:srgbClr>
          </a:solidFill>
          <a:ln>
            <a:noFill/>
          </a:ln>
        </p:spPr>
        <p:txBody>
          <a:bodyPr lIns="868680" tIns="2057400" bIns="9144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DEBD28-F38A-B644-853D-75CBD6A9F7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5847"/>
            <a:ext cx="10515600" cy="1062232"/>
          </a:xfrm>
        </p:spPr>
        <p:txBody>
          <a:bodyPr lIns="0" tIns="0" rIns="0" bIns="0" rtlCol="0"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7" name="Zone de texte 6">
            <a:extLst>
              <a:ext uri="{FF2B5EF4-FFF2-40B4-BE49-F238E27FC236}">
                <a16:creationId xmlns:a16="http://schemas.microsoft.com/office/drawing/2014/main" id="{C3B6C998-067D-F24C-8880-399DE7EC60CF}"/>
              </a:ext>
            </a:extLst>
          </p:cNvPr>
          <p:cNvSpPr txBox="1"/>
          <p:nvPr userDrawn="1"/>
        </p:nvSpPr>
        <p:spPr>
          <a:xfrm>
            <a:off x="3340444" y="5935091"/>
            <a:ext cx="5511112" cy="95410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fr-FR" sz="2800" b="1" noProof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Cliquez ici pour modifier le style du texte</a:t>
            </a:r>
          </a:p>
        </p:txBody>
      </p:sp>
    </p:spTree>
    <p:extLst>
      <p:ext uri="{BB962C8B-B14F-4D97-AF65-F5344CB8AC3E}">
        <p14:creationId xmlns:p14="http://schemas.microsoft.com/office/powerpoint/2010/main" val="65470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, imag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4EFD44-3E18-544B-BBAC-DCBF5F125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9494"/>
            <a:ext cx="10515600" cy="911595"/>
          </a:xfrm>
        </p:spPr>
        <p:txBody>
          <a:bodyPr lIns="0" tIns="0" rIns="0" bIns="0" rtlCol="0" anchor="t">
            <a:norm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7" name="Espace réservé d’image 2">
            <a:extLst>
              <a:ext uri="{FF2B5EF4-FFF2-40B4-BE49-F238E27FC236}">
                <a16:creationId xmlns:a16="http://schemas.microsoft.com/office/drawing/2014/main" id="{E69AB53E-6566-42B1-A87A-589EE239D5A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6759223" cy="4217987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FD3509C8-7877-6946-8CE5-00F7B9552E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2800" y="3725227"/>
            <a:ext cx="2919113" cy="1835313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46EC1DFF-6B7A-4C4C-9BDC-76D1FE8DD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32800" y="5692068"/>
            <a:ext cx="2919113" cy="532753"/>
          </a:xfrm>
        </p:spPr>
        <p:txBody>
          <a:bodyPr lIns="0" tIns="0" rIns="0" bIns="0"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A52BEA90-E6BE-45F4-8D5D-C2E01FE3DBC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0505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4DDE9C-955A-40E0-AEDB-57EE5B37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8092AA-470A-438D-B06A-389D4965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0C0FCC-269D-49E4-B1A8-2F5D9EEA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A52BEA90-E6BE-45F4-8D5D-C2E01FE3DBC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417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8" r:id="rId4"/>
    <p:sldLayoutId id="2147483679" r:id="rId5"/>
    <p:sldLayoutId id="2147483680" r:id="rId6"/>
    <p:sldLayoutId id="2147483682" r:id="rId7"/>
    <p:sldLayoutId id="2147483687" r:id="rId8"/>
    <p:sldLayoutId id="2147483686" r:id="rId9"/>
    <p:sldLayoutId id="214748368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5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’image 4" descr="Montagne couverte de neige&#10;">
            <a:extLst>
              <a:ext uri="{FF2B5EF4-FFF2-40B4-BE49-F238E27FC236}">
                <a16:creationId xmlns:a16="http://schemas.microsoft.com/office/drawing/2014/main" id="{7913F9A8-5859-8441-9D34-EA6DF53BAF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6" name="Titre 2">
            <a:extLst>
              <a:ext uri="{FF2B5EF4-FFF2-40B4-BE49-F238E27FC236}">
                <a16:creationId xmlns:a16="http://schemas.microsoft.com/office/drawing/2014/main" id="{C60E6CE8-7AB6-B54A-8434-8F730542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Prérequis</a:t>
            </a:r>
          </a:p>
        </p:txBody>
      </p:sp>
    </p:spTree>
    <p:extLst>
      <p:ext uri="{BB962C8B-B14F-4D97-AF65-F5344CB8AC3E}">
        <p14:creationId xmlns:p14="http://schemas.microsoft.com/office/powerpoint/2010/main" val="4031715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8B8844-3414-4B69-CD71-074E7ECE6927}"/>
              </a:ext>
            </a:extLst>
          </p:cNvPr>
          <p:cNvSpPr txBox="1"/>
          <p:nvPr/>
        </p:nvSpPr>
        <p:spPr>
          <a:xfrm>
            <a:off x="685800" y="546100"/>
            <a:ext cx="397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Moment d’une force par rapport à un axe</a:t>
            </a:r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6" name="Image 5" descr="Une image contenant texte, capture d’écran, écriture manuscrite, Parallèle&#10;&#10;Description générée automatiquement">
            <a:extLst>
              <a:ext uri="{FF2B5EF4-FFF2-40B4-BE49-F238E27FC236}">
                <a16:creationId xmlns:a16="http://schemas.microsoft.com/office/drawing/2014/main" id="{A00FA64F-4402-CE21-9A2F-B15E0DE28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4" t="38424" r="23376" b="26208"/>
          <a:stretch/>
        </p:blipFill>
        <p:spPr>
          <a:xfrm rot="16200000">
            <a:off x="1597459" y="1714280"/>
            <a:ext cx="2812801" cy="3981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D23D66B-EC50-D6BE-D608-B109FC682F66}"/>
                  </a:ext>
                </a:extLst>
              </p:cNvPr>
              <p:cNvSpPr txBox="1"/>
              <p:nvPr/>
            </p:nvSpPr>
            <p:spPr>
              <a:xfrm>
                <a:off x="6653351" y="1071480"/>
                <a:ext cx="4420845" cy="1657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d>
                        <m:d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b="0" i="0">
                              <a:latin typeface="Cambria Math" panose="02040503050406030204" pitchFamily="18" charset="0"/>
                            </a:rPr>
                            <m:t>1→2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fr-F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3200" b="0" i="0">
                                  <a:latin typeface="Cambria Math" panose="02040503050406030204" pitchFamily="18" charset="0"/>
                                </a:rPr>
                                <m:t>&amp;500</m:t>
                              </m:r>
                            </m:e>
                            <m:e>
                              <m:r>
                                <a:rPr lang="fr-FR" sz="3200" b="0" i="0">
                                  <a:latin typeface="Cambria Math" panose="02040503050406030204" pitchFamily="18" charset="0"/>
                                </a:rPr>
                                <m:t>&amp;−180</m:t>
                              </m:r>
                            </m:e>
                            <m:e>
                              <m:r>
                                <a:rPr lang="fr-FR" sz="3200" b="0" i="0">
                                  <a:latin typeface="Cambria Math" panose="02040503050406030204" pitchFamily="18" charset="0"/>
                                </a:rPr>
                                <m:t>&amp;−180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D23D66B-EC50-D6BE-D608-B109FC682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351" y="1071480"/>
                <a:ext cx="4420845" cy="1657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90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8B8844-3414-4B69-CD71-074E7ECE6927}"/>
              </a:ext>
            </a:extLst>
          </p:cNvPr>
          <p:cNvSpPr txBox="1"/>
          <p:nvPr/>
        </p:nvSpPr>
        <p:spPr>
          <a:xfrm>
            <a:off x="685800" y="546100"/>
            <a:ext cx="397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Moment d’une force par rapport à un axe</a:t>
            </a:r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6" name="Image 5" descr="Une image contenant texte, capture d’écran, écriture manuscrite, Parallèle&#10;&#10;Description générée automatiquement">
            <a:extLst>
              <a:ext uri="{FF2B5EF4-FFF2-40B4-BE49-F238E27FC236}">
                <a16:creationId xmlns:a16="http://schemas.microsoft.com/office/drawing/2014/main" id="{A00FA64F-4402-CE21-9A2F-B15E0DE28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4" t="38424" r="23376" b="26208"/>
          <a:stretch/>
        </p:blipFill>
        <p:spPr>
          <a:xfrm rot="16200000">
            <a:off x="1597459" y="1714280"/>
            <a:ext cx="2812801" cy="3981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D23D66B-EC50-D6BE-D608-B109FC682F66}"/>
                  </a:ext>
                </a:extLst>
              </p:cNvPr>
              <p:cNvSpPr txBox="1"/>
              <p:nvPr/>
            </p:nvSpPr>
            <p:spPr>
              <a:xfrm>
                <a:off x="6653351" y="1071480"/>
                <a:ext cx="4420845" cy="1657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d>
                        <m:d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b="0" i="0">
                              <a:latin typeface="Cambria Math" panose="02040503050406030204" pitchFamily="18" charset="0"/>
                            </a:rPr>
                            <m:t>1→2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fr-F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3200" b="0" i="0">
                                  <a:latin typeface="Cambria Math" panose="02040503050406030204" pitchFamily="18" charset="0"/>
                                </a:rPr>
                                <m:t>&amp;500</m:t>
                              </m:r>
                            </m:e>
                            <m:e>
                              <m:r>
                                <a:rPr lang="fr-FR" sz="3200" b="0" i="0">
                                  <a:latin typeface="Cambria Math" panose="02040503050406030204" pitchFamily="18" charset="0"/>
                                </a:rPr>
                                <m:t>&amp;−180</m:t>
                              </m:r>
                            </m:e>
                            <m:e>
                              <m:r>
                                <a:rPr lang="fr-FR" sz="3200" b="0" i="0">
                                  <a:latin typeface="Cambria Math" panose="02040503050406030204" pitchFamily="18" charset="0"/>
                                </a:rPr>
                                <m:t>&amp;−180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D23D66B-EC50-D6BE-D608-B109FC682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351" y="1071480"/>
                <a:ext cx="4420845" cy="1657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9C7ACD79-8989-05A0-0657-03456C252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4374" y="3395411"/>
            <a:ext cx="6258798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4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8B8844-3414-4B69-CD71-074E7ECE6927}"/>
              </a:ext>
            </a:extLst>
          </p:cNvPr>
          <p:cNvSpPr txBox="1"/>
          <p:nvPr/>
        </p:nvSpPr>
        <p:spPr>
          <a:xfrm>
            <a:off x="685800" y="546100"/>
            <a:ext cx="397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Moment d’une force par rapport à un axe</a:t>
            </a:r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6" name="Image 5" descr="Une image contenant texte, capture d’écran, écriture manuscrite, Parallèle&#10;&#10;Description générée automatiquement">
            <a:extLst>
              <a:ext uri="{FF2B5EF4-FFF2-40B4-BE49-F238E27FC236}">
                <a16:creationId xmlns:a16="http://schemas.microsoft.com/office/drawing/2014/main" id="{A00FA64F-4402-CE21-9A2F-B15E0DE28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4" t="38424" r="23376" b="26208"/>
          <a:stretch/>
        </p:blipFill>
        <p:spPr>
          <a:xfrm rot="16200000">
            <a:off x="1597459" y="1714280"/>
            <a:ext cx="2812801" cy="39817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C7ACD79-8989-05A0-0657-03456C252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523" y="1037891"/>
            <a:ext cx="6258798" cy="2391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CE1674D5-5FF9-795F-E3E3-3A3CA1141893}"/>
                  </a:ext>
                </a:extLst>
              </p:cNvPr>
              <p:cNvSpPr txBox="1"/>
              <p:nvPr/>
            </p:nvSpPr>
            <p:spPr>
              <a:xfrm>
                <a:off x="5837350" y="3884378"/>
                <a:ext cx="6096000" cy="536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d>
                          <m:dPr>
                            <m:ctrlP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1→2</m:t>
                            </m:r>
                          </m:e>
                        </m:d>
                      </m:e>
                    </m:d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=−10 800 (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fr-FR" sz="2400" i="1" dirty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CE1674D5-5FF9-795F-E3E3-3A3CA1141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350" y="3884378"/>
                <a:ext cx="6096000" cy="536044"/>
              </a:xfrm>
              <a:prstGeom prst="rect">
                <a:avLst/>
              </a:prstGeom>
              <a:blipFill>
                <a:blip r:embed="rId6"/>
                <a:stretch>
                  <a:fillRect t="-1136" b="-193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74451BA-D6EC-6758-91C6-BF0CA3074837}"/>
                  </a:ext>
                </a:extLst>
              </p:cNvPr>
              <p:cNvSpPr txBox="1"/>
              <p:nvPr/>
            </p:nvSpPr>
            <p:spPr>
              <a:xfrm>
                <a:off x="5837350" y="4575528"/>
                <a:ext cx="6096000" cy="544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1→2</m:t>
                              </m:r>
                            </m:e>
                          </m:d>
                        </m:e>
                      </m:d>
                      <m:r>
                        <a:rPr lang="fr-F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74451BA-D6EC-6758-91C6-BF0CA3074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350" y="4575528"/>
                <a:ext cx="6096000" cy="544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7CA65C0-3120-D092-8975-23C10232E6A0}"/>
                  </a:ext>
                </a:extLst>
              </p:cNvPr>
              <p:cNvSpPr txBox="1"/>
              <p:nvPr/>
            </p:nvSpPr>
            <p:spPr>
              <a:xfrm>
                <a:off x="5837350" y="5300472"/>
                <a:ext cx="6096000" cy="536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𝑂𝑧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d>
                          <m:dPr>
                            <m:ctrlP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1→2</m:t>
                            </m:r>
                          </m:e>
                        </m:d>
                      </m:e>
                    </m:d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=−−30 000(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fr-FR" sz="2400" i="1" dirty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7CA65C0-3120-D092-8975-23C10232E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350" y="5300472"/>
                <a:ext cx="6096000" cy="536044"/>
              </a:xfrm>
              <a:prstGeom prst="rect">
                <a:avLst/>
              </a:prstGeom>
              <a:blipFill>
                <a:blip r:embed="rId8"/>
                <a:stretch>
                  <a:fillRect t="-1149" b="-195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14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AE615B-A789-950B-0030-ABE78777F3DB}"/>
              </a:ext>
            </a:extLst>
          </p:cNvPr>
          <p:cNvSpPr txBox="1"/>
          <p:nvPr/>
        </p:nvSpPr>
        <p:spPr>
          <a:xfrm>
            <a:off x="1041400" y="279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Modélisation d’un mécanisme plan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4DB03F0-1D0D-59FA-9B17-C3B761E65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35" y="277352"/>
            <a:ext cx="5146558" cy="614544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77AA832-7FC0-62AF-76DB-6DBE5A782E88}"/>
              </a:ext>
            </a:extLst>
          </p:cNvPr>
          <p:cNvSpPr txBox="1"/>
          <p:nvPr/>
        </p:nvSpPr>
        <p:spPr>
          <a:xfrm>
            <a:off x="266700" y="787400"/>
            <a:ext cx="59309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dessin ci-contre montre le mécanisme de commande des 4 soupapes d'un cylindre de moteur à explosion.</a:t>
            </a:r>
          </a:p>
          <a:p>
            <a:endParaRPr lang="fr-FR" dirty="0"/>
          </a:p>
          <a:p>
            <a:r>
              <a:rPr lang="fr-FR" dirty="0"/>
              <a:t>L'examen de ce mécanisme montre que toutes les pièces et les efforts appliqués ont un plan de symétrie en commun.</a:t>
            </a:r>
          </a:p>
          <a:p>
            <a:endParaRPr lang="fr-FR" dirty="0"/>
          </a:p>
          <a:p>
            <a:r>
              <a:rPr lang="fr-FR" sz="2000" b="1" dirty="0">
                <a:solidFill>
                  <a:srgbClr val="FF0066"/>
                </a:solidFill>
              </a:rPr>
              <a:t>Un mécanisme dont toutes les pièces utiles admettent un même plan de symétrie pour la géométrie et les efforts est un mécanisme plan.</a:t>
            </a:r>
          </a:p>
          <a:p>
            <a:endParaRPr lang="fr-FR" dirty="0"/>
          </a:p>
          <a:p>
            <a:r>
              <a:rPr lang="fr-FR" dirty="0"/>
              <a:t>Une seule vue permet de définir le fonctionnement d'un mécanisme plan.</a:t>
            </a:r>
          </a:p>
          <a:p>
            <a:endParaRPr lang="fr-FR" dirty="0"/>
          </a:p>
          <a:p>
            <a:r>
              <a:rPr lang="fr-FR" dirty="0"/>
              <a:t>Le schéma cinématique du mécanisme se construit entièrement dans le plan (</a:t>
            </a:r>
            <a:r>
              <a:rPr lang="fr-FR" dirty="0" err="1"/>
              <a:t>O,x,y</a:t>
            </a:r>
            <a:r>
              <a:rPr lang="fr-F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2328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AE615B-A789-950B-0030-ABE78777F3DB}"/>
              </a:ext>
            </a:extLst>
          </p:cNvPr>
          <p:cNvSpPr txBox="1"/>
          <p:nvPr/>
        </p:nvSpPr>
        <p:spPr>
          <a:xfrm>
            <a:off x="1041400" y="279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Modélisation d’un mécanisme plan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4DB03F0-1D0D-59FA-9B17-C3B761E65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35" y="277352"/>
            <a:ext cx="5146558" cy="61454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BB07151-E123-B075-0F33-8E3D71C94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2" y="1371934"/>
            <a:ext cx="6010332" cy="43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4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AE615B-A789-950B-0030-ABE78777F3DB}"/>
              </a:ext>
            </a:extLst>
          </p:cNvPr>
          <p:cNvSpPr txBox="1"/>
          <p:nvPr/>
        </p:nvSpPr>
        <p:spPr>
          <a:xfrm>
            <a:off x="1041400" y="279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Modélisation d’un mécanisme plan 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F049BB-C3EC-9569-82F3-48810E683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0133"/>
            <a:ext cx="5943600" cy="396358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BB07151-E123-B075-0F33-8E3D71C94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2" y="1633471"/>
            <a:ext cx="5470347" cy="39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AE615B-A789-950B-0030-ABE78777F3DB}"/>
              </a:ext>
            </a:extLst>
          </p:cNvPr>
          <p:cNvSpPr txBox="1"/>
          <p:nvPr/>
        </p:nvSpPr>
        <p:spPr>
          <a:xfrm>
            <a:off x="7239000" y="17439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Modélisation d’un mécanisme plan 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F049BB-C3EC-9569-82F3-48810E683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700134"/>
            <a:ext cx="5816599" cy="3878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561DBA7E-4CE4-6DB9-0263-5B8DACC395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5903079"/>
                  </p:ext>
                </p:extLst>
              </p:nvPr>
            </p:nvGraphicFramePr>
            <p:xfrm>
              <a:off x="0" y="139480"/>
              <a:ext cx="6350001" cy="654929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444990">
                      <a:extLst>
                        <a:ext uri="{9D8B030D-6E8A-4147-A177-3AD203B41FA5}">
                          <a16:colId xmlns:a16="http://schemas.microsoft.com/office/drawing/2014/main" val="2892016804"/>
                        </a:ext>
                      </a:extLst>
                    </a:gridCol>
                    <a:gridCol w="1484760">
                      <a:extLst>
                        <a:ext uri="{9D8B030D-6E8A-4147-A177-3AD203B41FA5}">
                          <a16:colId xmlns:a16="http://schemas.microsoft.com/office/drawing/2014/main" val="3933482749"/>
                        </a:ext>
                      </a:extLst>
                    </a:gridCol>
                    <a:gridCol w="3420251">
                      <a:extLst>
                        <a:ext uri="{9D8B030D-6E8A-4147-A177-3AD203B41FA5}">
                          <a16:colId xmlns:a16="http://schemas.microsoft.com/office/drawing/2014/main" val="3438679959"/>
                        </a:ext>
                      </a:extLst>
                    </a:gridCol>
                  </a:tblGrid>
                  <a:tr h="517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Liaison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Repère local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Commentaires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15611716"/>
                      </a:ext>
                    </a:extLst>
                  </a:tr>
                  <a:tr h="786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0-1 </a:t>
                          </a:r>
                        </a:p>
                        <a:p>
                          <a:pPr algn="ctr"/>
                          <a:r>
                            <a:rPr lang="fr-FR" dirty="0"/>
                            <a:t>(pivot)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Axe de rotation (0,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oMath>
                          </a14:m>
                          <a:r>
                            <a:rPr lang="fr-FR" dirty="0"/>
                            <a:t>) ; (0,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fr-FR" dirty="0"/>
                            <a:t>) et (0,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fr-FR" dirty="0"/>
                            <a:t>) conviennent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7755333"/>
                      </a:ext>
                    </a:extLst>
                  </a:tr>
                  <a:tr h="786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1-2</a:t>
                          </a:r>
                        </a:p>
                        <a:p>
                          <a:pPr algn="ctr"/>
                          <a:r>
                            <a:rPr lang="fr-FR" dirty="0"/>
                            <a:t>(sphère – plan)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dirty="0"/>
                        </a:p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(A,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fr-FR" dirty="0"/>
                            <a:t>) indique la</a:t>
                          </a:r>
                          <a:r>
                            <a:rPr lang="fr-FR" baseline="0" dirty="0"/>
                            <a:t> normale au contact</a:t>
                          </a:r>
                          <a:endParaRPr lang="fr-F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255975"/>
                      </a:ext>
                    </a:extLst>
                  </a:tr>
                  <a:tr h="786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0-2 </a:t>
                          </a:r>
                        </a:p>
                        <a:p>
                          <a:pPr algn="ctr"/>
                          <a:r>
                            <a:rPr lang="fr-FR" dirty="0"/>
                            <a:t>(rotule)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dirty="0"/>
                        </a:p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Seul B est important ; la base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dirty="0"/>
                            <a:t> convient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8902459"/>
                      </a:ext>
                    </a:extLst>
                  </a:tr>
                  <a:tr h="786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2-3 </a:t>
                          </a:r>
                        </a:p>
                        <a:p>
                          <a:pPr algn="ctr"/>
                          <a:r>
                            <a:rPr lang="fr-FR" dirty="0"/>
                            <a:t>(rotule)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dirty="0"/>
                        </a:p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Seul C est important ; la base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dirty="0"/>
                            <a:t> convient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60355201"/>
                      </a:ext>
                    </a:extLst>
                  </a:tr>
                  <a:tr h="786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3-(4-5) (rotule)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dirty="0"/>
                        </a:p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Seul D est important ; la base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dirty="0"/>
                            <a:t> convient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50183542"/>
                      </a:ext>
                    </a:extLst>
                  </a:tr>
                  <a:tr h="932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(4-5)-6 (sphère - plan)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b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b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b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dirty="0"/>
                        </a:p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(</a:t>
                          </a:r>
                          <a:r>
                            <a:rPr lang="fr-FR" dirty="0" err="1"/>
                            <a:t>F,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fr-FR" dirty="0"/>
                            <a:t>)  décrit la normale au plan de contact (</a:t>
                          </a:r>
                          <a:r>
                            <a:rPr lang="fr-FR" dirty="0" err="1"/>
                            <a:t>F,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fr-FR" dirty="0"/>
                            <a:t>) est coplanaire à (0,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fr-FR" dirty="0"/>
                            <a:t>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fr-FR" dirty="0"/>
                            <a:t>)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7082344"/>
                      </a:ext>
                    </a:extLst>
                  </a:tr>
                  <a:tr h="786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6-0 (pivot glissant)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b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b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b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(I,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fr-FR" dirty="0"/>
                            <a:t>)  décrit l’axe du pivot glissant, (F,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et</m:t>
                              </m:r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fr-FR" dirty="0"/>
                            <a:t>) conviennent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5692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561DBA7E-4CE4-6DB9-0263-5B8DACC395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5903079"/>
                  </p:ext>
                </p:extLst>
              </p:nvPr>
            </p:nvGraphicFramePr>
            <p:xfrm>
              <a:off x="0" y="139480"/>
              <a:ext cx="6350001" cy="654929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444990">
                      <a:extLst>
                        <a:ext uri="{9D8B030D-6E8A-4147-A177-3AD203B41FA5}">
                          <a16:colId xmlns:a16="http://schemas.microsoft.com/office/drawing/2014/main" val="2892016804"/>
                        </a:ext>
                      </a:extLst>
                    </a:gridCol>
                    <a:gridCol w="1484760">
                      <a:extLst>
                        <a:ext uri="{9D8B030D-6E8A-4147-A177-3AD203B41FA5}">
                          <a16:colId xmlns:a16="http://schemas.microsoft.com/office/drawing/2014/main" val="3933482749"/>
                        </a:ext>
                      </a:extLst>
                    </a:gridCol>
                    <a:gridCol w="3420251">
                      <a:extLst>
                        <a:ext uri="{9D8B030D-6E8A-4147-A177-3AD203B41FA5}">
                          <a16:colId xmlns:a16="http://schemas.microsoft.com/office/drawing/2014/main" val="343867995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Liaison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Repère local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Commentaires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15611716"/>
                      </a:ext>
                    </a:extLst>
                  </a:tr>
                  <a:tr h="786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0-1 </a:t>
                          </a:r>
                        </a:p>
                        <a:p>
                          <a:pPr algn="ctr"/>
                          <a:r>
                            <a:rPr lang="fr-FR" dirty="0"/>
                            <a:t>(pivot)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7951" t="-85271" r="-231557" b="-664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6096" t="-85271" r="-713" b="-6643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775533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1-2</a:t>
                          </a:r>
                        </a:p>
                        <a:p>
                          <a:pPr algn="ctr"/>
                          <a:r>
                            <a:rPr lang="fr-FR" dirty="0"/>
                            <a:t>(sphère – plan)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7951" t="-158278" r="-231557" b="-467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6096" t="-158278" r="-713" b="-4675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5975"/>
                      </a:ext>
                    </a:extLst>
                  </a:tr>
                  <a:tr h="786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0-2 </a:t>
                          </a:r>
                        </a:p>
                        <a:p>
                          <a:pPr algn="ctr"/>
                          <a:r>
                            <a:rPr lang="fr-FR" dirty="0"/>
                            <a:t>(rotule)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7951" t="-302326" r="-231557" b="-4472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6096" t="-302326" r="-713" b="-4472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8902459"/>
                      </a:ext>
                    </a:extLst>
                  </a:tr>
                  <a:tr h="786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2-3 </a:t>
                          </a:r>
                        </a:p>
                        <a:p>
                          <a:pPr algn="ctr"/>
                          <a:r>
                            <a:rPr lang="fr-FR" dirty="0"/>
                            <a:t>(rotule)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7951" t="-402326" r="-231557" b="-3472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6096" t="-402326" r="-713" b="-3472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0355201"/>
                      </a:ext>
                    </a:extLst>
                  </a:tr>
                  <a:tr h="786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3-(4-5) (rotule)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7951" t="-498462" r="-231557" b="-24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6096" t="-498462" r="-713" b="-24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0183542"/>
                      </a:ext>
                    </a:extLst>
                  </a:tr>
                  <a:tr h="932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(4-5)-6 (sphère - plan)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7951" t="-508497" r="-231557" b="-1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6096" t="-508497" r="-713" b="-107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708234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6-0 (pivot glissant)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7951" t="-620667" r="-231557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6096" t="-620667" r="-713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56922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932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8B8844-3414-4B69-CD71-074E7ECE6927}"/>
              </a:ext>
            </a:extLst>
          </p:cNvPr>
          <p:cNvSpPr txBox="1"/>
          <p:nvPr/>
        </p:nvSpPr>
        <p:spPr>
          <a:xfrm>
            <a:off x="685800" y="546100"/>
            <a:ext cx="397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Dessiner une action mécanique</a:t>
            </a:r>
          </a:p>
          <a:p>
            <a:endParaRPr lang="fr-FR" b="1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7CA65C0-3120-D092-8975-23C10232E6A0}"/>
                  </a:ext>
                </a:extLst>
              </p:cNvPr>
              <p:cNvSpPr txBox="1"/>
              <p:nvPr/>
            </p:nvSpPr>
            <p:spPr>
              <a:xfrm>
                <a:off x="5837350" y="5300472"/>
                <a:ext cx="6096000" cy="536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𝑂𝑧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d>
                          <m:dPr>
                            <m:ctrlP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1→2</m:t>
                            </m:r>
                          </m:e>
                        </m:d>
                      </m:e>
                    </m:d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=−−30 000(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fr-FR" sz="2400" i="1" dirty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7CA65C0-3120-D092-8975-23C10232E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350" y="5300472"/>
                <a:ext cx="6096000" cy="536044"/>
              </a:xfrm>
              <a:prstGeom prst="rect">
                <a:avLst/>
              </a:prstGeom>
              <a:blipFill>
                <a:blip r:embed="rId3"/>
                <a:stretch>
                  <a:fillRect t="-1149" b="-195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7C7BA387-1C37-8230-D11F-718F65287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531" y="254081"/>
            <a:ext cx="7135907" cy="469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5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8B8844-3414-4B69-CD71-074E7ECE6927}"/>
              </a:ext>
            </a:extLst>
          </p:cNvPr>
          <p:cNvSpPr txBox="1"/>
          <p:nvPr/>
        </p:nvSpPr>
        <p:spPr>
          <a:xfrm>
            <a:off x="685800" y="546100"/>
            <a:ext cx="397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Dessiner une action mécanique</a:t>
            </a:r>
          </a:p>
          <a:p>
            <a:endParaRPr lang="fr-FR" b="1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7CA65C0-3120-D092-8975-23C10232E6A0}"/>
                  </a:ext>
                </a:extLst>
              </p:cNvPr>
              <p:cNvSpPr txBox="1"/>
              <p:nvPr/>
            </p:nvSpPr>
            <p:spPr>
              <a:xfrm>
                <a:off x="5837350" y="5300472"/>
                <a:ext cx="6096000" cy="536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𝑂𝑧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d>
                          <m:dPr>
                            <m:ctrlP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1→2</m:t>
                            </m:r>
                          </m:e>
                        </m:d>
                      </m:e>
                    </m:d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=−−30 000(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fr-FR" sz="2400" i="1" dirty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7CA65C0-3120-D092-8975-23C10232E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350" y="5300472"/>
                <a:ext cx="6096000" cy="536044"/>
              </a:xfrm>
              <a:prstGeom prst="rect">
                <a:avLst/>
              </a:prstGeom>
              <a:blipFill>
                <a:blip r:embed="rId3"/>
                <a:stretch>
                  <a:fillRect t="-1149" b="-195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7C7BA387-1C37-8230-D11F-718F65287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531" y="254081"/>
            <a:ext cx="7135907" cy="46952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D7D21A3-38FC-10BE-8DD4-4A99B9B95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91847"/>
            <a:ext cx="5290320" cy="102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27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8B8844-3414-4B69-CD71-074E7ECE6927}"/>
              </a:ext>
            </a:extLst>
          </p:cNvPr>
          <p:cNvSpPr txBox="1"/>
          <p:nvPr/>
        </p:nvSpPr>
        <p:spPr>
          <a:xfrm>
            <a:off x="685800" y="546100"/>
            <a:ext cx="397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Dessiner une action mécanique</a:t>
            </a:r>
          </a:p>
          <a:p>
            <a:endParaRPr lang="fr-FR" b="1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7CA65C0-3120-D092-8975-23C10232E6A0}"/>
                  </a:ext>
                </a:extLst>
              </p:cNvPr>
              <p:cNvSpPr txBox="1"/>
              <p:nvPr/>
            </p:nvSpPr>
            <p:spPr>
              <a:xfrm>
                <a:off x="5837350" y="5300472"/>
                <a:ext cx="6096000" cy="536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𝑂𝑧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d>
                          <m:dPr>
                            <m:ctrlP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1→2</m:t>
                            </m:r>
                          </m:e>
                        </m:d>
                      </m:e>
                    </m:d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=−−30 000(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fr-FR" sz="2400" i="1" dirty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7CA65C0-3120-D092-8975-23C10232E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350" y="5300472"/>
                <a:ext cx="6096000" cy="536044"/>
              </a:xfrm>
              <a:prstGeom prst="rect">
                <a:avLst/>
              </a:prstGeom>
              <a:blipFill>
                <a:blip r:embed="rId3"/>
                <a:stretch>
                  <a:fillRect t="-1149" b="-195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7C7BA387-1C37-8230-D11F-718F65287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531" y="254081"/>
            <a:ext cx="7135907" cy="46952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DBF021-30BA-57D6-577F-11BFE9D1C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64" y="1543039"/>
            <a:ext cx="3730171" cy="12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0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C7977C4-F464-D449-B7C1-AE7D4292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Les attendus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6ECB84-B61A-8340-B7E3-FDD2403CEE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fr-FR" dirty="0"/>
              <a:t>Actions mécaniques</a:t>
            </a:r>
          </a:p>
        </p:txBody>
      </p:sp>
      <p:sp>
        <p:nvSpPr>
          <p:cNvPr id="12" name="Espace réservé d’image 11" descr="Espace réservé à l’image">
            <a:extLst>
              <a:ext uri="{FF2B5EF4-FFF2-40B4-BE49-F238E27FC236}">
                <a16:creationId xmlns:a16="http://schemas.microsoft.com/office/drawing/2014/main" id="{235EF78C-6A94-4C8B-AA17-24CF0960F3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98F46-EA3E-D747-9F3D-910243C08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2066537"/>
            <a:ext cx="8052619" cy="4800604"/>
          </a:xfrm>
        </p:spPr>
        <p:txBody>
          <a:bodyPr rtlCol="0"/>
          <a:lstStyle/>
          <a:p>
            <a:r>
              <a:rPr lang="fr-FR" dirty="0"/>
              <a:t>Vecteur</a:t>
            </a:r>
          </a:p>
          <a:p>
            <a:endParaRPr lang="fr-FR" dirty="0"/>
          </a:p>
          <a:p>
            <a:r>
              <a:rPr lang="fr-FR" dirty="0"/>
              <a:t>Calcul vectoriel</a:t>
            </a:r>
          </a:p>
          <a:p>
            <a:endParaRPr lang="fr-FR" dirty="0"/>
          </a:p>
          <a:p>
            <a:r>
              <a:rPr lang="fr-FR" dirty="0"/>
              <a:t>Changement de base</a:t>
            </a:r>
          </a:p>
          <a:p>
            <a:endParaRPr lang="fr-FR" dirty="0"/>
          </a:p>
          <a:p>
            <a:r>
              <a:rPr lang="fr-FR" dirty="0"/>
              <a:t>Géométrie des masses</a:t>
            </a:r>
          </a:p>
          <a:p>
            <a:endParaRPr lang="fr-FR" dirty="0"/>
          </a:p>
          <a:p>
            <a:r>
              <a:rPr lang="fr-FR" dirty="0"/>
              <a:t>Action mécanique</a:t>
            </a:r>
          </a:p>
          <a:p>
            <a:endParaRPr lang="fr-FR" dirty="0"/>
          </a:p>
          <a:p>
            <a:r>
              <a:rPr lang="fr-FR" dirty="0"/>
              <a:t>Forces / Moment d’une force</a:t>
            </a:r>
          </a:p>
          <a:p>
            <a:endParaRPr lang="fr-FR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4118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8B8844-3414-4B69-CD71-074E7ECE6927}"/>
              </a:ext>
            </a:extLst>
          </p:cNvPr>
          <p:cNvSpPr txBox="1"/>
          <p:nvPr/>
        </p:nvSpPr>
        <p:spPr>
          <a:xfrm>
            <a:off x="685800" y="546100"/>
            <a:ext cx="397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Dessiner une action mécanique</a:t>
            </a:r>
          </a:p>
          <a:p>
            <a:endParaRPr lang="fr-FR" b="1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7CA65C0-3120-D092-8975-23C10232E6A0}"/>
                  </a:ext>
                </a:extLst>
              </p:cNvPr>
              <p:cNvSpPr txBox="1"/>
              <p:nvPr/>
            </p:nvSpPr>
            <p:spPr>
              <a:xfrm>
                <a:off x="5837350" y="5300472"/>
                <a:ext cx="6096000" cy="536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𝑂𝑧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d>
                          <m:dPr>
                            <m:ctrlP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1→2</m:t>
                            </m:r>
                          </m:e>
                        </m:d>
                      </m:e>
                    </m:d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=−−30 000(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fr-FR" sz="2400" i="1" dirty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7CA65C0-3120-D092-8975-23C10232E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350" y="5300472"/>
                <a:ext cx="6096000" cy="536044"/>
              </a:xfrm>
              <a:prstGeom prst="rect">
                <a:avLst/>
              </a:prstGeom>
              <a:blipFill>
                <a:blip r:embed="rId3"/>
                <a:stretch>
                  <a:fillRect t="-1149" b="-195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7C7BA387-1C37-8230-D11F-718F65287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531" y="254081"/>
            <a:ext cx="7135907" cy="46952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1E98941-450C-214E-0510-B429DE89F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62" y="1328135"/>
            <a:ext cx="4591124" cy="17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46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8B8844-3414-4B69-CD71-074E7ECE6927}"/>
              </a:ext>
            </a:extLst>
          </p:cNvPr>
          <p:cNvSpPr txBox="1"/>
          <p:nvPr/>
        </p:nvSpPr>
        <p:spPr>
          <a:xfrm>
            <a:off x="685800" y="546100"/>
            <a:ext cx="397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Dessiner une action mécanique</a:t>
            </a:r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CE2188-8CED-DA90-4C9F-649D93ED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393" y="963691"/>
            <a:ext cx="5981807" cy="48228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CD52A2D-3F9D-ED51-517B-35323D8C6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06" y="1469430"/>
            <a:ext cx="5301780" cy="9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4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48AD2AB-FF09-1FEE-7B8F-AFDD3305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6928"/>
            <a:ext cx="10537683" cy="873436"/>
          </a:xfrm>
        </p:spPr>
        <p:txBody>
          <a:bodyPr anchor="t">
            <a:normAutofit/>
          </a:bodyPr>
          <a:lstStyle/>
          <a:p>
            <a:r>
              <a:rPr lang="fr-FR" dirty="0"/>
              <a:t>Torseur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67B3C6AB-73AD-1D28-27DB-DF3AFBB5CD11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3"/>
          <a:srcRect r="1" b="454"/>
          <a:stretch/>
        </p:blipFill>
        <p:spPr>
          <a:xfrm>
            <a:off x="6496857" y="1780031"/>
            <a:ext cx="4879025" cy="2118869"/>
          </a:xfrm>
          <a:noFill/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0B8E550-1C76-EF57-D037-E585541882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A52BEA90-E6BE-45F4-8D5D-C2E01FE3DBCB}" type="slidenum">
              <a:rPr lang="fr-FR" noProof="0" smtClean="0"/>
              <a:pPr rtl="0">
                <a:spcAft>
                  <a:spcPts val="600"/>
                </a:spcAft>
              </a:pPr>
              <a:t>22</a:t>
            </a:fld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430D4-14FF-699A-E45C-1E50BA09E15E}"/>
              </a:ext>
            </a:extLst>
          </p:cNvPr>
          <p:cNvSpPr/>
          <p:nvPr/>
        </p:nvSpPr>
        <p:spPr>
          <a:xfrm>
            <a:off x="6299200" y="3771900"/>
            <a:ext cx="1460500" cy="466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D0052BD-311C-F3D0-9CC9-E9F81E1DD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42" y="1206420"/>
            <a:ext cx="3796907" cy="22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8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48AD2AB-FF09-1FEE-7B8F-AFDD3305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6928"/>
            <a:ext cx="10537683" cy="873436"/>
          </a:xfrm>
        </p:spPr>
        <p:txBody>
          <a:bodyPr anchor="t">
            <a:normAutofit/>
          </a:bodyPr>
          <a:lstStyle/>
          <a:p>
            <a:r>
              <a:rPr lang="fr-FR" dirty="0"/>
              <a:t>Torseur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67B3C6AB-73AD-1D28-27DB-DF3AFBB5CD11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3"/>
          <a:srcRect r="1" b="454"/>
          <a:stretch/>
        </p:blipFill>
        <p:spPr>
          <a:xfrm>
            <a:off x="6496857" y="1780031"/>
            <a:ext cx="4879025" cy="2118869"/>
          </a:xfrm>
          <a:noFill/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0B8E550-1C76-EF57-D037-E585541882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A52BEA90-E6BE-45F4-8D5D-C2E01FE3DBCB}" type="slidenum">
              <a:rPr lang="fr-FR" noProof="0" smtClean="0"/>
              <a:pPr rtl="0">
                <a:spcAft>
                  <a:spcPts val="600"/>
                </a:spcAft>
              </a:pPr>
              <a:t>23</a:t>
            </a:fld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430D4-14FF-699A-E45C-1E50BA09E15E}"/>
              </a:ext>
            </a:extLst>
          </p:cNvPr>
          <p:cNvSpPr/>
          <p:nvPr/>
        </p:nvSpPr>
        <p:spPr>
          <a:xfrm>
            <a:off x="6299200" y="3771900"/>
            <a:ext cx="1460500" cy="466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D0052BD-311C-F3D0-9CC9-E9F81E1DD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42" y="1206420"/>
            <a:ext cx="3796907" cy="222258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3079F6F-B30D-BE8C-1D0C-315A7B206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42" y="4238567"/>
            <a:ext cx="11339731" cy="17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13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48AD2AB-FF09-1FEE-7B8F-AFDD3305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6928"/>
            <a:ext cx="10537683" cy="873436"/>
          </a:xfrm>
        </p:spPr>
        <p:txBody>
          <a:bodyPr anchor="t">
            <a:normAutofit/>
          </a:bodyPr>
          <a:lstStyle/>
          <a:p>
            <a:r>
              <a:rPr lang="fr-FR" dirty="0"/>
              <a:t>Torseur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0B8E550-1C76-EF57-D037-E585541882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A52BEA90-E6BE-45F4-8D5D-C2E01FE3DBCB}" type="slidenum">
              <a:rPr lang="fr-FR" noProof="0" smtClean="0"/>
              <a:pPr rtl="0">
                <a:spcAft>
                  <a:spcPts val="600"/>
                </a:spcAft>
              </a:pPr>
              <a:t>24</a:t>
            </a:fld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430D4-14FF-699A-E45C-1E50BA09E15E}"/>
              </a:ext>
            </a:extLst>
          </p:cNvPr>
          <p:cNvSpPr/>
          <p:nvPr/>
        </p:nvSpPr>
        <p:spPr>
          <a:xfrm>
            <a:off x="6299200" y="3771900"/>
            <a:ext cx="1460500" cy="466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D0052BD-311C-F3D0-9CC9-E9F81E1DD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42" y="1206420"/>
            <a:ext cx="3796907" cy="222258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3079F6F-B30D-BE8C-1D0C-315A7B206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42" y="4238567"/>
            <a:ext cx="11339731" cy="17431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0FA9F5-D535-D73A-5B44-54CF78D78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371" y="1361995"/>
            <a:ext cx="6397429" cy="22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3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85BAE3-AF79-9DC8-0532-5BDBAFD6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245" y="763781"/>
            <a:ext cx="6686440" cy="43107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C989A5-37C8-3F3D-2B11-BAF0A7D2D84B}"/>
              </a:ext>
            </a:extLst>
          </p:cNvPr>
          <p:cNvSpPr/>
          <p:nvPr/>
        </p:nvSpPr>
        <p:spPr>
          <a:xfrm>
            <a:off x="6774016" y="2452772"/>
            <a:ext cx="3687291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C94DEDA-C3BB-210E-1933-F015A0472356}"/>
                  </a:ext>
                </a:extLst>
              </p:cNvPr>
              <p:cNvSpPr txBox="1"/>
              <p:nvPr/>
            </p:nvSpPr>
            <p:spPr>
              <a:xfrm>
                <a:off x="7035276" y="2413583"/>
                <a:ext cx="3523705" cy="628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2→1</m:t>
                              </m:r>
                            </m:e>
                          </m:d>
                        </m:sub>
                      </m:sSub>
                      <m:r>
                        <a:rPr lang="fr-FR" sz="28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8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1→2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C94DEDA-C3BB-210E-1933-F015A0472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76" y="2413583"/>
                <a:ext cx="3523705" cy="6282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EF3CCF3D-969D-F740-17EF-9501E2F96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08" y="1266993"/>
            <a:ext cx="5291787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Moteur Asynchrone ou Synchrone : nombre de (paires) Pôles">
            <a:extLst>
              <a:ext uri="{FF2B5EF4-FFF2-40B4-BE49-F238E27FC236}">
                <a16:creationId xmlns:a16="http://schemas.microsoft.com/office/drawing/2014/main" id="{4359F263-5523-7219-4506-45E29E69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1" y="235165"/>
            <a:ext cx="381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diagramme, écriture manuscrite, ligne&#10;&#10;Description générée automatiquement">
            <a:extLst>
              <a:ext uri="{FF2B5EF4-FFF2-40B4-BE49-F238E27FC236}">
                <a16:creationId xmlns:a16="http://schemas.microsoft.com/office/drawing/2014/main" id="{F6F71A27-ECE6-B072-F180-EBAE625C94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10843" r="26093" b="11240"/>
          <a:stretch/>
        </p:blipFill>
        <p:spPr>
          <a:xfrm rot="5400000">
            <a:off x="6272971" y="-258180"/>
            <a:ext cx="2634670" cy="534352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C550726-5D24-95D0-E8A6-D9D5A0529EDB}"/>
              </a:ext>
            </a:extLst>
          </p:cNvPr>
          <p:cNvCxnSpPr>
            <a:cxnSpLocks/>
          </p:cNvCxnSpPr>
          <p:nvPr/>
        </p:nvCxnSpPr>
        <p:spPr>
          <a:xfrm flipV="1">
            <a:off x="8580967" y="1625599"/>
            <a:ext cx="1240366" cy="999067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90E87EB-0407-6DEF-1670-AC5B108C09D0}"/>
                  </a:ext>
                </a:extLst>
              </p:cNvPr>
              <p:cNvSpPr txBox="1"/>
              <p:nvPr/>
            </p:nvSpPr>
            <p:spPr>
              <a:xfrm>
                <a:off x="3006589" y="4160682"/>
                <a:ext cx="6096000" cy="687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fr-F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fr-F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90E87EB-0407-6DEF-1670-AC5B108C0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589" y="4160682"/>
                <a:ext cx="6096000" cy="687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15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Moteur Asynchrone ou Synchrone : nombre de (paires) Pôles">
            <a:extLst>
              <a:ext uri="{FF2B5EF4-FFF2-40B4-BE49-F238E27FC236}">
                <a16:creationId xmlns:a16="http://schemas.microsoft.com/office/drawing/2014/main" id="{4359F263-5523-7219-4506-45E29E69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1" y="235165"/>
            <a:ext cx="381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diagramme, écriture manuscrite, ligne&#10;&#10;Description générée automatiquement">
            <a:extLst>
              <a:ext uri="{FF2B5EF4-FFF2-40B4-BE49-F238E27FC236}">
                <a16:creationId xmlns:a16="http://schemas.microsoft.com/office/drawing/2014/main" id="{F6F71A27-ECE6-B072-F180-EBAE625C94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10843" r="26093" b="11240"/>
          <a:stretch/>
        </p:blipFill>
        <p:spPr>
          <a:xfrm rot="5400000">
            <a:off x="6272971" y="-258180"/>
            <a:ext cx="2634670" cy="534352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C550726-5D24-95D0-E8A6-D9D5A0529EDB}"/>
              </a:ext>
            </a:extLst>
          </p:cNvPr>
          <p:cNvCxnSpPr>
            <a:cxnSpLocks/>
          </p:cNvCxnSpPr>
          <p:nvPr/>
        </p:nvCxnSpPr>
        <p:spPr>
          <a:xfrm flipV="1">
            <a:off x="8580967" y="1625599"/>
            <a:ext cx="1240366" cy="999067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90E87EB-0407-6DEF-1670-AC5B108C09D0}"/>
                  </a:ext>
                </a:extLst>
              </p:cNvPr>
              <p:cNvSpPr txBox="1"/>
              <p:nvPr/>
            </p:nvSpPr>
            <p:spPr>
              <a:xfrm>
                <a:off x="3006589" y="4160682"/>
                <a:ext cx="6096000" cy="687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fr-F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fr-F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90E87EB-0407-6DEF-1670-AC5B108C0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589" y="4160682"/>
                <a:ext cx="6096000" cy="687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80C2103F-5711-A4AB-69E6-6019E5BD5E70}"/>
              </a:ext>
            </a:extLst>
          </p:cNvPr>
          <p:cNvSpPr txBox="1"/>
          <p:nvPr/>
        </p:nvSpPr>
        <p:spPr>
          <a:xfrm>
            <a:off x="19158" y="474938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X, Y, Z, X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FE48DB3-CA21-1BC7-0B2F-CBA13B183BB0}"/>
              </a:ext>
            </a:extLst>
          </p:cNvPr>
          <p:cNvGrpSpPr/>
          <p:nvPr/>
        </p:nvGrpSpPr>
        <p:grpSpPr>
          <a:xfrm>
            <a:off x="216767" y="4392751"/>
            <a:ext cx="2051172" cy="1540566"/>
            <a:chOff x="2882599" y="5312733"/>
            <a:chExt cx="2051172" cy="1540566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DD747FFB-8ED3-846D-AA6E-6ADD16848A2A}"/>
                </a:ext>
              </a:extLst>
            </p:cNvPr>
            <p:cNvSpPr/>
            <p:nvPr/>
          </p:nvSpPr>
          <p:spPr>
            <a:xfrm rot="19275397">
              <a:off x="2882599" y="5721368"/>
              <a:ext cx="668340" cy="535261"/>
            </a:xfrm>
            <a:prstGeom prst="arc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621D3B06-D200-AB60-9F33-A185F4529514}"/>
                </a:ext>
              </a:extLst>
            </p:cNvPr>
            <p:cNvSpPr/>
            <p:nvPr/>
          </p:nvSpPr>
          <p:spPr>
            <a:xfrm rot="19275397">
              <a:off x="3451278" y="5705355"/>
              <a:ext cx="668340" cy="535261"/>
            </a:xfrm>
            <a:prstGeom prst="arc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01C6BD36-960D-6093-926D-8C4A65DC48D4}"/>
                </a:ext>
              </a:extLst>
            </p:cNvPr>
            <p:cNvSpPr/>
            <p:nvPr/>
          </p:nvSpPr>
          <p:spPr>
            <a:xfrm rot="19275397">
              <a:off x="4019957" y="5692996"/>
              <a:ext cx="668340" cy="535261"/>
            </a:xfrm>
            <a:prstGeom prst="arc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C261FCC-78CC-B9D0-A320-96E9F5BFF574}"/>
                </a:ext>
              </a:extLst>
            </p:cNvPr>
            <p:cNvSpPr/>
            <p:nvPr/>
          </p:nvSpPr>
          <p:spPr>
            <a:xfrm rot="8475397">
              <a:off x="4114631" y="5891613"/>
              <a:ext cx="668340" cy="535261"/>
            </a:xfrm>
            <a:prstGeom prst="arc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AD77AD11-7E1E-CFD7-EC13-0FB7E60BFE2A}"/>
                </a:ext>
              </a:extLst>
            </p:cNvPr>
            <p:cNvSpPr/>
            <p:nvPr/>
          </p:nvSpPr>
          <p:spPr>
            <a:xfrm rot="8475397">
              <a:off x="3531920" y="5903972"/>
              <a:ext cx="668340" cy="535261"/>
            </a:xfrm>
            <a:prstGeom prst="arc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614CEEC5-7127-9D2E-A79C-253916EEF5EA}"/>
                </a:ext>
              </a:extLst>
            </p:cNvPr>
            <p:cNvSpPr/>
            <p:nvPr/>
          </p:nvSpPr>
          <p:spPr>
            <a:xfrm rot="8475397">
              <a:off x="2982826" y="5915357"/>
              <a:ext cx="668340" cy="535261"/>
            </a:xfrm>
            <a:prstGeom prst="arc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D3AA7A3-F728-0E63-CC9F-DD62A9CDCC76}"/>
                </a:ext>
              </a:extLst>
            </p:cNvPr>
            <p:cNvSpPr txBox="1"/>
            <p:nvPr/>
          </p:nvSpPr>
          <p:spPr>
            <a:xfrm>
              <a:off x="3107025" y="5315329"/>
              <a:ext cx="718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Z+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9A4AE8E-5D75-1C89-9319-65CA39F2A3D2}"/>
                </a:ext>
              </a:extLst>
            </p:cNvPr>
            <p:cNvSpPr txBox="1"/>
            <p:nvPr/>
          </p:nvSpPr>
          <p:spPr>
            <a:xfrm>
              <a:off x="3042152" y="6483967"/>
              <a:ext cx="718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Z-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958753D-7059-8F7B-04CB-B9506BF336D8}"/>
                </a:ext>
              </a:extLst>
            </p:cNvPr>
            <p:cNvSpPr txBox="1"/>
            <p:nvPr/>
          </p:nvSpPr>
          <p:spPr>
            <a:xfrm>
              <a:off x="3656438" y="5314845"/>
              <a:ext cx="718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X+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6E7DD24-06CE-34F9-05AC-3DFA58DDC736}"/>
                </a:ext>
              </a:extLst>
            </p:cNvPr>
            <p:cNvSpPr txBox="1"/>
            <p:nvPr/>
          </p:nvSpPr>
          <p:spPr>
            <a:xfrm>
              <a:off x="3638987" y="6482942"/>
              <a:ext cx="718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X-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E353BCF-63D7-CF97-8564-595D68124E5D}"/>
                </a:ext>
              </a:extLst>
            </p:cNvPr>
            <p:cNvSpPr txBox="1"/>
            <p:nvPr/>
          </p:nvSpPr>
          <p:spPr>
            <a:xfrm>
              <a:off x="4212657" y="5312733"/>
              <a:ext cx="718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Y+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A3B8B29-D36F-37E1-4E53-1D72E0C40630}"/>
                </a:ext>
              </a:extLst>
            </p:cNvPr>
            <p:cNvSpPr txBox="1"/>
            <p:nvPr/>
          </p:nvSpPr>
          <p:spPr>
            <a:xfrm>
              <a:off x="4215027" y="6480164"/>
              <a:ext cx="718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Y-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35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Moteur Asynchrone ou Synchrone : nombre de (paires) Pôles">
            <a:extLst>
              <a:ext uri="{FF2B5EF4-FFF2-40B4-BE49-F238E27FC236}">
                <a16:creationId xmlns:a16="http://schemas.microsoft.com/office/drawing/2014/main" id="{4359F263-5523-7219-4506-45E29E69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1" y="235165"/>
            <a:ext cx="381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diagramme, écriture manuscrite, ligne&#10;&#10;Description générée automatiquement">
            <a:extLst>
              <a:ext uri="{FF2B5EF4-FFF2-40B4-BE49-F238E27FC236}">
                <a16:creationId xmlns:a16="http://schemas.microsoft.com/office/drawing/2014/main" id="{F6F71A27-ECE6-B072-F180-EBAE625C94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10843" r="26093" b="11240"/>
          <a:stretch/>
        </p:blipFill>
        <p:spPr>
          <a:xfrm rot="5400000">
            <a:off x="6272971" y="-258180"/>
            <a:ext cx="2634670" cy="534352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C550726-5D24-95D0-E8A6-D9D5A0529EDB}"/>
              </a:ext>
            </a:extLst>
          </p:cNvPr>
          <p:cNvCxnSpPr>
            <a:cxnSpLocks/>
          </p:cNvCxnSpPr>
          <p:nvPr/>
        </p:nvCxnSpPr>
        <p:spPr>
          <a:xfrm flipV="1">
            <a:off x="8580967" y="1625599"/>
            <a:ext cx="1240366" cy="999067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90E87EB-0407-6DEF-1670-AC5B108C09D0}"/>
                  </a:ext>
                </a:extLst>
              </p:cNvPr>
              <p:cNvSpPr txBox="1"/>
              <p:nvPr/>
            </p:nvSpPr>
            <p:spPr>
              <a:xfrm>
                <a:off x="3006589" y="4160682"/>
                <a:ext cx="6096000" cy="687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fr-F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fr-F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90E87EB-0407-6DEF-1670-AC5B108C0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589" y="4160682"/>
                <a:ext cx="6096000" cy="687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80C2103F-5711-A4AB-69E6-6019E5BD5E70}"/>
              </a:ext>
            </a:extLst>
          </p:cNvPr>
          <p:cNvSpPr txBox="1"/>
          <p:nvPr/>
        </p:nvSpPr>
        <p:spPr>
          <a:xfrm>
            <a:off x="19158" y="474938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X, Y, Z, X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FE48DB3-CA21-1BC7-0B2F-CBA13B183BB0}"/>
              </a:ext>
            </a:extLst>
          </p:cNvPr>
          <p:cNvGrpSpPr/>
          <p:nvPr/>
        </p:nvGrpSpPr>
        <p:grpSpPr>
          <a:xfrm>
            <a:off x="216767" y="4392751"/>
            <a:ext cx="2051172" cy="1540566"/>
            <a:chOff x="2882599" y="5312733"/>
            <a:chExt cx="2051172" cy="1540566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DD747FFB-8ED3-846D-AA6E-6ADD16848A2A}"/>
                </a:ext>
              </a:extLst>
            </p:cNvPr>
            <p:cNvSpPr/>
            <p:nvPr/>
          </p:nvSpPr>
          <p:spPr>
            <a:xfrm rot="19275397">
              <a:off x="2882599" y="5721368"/>
              <a:ext cx="668340" cy="535261"/>
            </a:xfrm>
            <a:prstGeom prst="arc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621D3B06-D200-AB60-9F33-A185F4529514}"/>
                </a:ext>
              </a:extLst>
            </p:cNvPr>
            <p:cNvSpPr/>
            <p:nvPr/>
          </p:nvSpPr>
          <p:spPr>
            <a:xfrm rot="19275397">
              <a:off x="3451278" y="5705355"/>
              <a:ext cx="668340" cy="535261"/>
            </a:xfrm>
            <a:prstGeom prst="arc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01C6BD36-960D-6093-926D-8C4A65DC48D4}"/>
                </a:ext>
              </a:extLst>
            </p:cNvPr>
            <p:cNvSpPr/>
            <p:nvPr/>
          </p:nvSpPr>
          <p:spPr>
            <a:xfrm rot="19275397">
              <a:off x="4019957" y="5692996"/>
              <a:ext cx="668340" cy="535261"/>
            </a:xfrm>
            <a:prstGeom prst="arc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C261FCC-78CC-B9D0-A320-96E9F5BFF574}"/>
                </a:ext>
              </a:extLst>
            </p:cNvPr>
            <p:cNvSpPr/>
            <p:nvPr/>
          </p:nvSpPr>
          <p:spPr>
            <a:xfrm rot="8475397">
              <a:off x="4114631" y="5891613"/>
              <a:ext cx="668340" cy="535261"/>
            </a:xfrm>
            <a:prstGeom prst="arc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AD77AD11-7E1E-CFD7-EC13-0FB7E60BFE2A}"/>
                </a:ext>
              </a:extLst>
            </p:cNvPr>
            <p:cNvSpPr/>
            <p:nvPr/>
          </p:nvSpPr>
          <p:spPr>
            <a:xfrm rot="8475397">
              <a:off x="3531920" y="5903972"/>
              <a:ext cx="668340" cy="535261"/>
            </a:xfrm>
            <a:prstGeom prst="arc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614CEEC5-7127-9D2E-A79C-253916EEF5EA}"/>
                </a:ext>
              </a:extLst>
            </p:cNvPr>
            <p:cNvSpPr/>
            <p:nvPr/>
          </p:nvSpPr>
          <p:spPr>
            <a:xfrm rot="8475397">
              <a:off x="2982826" y="5915357"/>
              <a:ext cx="668340" cy="535261"/>
            </a:xfrm>
            <a:prstGeom prst="arc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D3AA7A3-F728-0E63-CC9F-DD62A9CDCC76}"/>
                </a:ext>
              </a:extLst>
            </p:cNvPr>
            <p:cNvSpPr txBox="1"/>
            <p:nvPr/>
          </p:nvSpPr>
          <p:spPr>
            <a:xfrm>
              <a:off x="3107025" y="5315329"/>
              <a:ext cx="718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Z+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9A4AE8E-5D75-1C89-9319-65CA39F2A3D2}"/>
                </a:ext>
              </a:extLst>
            </p:cNvPr>
            <p:cNvSpPr txBox="1"/>
            <p:nvPr/>
          </p:nvSpPr>
          <p:spPr>
            <a:xfrm>
              <a:off x="3042152" y="6483967"/>
              <a:ext cx="718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Z-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958753D-7059-8F7B-04CB-B9506BF336D8}"/>
                </a:ext>
              </a:extLst>
            </p:cNvPr>
            <p:cNvSpPr txBox="1"/>
            <p:nvPr/>
          </p:nvSpPr>
          <p:spPr>
            <a:xfrm>
              <a:off x="3656438" y="5314845"/>
              <a:ext cx="718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X+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6E7DD24-06CE-34F9-05AC-3DFA58DDC736}"/>
                </a:ext>
              </a:extLst>
            </p:cNvPr>
            <p:cNvSpPr txBox="1"/>
            <p:nvPr/>
          </p:nvSpPr>
          <p:spPr>
            <a:xfrm>
              <a:off x="3638987" y="6482942"/>
              <a:ext cx="718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X-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E353BCF-63D7-CF97-8564-595D68124E5D}"/>
                </a:ext>
              </a:extLst>
            </p:cNvPr>
            <p:cNvSpPr txBox="1"/>
            <p:nvPr/>
          </p:nvSpPr>
          <p:spPr>
            <a:xfrm>
              <a:off x="4212657" y="5312733"/>
              <a:ext cx="718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Y+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A3B8B29-D36F-37E1-4E53-1D72E0C40630}"/>
                </a:ext>
              </a:extLst>
            </p:cNvPr>
            <p:cNvSpPr txBox="1"/>
            <p:nvPr/>
          </p:nvSpPr>
          <p:spPr>
            <a:xfrm>
              <a:off x="4215027" y="6480164"/>
              <a:ext cx="718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Y-</a:t>
              </a:r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9575A755-AE57-B7AF-5F76-E3D5A023E1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998" r="30940"/>
          <a:stretch/>
        </p:blipFill>
        <p:spPr>
          <a:xfrm>
            <a:off x="3440814" y="5416287"/>
            <a:ext cx="6298936" cy="9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1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diagramme, écriture manuscrite, ligne&#10;&#10;Description générée automatiquement">
            <a:extLst>
              <a:ext uri="{FF2B5EF4-FFF2-40B4-BE49-F238E27FC236}">
                <a16:creationId xmlns:a16="http://schemas.microsoft.com/office/drawing/2014/main" id="{F6F71A27-ECE6-B072-F180-EBAE625C94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10843" r="26093" b="11240"/>
          <a:stretch/>
        </p:blipFill>
        <p:spPr>
          <a:xfrm rot="5400000">
            <a:off x="6272971" y="-258180"/>
            <a:ext cx="2634670" cy="534352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C550726-5D24-95D0-E8A6-D9D5A0529EDB}"/>
              </a:ext>
            </a:extLst>
          </p:cNvPr>
          <p:cNvCxnSpPr>
            <a:cxnSpLocks/>
          </p:cNvCxnSpPr>
          <p:nvPr/>
        </p:nvCxnSpPr>
        <p:spPr>
          <a:xfrm flipV="1">
            <a:off x="8580967" y="1625599"/>
            <a:ext cx="1240366" cy="999067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90E87EB-0407-6DEF-1670-AC5B108C09D0}"/>
                  </a:ext>
                </a:extLst>
              </p:cNvPr>
              <p:cNvSpPr txBox="1"/>
              <p:nvPr/>
            </p:nvSpPr>
            <p:spPr>
              <a:xfrm>
                <a:off x="237989" y="3085316"/>
                <a:ext cx="6096000" cy="687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fr-F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fr-F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fr-F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90E87EB-0407-6DEF-1670-AC5B108C0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89" y="3085316"/>
                <a:ext cx="6096000" cy="687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4B5720E-4697-4121-7FAE-CC171FEF5C56}"/>
                  </a:ext>
                </a:extLst>
              </p:cNvPr>
              <p:cNvSpPr txBox="1"/>
              <p:nvPr/>
            </p:nvSpPr>
            <p:spPr>
              <a:xfrm>
                <a:off x="237989" y="3896216"/>
                <a:ext cx="6096000" cy="687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fr-F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fr-FR" sz="32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4B5720E-4697-4121-7FAE-CC171FEF5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89" y="3896216"/>
                <a:ext cx="6096000" cy="687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8F79F57E-3669-CB09-329F-C15F44D73055}"/>
                  </a:ext>
                </a:extLst>
              </p:cNvPr>
              <p:cNvSpPr txBox="1"/>
              <p:nvPr/>
            </p:nvSpPr>
            <p:spPr>
              <a:xfrm>
                <a:off x="237989" y="4803384"/>
                <a:ext cx="6096000" cy="647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fr-F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8F79F57E-3669-CB09-329F-C15F44D73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89" y="4803384"/>
                <a:ext cx="6096000" cy="6478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42B1721-9195-1CAB-D6B0-CF60E5AB89EA}"/>
                  </a:ext>
                </a:extLst>
              </p:cNvPr>
              <p:cNvSpPr txBox="1"/>
              <p:nvPr/>
            </p:nvSpPr>
            <p:spPr>
              <a:xfrm>
                <a:off x="136389" y="5728103"/>
                <a:ext cx="6096000" cy="687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fr-F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fr-F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fr-FR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42B1721-9195-1CAB-D6B0-CF60E5AB8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89" y="5728103"/>
                <a:ext cx="6096000" cy="687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328B8844-3414-4B69-CD71-074E7ECE6927}"/>
              </a:ext>
            </a:extLst>
          </p:cNvPr>
          <p:cNvSpPr txBox="1"/>
          <p:nvPr/>
        </p:nvSpPr>
        <p:spPr>
          <a:xfrm>
            <a:off x="685800" y="546100"/>
            <a:ext cx="397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Relation fondamentale :</a:t>
            </a:r>
          </a:p>
          <a:p>
            <a:endParaRPr lang="fr-FR" dirty="0"/>
          </a:p>
          <a:p>
            <a:r>
              <a:rPr lang="fr-FR" dirty="0"/>
              <a:t>Soit deux points quelconques A et B et une force appliquée en M.</a:t>
            </a:r>
          </a:p>
        </p:txBody>
      </p:sp>
    </p:spTree>
    <p:extLst>
      <p:ext uri="{BB962C8B-B14F-4D97-AF65-F5344CB8AC3E}">
        <p14:creationId xmlns:p14="http://schemas.microsoft.com/office/powerpoint/2010/main" val="7573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90E87EB-0407-6DEF-1670-AC5B108C09D0}"/>
                  </a:ext>
                </a:extLst>
              </p:cNvPr>
              <p:cNvSpPr txBox="1"/>
              <p:nvPr/>
            </p:nvSpPr>
            <p:spPr>
              <a:xfrm>
                <a:off x="685800" y="1874702"/>
                <a:ext cx="6096000" cy="569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  <m:d>
                      <m:d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a:rPr lang="fr-F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(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O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,</m:t>
                    </m:r>
                    <m:r>
                      <m:rPr>
                        <m:nor/>
                      </m:rPr>
                      <a:rPr lang="fr-FR" sz="3600" dirty="0">
                        <a:ea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)</m:t>
                    </m:r>
                  </m:oMath>
                </a14:m>
                <a:endParaRPr lang="fr-FR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90E87EB-0407-6DEF-1670-AC5B108C0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74702"/>
                <a:ext cx="6096000" cy="5691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328B8844-3414-4B69-CD71-074E7ECE6927}"/>
              </a:ext>
            </a:extLst>
          </p:cNvPr>
          <p:cNvSpPr txBox="1"/>
          <p:nvPr/>
        </p:nvSpPr>
        <p:spPr>
          <a:xfrm>
            <a:off x="685800" y="546100"/>
            <a:ext cx="397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Moment d’une force par rapport à un axe</a:t>
            </a:r>
          </a:p>
          <a:p>
            <a:endParaRPr lang="fr-FR" b="1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EE5825C-B3A9-DD55-F2C5-B386E6868924}"/>
                  </a:ext>
                </a:extLst>
              </p:cNvPr>
              <p:cNvSpPr txBox="1"/>
              <p:nvPr/>
            </p:nvSpPr>
            <p:spPr>
              <a:xfrm>
                <a:off x="685800" y="2569427"/>
                <a:ext cx="6096000" cy="569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𝑂𝑦</m:t>
                        </m:r>
                      </m:sub>
                    </m:sSub>
                    <m:d>
                      <m:d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a:rPr lang="fr-F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(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O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,</m:t>
                    </m:r>
                    <m:r>
                      <m:rPr>
                        <m:nor/>
                      </m:rPr>
                      <a:rPr lang="fr-FR" sz="3600" dirty="0">
                        <a:ea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36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)</m:t>
                    </m:r>
                  </m:oMath>
                </a14:m>
                <a:endParaRPr lang="fr-FR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EE5825C-B3A9-DD55-F2C5-B386E6868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69427"/>
                <a:ext cx="6096000" cy="5691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82972D7-64FB-530B-79EB-380AFC2D2E05}"/>
                  </a:ext>
                </a:extLst>
              </p:cNvPr>
              <p:cNvSpPr txBox="1"/>
              <p:nvPr/>
            </p:nvSpPr>
            <p:spPr>
              <a:xfrm>
                <a:off x="685800" y="3264152"/>
                <a:ext cx="6096000" cy="590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𝑂𝑧</m:t>
                        </m:r>
                      </m:sub>
                    </m:sSub>
                    <m:d>
                      <m:d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a:rPr lang="fr-F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(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O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,</m:t>
                    </m:r>
                    <m:r>
                      <m:rPr>
                        <m:nor/>
                      </m:rPr>
                      <a:rPr lang="fr-FR" sz="3600" dirty="0">
                        <a:ea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)</m:t>
                    </m:r>
                  </m:oMath>
                </a14:m>
                <a:endParaRPr lang="fr-FR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82972D7-64FB-530B-79EB-380AFC2D2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64152"/>
                <a:ext cx="6096000" cy="590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58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90E87EB-0407-6DEF-1670-AC5B108C09D0}"/>
                  </a:ext>
                </a:extLst>
              </p:cNvPr>
              <p:cNvSpPr txBox="1"/>
              <p:nvPr/>
            </p:nvSpPr>
            <p:spPr>
              <a:xfrm>
                <a:off x="685800" y="1874702"/>
                <a:ext cx="6096000" cy="569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  <m:d>
                      <m:d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a:rPr lang="fr-F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(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O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,</m:t>
                    </m:r>
                    <m:r>
                      <m:rPr>
                        <m:nor/>
                      </m:rPr>
                      <a:rPr lang="fr-FR" sz="3600" dirty="0">
                        <a:ea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)</m:t>
                    </m:r>
                  </m:oMath>
                </a14:m>
                <a:endParaRPr lang="fr-FR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90E87EB-0407-6DEF-1670-AC5B108C0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74702"/>
                <a:ext cx="6096000" cy="5691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328B8844-3414-4B69-CD71-074E7ECE6927}"/>
              </a:ext>
            </a:extLst>
          </p:cNvPr>
          <p:cNvSpPr txBox="1"/>
          <p:nvPr/>
        </p:nvSpPr>
        <p:spPr>
          <a:xfrm>
            <a:off x="685800" y="546100"/>
            <a:ext cx="397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Moment d’une force par rapport à un axe</a:t>
            </a:r>
          </a:p>
          <a:p>
            <a:endParaRPr lang="fr-FR" b="1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EE5825C-B3A9-DD55-F2C5-B386E6868924}"/>
                  </a:ext>
                </a:extLst>
              </p:cNvPr>
              <p:cNvSpPr txBox="1"/>
              <p:nvPr/>
            </p:nvSpPr>
            <p:spPr>
              <a:xfrm>
                <a:off x="685800" y="2569427"/>
                <a:ext cx="6096000" cy="569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𝑂𝑦</m:t>
                        </m:r>
                      </m:sub>
                    </m:sSub>
                    <m:d>
                      <m:d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a:rPr lang="fr-F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(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O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,</m:t>
                    </m:r>
                    <m:r>
                      <m:rPr>
                        <m:nor/>
                      </m:rPr>
                      <a:rPr lang="fr-FR" sz="3600" dirty="0">
                        <a:ea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36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)</m:t>
                    </m:r>
                  </m:oMath>
                </a14:m>
                <a:endParaRPr lang="fr-FR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EE5825C-B3A9-DD55-F2C5-B386E6868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69427"/>
                <a:ext cx="6096000" cy="5691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82972D7-64FB-530B-79EB-380AFC2D2E05}"/>
                  </a:ext>
                </a:extLst>
              </p:cNvPr>
              <p:cNvSpPr txBox="1"/>
              <p:nvPr/>
            </p:nvSpPr>
            <p:spPr>
              <a:xfrm>
                <a:off x="685800" y="3264152"/>
                <a:ext cx="6096000" cy="590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𝑂𝑧</m:t>
                        </m:r>
                      </m:sub>
                    </m:sSub>
                    <m:d>
                      <m:d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a:rPr lang="fr-F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(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O</m:t>
                    </m:r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,</m:t>
                    </m:r>
                    <m:r>
                      <m:rPr>
                        <m:nor/>
                      </m:rPr>
                      <a:rPr lang="fr-FR" sz="3600" dirty="0">
                        <a:ea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m:rPr>
                        <m:nor/>
                      </m:rPr>
                      <a:rPr lang="fr-FR" sz="2400" dirty="0">
                        <a:latin typeface="NimbusRomanNo9L-Regu"/>
                      </a:rPr>
                      <m:t>)</m:t>
                    </m:r>
                  </m:oMath>
                </a14:m>
                <a:endParaRPr lang="fr-FR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82972D7-64FB-530B-79EB-380AFC2D2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64152"/>
                <a:ext cx="6096000" cy="590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00D982AF-E72D-7691-DAF1-F996393E8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290" y="1958445"/>
            <a:ext cx="3791479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293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6">
      <a:dk1>
        <a:srgbClr val="000000"/>
      </a:dk1>
      <a:lt1>
        <a:srgbClr val="FFFFFF"/>
      </a:lt1>
      <a:dk2>
        <a:srgbClr val="574512"/>
      </a:dk2>
      <a:lt2>
        <a:srgbClr val="6C3C0D"/>
      </a:lt2>
      <a:accent1>
        <a:srgbClr val="DDDDDD"/>
      </a:accent1>
      <a:accent2>
        <a:srgbClr val="616A78"/>
      </a:accent2>
      <a:accent3>
        <a:srgbClr val="B18A2C"/>
      </a:accent3>
      <a:accent4>
        <a:srgbClr val="D87C1B"/>
      </a:accent4>
      <a:accent5>
        <a:srgbClr val="2E515E"/>
      </a:accent5>
      <a:accent6>
        <a:srgbClr val="1D7CB8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5244182_TF33940113_Win32" id="{8971A947-23AC-4311-93CF-8E79262E8DA7}" vid="{8DC193C9-6749-4829-95CD-24DA6E1F59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B932A98FC14D4FA9AF6D855688215A" ma:contentTypeVersion="6" ma:contentTypeDescription="Crée un document." ma:contentTypeScope="" ma:versionID="7350cc5601120c9cfd82a1b42172dc91">
  <xsd:schema xmlns:xsd="http://www.w3.org/2001/XMLSchema" xmlns:xs="http://www.w3.org/2001/XMLSchema" xmlns:p="http://schemas.microsoft.com/office/2006/metadata/properties" xmlns:ns3="1a4248a2-a66d-4c8d-a19e-086f7f0c0cc3" xmlns:ns4="b6548d8f-7a5a-4d3f-be64-62cd2b7e4636" targetNamespace="http://schemas.microsoft.com/office/2006/metadata/properties" ma:root="true" ma:fieldsID="cca4438adef5309162c843bebeea2529" ns3:_="" ns4:_="">
    <xsd:import namespace="1a4248a2-a66d-4c8d-a19e-086f7f0c0cc3"/>
    <xsd:import namespace="b6548d8f-7a5a-4d3f-be64-62cd2b7e46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248a2-a66d-4c8d-a19e-086f7f0c0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48d8f-7a5a-4d3f-be64-62cd2b7e4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4248a2-a66d-4c8d-a19e-086f7f0c0cc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A5B616-A169-4796-868D-5526AB9B38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4248a2-a66d-4c8d-a19e-086f7f0c0cc3"/>
    <ds:schemaRef ds:uri="b6548d8f-7a5a-4d3f-be64-62cd2b7e4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F32EBB-7F27-4685-B305-7484EE680BE3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b6548d8f-7a5a-4d3f-be64-62cd2b7e4636"/>
    <ds:schemaRef ds:uri="http://schemas.microsoft.com/office/infopath/2007/PartnerControls"/>
    <ds:schemaRef ds:uri="1a4248a2-a66d-4c8d-a19e-086f7f0c0cc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2832B18-5BA5-4E36-BC8D-1F51396DBF8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preuve d’assertion</Template>
  <TotalTime>19284</TotalTime>
  <Words>2391</Words>
  <Application>Microsoft Office PowerPoint</Application>
  <PresentationFormat>Grand écran</PresentationFormat>
  <Paragraphs>291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Cambria Math</vt:lpstr>
      <vt:lpstr>CMSY10</vt:lpstr>
      <vt:lpstr>MTSY</vt:lpstr>
      <vt:lpstr>NimbusRomanNo9L-Regu</vt:lpstr>
      <vt:lpstr>RMTMI</vt:lpstr>
      <vt:lpstr>SymbolMT</vt:lpstr>
      <vt:lpstr>Times New Roman</vt:lpstr>
      <vt:lpstr>Times-Italic</vt:lpstr>
      <vt:lpstr>TimesNewRomanPS-BoldMT</vt:lpstr>
      <vt:lpstr>TimesNewRomanPSMT</vt:lpstr>
      <vt:lpstr>Times-Roman</vt:lpstr>
      <vt:lpstr>Thème Office</vt:lpstr>
      <vt:lpstr>Prérequis</vt:lpstr>
      <vt:lpstr>Les attendus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Torseur</vt:lpstr>
      <vt:lpstr>Torseur</vt:lpstr>
      <vt:lpstr>Torseur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Prérequis</dc:title>
  <dc:creator>Dominique FICHOT</dc:creator>
  <cp:lastModifiedBy>Dominique FICHOT</cp:lastModifiedBy>
  <cp:revision>23</cp:revision>
  <dcterms:created xsi:type="dcterms:W3CDTF">2023-06-28T12:33:28Z</dcterms:created>
  <dcterms:modified xsi:type="dcterms:W3CDTF">2024-08-29T14:12:31Z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0x01010073B932A98FC14D4FA9AF6D855688215A</vt:lpwstr>
  </property>
</Properties>
</file>