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9" r:id="rId4"/>
    <p:sldId id="271" r:id="rId5"/>
    <p:sldId id="272" r:id="rId6"/>
    <p:sldId id="270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58" r:id="rId16"/>
    <p:sldId id="268" r:id="rId17"/>
    <p:sldId id="281" r:id="rId18"/>
    <p:sldId id="28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D2A9"/>
    <a:srgbClr val="B8D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236" autoAdjust="0"/>
  </p:normalViewPr>
  <p:slideViewPr>
    <p:cSldViewPr snapToGrid="0">
      <p:cViewPr varScale="1">
        <p:scale>
          <a:sx n="91" d="100"/>
          <a:sy n="91" d="100"/>
        </p:scale>
        <p:origin x="1296" y="90"/>
      </p:cViewPr>
      <p:guideLst/>
    </p:cSldViewPr>
  </p:slideViewPr>
  <p:notesTextViewPr>
    <p:cViewPr>
      <p:scale>
        <a:sx n="1" d="1"/>
        <a:sy n="1" d="1"/>
      </p:scale>
      <p:origin x="0" y="-89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B6376-5757-4B8F-9C08-AD811985D8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FC209-E56D-4543-A378-86972BBD59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72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les lois sur le frottement découlent de l'expérimentation de </a:t>
                </a:r>
                <a:r>
                  <a:rPr lang="fr-FR" dirty="0" err="1"/>
                  <a:t>colomb</a:t>
                </a:r>
                <a:r>
                  <a:rPr lang="fr-FR" dirty="0"/>
                  <a:t> et Morin,</a:t>
                </a:r>
              </a:p>
              <a:p>
                <a:r>
                  <a:rPr lang="fr-FR" dirty="0"/>
                  <a:t> on exerce sur le parallélépipède 1 de poids p en appui plan horizontal sur 2 une force F dans le plan de symétrie géométrique de 1,</a:t>
                </a:r>
              </a:p>
              <a:p>
                <a:r>
                  <a:rPr lang="fr-FR" dirty="0"/>
                  <a:t>En un point particulier A le torseur de liaison 1-2 peut s'écrire sous la forme d'un glisseur :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2→1</m:t>
                                    </m:r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fr-FR" dirty="0"/>
                  <a:t>, dans (</a:t>
                </a:r>
                <a:r>
                  <a:rPr lang="fr-FR" dirty="0" err="1"/>
                  <a:t>o,x,y,z</a:t>
                </a:r>
                <a:r>
                  <a:rPr lang="fr-FR" dirty="0"/>
                  <a:t>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𝑋𝑎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𝑌𝑎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  <m:eqArr>
                              <m:eqArr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eqArr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les lois sur le frottement découlent de l'expérimentation de </a:t>
                </a:r>
                <a:r>
                  <a:rPr lang="fr-FR" dirty="0" err="1"/>
                  <a:t>colomb</a:t>
                </a:r>
                <a:r>
                  <a:rPr lang="fr-FR" dirty="0"/>
                  <a:t> et Morin,</a:t>
                </a:r>
              </a:p>
              <a:p>
                <a:r>
                  <a:rPr lang="fr-FR" dirty="0"/>
                  <a:t> on exerce sur le parallélépipède 1 de poids p en appui plan horizontal sur 2 une force F dans le plan de symétrie géométrique de 1,</a:t>
                </a:r>
              </a:p>
              <a:p>
                <a:r>
                  <a:rPr lang="fr-FR" dirty="0"/>
                  <a:t>En un point particulier A le torseur de liaison 1-2 peut s'écrire sous la forme d'un glisseur :</a:t>
                </a:r>
              </a:p>
              <a:p>
                <a:endParaRPr lang="fr-FR" dirty="0"/>
              </a:p>
              <a:p>
                <a:r>
                  <a:rPr lang="fr-FR" i="0">
                    <a:latin typeface="Cambria Math" panose="02040503050406030204" pitchFamily="18" charset="0"/>
                  </a:rPr>
                  <a:t>{</a:t>
                </a:r>
                <a:r>
                  <a:rPr lang="fr-FR" b="0" i="0">
                    <a:latin typeface="Cambria Math" panose="02040503050406030204" pitchFamily="18" charset="0"/>
                  </a:rPr>
                  <a:t>𝐴_(2→1) }</a:t>
                </a:r>
                <a:r>
                  <a:rPr lang="fr-FR" dirty="0"/>
                  <a:t>=</a:t>
                </a:r>
                <a:r>
                  <a:rPr lang="fr-FR" i="0">
                    <a:latin typeface="Cambria Math" panose="02040503050406030204" pitchFamily="18" charset="0"/>
                  </a:rPr>
                  <a:t>{█(</a:t>
                </a:r>
                <a:r>
                  <a:rPr lang="fr-FR" b="0" i="0">
                    <a:latin typeface="Cambria Math" panose="02040503050406030204" pitchFamily="18" charset="0"/>
                  </a:rPr>
                  <a:t>𝐴 ⃗_(2→1)@0 ⃗ )}_𝐴</a:t>
                </a:r>
                <a:r>
                  <a:rPr lang="fr-FR" dirty="0"/>
                  <a:t>, dans (</a:t>
                </a:r>
                <a:r>
                  <a:rPr lang="fr-FR" dirty="0" err="1"/>
                  <a:t>o,x,y,z</a:t>
                </a:r>
                <a:r>
                  <a:rPr lang="fr-FR" dirty="0"/>
                  <a:t>) </a:t>
                </a:r>
                <a:r>
                  <a:rPr lang="fr-FR" i="0">
                    <a:latin typeface="Cambria Math" panose="02040503050406030204" pitchFamily="18" charset="0"/>
                  </a:rPr>
                  <a:t>{</a:t>
                </a:r>
                <a:r>
                  <a:rPr lang="fr-FR" b="0" i="0">
                    <a:latin typeface="Cambria Math" panose="02040503050406030204" pitchFamily="18" charset="0"/>
                  </a:rPr>
                  <a:t>𝐴_(2→1) }</a:t>
                </a:r>
                <a:r>
                  <a:rPr lang="fr-FR" dirty="0"/>
                  <a:t>=</a:t>
                </a:r>
                <a:r>
                  <a:rPr lang="fr-FR" i="0">
                    <a:latin typeface="Cambria Math" panose="02040503050406030204" pitchFamily="18" charset="0"/>
                  </a:rPr>
                  <a:t>{</a:t>
                </a:r>
                <a:r>
                  <a:rPr lang="fr-FR" b="0" i="0">
                    <a:latin typeface="Cambria Math" panose="02040503050406030204" pitchFamily="18" charset="0"/>
                  </a:rPr>
                  <a:t>█(𝑋𝑎@𝑌𝑎@0)█(0@0@0)}_𝐴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261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r>
                  <a:rPr lang="fr-FR" dirty="0"/>
                  <a:t>Soit le tapis roulant en chlorophène 2, incliné d’un angle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10°, déplace à vitesse constante des pièces 1 de forme parallélépipèdique de 200 x 100 x 100, de poids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= 152N,</a:t>
                </a:r>
                <a:r>
                  <a:rPr lang="fr-FR" baseline="0" dirty="0"/>
                  <a:t> Le facteur de frottement acier/chlorophène : </a:t>
                </a:r>
                <a:r>
                  <a:rPr lang="el-G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0,3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Isoler le solide 1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Vérifier le non-glissement de ½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Calculer l’angle limite d’inclinaison</a:t>
                </a:r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r>
                  <a:rPr lang="fr-FR" dirty="0"/>
                  <a:t>Soit le tapis roulant en chlorophène 2, incliné d’un angle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10°, déplace à vitesse constante des pièces 1 de forme parallélépipèdique de 200 x 100 x 100, de poids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= 152N,</a:t>
                </a:r>
                <a:r>
                  <a:rPr lang="fr-FR" baseline="0" dirty="0"/>
                  <a:t> Le facteur de frottement acier/chlorophène : </a:t>
                </a:r>
                <a:r>
                  <a:rPr lang="el-G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0,3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Isoler le solide 1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Vérifier le non-glissement de ½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Calculer l’angle limite d’inclinaison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82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r>
                  <a:rPr lang="fr-FR" dirty="0"/>
                  <a:t>Soit le tapis roulant en chlorophène 2, incliné d’un angle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10°, déplace à vitesse constante des pièces 1 de forme parallélépipèdique de 200 x 100 x 100, de poids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= 152N,</a:t>
                </a:r>
                <a:r>
                  <a:rPr lang="fr-FR" baseline="0" dirty="0"/>
                  <a:t> Le facteur de frottement acier/chlorophène : </a:t>
                </a:r>
                <a:r>
                  <a:rPr lang="el-G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0,3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Isoler le solide 1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Le solide est en équilibre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(translation à vitesse constante par rapport au repère galiléen)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Bilan des actions extérieures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Action à distance 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𝑒𝑟𝑟𝑒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 →1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donc 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Action de contact liaison appui plan 1/2 .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En A le torseur est réductible à un glisseur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2→1</m:t>
                                </m:r>
                              </m:sub>
                            </m:sSub>
                          </m:e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Ecrire le théorème statique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 est en équilibre sous l’action de deux glisseurs directement opposés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2→1</m:t>
                        </m:r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donc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2→1</m:t>
                        </m:r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-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r>
                  <a:rPr lang="fr-FR" dirty="0"/>
                  <a:t>Soit le tapis roulant en chlorophène 2, incliné d’un angle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10°, déplace à vitesse constante des pièces 1 de forme parallélépipèdique de 200 x 100 x 100, de poids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= 152N,</a:t>
                </a:r>
                <a:r>
                  <a:rPr lang="fr-FR" baseline="0" dirty="0"/>
                  <a:t> Le facteur de frottement acier/chlorophène : </a:t>
                </a:r>
                <a:r>
                  <a:rPr lang="el-G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0,3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Isoler le solide 1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Le solide est en équilibre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(translation à vitesse constante par rapport au repère galiléen)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Bilan des actions extérieures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Action à distance 	</a:t>
                </a:r>
                <a:r>
                  <a:rPr lang="fr-FR" sz="1200" i="0">
                    <a:latin typeface="Cambria Math" panose="02040503050406030204" pitchFamily="18" charset="0"/>
                  </a:rPr>
                  <a:t>{𝑡</a:t>
                </a:r>
                <a:r>
                  <a:rPr lang="fr-FR" sz="1200" b="0" i="0">
                    <a:latin typeface="Cambria Math" panose="02040503050406030204" pitchFamily="18" charset="0"/>
                  </a:rPr>
                  <a:t>𝑒𝑟𝑟𝑒 →1}={█(𝑃@0)}</a:t>
                </a:r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donc 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Action de contact liaison appui plan 1/2 .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En A le torseur est réductible à un glisseur </a:t>
                </a:r>
                <a:r>
                  <a:rPr lang="fr-FR" sz="1200" i="0">
                    <a:latin typeface="Cambria Math" panose="02040503050406030204" pitchFamily="18" charset="0"/>
                  </a:rPr>
                  <a:t>{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}</a:t>
                </a:r>
                <a:r>
                  <a:rPr lang="fr-FR" sz="1200" b="0" i="0">
                    <a:latin typeface="Cambria Math" panose="02040503050406030204" pitchFamily="18" charset="0"/>
                  </a:rPr>
                  <a:t>={█(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sz="1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@</a:t>
                </a:r>
                <a:r>
                  <a:rPr lang="fr-FR" sz="1200" b="0" i="0">
                    <a:latin typeface="Cambria Math" panose="02040503050406030204" pitchFamily="18" charset="0"/>
                  </a:rPr>
                  <a:t>0)}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Ecrire le théorème statique</a:t>
                </a:r>
              </a:p>
              <a:p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 est en équilibre sous l’action de deux glisseurs directement opposés  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donc     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- 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380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Projeter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2→1</m:t>
                        </m:r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dans le repère lié au solide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i="1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fr-FR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sin </a:t>
                </a:r>
                <a:r>
                  <a:rPr lang="el-GR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endParaRPr lang="fr-FR" dirty="0">
                  <a:solidFill>
                    <a:schemeClr val="accent1"/>
                  </a:solidFill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i="1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fr-FR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cos </a:t>
                </a:r>
                <a:r>
                  <a:rPr lang="el-GR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endParaRPr lang="fr-FR" dirty="0">
                  <a:solidFill>
                    <a:schemeClr val="accent1"/>
                  </a:solidFill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152 x sin 10° = 26,4 N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2→1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152 x cos 10° = 149,7 N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Projeter 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dans le repère lié au solide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𝑇 ⃗_(𝐴_(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2→1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 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fr-FR" i="0" baseline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‖</a:t>
                </a:r>
                <a:r>
                  <a:rPr lang="fr-FR" sz="120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sz="1200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sz="1200" b="0" i="0" baseline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‖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sin </a:t>
                </a:r>
                <a:r>
                  <a:rPr lang="el-GR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endParaRPr lang="fr-FR" dirty="0">
                  <a:solidFill>
                    <a:schemeClr val="accent1"/>
                  </a:solidFill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𝑁 ⃗_(𝐴_(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2→1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 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fr-FR" i="0" baseline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‖</a:t>
                </a:r>
                <a:r>
                  <a:rPr lang="fr-FR" sz="120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sz="1200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 ‖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cos </a:t>
                </a:r>
                <a:r>
                  <a:rPr lang="el-GR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endParaRPr lang="fr-FR" dirty="0">
                  <a:solidFill>
                    <a:schemeClr val="accent1"/>
                  </a:solidFill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𝑇 ⃗_(𝐴_(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2→1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 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152 x sin 10° = 26,4 N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𝑁 ⃗_(𝐴_(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2→1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) )</a:t>
                </a:r>
                <a:r>
                  <a:rPr lang="fr-FR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152 x cos 10° = 149,7 N</a:t>
                </a: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970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Vérifier le non-glissement de 1-&gt; 2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2→1</m:t>
                        </m:r>
                      </m:sub>
                    </m:sSub>
                  </m:oMath>
                </a14:m>
                <a:r>
                  <a:rPr lang="fr-FR" dirty="0"/>
                  <a:t> est dans le </a:t>
                </a:r>
                <a:r>
                  <a:rPr lang="fr-FR" dirty="0" err="1"/>
                  <a:t>cone</a:t>
                </a:r>
                <a:r>
                  <a:rPr lang="fr-FR" dirty="0"/>
                  <a:t> de frottement construit en 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On constate que la condition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/>
                  <a:t>&lt;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/>
                  <a:t> est vérifiée, il y a adhérence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Calculer l’angle limite d’inclinaison</a:t>
                </a:r>
              </a:p>
              <a:p>
                <a:endParaRPr lang="fr-FR" dirty="0"/>
              </a:p>
              <a:p>
                <a:r>
                  <a:rPr lang="fr-FR" dirty="0"/>
                  <a:t>A l’équilibre strict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2→1</m:t>
                        </m:r>
                      </m:sub>
                    </m:sSub>
                  </m:oMath>
                </a14:m>
                <a:r>
                  <a:rPr lang="fr-FR" dirty="0"/>
                  <a:t> est sur le </a:t>
                </a:r>
                <a:r>
                  <a:rPr lang="fr-FR" dirty="0" err="1"/>
                  <a:t>cone</a:t>
                </a: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donc tan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tan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tan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0,3 et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16,69°  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Vérifier le non-glissement de 1-&gt; 2</a:t>
                </a:r>
              </a:p>
              <a:p>
                <a:endParaRPr lang="fr-FR" dirty="0"/>
              </a:p>
              <a:p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dirty="0"/>
                  <a:t> est dans le </a:t>
                </a:r>
                <a:r>
                  <a:rPr lang="fr-FR" dirty="0" err="1"/>
                  <a:t>cone</a:t>
                </a:r>
                <a:r>
                  <a:rPr lang="fr-FR" dirty="0"/>
                  <a:t> de frottement construit en 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On constate que la condition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/>
                  <a:t>&lt;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/>
                  <a:t> est vérifiée, il y a adhérence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Calculer l’angle limite d’inclinaison</a:t>
                </a:r>
              </a:p>
              <a:p>
                <a:endParaRPr lang="fr-FR" dirty="0"/>
              </a:p>
              <a:p>
                <a:r>
                  <a:rPr lang="fr-FR" dirty="0"/>
                  <a:t>A l’équilibre strict </a:t>
                </a:r>
                <a:r>
                  <a:rPr lang="fr-FR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_(2→1)</a:t>
                </a:r>
                <a:r>
                  <a:rPr lang="fr-FR" dirty="0"/>
                  <a:t> est sur le </a:t>
                </a:r>
                <a:r>
                  <a:rPr lang="fr-FR" dirty="0" err="1"/>
                  <a:t>cone</a:t>
                </a: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donc tan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tan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tan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0,3 et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fr-FR" dirty="0"/>
                  <a:t>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16,69°  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baseline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77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Déterminer le schéma cinématique de ce serre joint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358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401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On donne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5→4</m:t>
                        </m:r>
                      </m:sub>
                    </m:sSub>
                  </m:oMath>
                </a14:m>
                <a:r>
                  <a:rPr lang="fr-FR" dirty="0"/>
                  <a:t> , h, H et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tan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en A et B</a:t>
                </a: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Déterminer la condition de non-glissement de 2-&gt;1</a:t>
                </a: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dirty="0"/>
                  <a:t>On donne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𝐶 ⃗_(5→4)</a:t>
                </a:r>
                <a:r>
                  <a:rPr lang="fr-FR" dirty="0"/>
                  <a:t> , h, H et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tan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en A et B</a:t>
                </a: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Déterminer la condition de non-glissement de 2-&gt;1</a:t>
                </a: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457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R le système est soumis à l'action de 3 glisseurs coplanaires le dynamique est fermé </a:t>
            </a: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Cette construction permet de déterminer les intensités des forces si l'une d'entre elles est connue les 3 forces sont concourantes en I </a:t>
            </a: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démarche </a:t>
            </a: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1 représenter en a et en B les cônes, axe selon la normale du contact orienté vers l'intérieur de la matière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2 tracer les supports des 2 forces A et B sur les cônes de frottement leur intersection donne le point I situé à une distance d de OX 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3 le support de c parallèle à x doit passer par I pour que la condition d'équilibre soit réalisée,</a:t>
            </a: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3 cas se présentent</a:t>
            </a: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 si le point c est à une distance d de OX il y a équilibre strict le système est à la limite du glissement 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si le point c est une distance inférieure à d il n'y a pas de point de concours possible il y a glissement 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si le point c est une distance supérieure à d il est possible de trouver un point de concours </a:t>
            </a:r>
            <a:r>
              <a:rPr lang="fr-FR">
                <a:latin typeface="Cambria Math" panose="02040503050406030204" pitchFamily="18" charset="0"/>
                <a:ea typeface="Cambria Math" panose="02040503050406030204" pitchFamily="18" charset="0"/>
              </a:rPr>
              <a:t>I’ avec 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les forces dans les cônes équilibre donc adhérence en A et B il y a arc-boutement</a:t>
            </a: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66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PFS trois forces</a:t>
                </a: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𝐹 ⃗</a:t>
                </a:r>
                <a:r>
                  <a:rPr lang="fr-FR" dirty="0"/>
                  <a:t> 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PFS trois forces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488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PFS trois forces</a:t>
                </a:r>
              </a:p>
              <a:p>
                <a:endParaRPr lang="fr-FR" dirty="0"/>
              </a:p>
              <a:p>
                <a:r>
                  <a:rPr lang="fr-FR" dirty="0"/>
                  <a:t>Concourante en 1 point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𝐹 ⃗</a:t>
                </a:r>
                <a:r>
                  <a:rPr lang="fr-FR" dirty="0"/>
                  <a:t> 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PFS trois forces</a:t>
                </a:r>
              </a:p>
              <a:p>
                <a:endParaRPr lang="fr-FR" dirty="0"/>
              </a:p>
              <a:p>
                <a:r>
                  <a:rPr lang="fr-FR" dirty="0"/>
                  <a:t>Concourante en 1 point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0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PFS trois forces</a:t>
                </a:r>
              </a:p>
              <a:p>
                <a:endParaRPr lang="fr-FR" dirty="0"/>
              </a:p>
              <a:p>
                <a:r>
                  <a:rPr lang="fr-FR" dirty="0"/>
                  <a:t>Concourante en 1 point</a:t>
                </a:r>
              </a:p>
              <a:p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𝐹 ⃗</a:t>
                </a:r>
                <a:r>
                  <a:rPr lang="fr-FR" dirty="0"/>
                  <a:t> 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PFS trois forces</a:t>
                </a:r>
              </a:p>
              <a:p>
                <a:endParaRPr lang="fr-FR" dirty="0"/>
              </a:p>
              <a:p>
                <a:r>
                  <a:rPr lang="fr-FR" dirty="0"/>
                  <a:t>Concourante en 1 point</a:t>
                </a:r>
              </a:p>
              <a:p>
                <a:r>
                  <a:rPr lang="fr-FR" dirty="0"/>
                  <a:t> 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05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par rapport à la normale au plan de contact 1-2 du côté opposé à la tendance de déplacement de 1 /2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>
                  <a:solidFill>
                    <a:srgbClr val="FF0000"/>
                  </a:solidFill>
                </a:endParaRPr>
              </a:p>
              <a:p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𝐹 ⃗</a:t>
                </a:r>
                <a:r>
                  <a:rPr lang="fr-FR" dirty="0"/>
                  <a:t> 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par rapport à la normale au plan de contact 1-2 du côté opposé à la tendance de déplacement de 1 /2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>
                  <a:solidFill>
                    <a:srgbClr val="FF0000"/>
                  </a:solidFill>
                </a:endParaRPr>
              </a:p>
              <a:p>
                <a:r>
                  <a:rPr lang="fr-FR" dirty="0"/>
                  <a:t> 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254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par rapport à la normale au plan de contact 1-2 du côté opposé à la tendance de déplacement de 1 /2</a:t>
                </a:r>
              </a:p>
              <a:p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𝐹 ⃗</a:t>
                </a:r>
                <a:r>
                  <a:rPr lang="fr-FR" dirty="0"/>
                  <a:t> 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par rapport à la normale au plan de contact 1-2 du côté opposé à la tendance de déplacement de 1 /2</a:t>
                </a:r>
              </a:p>
              <a:p>
                <a:r>
                  <a:rPr lang="fr-FR" dirty="0"/>
                  <a:t> 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81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fr-FR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par rapport à la normale au plan de contact 1-2 du côté opposé à la tendance de déplacement de 1 /2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Si F augmente, l’angle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augmente</a:t>
                </a:r>
              </a:p>
              <a:p>
                <a:r>
                  <a:rPr lang="fr-FR" dirty="0"/>
                  <a:t> 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𝐴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𝑃 ⃗</a:t>
                </a:r>
                <a:r>
                  <a:rPr lang="fr-FR" dirty="0"/>
                  <a:t> +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𝐹 ⃗</a:t>
                </a:r>
                <a:r>
                  <a:rPr lang="fr-FR" dirty="0"/>
                  <a:t> = 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 ⃗</a:t>
                </a:r>
                <a:endParaRPr lang="fr-FR" dirty="0"/>
              </a:p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par rapport à la normale au plan de contact 1-2 du côté opposé à la tendance de déplacement de 1 /2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Si F augmente, l’angle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augmente</a:t>
                </a:r>
              </a:p>
              <a:p>
                <a:r>
                  <a:rPr lang="fr-FR" dirty="0"/>
                  <a:t> 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26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SI 1 est en limite de glissement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(équilibre strict)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(angle d’adhérence) et est donc la limite supérieure d’inclinaison par rapport à la normale au plan de contact 1-2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facteur d’adhérence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SI 1 est en limite de glissement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(équilibre strict)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(angle d’adhérence) et est donc la limite supérieure d’inclinaison par rapport à la normale au plan de contact 1-2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Tan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facteur d’adhérence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87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SI 1 n’est plus en équilibre statique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/>
                    </m:sSub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(angle de frottement)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/>
                    </m:sSub>
                  </m:oMath>
                </a14:m>
                <a:r>
                  <a:rPr lang="fr-FR" dirty="0"/>
                  <a:t> reste constant lorsque F augmente encore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/>
                    </m:sSub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𝑒𝑠𝑡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é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è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𝑟𝑒𝑚𝑒𝑛𝑡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𝑖𝑛𝑓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é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𝑟𝑖𝑒𝑢𝑟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à </m:t>
                    </m:r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𝑚𝑎𝑖𝑠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𝑑𝑎𝑛𝑠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è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𝑛𝑜𝑚𝑏𝑟𝑒𝑢𝑥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𝑝𝑟𝑎𝑡𝑖𝑞𝑢𝑒𝑠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𝑜𝑛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𝑝𝑜𝑠𝑒</m:t>
                    </m:r>
                    <m:r>
                      <a:rPr lang="fr-F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/>
                    </m:sSub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Lois de coulomb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dépend de </a:t>
                </a:r>
              </a:p>
              <a:p>
                <a:r>
                  <a:rPr lang="fr-FR" dirty="0"/>
                  <a:t>La nature des surfaces de contact</a:t>
                </a:r>
              </a:p>
              <a:p>
                <a:r>
                  <a:rPr lang="fr-FR" dirty="0"/>
                  <a:t>La rugosité des surfaces de contact</a:t>
                </a:r>
              </a:p>
              <a:p>
                <a:r>
                  <a:rPr lang="fr-FR" dirty="0"/>
                  <a:t>De l’état des surfaces de contact (sèches, lubrifiées)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 ne dépend pas </a:t>
                </a:r>
              </a:p>
              <a:p>
                <a:r>
                  <a:rPr lang="fr-FR" dirty="0"/>
                  <a:t>De la pression de contact</a:t>
                </a:r>
              </a:p>
              <a:p>
                <a:r>
                  <a:rPr lang="fr-FR" dirty="0"/>
                  <a:t>De la forme des surfaces de contact</a:t>
                </a:r>
              </a:p>
              <a:p>
                <a:r>
                  <a:rPr lang="fr-FR" dirty="0"/>
                  <a:t>De l’aire des surfaces de contact</a:t>
                </a:r>
              </a:p>
              <a:p>
                <a:r>
                  <a:rPr lang="fr-FR" dirty="0"/>
                  <a:t>De la vitesse de glissement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SI 1 n’est plus en équilibre statique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A est incliné d’un angle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(angle de frottement)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dirty="0"/>
                  <a:t> reste constant lorsque F augmente encore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𝑒𝑠𝑡 𝑙é𝑔è𝑟𝑒𝑚𝑒𝑛𝑡 𝑖𝑛𝑓é𝑟𝑖𝑒𝑢𝑟 à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  𝑚𝑎𝑖𝑠 𝑑𝑎𝑛𝑠 𝑑𝑒 𝑡𝑟è𝑠 𝑛𝑜𝑚𝑏𝑟𝑒𝑢𝑥 𝑐𝑎𝑠 𝑝𝑟𝑎𝑡𝑖𝑞𝑢𝑒𝑠 𝑜𝑛 𝑝𝑜𝑠𝑒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dirty="0"/>
                  <a:t> = </a:t>
                </a:r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Lois de coulomb</a:t>
                </a:r>
              </a:p>
              <a:p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fr-FR" dirty="0"/>
                  <a:t> dépend de </a:t>
                </a:r>
              </a:p>
              <a:p>
                <a:r>
                  <a:rPr lang="fr-FR" dirty="0"/>
                  <a:t>La nature des surfaces de contact</a:t>
                </a:r>
              </a:p>
              <a:p>
                <a:r>
                  <a:rPr lang="fr-FR" dirty="0"/>
                  <a:t>La rugosité des surfaces de contact</a:t>
                </a:r>
              </a:p>
              <a:p>
                <a:r>
                  <a:rPr lang="fr-FR" dirty="0"/>
                  <a:t>De l’état des surfaces de contact (sèches, lubrifiées)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el-GR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𝜑_</a:t>
                </a:r>
                <a:r>
                  <a:rPr lang="fr-FR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fr-FR" dirty="0"/>
                  <a:t> ne dépend pas </a:t>
                </a:r>
              </a:p>
              <a:p>
                <a:r>
                  <a:rPr lang="fr-FR" dirty="0"/>
                  <a:t>De la pression de contact</a:t>
                </a:r>
              </a:p>
              <a:p>
                <a:r>
                  <a:rPr lang="fr-FR" dirty="0"/>
                  <a:t>De la forme des surfaces de contact</a:t>
                </a:r>
              </a:p>
              <a:p>
                <a:r>
                  <a:rPr lang="fr-FR" dirty="0"/>
                  <a:t>De l’aire des surfaces de contact</a:t>
                </a:r>
              </a:p>
              <a:p>
                <a:r>
                  <a:rPr lang="fr-FR" dirty="0"/>
                  <a:t>De la vitesse de glissement</a:t>
                </a:r>
              </a:p>
              <a:p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FC209-E56D-4543-A378-86972BBD596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67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7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9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2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3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5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7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5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2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98D79437-4FA5-2562-411B-B4D7DEBA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483D0F-9538-2439-0AF8-9A3D72A7E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0947"/>
            <a:ext cx="9144000" cy="2940679"/>
          </a:xfrm>
        </p:spPr>
        <p:txBody>
          <a:bodyPr anchor="t"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Le frottement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B5EFC8-FEE5-4AA6-4946-1E15ED9D7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6396"/>
            <a:ext cx="9144000" cy="1642477"/>
          </a:xfrm>
        </p:spPr>
        <p:txBody>
          <a:bodyPr anchor="b">
            <a:normAutofit/>
          </a:bodyPr>
          <a:lstStyle/>
          <a:p>
            <a:endParaRPr lang="fr-FR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10077450" y="2745148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450" y="2745148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6488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199BFB-03A5-B457-2017-9E4612368434}"/>
              </a:ext>
            </a:extLst>
          </p:cNvPr>
          <p:cNvCxnSpPr>
            <a:cxnSpLocks/>
          </p:cNvCxnSpPr>
          <p:nvPr/>
        </p:nvCxnSpPr>
        <p:spPr>
          <a:xfrm>
            <a:off x="8516775" y="2340985"/>
            <a:ext cx="1172893" cy="1838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3D667C9-29E3-FDD6-094D-2F17FD955107}"/>
              </a:ext>
            </a:extLst>
          </p:cNvPr>
          <p:cNvCxnSpPr>
            <a:cxnSpLocks/>
          </p:cNvCxnSpPr>
          <p:nvPr/>
        </p:nvCxnSpPr>
        <p:spPr>
          <a:xfrm flipH="1">
            <a:off x="9705487" y="2262181"/>
            <a:ext cx="16851" cy="1936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/>
              <p:nvPr/>
            </p:nvSpPr>
            <p:spPr>
              <a:xfrm>
                <a:off x="7682139" y="274220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139" y="2742206"/>
                <a:ext cx="1898650" cy="402931"/>
              </a:xfrm>
              <a:prstGeom prst="rect">
                <a:avLst/>
              </a:prstGeom>
              <a:blipFill>
                <a:blip r:embed="rId8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8F35E26-0E33-0F5F-2BD6-9A776CA15908}"/>
              </a:ext>
            </a:extLst>
          </p:cNvPr>
          <p:cNvCxnSpPr>
            <a:cxnSpLocks/>
          </p:cNvCxnSpPr>
          <p:nvPr/>
        </p:nvCxnSpPr>
        <p:spPr>
          <a:xfrm flipH="1" flipV="1">
            <a:off x="8825851" y="2786105"/>
            <a:ext cx="840399" cy="14126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19494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90C4AF95-E0DA-5067-1665-6046D42D00BE}"/>
              </a:ext>
            </a:extLst>
          </p:cNvPr>
          <p:cNvSpPr/>
          <p:nvPr/>
        </p:nvSpPr>
        <p:spPr>
          <a:xfrm flipH="1">
            <a:off x="8747124" y="2524532"/>
            <a:ext cx="2022477" cy="612009"/>
          </a:xfrm>
          <a:prstGeom prst="arc">
            <a:avLst>
              <a:gd name="adj1" fmla="val 16609029"/>
              <a:gd name="adj2" fmla="val 2141197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566CB9EA-5E3C-7E02-7AF2-88A8EFE58F13}"/>
                  </a:ext>
                </a:extLst>
              </p:cNvPr>
              <p:cNvSpPr txBox="1"/>
              <p:nvPr/>
            </p:nvSpPr>
            <p:spPr>
              <a:xfrm>
                <a:off x="6314737" y="5407338"/>
                <a:ext cx="18986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/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566CB9EA-5E3C-7E02-7AF2-88A8EFE5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37" y="5407338"/>
                <a:ext cx="1898650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60E882-7C12-AAE8-EABC-B41A9272F82E}"/>
                  </a:ext>
                </a:extLst>
              </p:cNvPr>
              <p:cNvSpPr txBox="1"/>
              <p:nvPr/>
            </p:nvSpPr>
            <p:spPr>
              <a:xfrm>
                <a:off x="5803902" y="498561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60E882-7C12-AAE8-EABC-B41A9272F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902" y="4985617"/>
                <a:ext cx="1898650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68F2EB3-5CB8-F069-568A-0548F19B11C1}"/>
              </a:ext>
            </a:extLst>
          </p:cNvPr>
          <p:cNvCxnSpPr/>
          <p:nvPr/>
        </p:nvCxnSpPr>
        <p:spPr>
          <a:xfrm>
            <a:off x="6968168" y="4379765"/>
            <a:ext cx="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C2FB0CC-3FA0-550D-C166-1AA19DB58527}"/>
              </a:ext>
            </a:extLst>
          </p:cNvPr>
          <p:cNvCxnSpPr>
            <a:cxnSpLocks/>
          </p:cNvCxnSpPr>
          <p:nvPr/>
        </p:nvCxnSpPr>
        <p:spPr>
          <a:xfrm flipV="1">
            <a:off x="6968168" y="5764066"/>
            <a:ext cx="1985332" cy="25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9C574E-496F-F998-3228-28F51BBF568F}"/>
              </a:ext>
            </a:extLst>
          </p:cNvPr>
          <p:cNvCxnSpPr>
            <a:cxnSpLocks/>
          </p:cNvCxnSpPr>
          <p:nvPr/>
        </p:nvCxnSpPr>
        <p:spPr>
          <a:xfrm flipH="1" flipV="1">
            <a:off x="6974094" y="4359890"/>
            <a:ext cx="889341" cy="14041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9942BD-2F88-23E8-5557-F143F63E743A}"/>
                  </a:ext>
                </a:extLst>
              </p:cNvPr>
              <p:cNvSpPr txBox="1"/>
              <p:nvPr/>
            </p:nvSpPr>
            <p:spPr>
              <a:xfrm>
                <a:off x="6965331" y="5886432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9942BD-2F88-23E8-5557-F143F63E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331" y="5886432"/>
                <a:ext cx="1898650" cy="402931"/>
              </a:xfrm>
              <a:prstGeom prst="rect">
                <a:avLst/>
              </a:prstGeom>
              <a:blipFill>
                <a:blip r:embed="rId11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5102DC1-D314-016D-1B50-0054F7214E63}"/>
                  </a:ext>
                </a:extLst>
              </p:cNvPr>
              <p:cNvSpPr txBox="1"/>
              <p:nvPr/>
            </p:nvSpPr>
            <p:spPr>
              <a:xfrm>
                <a:off x="6582113" y="4835838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5102DC1-D314-016D-1B50-0054F7214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113" y="4835838"/>
                <a:ext cx="1898650" cy="402931"/>
              </a:xfrm>
              <a:prstGeom prst="rect">
                <a:avLst/>
              </a:prstGeom>
              <a:blipFill>
                <a:blip r:embed="rId12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c 36">
            <a:extLst>
              <a:ext uri="{FF2B5EF4-FFF2-40B4-BE49-F238E27FC236}">
                <a16:creationId xmlns:a16="http://schemas.microsoft.com/office/drawing/2014/main" id="{10DC15CE-D67E-1B54-0947-2CEEBFD36B38}"/>
              </a:ext>
            </a:extLst>
          </p:cNvPr>
          <p:cNvSpPr/>
          <p:nvPr/>
        </p:nvSpPr>
        <p:spPr>
          <a:xfrm rot="10800000" flipH="1">
            <a:off x="6356766" y="5149616"/>
            <a:ext cx="1223034" cy="373284"/>
          </a:xfrm>
          <a:prstGeom prst="arc">
            <a:avLst>
              <a:gd name="adj1" fmla="val 16609029"/>
              <a:gd name="adj2" fmla="val 218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061CA38-A2F1-42BB-B471-5899FA858AEF}"/>
                  </a:ext>
                </a:extLst>
              </p:cNvPr>
              <p:cNvSpPr txBox="1"/>
              <p:nvPr/>
            </p:nvSpPr>
            <p:spPr>
              <a:xfrm>
                <a:off x="8296725" y="2121036"/>
                <a:ext cx="18986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/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061CA38-A2F1-42BB-B471-5899FA858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725" y="2121036"/>
                <a:ext cx="1898650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77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</a:t>
            </a:r>
          </a:p>
        </p:txBody>
      </p:sp>
      <p:pic>
        <p:nvPicPr>
          <p:cNvPr id="43" name="Image 42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4E481D6A-D73A-AC13-442F-3B4D04474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457199"/>
            <a:ext cx="7301162" cy="59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0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</a:t>
            </a:r>
          </a:p>
        </p:txBody>
      </p:sp>
      <p:pic>
        <p:nvPicPr>
          <p:cNvPr id="43" name="Image 42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4E481D6A-D73A-AC13-442F-3B4D04474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349499"/>
            <a:ext cx="4202363" cy="34083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E5CDC-6157-5F59-72A6-A3A1813EE38E}"/>
              </a:ext>
            </a:extLst>
          </p:cNvPr>
          <p:cNvSpPr/>
          <p:nvPr/>
        </p:nvSpPr>
        <p:spPr>
          <a:xfrm rot="20898132">
            <a:off x="6221299" y="2898266"/>
            <a:ext cx="4051300" cy="165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17E305-1181-581E-07FD-E4D08C2EF37C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5829300" y="2108200"/>
            <a:ext cx="434071" cy="202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095568-250A-DCC5-ECDE-6C16FAF554A6}"/>
              </a:ext>
            </a:extLst>
          </p:cNvPr>
          <p:cNvCxnSpPr>
            <a:cxnSpLocks/>
          </p:cNvCxnSpPr>
          <p:nvPr/>
        </p:nvCxnSpPr>
        <p:spPr>
          <a:xfrm flipV="1">
            <a:off x="6857434" y="3962278"/>
            <a:ext cx="4343966" cy="88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06ECD83-15AA-0F43-AEA0-B13C8EFBC5F7}"/>
              </a:ext>
            </a:extLst>
          </p:cNvPr>
          <p:cNvCxnSpPr/>
          <p:nvPr/>
        </p:nvCxnSpPr>
        <p:spPr>
          <a:xfrm flipV="1">
            <a:off x="6438900" y="4851401"/>
            <a:ext cx="4762500" cy="91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AE109232-0150-FA40-59B6-2F37BAF21E73}"/>
              </a:ext>
            </a:extLst>
          </p:cNvPr>
          <p:cNvSpPr/>
          <p:nvPr/>
        </p:nvSpPr>
        <p:spPr>
          <a:xfrm rot="20160316" flipV="1">
            <a:off x="8908820" y="3698061"/>
            <a:ext cx="819406" cy="1493755"/>
          </a:xfrm>
          <a:prstGeom prst="arc">
            <a:avLst>
              <a:gd name="adj1" fmla="val 1758948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A8E0C0-DA5D-2F6A-AF2F-A816533342E9}"/>
              </a:ext>
            </a:extLst>
          </p:cNvPr>
          <p:cNvSpPr txBox="1"/>
          <p:nvPr/>
        </p:nvSpPr>
        <p:spPr>
          <a:xfrm>
            <a:off x="9789623" y="4343113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08CD15-90F6-A668-FB72-41C0EBF84365}"/>
              </a:ext>
            </a:extLst>
          </p:cNvPr>
          <p:cNvSpPr txBox="1"/>
          <p:nvPr/>
        </p:nvSpPr>
        <p:spPr>
          <a:xfrm>
            <a:off x="10807858" y="3585757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C231B6-8314-D748-990D-7738CE259318}"/>
              </a:ext>
            </a:extLst>
          </p:cNvPr>
          <p:cNvSpPr txBox="1"/>
          <p:nvPr/>
        </p:nvSpPr>
        <p:spPr>
          <a:xfrm>
            <a:off x="5470548" y="2041445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334C12-9C6E-B998-5401-62EFCA0F72C7}"/>
              </a:ext>
            </a:extLst>
          </p:cNvPr>
          <p:cNvSpPr txBox="1"/>
          <p:nvPr/>
        </p:nvSpPr>
        <p:spPr>
          <a:xfrm>
            <a:off x="6125471" y="492454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3BE93E-96E3-052E-23A3-65EFF3D2AC3D}"/>
              </a:ext>
            </a:extLst>
          </p:cNvPr>
          <p:cNvSpPr txBox="1"/>
          <p:nvPr/>
        </p:nvSpPr>
        <p:spPr>
          <a:xfrm>
            <a:off x="7896134" y="455521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0554DF3-6106-DB09-AADB-C95AD86B0C07}"/>
              </a:ext>
            </a:extLst>
          </p:cNvPr>
          <p:cNvCxnSpPr>
            <a:cxnSpLocks/>
          </p:cNvCxnSpPr>
          <p:nvPr/>
        </p:nvCxnSpPr>
        <p:spPr>
          <a:xfrm>
            <a:off x="8309093" y="3757723"/>
            <a:ext cx="0" cy="1411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EC66FEC-562B-9C93-D885-F25CE0E06440}"/>
              </a:ext>
            </a:extLst>
          </p:cNvPr>
          <p:cNvSpPr txBox="1"/>
          <p:nvPr/>
        </p:nvSpPr>
        <p:spPr>
          <a:xfrm>
            <a:off x="8318527" y="35400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8E31715-5553-3821-F46D-0689BC86246F}"/>
              </a:ext>
            </a:extLst>
          </p:cNvPr>
          <p:cNvSpPr/>
          <p:nvPr/>
        </p:nvSpPr>
        <p:spPr>
          <a:xfrm>
            <a:off x="8246949" y="3698074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0401698-AB39-FFC7-C88C-1666F544D3DA}"/>
                  </a:ext>
                </a:extLst>
              </p:cNvPr>
              <p:cNvSpPr txBox="1"/>
              <p:nvPr/>
            </p:nvSpPr>
            <p:spPr>
              <a:xfrm>
                <a:off x="8190696" y="4953864"/>
                <a:ext cx="568208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0401698-AB39-FFC7-C88C-1666F544D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96" y="4953864"/>
                <a:ext cx="56820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lipse 24">
            <a:extLst>
              <a:ext uri="{FF2B5EF4-FFF2-40B4-BE49-F238E27FC236}">
                <a16:creationId xmlns:a16="http://schemas.microsoft.com/office/drawing/2014/main" id="{9C577CE3-EB75-6F78-0BC8-BB1B416187B7}"/>
              </a:ext>
            </a:extLst>
          </p:cNvPr>
          <p:cNvSpPr/>
          <p:nvPr/>
        </p:nvSpPr>
        <p:spPr>
          <a:xfrm>
            <a:off x="8209209" y="452421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C134CFA-8689-2BA7-B401-EC3208EE4CF0}"/>
              </a:ext>
            </a:extLst>
          </p:cNvPr>
          <p:cNvCxnSpPr>
            <a:cxnSpLocks/>
          </p:cNvCxnSpPr>
          <p:nvPr/>
        </p:nvCxnSpPr>
        <p:spPr>
          <a:xfrm flipV="1">
            <a:off x="8251734" y="3139120"/>
            <a:ext cx="0" cy="1411479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FF66BE-B180-B058-C247-348E7A7B7FC0}"/>
                  </a:ext>
                </a:extLst>
              </p:cNvPr>
              <p:cNvSpPr txBox="1"/>
              <p:nvPr/>
            </p:nvSpPr>
            <p:spPr>
              <a:xfrm>
                <a:off x="8076668" y="2857652"/>
                <a:ext cx="1084770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2→1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FF66BE-B180-B058-C247-348E7A7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668" y="2857652"/>
                <a:ext cx="1084770" cy="402931"/>
              </a:xfrm>
              <a:prstGeom prst="rect">
                <a:avLst/>
              </a:prstGeom>
              <a:blipFill>
                <a:blip r:embed="rId5"/>
                <a:stretch>
                  <a:fillRect t="-21212" b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306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</a:t>
            </a:r>
          </a:p>
        </p:txBody>
      </p:sp>
      <p:pic>
        <p:nvPicPr>
          <p:cNvPr id="43" name="Image 42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4E481D6A-D73A-AC13-442F-3B4D04474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349499"/>
            <a:ext cx="4202363" cy="34083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E5CDC-6157-5F59-72A6-A3A1813EE38E}"/>
              </a:ext>
            </a:extLst>
          </p:cNvPr>
          <p:cNvSpPr/>
          <p:nvPr/>
        </p:nvSpPr>
        <p:spPr>
          <a:xfrm rot="20898132">
            <a:off x="6221299" y="2898266"/>
            <a:ext cx="4051300" cy="165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17E305-1181-581E-07FD-E4D08C2EF37C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5829300" y="2108200"/>
            <a:ext cx="434071" cy="202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095568-250A-DCC5-ECDE-6C16FAF554A6}"/>
              </a:ext>
            </a:extLst>
          </p:cNvPr>
          <p:cNvCxnSpPr>
            <a:cxnSpLocks/>
          </p:cNvCxnSpPr>
          <p:nvPr/>
        </p:nvCxnSpPr>
        <p:spPr>
          <a:xfrm flipV="1">
            <a:off x="6857434" y="3962278"/>
            <a:ext cx="4343966" cy="88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06ECD83-15AA-0F43-AEA0-B13C8EFBC5F7}"/>
              </a:ext>
            </a:extLst>
          </p:cNvPr>
          <p:cNvCxnSpPr/>
          <p:nvPr/>
        </p:nvCxnSpPr>
        <p:spPr>
          <a:xfrm flipV="1">
            <a:off x="6438900" y="4851401"/>
            <a:ext cx="4762500" cy="91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AE109232-0150-FA40-59B6-2F37BAF21E73}"/>
              </a:ext>
            </a:extLst>
          </p:cNvPr>
          <p:cNvSpPr/>
          <p:nvPr/>
        </p:nvSpPr>
        <p:spPr>
          <a:xfrm rot="20160316" flipV="1">
            <a:off x="8908820" y="3698061"/>
            <a:ext cx="819406" cy="1493755"/>
          </a:xfrm>
          <a:prstGeom prst="arc">
            <a:avLst>
              <a:gd name="adj1" fmla="val 1758948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A8E0C0-DA5D-2F6A-AF2F-A816533342E9}"/>
              </a:ext>
            </a:extLst>
          </p:cNvPr>
          <p:cNvSpPr txBox="1"/>
          <p:nvPr/>
        </p:nvSpPr>
        <p:spPr>
          <a:xfrm>
            <a:off x="9789623" y="4343113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08CD15-90F6-A668-FB72-41C0EBF84365}"/>
              </a:ext>
            </a:extLst>
          </p:cNvPr>
          <p:cNvSpPr txBox="1"/>
          <p:nvPr/>
        </p:nvSpPr>
        <p:spPr>
          <a:xfrm>
            <a:off x="10807858" y="3585757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C231B6-8314-D748-990D-7738CE259318}"/>
              </a:ext>
            </a:extLst>
          </p:cNvPr>
          <p:cNvSpPr txBox="1"/>
          <p:nvPr/>
        </p:nvSpPr>
        <p:spPr>
          <a:xfrm>
            <a:off x="5470548" y="2041445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334C12-9C6E-B998-5401-62EFCA0F72C7}"/>
              </a:ext>
            </a:extLst>
          </p:cNvPr>
          <p:cNvSpPr txBox="1"/>
          <p:nvPr/>
        </p:nvSpPr>
        <p:spPr>
          <a:xfrm>
            <a:off x="6125471" y="492454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3BE93E-96E3-052E-23A3-65EFF3D2AC3D}"/>
              </a:ext>
            </a:extLst>
          </p:cNvPr>
          <p:cNvSpPr txBox="1"/>
          <p:nvPr/>
        </p:nvSpPr>
        <p:spPr>
          <a:xfrm>
            <a:off x="7896134" y="455521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0554DF3-6106-DB09-AADB-C95AD86B0C07}"/>
              </a:ext>
            </a:extLst>
          </p:cNvPr>
          <p:cNvCxnSpPr>
            <a:cxnSpLocks/>
          </p:cNvCxnSpPr>
          <p:nvPr/>
        </p:nvCxnSpPr>
        <p:spPr>
          <a:xfrm>
            <a:off x="8309093" y="3757723"/>
            <a:ext cx="0" cy="1411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EC66FEC-562B-9C93-D885-F25CE0E06440}"/>
              </a:ext>
            </a:extLst>
          </p:cNvPr>
          <p:cNvSpPr txBox="1"/>
          <p:nvPr/>
        </p:nvSpPr>
        <p:spPr>
          <a:xfrm>
            <a:off x="8318527" y="35400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8E31715-5553-3821-F46D-0689BC86246F}"/>
              </a:ext>
            </a:extLst>
          </p:cNvPr>
          <p:cNvSpPr/>
          <p:nvPr/>
        </p:nvSpPr>
        <p:spPr>
          <a:xfrm>
            <a:off x="8246949" y="3698074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0401698-AB39-FFC7-C88C-1666F544D3DA}"/>
                  </a:ext>
                </a:extLst>
              </p:cNvPr>
              <p:cNvSpPr txBox="1"/>
              <p:nvPr/>
            </p:nvSpPr>
            <p:spPr>
              <a:xfrm>
                <a:off x="8190696" y="4953864"/>
                <a:ext cx="568208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0401698-AB39-FFC7-C88C-1666F544D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96" y="4953864"/>
                <a:ext cx="56820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llipse 24">
            <a:extLst>
              <a:ext uri="{FF2B5EF4-FFF2-40B4-BE49-F238E27FC236}">
                <a16:creationId xmlns:a16="http://schemas.microsoft.com/office/drawing/2014/main" id="{9C577CE3-EB75-6F78-0BC8-BB1B416187B7}"/>
              </a:ext>
            </a:extLst>
          </p:cNvPr>
          <p:cNvSpPr/>
          <p:nvPr/>
        </p:nvSpPr>
        <p:spPr>
          <a:xfrm>
            <a:off x="8209209" y="452421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C134CFA-8689-2BA7-B401-EC3208EE4CF0}"/>
              </a:ext>
            </a:extLst>
          </p:cNvPr>
          <p:cNvCxnSpPr>
            <a:cxnSpLocks/>
          </p:cNvCxnSpPr>
          <p:nvPr/>
        </p:nvCxnSpPr>
        <p:spPr>
          <a:xfrm flipV="1">
            <a:off x="8251734" y="3139120"/>
            <a:ext cx="0" cy="1411479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FF66BE-B180-B058-C247-348E7A7B7FC0}"/>
                  </a:ext>
                </a:extLst>
              </p:cNvPr>
              <p:cNvSpPr txBox="1"/>
              <p:nvPr/>
            </p:nvSpPr>
            <p:spPr>
              <a:xfrm>
                <a:off x="8076668" y="2857652"/>
                <a:ext cx="1084770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2→1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FF66BE-B180-B058-C247-348E7A7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668" y="2857652"/>
                <a:ext cx="1084770" cy="402931"/>
              </a:xfrm>
              <a:prstGeom prst="rect">
                <a:avLst/>
              </a:prstGeom>
              <a:blipFill>
                <a:blip r:embed="rId5"/>
                <a:stretch>
                  <a:fillRect t="-21212" b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05FACEE-3AB9-32FE-4363-016E99CF5A45}"/>
              </a:ext>
            </a:extLst>
          </p:cNvPr>
          <p:cNvCxnSpPr>
            <a:cxnSpLocks/>
          </p:cNvCxnSpPr>
          <p:nvPr/>
        </p:nvCxnSpPr>
        <p:spPr>
          <a:xfrm flipV="1">
            <a:off x="8256520" y="4504816"/>
            <a:ext cx="362533" cy="7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1249E63-16E6-F996-D8ED-6BBB97ADB826}"/>
              </a:ext>
            </a:extLst>
          </p:cNvPr>
          <p:cNvCxnSpPr>
            <a:cxnSpLocks/>
          </p:cNvCxnSpPr>
          <p:nvPr/>
        </p:nvCxnSpPr>
        <p:spPr>
          <a:xfrm flipH="1" flipV="1">
            <a:off x="7917026" y="3200016"/>
            <a:ext cx="313519" cy="14004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2E4E157-11E1-43BB-1FB5-3B83E2121668}"/>
                  </a:ext>
                </a:extLst>
              </p:cNvPr>
              <p:cNvSpPr txBox="1"/>
              <p:nvPr/>
            </p:nvSpPr>
            <p:spPr>
              <a:xfrm>
                <a:off x="7124439" y="3194696"/>
                <a:ext cx="1084770" cy="444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2→1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2E4E157-11E1-43BB-1FB5-3B83E2121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439" y="3194696"/>
                <a:ext cx="1084770" cy="4441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0FA7AEAD-DFF4-023B-D97E-D85A5178E7FD}"/>
                  </a:ext>
                </a:extLst>
              </p:cNvPr>
              <p:cNvSpPr txBox="1"/>
              <p:nvPr/>
            </p:nvSpPr>
            <p:spPr>
              <a:xfrm>
                <a:off x="8183082" y="4526694"/>
                <a:ext cx="1084770" cy="444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2→1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0FA7AEAD-DFF4-023B-D97E-D85A5178E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082" y="4526694"/>
                <a:ext cx="1084770" cy="444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AC11E91-F862-0669-2F42-14E1BB166B10}"/>
                  </a:ext>
                </a:extLst>
              </p:cNvPr>
              <p:cNvSpPr txBox="1"/>
              <p:nvPr/>
            </p:nvSpPr>
            <p:spPr>
              <a:xfrm>
                <a:off x="7349897" y="1377591"/>
                <a:ext cx="2439725" cy="57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2→1</m:t>
                        </m:r>
                      </m:sub>
                    </m:sSub>
                  </m:oMath>
                </a14:m>
                <a:r>
                  <a:rPr lang="fr-FR" sz="2800" baseline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2800" baseline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-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fr-FR" sz="2800" dirty="0"/>
              </a:p>
            </p:txBody>
          </p:sp>
        </mc:Choice>
        <mc:Fallback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6AC11E91-F862-0669-2F42-14E1BB166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897" y="1377591"/>
                <a:ext cx="2439725" cy="578300"/>
              </a:xfrm>
              <a:prstGeom prst="rect">
                <a:avLst/>
              </a:prstGeom>
              <a:blipFill>
                <a:blip r:embed="rId8"/>
                <a:stretch>
                  <a:fillRect t="-3158" b="-273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411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</a:t>
            </a:r>
          </a:p>
        </p:txBody>
      </p:sp>
      <p:pic>
        <p:nvPicPr>
          <p:cNvPr id="43" name="Image 42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4E481D6A-D73A-AC13-442F-3B4D04474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349499"/>
            <a:ext cx="4202363" cy="34083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E5CDC-6157-5F59-72A6-A3A1813EE38E}"/>
              </a:ext>
            </a:extLst>
          </p:cNvPr>
          <p:cNvSpPr/>
          <p:nvPr/>
        </p:nvSpPr>
        <p:spPr>
          <a:xfrm rot="20898132">
            <a:off x="6221299" y="2898266"/>
            <a:ext cx="4051300" cy="165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17E305-1181-581E-07FD-E4D08C2EF37C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5829300" y="2108200"/>
            <a:ext cx="434071" cy="2026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095568-250A-DCC5-ECDE-6C16FAF554A6}"/>
              </a:ext>
            </a:extLst>
          </p:cNvPr>
          <p:cNvCxnSpPr>
            <a:cxnSpLocks/>
          </p:cNvCxnSpPr>
          <p:nvPr/>
        </p:nvCxnSpPr>
        <p:spPr>
          <a:xfrm flipV="1">
            <a:off x="6857434" y="3962278"/>
            <a:ext cx="4343966" cy="88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06ECD83-15AA-0F43-AEA0-B13C8EFBC5F7}"/>
              </a:ext>
            </a:extLst>
          </p:cNvPr>
          <p:cNvCxnSpPr/>
          <p:nvPr/>
        </p:nvCxnSpPr>
        <p:spPr>
          <a:xfrm flipV="1">
            <a:off x="6438900" y="4851401"/>
            <a:ext cx="4762500" cy="91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AE109232-0150-FA40-59B6-2F37BAF21E73}"/>
              </a:ext>
            </a:extLst>
          </p:cNvPr>
          <p:cNvSpPr/>
          <p:nvPr/>
        </p:nvSpPr>
        <p:spPr>
          <a:xfrm rot="20160316" flipV="1">
            <a:off x="8908820" y="3698061"/>
            <a:ext cx="819406" cy="1493755"/>
          </a:xfrm>
          <a:prstGeom prst="arc">
            <a:avLst>
              <a:gd name="adj1" fmla="val 17589488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A8E0C0-DA5D-2F6A-AF2F-A816533342E9}"/>
              </a:ext>
            </a:extLst>
          </p:cNvPr>
          <p:cNvSpPr txBox="1"/>
          <p:nvPr/>
        </p:nvSpPr>
        <p:spPr>
          <a:xfrm>
            <a:off x="9789623" y="4343113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08CD15-90F6-A668-FB72-41C0EBF84365}"/>
              </a:ext>
            </a:extLst>
          </p:cNvPr>
          <p:cNvSpPr txBox="1"/>
          <p:nvPr/>
        </p:nvSpPr>
        <p:spPr>
          <a:xfrm>
            <a:off x="10807858" y="3585757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C231B6-8314-D748-990D-7738CE259318}"/>
              </a:ext>
            </a:extLst>
          </p:cNvPr>
          <p:cNvSpPr txBox="1"/>
          <p:nvPr/>
        </p:nvSpPr>
        <p:spPr>
          <a:xfrm>
            <a:off x="5470548" y="2041445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334C12-9C6E-B998-5401-62EFCA0F72C7}"/>
              </a:ext>
            </a:extLst>
          </p:cNvPr>
          <p:cNvSpPr txBox="1"/>
          <p:nvPr/>
        </p:nvSpPr>
        <p:spPr>
          <a:xfrm>
            <a:off x="6125471" y="492454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3BE93E-96E3-052E-23A3-65EFF3D2AC3D}"/>
              </a:ext>
            </a:extLst>
          </p:cNvPr>
          <p:cNvSpPr txBox="1"/>
          <p:nvPr/>
        </p:nvSpPr>
        <p:spPr>
          <a:xfrm>
            <a:off x="7896134" y="455521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C577CE3-EB75-6F78-0BC8-BB1B416187B7}"/>
              </a:ext>
            </a:extLst>
          </p:cNvPr>
          <p:cNvSpPr/>
          <p:nvPr/>
        </p:nvSpPr>
        <p:spPr>
          <a:xfrm>
            <a:off x="8209209" y="452421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C134CFA-8689-2BA7-B401-EC3208EE4CF0}"/>
              </a:ext>
            </a:extLst>
          </p:cNvPr>
          <p:cNvCxnSpPr>
            <a:cxnSpLocks/>
          </p:cNvCxnSpPr>
          <p:nvPr/>
        </p:nvCxnSpPr>
        <p:spPr>
          <a:xfrm flipV="1">
            <a:off x="8251734" y="3139120"/>
            <a:ext cx="0" cy="1411479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FF66BE-B180-B058-C247-348E7A7B7FC0}"/>
                  </a:ext>
                </a:extLst>
              </p:cNvPr>
              <p:cNvSpPr txBox="1"/>
              <p:nvPr/>
            </p:nvSpPr>
            <p:spPr>
              <a:xfrm>
                <a:off x="8209188" y="3533512"/>
                <a:ext cx="1084770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2→1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FF66BE-B180-B058-C247-348E7A7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188" y="3533512"/>
                <a:ext cx="1084770" cy="402931"/>
              </a:xfrm>
              <a:prstGeom prst="rect">
                <a:avLst/>
              </a:prstGeom>
              <a:blipFill>
                <a:blip r:embed="rId4"/>
                <a:stretch>
                  <a:fillRect t="-21212" b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7AF092E-2918-64B9-4C21-B76C8B56814D}"/>
              </a:ext>
            </a:extLst>
          </p:cNvPr>
          <p:cNvCxnSpPr>
            <a:cxnSpLocks/>
          </p:cNvCxnSpPr>
          <p:nvPr/>
        </p:nvCxnSpPr>
        <p:spPr>
          <a:xfrm>
            <a:off x="7639551" y="1604889"/>
            <a:ext cx="786525" cy="387552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32388207-9DE8-54AD-1C72-F6E2414411D1}"/>
              </a:ext>
            </a:extLst>
          </p:cNvPr>
          <p:cNvSpPr/>
          <p:nvPr/>
        </p:nvSpPr>
        <p:spPr>
          <a:xfrm rot="15339335" flipV="1">
            <a:off x="7794536" y="3029378"/>
            <a:ext cx="458345" cy="816295"/>
          </a:xfrm>
          <a:prstGeom prst="arc">
            <a:avLst>
              <a:gd name="adj1" fmla="val 17589488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B894C7E-F81C-D74B-974F-DB04BA112060}"/>
              </a:ext>
            </a:extLst>
          </p:cNvPr>
          <p:cNvSpPr txBox="1"/>
          <p:nvPr/>
        </p:nvSpPr>
        <p:spPr>
          <a:xfrm>
            <a:off x="7966817" y="2826188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DE95E8F-BD7D-C740-F1AC-80A43D6EC6F7}"/>
              </a:ext>
            </a:extLst>
          </p:cNvPr>
          <p:cNvCxnSpPr/>
          <p:nvPr/>
        </p:nvCxnSpPr>
        <p:spPr>
          <a:xfrm flipH="1" flipV="1">
            <a:off x="6599583" y="2006600"/>
            <a:ext cx="1656937" cy="26280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506F0AD-09CC-F8C0-1924-40E358E5F7C5}"/>
              </a:ext>
            </a:extLst>
          </p:cNvPr>
          <p:cNvCxnSpPr>
            <a:cxnSpLocks/>
          </p:cNvCxnSpPr>
          <p:nvPr/>
        </p:nvCxnSpPr>
        <p:spPr>
          <a:xfrm flipV="1">
            <a:off x="8264434" y="1604889"/>
            <a:ext cx="418225" cy="2968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D497018-52C0-A7E0-27DB-9AED21FA6C38}"/>
              </a:ext>
            </a:extLst>
          </p:cNvPr>
          <p:cNvSpPr/>
          <p:nvPr/>
        </p:nvSpPr>
        <p:spPr>
          <a:xfrm rot="15339335" flipV="1">
            <a:off x="7379385" y="2072068"/>
            <a:ext cx="1124258" cy="1722352"/>
          </a:xfrm>
          <a:prstGeom prst="arc">
            <a:avLst>
              <a:gd name="adj1" fmla="val 17589488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42654EA-63CA-E3BE-31EA-0EE87F89B102}"/>
              </a:ext>
            </a:extLst>
          </p:cNvPr>
          <p:cNvSpPr txBox="1"/>
          <p:nvPr/>
        </p:nvSpPr>
        <p:spPr>
          <a:xfrm>
            <a:off x="8040267" y="1906062"/>
            <a:ext cx="9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φ</a:t>
            </a:r>
            <a:endParaRPr lang="fr-FR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8CD2713-58A8-A14B-6805-60B1321709CC}"/>
              </a:ext>
            </a:extLst>
          </p:cNvPr>
          <p:cNvCxnSpPr>
            <a:cxnSpLocks/>
          </p:cNvCxnSpPr>
          <p:nvPr/>
        </p:nvCxnSpPr>
        <p:spPr>
          <a:xfrm flipH="1">
            <a:off x="6599583" y="1604889"/>
            <a:ext cx="2083076" cy="3687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C6D30133-65A1-D219-2450-16EF29C2FDF8}"/>
              </a:ext>
            </a:extLst>
          </p:cNvPr>
          <p:cNvSpPr/>
          <p:nvPr/>
        </p:nvSpPr>
        <p:spPr>
          <a:xfrm>
            <a:off x="5081882" y="2162081"/>
            <a:ext cx="2013673" cy="148429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Cône de frottement</a:t>
            </a:r>
          </a:p>
        </p:txBody>
      </p:sp>
    </p:spTree>
    <p:extLst>
      <p:ext uri="{BB962C8B-B14F-4D97-AF65-F5344CB8AC3E}">
        <p14:creationId xmlns:p14="http://schemas.microsoft.com/office/powerpoint/2010/main" val="410604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CA45A-CFE5-8C39-EDA0-12299A1E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Serre joint</a:t>
            </a:r>
          </a:p>
        </p:txBody>
      </p:sp>
      <p:pic>
        <p:nvPicPr>
          <p:cNvPr id="7" name="Espace réservé du contenu 6" descr="Une image contenant texte, diagramme, Plan, Dessin technique&#10;&#10;Description générée automatiquement">
            <a:extLst>
              <a:ext uri="{FF2B5EF4-FFF2-40B4-BE49-F238E27FC236}">
                <a16:creationId xmlns:a16="http://schemas.microsoft.com/office/drawing/2014/main" id="{414892C6-FF12-0025-616E-CBCFAFA11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>
          <a:xfrm>
            <a:off x="2130725" y="2178051"/>
            <a:ext cx="7016393" cy="417099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A4D3EC-B1A3-4AFA-0778-EEADEA59E787}"/>
              </a:ext>
            </a:extLst>
          </p:cNvPr>
          <p:cNvSpPr/>
          <p:nvPr/>
        </p:nvSpPr>
        <p:spPr>
          <a:xfrm>
            <a:off x="3122762" y="5322983"/>
            <a:ext cx="5080959" cy="10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FE019C-7F7C-07DA-ECC2-C621828C74C7}"/>
              </a:ext>
            </a:extLst>
          </p:cNvPr>
          <p:cNvSpPr/>
          <p:nvPr/>
        </p:nvSpPr>
        <p:spPr>
          <a:xfrm>
            <a:off x="1699404" y="5066820"/>
            <a:ext cx="3467819" cy="1282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83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CA45A-CFE5-8C39-EDA0-12299A1E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Serre joint</a:t>
            </a:r>
          </a:p>
        </p:txBody>
      </p:sp>
      <p:pic>
        <p:nvPicPr>
          <p:cNvPr id="7" name="Espace réservé du contenu 6" descr="Une image contenant texte, diagramme, Plan, Dessin technique&#10;&#10;Description générée automatiquement">
            <a:extLst>
              <a:ext uri="{FF2B5EF4-FFF2-40B4-BE49-F238E27FC236}">
                <a16:creationId xmlns:a16="http://schemas.microsoft.com/office/drawing/2014/main" id="{414892C6-FF12-0025-616E-CBCFAFA11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749"/>
          <a:stretch/>
        </p:blipFill>
        <p:spPr>
          <a:xfrm>
            <a:off x="2355012" y="1742535"/>
            <a:ext cx="7016393" cy="4632386"/>
          </a:xfrm>
        </p:spPr>
      </p:pic>
    </p:spTree>
    <p:extLst>
      <p:ext uri="{BB962C8B-B14F-4D97-AF65-F5344CB8AC3E}">
        <p14:creationId xmlns:p14="http://schemas.microsoft.com/office/powerpoint/2010/main" val="283666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CA45A-CFE5-8C39-EDA0-12299A1E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Serre joint</a:t>
            </a:r>
          </a:p>
        </p:txBody>
      </p:sp>
      <p:pic>
        <p:nvPicPr>
          <p:cNvPr id="6" name="Espace réservé du contenu 5" descr="Une image contenant texte, diagramme, Plan, schématique&#10;&#10;Description générée automatiquement">
            <a:extLst>
              <a:ext uri="{FF2B5EF4-FFF2-40B4-BE49-F238E27FC236}">
                <a16:creationId xmlns:a16="http://schemas.microsoft.com/office/drawing/2014/main" id="{3C6F27EF-CA40-389D-8F29-187EAE6F6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4" y="524554"/>
            <a:ext cx="7474226" cy="5821634"/>
          </a:xfr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C52C3A1-21E4-112E-1098-2EB1BBA7CA7B}"/>
              </a:ext>
            </a:extLst>
          </p:cNvPr>
          <p:cNvCxnSpPr>
            <a:cxnSpLocks/>
          </p:cNvCxnSpPr>
          <p:nvPr/>
        </p:nvCxnSpPr>
        <p:spPr>
          <a:xfrm>
            <a:off x="4559693" y="5342543"/>
            <a:ext cx="135077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19CED3C-6D51-8EB4-35B8-DBE01841BB07}"/>
                  </a:ext>
                </a:extLst>
              </p:cNvPr>
              <p:cNvSpPr txBox="1"/>
              <p:nvPr/>
            </p:nvSpPr>
            <p:spPr>
              <a:xfrm>
                <a:off x="5758068" y="5768398"/>
                <a:ext cx="861391" cy="578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fr-F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5→4</m:t>
                        </m:r>
                      </m:sub>
                    </m:sSub>
                  </m:oMath>
                </a14:m>
                <a:r>
                  <a:rPr lang="fr-FR" sz="2800" dirty="0"/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19CED3C-6D51-8EB4-35B8-DBE01841B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068" y="5768398"/>
                <a:ext cx="861391" cy="578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33645923-11DD-AF5D-F832-D35EA5773C23}"/>
              </a:ext>
            </a:extLst>
          </p:cNvPr>
          <p:cNvSpPr txBox="1"/>
          <p:nvPr/>
        </p:nvSpPr>
        <p:spPr>
          <a:xfrm>
            <a:off x="715617" y="1842052"/>
            <a:ext cx="3392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Isoler l’ensemble 2,3,4</a:t>
            </a:r>
          </a:p>
          <a:p>
            <a:r>
              <a:rPr lang="fr-FR" dirty="0"/>
              <a:t>Recenser les actions mécaniques extérieures</a:t>
            </a:r>
          </a:p>
          <a:p>
            <a:r>
              <a:rPr lang="fr-FR" dirty="0"/>
              <a:t>Ecrire le PFS</a:t>
            </a:r>
          </a:p>
        </p:txBody>
      </p:sp>
    </p:spTree>
    <p:extLst>
      <p:ext uri="{BB962C8B-B14F-4D97-AF65-F5344CB8AC3E}">
        <p14:creationId xmlns:p14="http://schemas.microsoft.com/office/powerpoint/2010/main" val="331035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CA45A-CFE5-8C39-EDA0-12299A1E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Serre joint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645923-11DD-AF5D-F832-D35EA5773C23}"/>
              </a:ext>
            </a:extLst>
          </p:cNvPr>
          <p:cNvSpPr txBox="1"/>
          <p:nvPr/>
        </p:nvSpPr>
        <p:spPr>
          <a:xfrm>
            <a:off x="838200" y="1797260"/>
            <a:ext cx="3392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Isoler l’ensemble 2,3,4</a:t>
            </a:r>
          </a:p>
          <a:p>
            <a:r>
              <a:rPr lang="fr-FR" dirty="0"/>
              <a:t>Recenser les actions mécaniques extérieures</a:t>
            </a:r>
          </a:p>
          <a:p>
            <a:r>
              <a:rPr lang="fr-FR" dirty="0"/>
              <a:t>Ecrire le PFS</a:t>
            </a:r>
          </a:p>
        </p:txBody>
      </p:sp>
      <p:pic>
        <p:nvPicPr>
          <p:cNvPr id="7" name="Image 6" descr="Une image contenant texte, carte, Parallèle&#10;&#10;Description générée automatiquement">
            <a:extLst>
              <a:ext uri="{FF2B5EF4-FFF2-40B4-BE49-F238E27FC236}">
                <a16:creationId xmlns:a16="http://schemas.microsoft.com/office/drawing/2014/main" id="{B4108806-A0D8-DD54-A1E9-15122CBD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30" r="22608"/>
          <a:stretch/>
        </p:blipFill>
        <p:spPr>
          <a:xfrm rot="5400000">
            <a:off x="6016487" y="699492"/>
            <a:ext cx="5883966" cy="54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9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Frottement adhérence</a:t>
            </a:r>
          </a:p>
        </p:txBody>
      </p:sp>
      <p:pic>
        <p:nvPicPr>
          <p:cNvPr id="4" name="Coefficients de frottement statique de différents matériaux">
            <a:hlinkClick r:id="" action="ppaction://media"/>
            <a:extLst>
              <a:ext uri="{FF2B5EF4-FFF2-40B4-BE49-F238E27FC236}">
                <a16:creationId xmlns:a16="http://schemas.microsoft.com/office/drawing/2014/main" id="{E6ECF47F-D3AC-E303-DDFA-22140C64A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2275217"/>
            <a:ext cx="45720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8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2688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4456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49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4456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241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4456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199BFB-03A5-B457-2017-9E4612368434}"/>
              </a:ext>
            </a:extLst>
          </p:cNvPr>
          <p:cNvCxnSpPr>
            <a:cxnSpLocks/>
          </p:cNvCxnSpPr>
          <p:nvPr/>
        </p:nvCxnSpPr>
        <p:spPr>
          <a:xfrm>
            <a:off x="8721725" y="2333616"/>
            <a:ext cx="780074" cy="18669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6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4456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199BFB-03A5-B457-2017-9E4612368434}"/>
              </a:ext>
            </a:extLst>
          </p:cNvPr>
          <p:cNvCxnSpPr>
            <a:cxnSpLocks/>
          </p:cNvCxnSpPr>
          <p:nvPr/>
        </p:nvCxnSpPr>
        <p:spPr>
          <a:xfrm>
            <a:off x="8721725" y="2333616"/>
            <a:ext cx="780074" cy="18669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3D667C9-29E3-FDD6-094D-2F17FD955107}"/>
              </a:ext>
            </a:extLst>
          </p:cNvPr>
          <p:cNvCxnSpPr>
            <a:cxnSpLocks/>
          </p:cNvCxnSpPr>
          <p:nvPr/>
        </p:nvCxnSpPr>
        <p:spPr>
          <a:xfrm flipH="1">
            <a:off x="9502287" y="2262181"/>
            <a:ext cx="16851" cy="1936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90C4AF95-E0DA-5067-1665-6046D42D00BE}"/>
              </a:ext>
            </a:extLst>
          </p:cNvPr>
          <p:cNvSpPr/>
          <p:nvPr/>
        </p:nvSpPr>
        <p:spPr>
          <a:xfrm flipH="1">
            <a:off x="8747125" y="2372132"/>
            <a:ext cx="1576062" cy="612009"/>
          </a:xfrm>
          <a:prstGeom prst="arc">
            <a:avLst>
              <a:gd name="adj1" fmla="val 16609029"/>
              <a:gd name="adj2" fmla="val 2097938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66CB9EA-5E3C-7E02-7AF2-88A8EFE58F13}"/>
              </a:ext>
            </a:extLst>
          </p:cNvPr>
          <p:cNvSpPr txBox="1"/>
          <p:nvPr/>
        </p:nvSpPr>
        <p:spPr>
          <a:xfrm>
            <a:off x="8939844" y="205440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25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4456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199BFB-03A5-B457-2017-9E4612368434}"/>
              </a:ext>
            </a:extLst>
          </p:cNvPr>
          <p:cNvCxnSpPr>
            <a:cxnSpLocks/>
          </p:cNvCxnSpPr>
          <p:nvPr/>
        </p:nvCxnSpPr>
        <p:spPr>
          <a:xfrm>
            <a:off x="8721725" y="2333616"/>
            <a:ext cx="780074" cy="18669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3D667C9-29E3-FDD6-094D-2F17FD955107}"/>
              </a:ext>
            </a:extLst>
          </p:cNvPr>
          <p:cNvCxnSpPr>
            <a:cxnSpLocks/>
          </p:cNvCxnSpPr>
          <p:nvPr/>
        </p:nvCxnSpPr>
        <p:spPr>
          <a:xfrm flipH="1">
            <a:off x="9502287" y="2262181"/>
            <a:ext cx="16851" cy="1936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/>
              <p:nvPr/>
            </p:nvSpPr>
            <p:spPr>
              <a:xfrm>
                <a:off x="7657424" y="232462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424" y="2324627"/>
                <a:ext cx="1898650" cy="402931"/>
              </a:xfrm>
              <a:prstGeom prst="rect">
                <a:avLst/>
              </a:prstGeom>
              <a:blipFill>
                <a:blip r:embed="rId8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8F35E26-0E33-0F5F-2BD6-9A776CA15908}"/>
              </a:ext>
            </a:extLst>
          </p:cNvPr>
          <p:cNvCxnSpPr>
            <a:cxnSpLocks/>
          </p:cNvCxnSpPr>
          <p:nvPr/>
        </p:nvCxnSpPr>
        <p:spPr>
          <a:xfrm flipH="1" flipV="1">
            <a:off x="8914751" y="2786105"/>
            <a:ext cx="579936" cy="1416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90C4AF95-E0DA-5067-1665-6046D42D00BE}"/>
              </a:ext>
            </a:extLst>
          </p:cNvPr>
          <p:cNvSpPr/>
          <p:nvPr/>
        </p:nvSpPr>
        <p:spPr>
          <a:xfrm flipH="1">
            <a:off x="8747125" y="2372132"/>
            <a:ext cx="1576062" cy="612009"/>
          </a:xfrm>
          <a:prstGeom prst="arc">
            <a:avLst>
              <a:gd name="adj1" fmla="val 16609029"/>
              <a:gd name="adj2" fmla="val 2097938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66CB9EA-5E3C-7E02-7AF2-88A8EFE58F13}"/>
              </a:ext>
            </a:extLst>
          </p:cNvPr>
          <p:cNvSpPr txBox="1"/>
          <p:nvPr/>
        </p:nvSpPr>
        <p:spPr>
          <a:xfrm>
            <a:off x="8939844" y="205440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71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4456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199BFB-03A5-B457-2017-9E4612368434}"/>
              </a:ext>
            </a:extLst>
          </p:cNvPr>
          <p:cNvCxnSpPr>
            <a:cxnSpLocks/>
          </p:cNvCxnSpPr>
          <p:nvPr/>
        </p:nvCxnSpPr>
        <p:spPr>
          <a:xfrm>
            <a:off x="8721725" y="2333616"/>
            <a:ext cx="780074" cy="18669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3D667C9-29E3-FDD6-094D-2F17FD955107}"/>
              </a:ext>
            </a:extLst>
          </p:cNvPr>
          <p:cNvCxnSpPr>
            <a:cxnSpLocks/>
          </p:cNvCxnSpPr>
          <p:nvPr/>
        </p:nvCxnSpPr>
        <p:spPr>
          <a:xfrm flipH="1">
            <a:off x="9502287" y="2262181"/>
            <a:ext cx="16851" cy="1936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/>
              <p:nvPr/>
            </p:nvSpPr>
            <p:spPr>
              <a:xfrm>
                <a:off x="7657424" y="232462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424" y="2324627"/>
                <a:ext cx="1898650" cy="402931"/>
              </a:xfrm>
              <a:prstGeom prst="rect">
                <a:avLst/>
              </a:prstGeom>
              <a:blipFill>
                <a:blip r:embed="rId8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8F35E26-0E33-0F5F-2BD6-9A776CA15908}"/>
              </a:ext>
            </a:extLst>
          </p:cNvPr>
          <p:cNvCxnSpPr>
            <a:cxnSpLocks/>
          </p:cNvCxnSpPr>
          <p:nvPr/>
        </p:nvCxnSpPr>
        <p:spPr>
          <a:xfrm flipH="1" flipV="1">
            <a:off x="8914751" y="2786105"/>
            <a:ext cx="579936" cy="1416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90C4AF95-E0DA-5067-1665-6046D42D00BE}"/>
              </a:ext>
            </a:extLst>
          </p:cNvPr>
          <p:cNvSpPr/>
          <p:nvPr/>
        </p:nvSpPr>
        <p:spPr>
          <a:xfrm flipH="1">
            <a:off x="8747125" y="2372132"/>
            <a:ext cx="1576062" cy="612009"/>
          </a:xfrm>
          <a:prstGeom prst="arc">
            <a:avLst>
              <a:gd name="adj1" fmla="val 16609029"/>
              <a:gd name="adj2" fmla="val 2097938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66CB9EA-5E3C-7E02-7AF2-88A8EFE58F13}"/>
              </a:ext>
            </a:extLst>
          </p:cNvPr>
          <p:cNvSpPr txBox="1"/>
          <p:nvPr/>
        </p:nvSpPr>
        <p:spPr>
          <a:xfrm>
            <a:off x="8939844" y="205440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60E882-7C12-AAE8-EABC-B41A9272F82E}"/>
                  </a:ext>
                </a:extLst>
              </p:cNvPr>
              <p:cNvSpPr txBox="1"/>
              <p:nvPr/>
            </p:nvSpPr>
            <p:spPr>
              <a:xfrm>
                <a:off x="5803902" y="498561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60E882-7C12-AAE8-EABC-B41A9272F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902" y="4985617"/>
                <a:ext cx="1898650" cy="4029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68F2EB3-5CB8-F069-568A-0548F19B11C1}"/>
              </a:ext>
            </a:extLst>
          </p:cNvPr>
          <p:cNvCxnSpPr/>
          <p:nvPr/>
        </p:nvCxnSpPr>
        <p:spPr>
          <a:xfrm>
            <a:off x="6968168" y="4379765"/>
            <a:ext cx="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C2FB0CC-3FA0-550D-C166-1AA19DB58527}"/>
              </a:ext>
            </a:extLst>
          </p:cNvPr>
          <p:cNvCxnSpPr>
            <a:cxnSpLocks/>
          </p:cNvCxnSpPr>
          <p:nvPr/>
        </p:nvCxnSpPr>
        <p:spPr>
          <a:xfrm>
            <a:off x="6968168" y="5789465"/>
            <a:ext cx="5704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9C574E-496F-F998-3228-28F51BBF568F}"/>
              </a:ext>
            </a:extLst>
          </p:cNvPr>
          <p:cNvCxnSpPr>
            <a:cxnSpLocks/>
          </p:cNvCxnSpPr>
          <p:nvPr/>
        </p:nvCxnSpPr>
        <p:spPr>
          <a:xfrm flipH="1" flipV="1">
            <a:off x="6974094" y="4359890"/>
            <a:ext cx="579936" cy="1416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9942BD-2F88-23E8-5557-F143F63E743A}"/>
                  </a:ext>
                </a:extLst>
              </p:cNvPr>
              <p:cNvSpPr txBox="1"/>
              <p:nvPr/>
            </p:nvSpPr>
            <p:spPr>
              <a:xfrm>
                <a:off x="6229350" y="5837082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9942BD-2F88-23E8-5557-F143F63E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5837082"/>
                <a:ext cx="1898650" cy="402931"/>
              </a:xfrm>
              <a:prstGeom prst="rect">
                <a:avLst/>
              </a:prstGeom>
              <a:blipFill>
                <a:blip r:embed="rId10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5102DC1-D314-016D-1B50-0054F7214E63}"/>
                  </a:ext>
                </a:extLst>
              </p:cNvPr>
              <p:cNvSpPr txBox="1"/>
              <p:nvPr/>
            </p:nvSpPr>
            <p:spPr>
              <a:xfrm>
                <a:off x="6582113" y="4835838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5102DC1-D314-016D-1B50-0054F7214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113" y="4835838"/>
                <a:ext cx="1898650" cy="402931"/>
              </a:xfrm>
              <a:prstGeom prst="rect">
                <a:avLst/>
              </a:prstGeom>
              <a:blipFill>
                <a:blip r:embed="rId11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c 36">
            <a:extLst>
              <a:ext uri="{FF2B5EF4-FFF2-40B4-BE49-F238E27FC236}">
                <a16:creationId xmlns:a16="http://schemas.microsoft.com/office/drawing/2014/main" id="{10DC15CE-D67E-1B54-0947-2CEEBFD36B38}"/>
              </a:ext>
            </a:extLst>
          </p:cNvPr>
          <p:cNvSpPr/>
          <p:nvPr/>
        </p:nvSpPr>
        <p:spPr>
          <a:xfrm rot="10800000" flipH="1">
            <a:off x="6434390" y="5178485"/>
            <a:ext cx="1004117" cy="373284"/>
          </a:xfrm>
          <a:prstGeom prst="arc">
            <a:avLst>
              <a:gd name="adj1" fmla="val 16609029"/>
              <a:gd name="adj2" fmla="val 2097938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EA12D03-ED55-CE4E-5069-39747DEE9F0B}"/>
              </a:ext>
            </a:extLst>
          </p:cNvPr>
          <p:cNvSpPr txBox="1"/>
          <p:nvPr/>
        </p:nvSpPr>
        <p:spPr>
          <a:xfrm>
            <a:off x="7092331" y="5443942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7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A682-7B0A-BC4A-9342-D89727CD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D6B30-E4CA-06ED-31C6-6442BC4BA954}"/>
              </a:ext>
            </a:extLst>
          </p:cNvPr>
          <p:cNvSpPr/>
          <p:nvPr/>
        </p:nvSpPr>
        <p:spPr>
          <a:xfrm>
            <a:off x="1473200" y="42545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freezing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12E0BF-35D1-78BA-BBF8-F76200D15DE6}"/>
              </a:ext>
            </a:extLst>
          </p:cNvPr>
          <p:cNvSpPr/>
          <p:nvPr/>
        </p:nvSpPr>
        <p:spPr>
          <a:xfrm>
            <a:off x="1460500" y="2199105"/>
            <a:ext cx="4711700" cy="2913063"/>
          </a:xfrm>
          <a:prstGeom prst="rect">
            <a:avLst/>
          </a:prstGeom>
          <a:solidFill>
            <a:srgbClr val="58D2A9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DA19-A4C9-802D-A8C3-A6B554F209EC}"/>
              </a:ext>
            </a:extLst>
          </p:cNvPr>
          <p:cNvSpPr/>
          <p:nvPr/>
        </p:nvSpPr>
        <p:spPr>
          <a:xfrm>
            <a:off x="1206500" y="4521200"/>
            <a:ext cx="29083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Right"/>
            <a:lightRig rig="threePt" dir="t"/>
          </a:scene3d>
          <a:sp3d extrusionH="1270000" contourW="12700"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73E77-85B3-7DE8-2C7C-23771175920D}"/>
              </a:ext>
            </a:extLst>
          </p:cNvPr>
          <p:cNvSpPr/>
          <p:nvPr/>
        </p:nvSpPr>
        <p:spPr>
          <a:xfrm>
            <a:off x="2883858" y="4699000"/>
            <a:ext cx="86983" cy="869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E8EF4F-AC02-3458-8590-94CEFD37F2A9}"/>
              </a:ext>
            </a:extLst>
          </p:cNvPr>
          <p:cNvSpPr txBox="1"/>
          <p:nvPr/>
        </p:nvSpPr>
        <p:spPr>
          <a:xfrm>
            <a:off x="2533650" y="452120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54EEA8-2406-0CB5-54C9-D3FB9F8727EF}"/>
              </a:ext>
            </a:extLst>
          </p:cNvPr>
          <p:cNvCxnSpPr/>
          <p:nvPr/>
        </p:nvCxnSpPr>
        <p:spPr>
          <a:xfrm>
            <a:off x="2927349" y="4760583"/>
            <a:ext cx="0" cy="143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/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F5AAB7-DDE9-BA81-DADC-D1174847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975" y="5410200"/>
                <a:ext cx="1898650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834E125C-7E52-71B1-E196-BFD7155D341D}"/>
              </a:ext>
            </a:extLst>
          </p:cNvPr>
          <p:cNvSpPr txBox="1"/>
          <p:nvPr/>
        </p:nvSpPr>
        <p:spPr>
          <a:xfrm>
            <a:off x="4352250" y="4207787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1A7B3E-60CE-75C7-DB1B-E257323A9B4C}"/>
              </a:ext>
            </a:extLst>
          </p:cNvPr>
          <p:cNvSpPr/>
          <p:nvPr/>
        </p:nvSpPr>
        <p:spPr>
          <a:xfrm>
            <a:off x="3270925" y="5074562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E51E7-EE51-E7F1-2397-EC86FC7DA9E7}"/>
              </a:ext>
            </a:extLst>
          </p:cNvPr>
          <p:cNvSpPr/>
          <p:nvPr/>
        </p:nvSpPr>
        <p:spPr>
          <a:xfrm>
            <a:off x="4352250" y="4536091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509993-4AC1-3550-365F-146548D453EA}"/>
              </a:ext>
            </a:extLst>
          </p:cNvPr>
          <p:cNvCxnSpPr>
            <a:cxnSpLocks/>
          </p:cNvCxnSpPr>
          <p:nvPr/>
        </p:nvCxnSpPr>
        <p:spPr>
          <a:xfrm>
            <a:off x="4407475" y="4590839"/>
            <a:ext cx="10350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/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B941579-7188-7CEC-3C8A-BBE39F1D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450" y="4064109"/>
                <a:ext cx="1898650" cy="402931"/>
              </a:xfrm>
              <a:prstGeom prst="rect">
                <a:avLst/>
              </a:prstGeom>
              <a:blipFill>
                <a:blip r:embed="rId4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68214DA2-44CD-4B50-58C2-8D0C0ACDA644}"/>
              </a:ext>
            </a:extLst>
          </p:cNvPr>
          <p:cNvSpPr txBox="1"/>
          <p:nvPr/>
        </p:nvSpPr>
        <p:spPr>
          <a:xfrm>
            <a:off x="3337263" y="5066018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95771-148D-9D5D-9AAF-E1368AED7412}"/>
              </a:ext>
            </a:extLst>
          </p:cNvPr>
          <p:cNvCxnSpPr>
            <a:cxnSpLocks/>
          </p:cNvCxnSpPr>
          <p:nvPr/>
        </p:nvCxnSpPr>
        <p:spPr>
          <a:xfrm flipH="1" flipV="1">
            <a:off x="2753063" y="3577432"/>
            <a:ext cx="572137" cy="1538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/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2CBB5C-7AFB-26E0-6FF8-28CB04799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806" y="3517286"/>
                <a:ext cx="1898650" cy="402931"/>
              </a:xfrm>
              <a:prstGeom prst="rect">
                <a:avLst/>
              </a:prstGeom>
              <a:blipFill>
                <a:blip r:embed="rId5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F9231C5-7C22-0CF3-3959-E9A553BEC126}"/>
              </a:ext>
            </a:extLst>
          </p:cNvPr>
          <p:cNvSpPr txBox="1"/>
          <p:nvPr/>
        </p:nvSpPr>
        <p:spPr>
          <a:xfrm>
            <a:off x="5911852" y="4797876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EF33E87-A996-A3B8-BF03-11199226C68B}"/>
              </a:ext>
            </a:extLst>
          </p:cNvPr>
          <p:cNvSpPr txBox="1"/>
          <p:nvPr/>
        </p:nvSpPr>
        <p:spPr>
          <a:xfrm>
            <a:off x="1206500" y="2047053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1D83BF-1805-A770-A41E-C48FE4FEB814}"/>
              </a:ext>
            </a:extLst>
          </p:cNvPr>
          <p:cNvSpPr/>
          <p:nvPr/>
        </p:nvSpPr>
        <p:spPr>
          <a:xfrm>
            <a:off x="8128000" y="2755900"/>
            <a:ext cx="1898650" cy="1451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8CB467-154A-BE8D-6F32-CD76E0F6A5E5}"/>
              </a:ext>
            </a:extLst>
          </p:cNvPr>
          <p:cNvCxnSpPr/>
          <p:nvPr/>
        </p:nvCxnSpPr>
        <p:spPr>
          <a:xfrm>
            <a:off x="7452063" y="4207787"/>
            <a:ext cx="3762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C11BB9-1075-87E5-24AA-7900F4874227}"/>
              </a:ext>
            </a:extLst>
          </p:cNvPr>
          <p:cNvCxnSpPr/>
          <p:nvPr/>
        </p:nvCxnSpPr>
        <p:spPr>
          <a:xfrm>
            <a:off x="9096374" y="3517286"/>
            <a:ext cx="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CD6871B-78A3-7A42-0DD0-2575C5104D52}"/>
              </a:ext>
            </a:extLst>
          </p:cNvPr>
          <p:cNvSpPr txBox="1"/>
          <p:nvPr/>
        </p:nvSpPr>
        <p:spPr>
          <a:xfrm>
            <a:off x="8721725" y="3311561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/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5A44DAB-3C69-1508-671C-DF8A9E39D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27" y="4319734"/>
                <a:ext cx="1898650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/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103936-92F2-55C8-3DD0-AE52CD30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50" y="2748237"/>
                <a:ext cx="1898650" cy="402931"/>
              </a:xfrm>
              <a:prstGeom prst="rect">
                <a:avLst/>
              </a:prstGeom>
              <a:blipFill>
                <a:blip r:embed="rId7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8573A320-1964-6E95-B8F7-238860950A73}"/>
              </a:ext>
            </a:extLst>
          </p:cNvPr>
          <p:cNvSpPr txBox="1"/>
          <p:nvPr/>
        </p:nvSpPr>
        <p:spPr>
          <a:xfrm>
            <a:off x="9556074" y="4263760"/>
            <a:ext cx="18986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12BEA63-1CF3-2667-D082-27AB54DF594B}"/>
              </a:ext>
            </a:extLst>
          </p:cNvPr>
          <p:cNvSpPr/>
          <p:nvPr/>
        </p:nvSpPr>
        <p:spPr>
          <a:xfrm>
            <a:off x="9648824" y="4144427"/>
            <a:ext cx="110450" cy="110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199BFB-03A5-B457-2017-9E4612368434}"/>
              </a:ext>
            </a:extLst>
          </p:cNvPr>
          <p:cNvCxnSpPr>
            <a:cxnSpLocks/>
          </p:cNvCxnSpPr>
          <p:nvPr/>
        </p:nvCxnSpPr>
        <p:spPr>
          <a:xfrm>
            <a:off x="8516775" y="2340985"/>
            <a:ext cx="1172893" cy="1838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23D667C9-29E3-FDD6-094D-2F17FD955107}"/>
              </a:ext>
            </a:extLst>
          </p:cNvPr>
          <p:cNvCxnSpPr>
            <a:cxnSpLocks/>
          </p:cNvCxnSpPr>
          <p:nvPr/>
        </p:nvCxnSpPr>
        <p:spPr>
          <a:xfrm flipH="1">
            <a:off x="9705487" y="2262181"/>
            <a:ext cx="16851" cy="1936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/>
              <p:nvPr/>
            </p:nvSpPr>
            <p:spPr>
              <a:xfrm>
                <a:off x="7682139" y="2742206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75BA057-DA5D-43F8-CDE4-BB752156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139" y="2742206"/>
                <a:ext cx="1898650" cy="402931"/>
              </a:xfrm>
              <a:prstGeom prst="rect">
                <a:avLst/>
              </a:prstGeom>
              <a:blipFill>
                <a:blip r:embed="rId8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8F35E26-0E33-0F5F-2BD6-9A776CA15908}"/>
              </a:ext>
            </a:extLst>
          </p:cNvPr>
          <p:cNvCxnSpPr>
            <a:cxnSpLocks/>
          </p:cNvCxnSpPr>
          <p:nvPr/>
        </p:nvCxnSpPr>
        <p:spPr>
          <a:xfrm flipH="1" flipV="1">
            <a:off x="8825851" y="2786105"/>
            <a:ext cx="840399" cy="14126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859FC7F-2AC4-5686-27E1-37A301CC9839}"/>
              </a:ext>
            </a:extLst>
          </p:cNvPr>
          <p:cNvCxnSpPr>
            <a:cxnSpLocks/>
          </p:cNvCxnSpPr>
          <p:nvPr/>
        </p:nvCxnSpPr>
        <p:spPr>
          <a:xfrm>
            <a:off x="10026650" y="3197926"/>
            <a:ext cx="958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90C4AF95-E0DA-5067-1665-6046D42D00BE}"/>
              </a:ext>
            </a:extLst>
          </p:cNvPr>
          <p:cNvSpPr/>
          <p:nvPr/>
        </p:nvSpPr>
        <p:spPr>
          <a:xfrm flipH="1">
            <a:off x="8747124" y="2524532"/>
            <a:ext cx="2022477" cy="612009"/>
          </a:xfrm>
          <a:prstGeom prst="arc">
            <a:avLst>
              <a:gd name="adj1" fmla="val 16609029"/>
              <a:gd name="adj2" fmla="val 2141197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566CB9EA-5E3C-7E02-7AF2-88A8EFE58F13}"/>
                  </a:ext>
                </a:extLst>
              </p:cNvPr>
              <p:cNvSpPr txBox="1"/>
              <p:nvPr/>
            </p:nvSpPr>
            <p:spPr>
              <a:xfrm>
                <a:off x="6314737" y="5407338"/>
                <a:ext cx="18986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566CB9EA-5E3C-7E02-7AF2-88A8EFE5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37" y="5407338"/>
                <a:ext cx="1898650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655D7E-18C0-10EB-95A1-881CD7A3197F}"/>
              </a:ext>
            </a:extLst>
          </p:cNvPr>
          <p:cNvCxnSpPr>
            <a:cxnSpLocks/>
          </p:cNvCxnSpPr>
          <p:nvPr/>
        </p:nvCxnSpPr>
        <p:spPr>
          <a:xfrm>
            <a:off x="8721725" y="3197926"/>
            <a:ext cx="1304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F32B6A3-7DCD-3514-F627-408CA540A1EF}"/>
              </a:ext>
            </a:extLst>
          </p:cNvPr>
          <p:cNvCxnSpPr>
            <a:cxnSpLocks/>
          </p:cNvCxnSpPr>
          <p:nvPr/>
        </p:nvCxnSpPr>
        <p:spPr>
          <a:xfrm>
            <a:off x="9096863" y="2844358"/>
            <a:ext cx="0" cy="1075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60E882-7C12-AAE8-EABC-B41A9272F82E}"/>
                  </a:ext>
                </a:extLst>
              </p:cNvPr>
              <p:cNvSpPr txBox="1"/>
              <p:nvPr/>
            </p:nvSpPr>
            <p:spPr>
              <a:xfrm>
                <a:off x="5803902" y="4985617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560E882-7C12-AAE8-EABC-B41A9272F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902" y="4985617"/>
                <a:ext cx="1898650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68F2EB3-5CB8-F069-568A-0548F19B11C1}"/>
              </a:ext>
            </a:extLst>
          </p:cNvPr>
          <p:cNvCxnSpPr/>
          <p:nvPr/>
        </p:nvCxnSpPr>
        <p:spPr>
          <a:xfrm>
            <a:off x="6968168" y="4379765"/>
            <a:ext cx="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C2FB0CC-3FA0-550D-C166-1AA19DB58527}"/>
              </a:ext>
            </a:extLst>
          </p:cNvPr>
          <p:cNvCxnSpPr>
            <a:cxnSpLocks/>
          </p:cNvCxnSpPr>
          <p:nvPr/>
        </p:nvCxnSpPr>
        <p:spPr>
          <a:xfrm flipV="1">
            <a:off x="6968168" y="5776670"/>
            <a:ext cx="895267" cy="127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9C574E-496F-F998-3228-28F51BBF568F}"/>
              </a:ext>
            </a:extLst>
          </p:cNvPr>
          <p:cNvCxnSpPr>
            <a:cxnSpLocks/>
          </p:cNvCxnSpPr>
          <p:nvPr/>
        </p:nvCxnSpPr>
        <p:spPr>
          <a:xfrm flipH="1" flipV="1">
            <a:off x="6974094" y="4359890"/>
            <a:ext cx="889341" cy="14041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9942BD-2F88-23E8-5557-F143F63E743A}"/>
                  </a:ext>
                </a:extLst>
              </p:cNvPr>
              <p:cNvSpPr txBox="1"/>
              <p:nvPr/>
            </p:nvSpPr>
            <p:spPr>
              <a:xfrm>
                <a:off x="6229350" y="5837082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A9942BD-2F88-23E8-5557-F143F63E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5837082"/>
                <a:ext cx="1898650" cy="402931"/>
              </a:xfrm>
              <a:prstGeom prst="rect">
                <a:avLst/>
              </a:prstGeom>
              <a:blipFill>
                <a:blip r:embed="rId11"/>
                <a:stretch>
                  <a:fillRect t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5102DC1-D314-016D-1B50-0054F7214E63}"/>
                  </a:ext>
                </a:extLst>
              </p:cNvPr>
              <p:cNvSpPr txBox="1"/>
              <p:nvPr/>
            </p:nvSpPr>
            <p:spPr>
              <a:xfrm>
                <a:off x="6582113" y="4835838"/>
                <a:ext cx="1898650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5102DC1-D314-016D-1B50-0054F7214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113" y="4835838"/>
                <a:ext cx="1898650" cy="402931"/>
              </a:xfrm>
              <a:prstGeom prst="rect">
                <a:avLst/>
              </a:prstGeom>
              <a:blipFill>
                <a:blip r:embed="rId12"/>
                <a:stretch>
                  <a:fillRect t="-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c 36">
            <a:extLst>
              <a:ext uri="{FF2B5EF4-FFF2-40B4-BE49-F238E27FC236}">
                <a16:creationId xmlns:a16="http://schemas.microsoft.com/office/drawing/2014/main" id="{10DC15CE-D67E-1B54-0947-2CEEBFD36B38}"/>
              </a:ext>
            </a:extLst>
          </p:cNvPr>
          <p:cNvSpPr/>
          <p:nvPr/>
        </p:nvSpPr>
        <p:spPr>
          <a:xfrm rot="10800000" flipH="1">
            <a:off x="6356766" y="5149616"/>
            <a:ext cx="1223034" cy="373284"/>
          </a:xfrm>
          <a:prstGeom prst="arc">
            <a:avLst>
              <a:gd name="adj1" fmla="val 16609029"/>
              <a:gd name="adj2" fmla="val 21849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061CA38-A2F1-42BB-B471-5899FA858AEF}"/>
                  </a:ext>
                </a:extLst>
              </p:cNvPr>
              <p:cNvSpPr txBox="1"/>
              <p:nvPr/>
            </p:nvSpPr>
            <p:spPr>
              <a:xfrm>
                <a:off x="8296725" y="2121036"/>
                <a:ext cx="18986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061CA38-A2F1-42BB-B471-5899FA858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725" y="2121036"/>
                <a:ext cx="1898650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763883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1127</Words>
  <Application>Microsoft Office PowerPoint</Application>
  <PresentationFormat>Grand écran</PresentationFormat>
  <Paragraphs>345</Paragraphs>
  <Slides>18</Slides>
  <Notes>17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Aptos</vt:lpstr>
      <vt:lpstr>Arial</vt:lpstr>
      <vt:lpstr>Avenir Next LT Pro</vt:lpstr>
      <vt:lpstr>Cambria Math</vt:lpstr>
      <vt:lpstr>Sabon Next LT</vt:lpstr>
      <vt:lpstr>Wingdings</vt:lpstr>
      <vt:lpstr>LuminousVTI</vt:lpstr>
      <vt:lpstr>Le frottement</vt:lpstr>
      <vt:lpstr>Frottement adhérence</vt:lpstr>
      <vt:lpstr>Constats</vt:lpstr>
      <vt:lpstr>Constats</vt:lpstr>
      <vt:lpstr>Constats</vt:lpstr>
      <vt:lpstr>Constats</vt:lpstr>
      <vt:lpstr>Constats</vt:lpstr>
      <vt:lpstr>Constats</vt:lpstr>
      <vt:lpstr>Constats</vt:lpstr>
      <vt:lpstr>Constats</vt:lpstr>
      <vt:lpstr>Application</vt:lpstr>
      <vt:lpstr>Application</vt:lpstr>
      <vt:lpstr>Application</vt:lpstr>
      <vt:lpstr>Application</vt:lpstr>
      <vt:lpstr>Serre joint</vt:lpstr>
      <vt:lpstr>Serre joint</vt:lpstr>
      <vt:lpstr>Serre joint</vt:lpstr>
      <vt:lpstr>Serre joint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Dominique FICHOT</dc:creator>
  <cp:lastModifiedBy>Dominique FICHOT</cp:lastModifiedBy>
  <cp:revision>6</cp:revision>
  <dcterms:created xsi:type="dcterms:W3CDTF">2024-09-02T08:34:05Z</dcterms:created>
  <dcterms:modified xsi:type="dcterms:W3CDTF">2024-09-08T15:42:54Z</dcterms:modified>
</cp:coreProperties>
</file>