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4B6B9"/>
    <a:srgbClr val="BDBEC0"/>
    <a:srgbClr val="C7C8CA"/>
    <a:srgbClr val="AEB0B3"/>
    <a:srgbClr val="ABADB0"/>
    <a:srgbClr val="4D8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589" autoAdjust="0"/>
  </p:normalViewPr>
  <p:slideViewPr>
    <p:cSldViewPr snapToGrid="0" snapToObjects="1">
      <p:cViewPr varScale="1">
        <p:scale>
          <a:sx n="94" d="100"/>
          <a:sy n="9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DD28184-804D-4B6A-81D0-9EBD931699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FEFD66-09B7-45D3-9E4A-62AD4415E3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2B55-2DE0-4163-8F64-003100DF722F}" type="datetime1">
              <a:rPr lang="fr-FR" smtClean="0"/>
              <a:t>14/01/2025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98977A-650A-4A35-BAB3-86B541933A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D33655-CC0C-43FB-B595-E2ACB1B0DC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48EC6-61BC-4C54-9035-3FCCF0A2511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705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866EED-47EF-4769-AAED-073DB9754EF8}" type="datetime1">
              <a:rPr lang="fr-FR" noProof="0" smtClean="0"/>
              <a:t>13/01/2025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FEC937-7A34-054B-8EB2-23496495783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29424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R%C3%A9f%C3%A9rentiel_(physique)" TargetMode="External"/><Relationship Id="rId7" Type="http://schemas.openxmlformats.org/officeDocument/2006/relationships/hyperlink" Target="https://fr.wikipedia.org/wiki/R%C3%A9f%C3%A9rentiel_terrestr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%C3%89toile" TargetMode="External"/><Relationship Id="rId5" Type="http://schemas.openxmlformats.org/officeDocument/2006/relationships/hyperlink" Target="https://fr.wikipedia.org/wiki/Axe_(math%C3%A9matiques)" TargetMode="External"/><Relationship Id="rId4" Type="http://schemas.openxmlformats.org/officeDocument/2006/relationships/hyperlink" Target="https://fr.wikipedia.org/wiki/Terre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R%C3%A9f%C3%A9rentiel_(physique)" TargetMode="External"/><Relationship Id="rId7" Type="http://schemas.openxmlformats.org/officeDocument/2006/relationships/hyperlink" Target="https://fr.wikipedia.org/wiki/R%C3%A9f%C3%A9rentiel_terrestr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%C3%89toile" TargetMode="External"/><Relationship Id="rId5" Type="http://schemas.openxmlformats.org/officeDocument/2006/relationships/hyperlink" Target="https://fr.wikipedia.org/wiki/Axe_(math%C3%A9matiques)" TargetMode="External"/><Relationship Id="rId4" Type="http://schemas.openxmlformats.org/officeDocument/2006/relationships/hyperlink" Target="https://fr.wikipedia.org/wiki/Terre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R%C3%A9f%C3%A9rentiel_(physique)" TargetMode="External"/><Relationship Id="rId7" Type="http://schemas.openxmlformats.org/officeDocument/2006/relationships/hyperlink" Target="https://fr.wikipedia.org/wiki/R%C3%A9f%C3%A9rentiel_terrestr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%C3%89toile" TargetMode="External"/><Relationship Id="rId5" Type="http://schemas.openxmlformats.org/officeDocument/2006/relationships/hyperlink" Target="https://fr.wikipedia.org/wiki/Axe_(math%C3%A9matiques)" TargetMode="External"/><Relationship Id="rId4" Type="http://schemas.openxmlformats.org/officeDocument/2006/relationships/hyperlink" Target="https://fr.wikipedia.org/wiki/Terr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FEC937-7A34-054B-8EB2-23496495783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566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5ED3D-4ABB-29E9-E6E8-AE2D3E3BB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91ACA22-FB09-7340-FABF-445BAA172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30353D9-35BB-865E-EA80-5845E8F08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paramètres de Position définis par A, B et C ne sont pas indépendants. Ils sont liés par les 3 relations de distance. On peut donc en exprimer 3 en fonction des 6 autres.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position d'un solide s par rapport à un référentiel est donc définie par 6 paramètres de position indépendants. Ces 6 paramètres sont fonction du temps.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Remarque. Cette notion de 6 paramètres indépendants permettant de définir la position ou le mouvement d'un solide est à rapprocher des six degrés de liberté.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présence d'une liaison quelconque entre S et S0 donc entre S et R0 rajoute une ou plusieurs relations au 3 relations de distance et diminue d'autant le nombre de paramètres indépendants et donc les degrés de liberté de 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6DD901-6094-1105-4E90-1D55E3A5D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10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26428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CF8C4-C87D-A672-872C-466E78047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180767-404C-9B9C-BD00-BB9252930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0E79E49-3B24-3C4E-C548-55E3D73CB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B444F9-1196-8175-2F85-A9A20B955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11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6262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2EB3C-0A5B-0407-952A-13CE12584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05FE30-7F4A-6BED-01B2-ABDFFC408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5F1BA4-CA17-3B96-320E-1D2C3D17C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B2B415-0037-5271-3CFD-5F762A940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12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74180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883BB-7881-6F03-A4D3-4459FE9AB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36D8AD-CC2F-7680-648F-6BC226F78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42A6B9-3429-CE83-2437-84BA5786D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46FB2D-94B3-FAC7-AC2A-630D1C609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13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0053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7F5C8-E974-0FED-B3ED-1FE25B986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E8A9E4-717F-EE13-6264-1C168BFC8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717F26-ADF6-A780-EDEF-B26512BFA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602DCD-E1E7-CBD6-A102-AD3E1AE8D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14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15731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7E29C-91E7-2393-FC66-7BD64214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D5268F-5642-CED9-A4D3-6DA4CC4DB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A55D409-6A02-888D-518A-C0CB61BF4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F8A960-1043-383F-0869-DF20B4C18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15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77313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8CA62-9041-8D6C-A78A-A0F9AABBE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4DA9C2-0AD0-0233-DA55-426EC7F88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E1AB414-E4A8-343C-61B7-5F353D036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5F159-6ACD-CE04-28F7-C40CD9C23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16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48116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00D02-8EF0-4BBE-1C31-DC1FD4909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0E335B3-F750-8FC4-E65B-7CF4F2DBE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1D01E3-C499-FD52-C829-CBB364243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8B7E09-8DA0-A0E5-579B-19E30C296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17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65550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ECCEC-F65A-402B-B945-BD4580236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C4FF0E-6C17-69D5-AD9E-8C2CB771D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F92D27-638D-6FE3-21AE-F293F9F0D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188675-4914-E440-A7B8-978948721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18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98557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3153D-5561-1732-DF0C-37A56721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E65F3BA-CEDF-87C4-070B-E805A43F4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22A45C3-5DCD-9015-76A7-C23E25A4F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809C10-1EFE-1285-055F-7D249A50B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19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0647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834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2C70F-A6D4-DA1A-EEE1-7444BBE41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05C9C4-FF8C-4018-AF84-44E3F2FA6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C0998E-524A-A68B-136B-90059B208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CC4251-3651-8E18-5F66-5BAA50E45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00139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E6524-FFA3-784E-FE4A-300502D12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A8AA57-69B2-DD5D-835D-74A4A0ACA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26AC83-1190-258F-4294-11C21EB4C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D2A947-2D1F-6AE0-DD88-EB5794EB3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21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776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AEBB2-3515-12DD-51FA-741E84FAB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0F9A26-49DA-C222-CE08-B0A6F67F2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D82DBA7-BEFF-2887-AC29-C21E8FBDC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effectLst/>
              </a:rPr>
              <a:t>Le référentiel héliocentrique </a:t>
            </a:r>
            <a:r>
              <a:rPr lang="fr-FR" dirty="0">
                <a:effectLst/>
              </a:rPr>
              <a:t>(ou référentiel de Kepler)</a:t>
            </a: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C'est un référentiel dont l'origine O du repère est le centre de masse du </a:t>
            </a:r>
            <a:r>
              <a:rPr lang="fr-FR" b="1" i="0" dirty="0">
                <a:solidFill>
                  <a:srgbClr val="040C28"/>
                </a:solidFill>
                <a:effectLst/>
                <a:latin typeface="Google Sans"/>
              </a:rPr>
              <a:t>Soleil</a:t>
            </a:r>
            <a:r>
              <a:rPr lang="fr-FR" b="1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Les trois axes pointent vers des étoiles suffisamment éloignées pour être considérées comme immobiles pendant l'étude cinématique.</a:t>
            </a:r>
          </a:p>
          <a:p>
            <a:endParaRPr lang="fr-FR" dirty="0"/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 </a:t>
            </a:r>
            <a:r>
              <a:rPr lang="fr-F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référentiel géocentrique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est un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 tooltip="Référentiel (physique)"/>
              </a:rPr>
              <a:t>référentiel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dont l'origine est le centre de la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 tooltip="Terre"/>
              </a:rPr>
              <a:t>Terre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 dont les trois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5" tooltip="Axe (mathématiques)"/>
              </a:rPr>
              <a:t>axes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pointent vers des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6" tooltip="Étoile"/>
              </a:rPr>
              <a:t>étoiles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lointaines qui apparaissent fixes.</a:t>
            </a: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 référentiel géocentrique se distingue du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7" tooltip="Référentiel terrestre"/>
              </a:rPr>
              <a:t>référentiel terrestre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dont l'origine est prise au centre de la Terre, mais dont les axes sont attachés au globe terrestre. 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6D84F4-8A59-5892-411C-45E43BCD4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23145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effectLst/>
              </a:rPr>
              <a:t>Le référentiel héliocentrique </a:t>
            </a:r>
            <a:r>
              <a:rPr lang="fr-FR" dirty="0">
                <a:effectLst/>
              </a:rPr>
              <a:t>(ou référentiel de Kepler)</a:t>
            </a: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C'est un référentiel dont l'origine O du repère est le centre de masse du </a:t>
            </a:r>
            <a:r>
              <a:rPr lang="fr-FR" b="1" i="0" dirty="0">
                <a:solidFill>
                  <a:srgbClr val="040C28"/>
                </a:solidFill>
                <a:effectLst/>
                <a:latin typeface="Google Sans"/>
              </a:rPr>
              <a:t>Soleil</a:t>
            </a:r>
            <a:r>
              <a:rPr lang="fr-FR" b="1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Les trois axes pointent vers des étoiles suffisamment éloignées pour être considérées comme immobiles pendant l'étude cinématique.</a:t>
            </a:r>
          </a:p>
          <a:p>
            <a:endParaRPr lang="fr-FR" dirty="0"/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 </a:t>
            </a:r>
            <a:r>
              <a:rPr lang="fr-F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référentiel géocentrique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est un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 tooltip="Référentiel (physique)"/>
              </a:rPr>
              <a:t>référentiel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dont l'origine est le centre de la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 tooltip="Terre"/>
              </a:rPr>
              <a:t>Terre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 dont les trois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5" tooltip="Axe (mathématiques)"/>
              </a:rPr>
              <a:t>axes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pointent vers des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6" tooltip="Étoile"/>
              </a:rPr>
              <a:t>étoiles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lointaines qui apparaissent fixes.</a:t>
            </a: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 référentiel géocentrique se distingue du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7" tooltip="Référentiel terrestre"/>
              </a:rPr>
              <a:t>référentiel terrestre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dont l'origine est prise au centre de la Terre, mais dont les axes sont attachés au globe terrestre.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1408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BF0A-C241-34D5-8F94-6E3375B6F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FD984F1-46B0-D521-241F-E63F45AAB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0EAFF0-CE6B-DBE2-8753-4FBD414C4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effectLst/>
              </a:rPr>
              <a:t>Le référentiel héliocentrique </a:t>
            </a:r>
            <a:r>
              <a:rPr lang="fr-FR" dirty="0">
                <a:effectLst/>
              </a:rPr>
              <a:t>(ou référentiel de Kepler)</a:t>
            </a: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C'est un référentiel dont l'origine O du repère est le centre de masse du </a:t>
            </a:r>
            <a:r>
              <a:rPr lang="fr-FR" b="1" i="0" dirty="0">
                <a:solidFill>
                  <a:srgbClr val="040C28"/>
                </a:solidFill>
                <a:effectLst/>
                <a:latin typeface="Google Sans"/>
              </a:rPr>
              <a:t>Soleil</a:t>
            </a:r>
            <a:r>
              <a:rPr lang="fr-FR" b="1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Les trois axes pointent vers des étoiles suffisamment éloignées pour être considérées comme immobiles pendant l'étude cinématique.</a:t>
            </a:r>
          </a:p>
          <a:p>
            <a:endParaRPr lang="fr-FR" dirty="0"/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 </a:t>
            </a:r>
            <a:r>
              <a:rPr lang="fr-F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référentiel géocentrique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est un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 tooltip="Référentiel (physique)"/>
              </a:rPr>
              <a:t>référentiel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dont l'origine est le centre de la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 tooltip="Terre"/>
              </a:rPr>
              <a:t>Terre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 dont les trois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5" tooltip="Axe (mathématiques)"/>
              </a:rPr>
              <a:t>axes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pointent vers des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6" tooltip="Étoile"/>
              </a:rPr>
              <a:t>étoiles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lointaines qui apparaissent fixes.</a:t>
            </a: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 référentiel géocentrique se distingue du 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7" tooltip="Référentiel terrestre"/>
              </a:rPr>
              <a:t>référentiel terrestre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dont l'origine est prise au centre de la Terre, mais dont les axes sont attachés au globe terrestre. 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EAD8F2-1CB5-DED9-B0D4-923BCEAAA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3975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88AD3-CAFD-DEFA-DF88-DCCAB28FF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2C2491-E4F0-22BD-ACB3-28E39FA23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421ACF-2C2B-47C3-DE6B-8E5B52790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2nde est l'unité de mesure du temps, équivalent à la durée de 9192631770  Périodes de la radiation correspondant à la transition entre les 2 niveaux hyper fins de l'état fondamental de l'atome de césium 133.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95FB20-9CB5-08D3-19D8-E24A06A31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0076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2070D-BEDA-6A7A-3DBB-3AA980753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E141F5F-C348-196C-1791-AFD81F8A8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2C1528A-A281-133B-E4BE-0C95B4435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Soit un solide s dont on se propose d'étudier le mouvement et R 0 le repère de référence.</a:t>
            </a:r>
          </a:p>
          <a:p>
            <a:r>
              <a:rPr lang="fr-FR" dirty="0"/>
              <a:t>Soin point a appartenant à S et Xa Ya Za les coordonnées de a dans R0. Xa Ya Za sont des fonctions du paramètre temps.</a:t>
            </a:r>
          </a:p>
          <a:p>
            <a:endParaRPr lang="fr-FR" dirty="0"/>
          </a:p>
          <a:p>
            <a:r>
              <a:rPr lang="fr-FR" dirty="0"/>
              <a:t>Le solide peut tourner autour de 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55CC3B-7CDA-EFC8-D3C3-22DA747C8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8038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2F90E-09AD-18D1-96DB-0EE018F31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6D33AD-35F4-7A9F-31EE-C3544FEA2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C33819-E7A4-5125-2ECE-CA98F9550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solide peut tourner autour de (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fr-FR" dirty="0"/>
              <a:t>) donc sa position par rapport à R0 n’est pas définie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C1AC52-52EE-47DC-F71F-C00B93A2B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4035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7038C-7D83-F0B6-F7FE-A82E719F4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4CB4D95-A574-62D0-C942-FB07F1366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AD37A2-25FA-CAF8-0139-948366076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position du solide est complètement définie par rapport à R0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4852E0-5B60-A37C-0927-67A461FF9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FEC937-7A34-054B-8EB2-234964957837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4486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5F976DE-F6A6-0149-ADAE-9BF528C6E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511239"/>
            <a:ext cx="16656424" cy="9369239"/>
          </a:xfrm>
          <a:prstGeom prst="rect">
            <a:avLst/>
          </a:prstGeom>
          <a:solidFill>
            <a:srgbClr val="BDBEC0"/>
          </a:solidFill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49FAD6-8D2E-3F4B-BA86-AAC4EDBA9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1507538" y="638576"/>
            <a:ext cx="1103670" cy="54319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5886DC5-31D1-884F-A425-C917FE781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1976286" y="735260"/>
            <a:ext cx="1269845" cy="6249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45C6DD-CDAE-A643-9E13-29D2552680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2487" y="66765"/>
            <a:ext cx="3066380" cy="1503867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552DA949-579F-6448-8C50-6AFB1BF34029}"/>
              </a:ext>
            </a:extLst>
          </p:cNvPr>
          <p:cNvSpPr/>
          <p:nvPr userDrawn="1"/>
        </p:nvSpPr>
        <p:spPr>
          <a:xfrm>
            <a:off x="5835127" y="-1642692"/>
            <a:ext cx="4581200" cy="4581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53B4A5-68B3-8545-9AFE-578DF86C50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6235" y="910173"/>
            <a:ext cx="1872503" cy="921590"/>
          </a:xfrm>
          <a:prstGeom prst="rect">
            <a:avLst/>
          </a:prstGeom>
        </p:spPr>
      </p:pic>
      <p:sp>
        <p:nvSpPr>
          <p:cNvPr id="12" name="Rectangle 11">
            <a:extLst>
              <a:ext uri="{FF2B5EF4-FFF2-40B4-BE49-F238E27FC236}">
                <a16:creationId xmlns:a16="http://schemas.microsoft.com/office/drawing/2014/main" id="{BA2FA49A-A98C-6443-B01D-7612F50EDB51}"/>
              </a:ext>
            </a:extLst>
          </p:cNvPr>
          <p:cNvSpPr/>
          <p:nvPr userDrawn="1"/>
        </p:nvSpPr>
        <p:spPr>
          <a:xfrm>
            <a:off x="0" y="1047750"/>
            <a:ext cx="12192000" cy="581025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1000"/>
                </a:schemeClr>
              </a:gs>
              <a:gs pos="60000">
                <a:schemeClr val="bg1">
                  <a:lumMod val="50000"/>
                  <a:alpha val="85000"/>
                </a:schemeClr>
              </a:gs>
              <a:gs pos="40000">
                <a:schemeClr val="bg1">
                  <a:lumMod val="50000"/>
                  <a:alpha val="85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B9AA09F-715D-A34E-94B7-279D5FC007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5900" y="3429000"/>
            <a:ext cx="9220200" cy="101758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63500" dist="38100" dir="2700000" algn="tl" rotWithShape="0">
                    <a:schemeClr val="tx1">
                      <a:alpha val="60000"/>
                    </a:schemeClr>
                  </a:outerShdw>
                </a:effectLst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29EF441D-42DE-CF48-B0AB-48A5E97D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71" y="2200695"/>
            <a:ext cx="9624059" cy="652403"/>
          </a:xfrm>
          <a:prstGeom prst="rect">
            <a:avLst/>
          </a:prstGeo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  <a:effectLst>
                  <a:outerShdw blurRad="63500" dist="38100" dir="2700000" algn="tl" rotWithShape="0">
                    <a:schemeClr val="tx1">
                      <a:alpha val="60000"/>
                    </a:schemeClr>
                  </a:outerShdw>
                </a:effectLst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022EFFE-2DFF-024C-9E1C-8AD26C70FB65}"/>
              </a:ext>
            </a:extLst>
          </p:cNvPr>
          <p:cNvGrpSpPr/>
          <p:nvPr userDrawn="1"/>
        </p:nvGrpSpPr>
        <p:grpSpPr>
          <a:xfrm>
            <a:off x="1283971" y="3193643"/>
            <a:ext cx="9624059" cy="2224502"/>
            <a:chOff x="1283971" y="3193643"/>
            <a:chExt cx="9624059" cy="2224502"/>
          </a:xfrm>
        </p:grpSpPr>
        <p:sp>
          <p:nvSpPr>
            <p:cNvPr id="23" name="Forme libre 22">
              <a:extLst>
                <a:ext uri="{FF2B5EF4-FFF2-40B4-BE49-F238E27FC236}">
                  <a16:creationId xmlns:a16="http://schemas.microsoft.com/office/drawing/2014/main" id="{4DDC8259-5439-1141-977E-E10B205DD03B}"/>
                </a:ext>
              </a:extLst>
            </p:cNvPr>
            <p:cNvSpPr/>
            <p:nvPr userDrawn="1"/>
          </p:nvSpPr>
          <p:spPr>
            <a:xfrm rot="5400000">
              <a:off x="5935979" y="-1458365"/>
              <a:ext cx="320043" cy="9624059"/>
            </a:xfrm>
            <a:custGeom>
              <a:avLst/>
              <a:gdLst>
                <a:gd name="connsiteX0" fmla="*/ 0 w 320043"/>
                <a:gd name="connsiteY0" fmla="*/ 9624058 h 9624059"/>
                <a:gd name="connsiteX1" fmla="*/ 0 w 320043"/>
                <a:gd name="connsiteY1" fmla="*/ 22859 h 9624059"/>
                <a:gd name="connsiteX2" fmla="*/ 3 w 320043"/>
                <a:gd name="connsiteY2" fmla="*/ 22859 h 9624059"/>
                <a:gd name="connsiteX3" fmla="*/ 3 w 320043"/>
                <a:gd name="connsiteY3" fmla="*/ 0 h 9624059"/>
                <a:gd name="connsiteX4" fmla="*/ 320043 w 320043"/>
                <a:gd name="connsiteY4" fmla="*/ 0 h 9624059"/>
                <a:gd name="connsiteX5" fmla="*/ 320043 w 320043"/>
                <a:gd name="connsiteY5" fmla="*/ 45718 h 9624059"/>
                <a:gd name="connsiteX6" fmla="*/ 45720 w 320043"/>
                <a:gd name="connsiteY6" fmla="*/ 45718 h 9624059"/>
                <a:gd name="connsiteX7" fmla="*/ 45719 w 320043"/>
                <a:gd name="connsiteY7" fmla="*/ 9578340 h 9624059"/>
                <a:gd name="connsiteX8" fmla="*/ 320041 w 320043"/>
                <a:gd name="connsiteY8" fmla="*/ 9578340 h 9624059"/>
                <a:gd name="connsiteX9" fmla="*/ 320041 w 320043"/>
                <a:gd name="connsiteY9" fmla="*/ 9624059 h 9624059"/>
                <a:gd name="connsiteX10" fmla="*/ 1 w 320043"/>
                <a:gd name="connsiteY10" fmla="*/ 9624059 h 9624059"/>
                <a:gd name="connsiteX11" fmla="*/ 1 w 320043"/>
                <a:gd name="connsiteY11" fmla="*/ 9624058 h 962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043" h="9624059">
                  <a:moveTo>
                    <a:pt x="0" y="9624058"/>
                  </a:moveTo>
                  <a:lnTo>
                    <a:pt x="0" y="22859"/>
                  </a:lnTo>
                  <a:lnTo>
                    <a:pt x="3" y="22859"/>
                  </a:lnTo>
                  <a:lnTo>
                    <a:pt x="3" y="0"/>
                  </a:lnTo>
                  <a:lnTo>
                    <a:pt x="320043" y="0"/>
                  </a:lnTo>
                  <a:lnTo>
                    <a:pt x="320043" y="45718"/>
                  </a:lnTo>
                  <a:lnTo>
                    <a:pt x="45720" y="45718"/>
                  </a:lnTo>
                  <a:lnTo>
                    <a:pt x="45719" y="9578340"/>
                  </a:lnTo>
                  <a:lnTo>
                    <a:pt x="320041" y="9578340"/>
                  </a:lnTo>
                  <a:lnTo>
                    <a:pt x="320041" y="9624059"/>
                  </a:lnTo>
                  <a:lnTo>
                    <a:pt x="1" y="9624059"/>
                  </a:lnTo>
                  <a:lnTo>
                    <a:pt x="1" y="96240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4" name="Forme libre 23">
              <a:extLst>
                <a:ext uri="{FF2B5EF4-FFF2-40B4-BE49-F238E27FC236}">
                  <a16:creationId xmlns:a16="http://schemas.microsoft.com/office/drawing/2014/main" id="{B28BC5D8-96D5-C34F-8298-7A33B7CC9695}"/>
                </a:ext>
              </a:extLst>
            </p:cNvPr>
            <p:cNvSpPr/>
            <p:nvPr userDrawn="1"/>
          </p:nvSpPr>
          <p:spPr>
            <a:xfrm rot="16200000" flipV="1">
              <a:off x="5935979" y="-252659"/>
              <a:ext cx="320043" cy="9624059"/>
            </a:xfrm>
            <a:custGeom>
              <a:avLst/>
              <a:gdLst>
                <a:gd name="connsiteX0" fmla="*/ 0 w 320043"/>
                <a:gd name="connsiteY0" fmla="*/ 9624058 h 9624059"/>
                <a:gd name="connsiteX1" fmla="*/ 0 w 320043"/>
                <a:gd name="connsiteY1" fmla="*/ 22859 h 9624059"/>
                <a:gd name="connsiteX2" fmla="*/ 3 w 320043"/>
                <a:gd name="connsiteY2" fmla="*/ 22859 h 9624059"/>
                <a:gd name="connsiteX3" fmla="*/ 3 w 320043"/>
                <a:gd name="connsiteY3" fmla="*/ 0 h 9624059"/>
                <a:gd name="connsiteX4" fmla="*/ 320043 w 320043"/>
                <a:gd name="connsiteY4" fmla="*/ 0 h 9624059"/>
                <a:gd name="connsiteX5" fmla="*/ 320043 w 320043"/>
                <a:gd name="connsiteY5" fmla="*/ 45718 h 9624059"/>
                <a:gd name="connsiteX6" fmla="*/ 45720 w 320043"/>
                <a:gd name="connsiteY6" fmla="*/ 45718 h 9624059"/>
                <a:gd name="connsiteX7" fmla="*/ 45719 w 320043"/>
                <a:gd name="connsiteY7" fmla="*/ 9578340 h 9624059"/>
                <a:gd name="connsiteX8" fmla="*/ 320041 w 320043"/>
                <a:gd name="connsiteY8" fmla="*/ 9578340 h 9624059"/>
                <a:gd name="connsiteX9" fmla="*/ 320041 w 320043"/>
                <a:gd name="connsiteY9" fmla="*/ 9624059 h 9624059"/>
                <a:gd name="connsiteX10" fmla="*/ 1 w 320043"/>
                <a:gd name="connsiteY10" fmla="*/ 9624059 h 9624059"/>
                <a:gd name="connsiteX11" fmla="*/ 1 w 320043"/>
                <a:gd name="connsiteY11" fmla="*/ 9624058 h 962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043" h="9624059">
                  <a:moveTo>
                    <a:pt x="0" y="9624058"/>
                  </a:moveTo>
                  <a:lnTo>
                    <a:pt x="0" y="22859"/>
                  </a:lnTo>
                  <a:lnTo>
                    <a:pt x="3" y="22859"/>
                  </a:lnTo>
                  <a:lnTo>
                    <a:pt x="3" y="0"/>
                  </a:lnTo>
                  <a:lnTo>
                    <a:pt x="320043" y="0"/>
                  </a:lnTo>
                  <a:lnTo>
                    <a:pt x="320043" y="45718"/>
                  </a:lnTo>
                  <a:lnTo>
                    <a:pt x="45720" y="45718"/>
                  </a:lnTo>
                  <a:lnTo>
                    <a:pt x="45719" y="9578340"/>
                  </a:lnTo>
                  <a:lnTo>
                    <a:pt x="320041" y="9578340"/>
                  </a:lnTo>
                  <a:lnTo>
                    <a:pt x="320041" y="9624059"/>
                  </a:lnTo>
                  <a:lnTo>
                    <a:pt x="1" y="9624059"/>
                  </a:lnTo>
                  <a:lnTo>
                    <a:pt x="1" y="96240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5" name="Demi-cadre 24">
              <a:extLst>
                <a:ext uri="{FF2B5EF4-FFF2-40B4-BE49-F238E27FC236}">
                  <a16:creationId xmlns:a16="http://schemas.microsoft.com/office/drawing/2014/main" id="{DD6367FF-B8D4-624E-87F8-36D5E50D49BE}"/>
                </a:ext>
              </a:extLst>
            </p:cNvPr>
            <p:cNvSpPr/>
            <p:nvPr userDrawn="1"/>
          </p:nvSpPr>
          <p:spPr>
            <a:xfrm rot="13500000">
              <a:off x="5765073" y="4756291"/>
              <a:ext cx="661854" cy="661854"/>
            </a:xfrm>
            <a:prstGeom prst="halfFrame">
              <a:avLst>
                <a:gd name="adj1" fmla="val 6273"/>
                <a:gd name="adj2" fmla="val 6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F72FC533-DFC8-1946-8ABA-A4A320022D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33520" y="619078"/>
            <a:ext cx="4555160" cy="223402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5CC0ADD-098C-0445-BEA6-96A944C3F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061134" y="638575"/>
            <a:ext cx="1103670" cy="5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0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4 0.00069 L -0.12461 0.0006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22019 0.06598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32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33907 1.48148E-6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1612 -0.0007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21341 0.00255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39883 1.11111E-6 " pathEditMode="relative" rAng="0" ptsTypes="AA">
                                      <p:cBhvr>
                                        <p:cTn id="16" dur="2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3906 1.11111E-6 " pathEditMode="relative" rAng="0" ptsTypes="AA">
                                      <p:cBhvr>
                                        <p:cTn id="18" dur="2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30091 0.01412 " pathEditMode="relative" rAng="0" ptsTypes="AA">
                                      <p:cBhvr>
                                        <p:cTn id="20" dur="2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6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1000"/>
                  </p:stCondLst>
                  <p:childTnLst>
                    <p:animEffect transition="out" filter="fade">
                      <p:cBhvr>
                        <p:cTn dur="2000"/>
                        <p:tgtEl>
                          <p:spTgt spid="1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1999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1" grpId="0"/>
      <p:bldP spid="11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E64453-C1F6-4C32-B64E-88525C72219E}" type="datetime1">
              <a:rPr lang="fr-FR" noProof="0" smtClean="0"/>
              <a:t>13/01/2025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0684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80C4071-31A8-4093-A4DE-8026BE7D9BDC}" type="datetime1">
              <a:rPr lang="fr-FR" noProof="0" smtClean="0"/>
              <a:t>13/01/2025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3E6B0CD-B834-EF4F-AFA1-83526B4B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71" y="3645032"/>
            <a:ext cx="9624059" cy="652403"/>
          </a:xfrm>
        </p:spPr>
        <p:txBody>
          <a:bodyPr rtlCol="0"/>
          <a:lstStyle/>
          <a:p>
            <a:pPr rtl="0"/>
            <a:r>
              <a:rPr lang="fr-FR" dirty="0"/>
              <a:t>Introduction à la cinématique</a:t>
            </a:r>
          </a:p>
        </p:txBody>
      </p:sp>
    </p:spTree>
    <p:extLst>
      <p:ext uri="{BB962C8B-B14F-4D97-AF65-F5344CB8AC3E}">
        <p14:creationId xmlns:p14="http://schemas.microsoft.com/office/powerpoint/2010/main" val="1823569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C7197-4C6B-B0B8-0443-D969F19E2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88AAD55-5997-2170-B3FF-2B7B410689DE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Paramètres de position d’un solide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7425099-CC10-78CF-DD08-FF84E9281F57}"/>
              </a:ext>
            </a:extLst>
          </p:cNvPr>
          <p:cNvCxnSpPr/>
          <p:nvPr/>
        </p:nvCxnSpPr>
        <p:spPr>
          <a:xfrm>
            <a:off x="5329646" y="2978331"/>
            <a:ext cx="1114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FD35FC6-2309-8266-EE55-EAF2F332F1F4}"/>
              </a:ext>
            </a:extLst>
          </p:cNvPr>
          <p:cNvCxnSpPr>
            <a:cxnSpLocks/>
          </p:cNvCxnSpPr>
          <p:nvPr/>
        </p:nvCxnSpPr>
        <p:spPr>
          <a:xfrm flipH="1">
            <a:off x="4602480" y="2978331"/>
            <a:ext cx="727166" cy="29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8343AA4-C31E-0E3F-EAFA-1FB8108E4337}"/>
              </a:ext>
            </a:extLst>
          </p:cNvPr>
          <p:cNvCxnSpPr>
            <a:cxnSpLocks/>
          </p:cNvCxnSpPr>
          <p:nvPr/>
        </p:nvCxnSpPr>
        <p:spPr>
          <a:xfrm flipV="1">
            <a:off x="5329646" y="1989909"/>
            <a:ext cx="0" cy="988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01FBC53-7FE9-A960-5E51-7F354C21C0B5}"/>
              </a:ext>
            </a:extLst>
          </p:cNvPr>
          <p:cNvSpPr txBox="1"/>
          <p:nvPr/>
        </p:nvSpPr>
        <p:spPr>
          <a:xfrm>
            <a:off x="4966063" y="1863056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5E9A289-0664-0AF8-785F-0115DE4D4B4D}"/>
              </a:ext>
            </a:extLst>
          </p:cNvPr>
          <p:cNvSpPr txBox="1"/>
          <p:nvPr/>
        </p:nvSpPr>
        <p:spPr>
          <a:xfrm>
            <a:off x="6262551" y="26089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xo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F1A08D1-0AE8-6D66-3776-5DE38884A4FB}"/>
              </a:ext>
            </a:extLst>
          </p:cNvPr>
          <p:cNvSpPr txBox="1"/>
          <p:nvPr/>
        </p:nvSpPr>
        <p:spPr>
          <a:xfrm>
            <a:off x="4305845" y="29427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zo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5F00766-CA99-2EF5-B486-EB3D52D7DE39}"/>
              </a:ext>
            </a:extLst>
          </p:cNvPr>
          <p:cNvSpPr txBox="1"/>
          <p:nvPr/>
        </p:nvSpPr>
        <p:spPr>
          <a:xfrm>
            <a:off x="4966063" y="26089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Oo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CC17282-95D6-E132-179F-9FE4DA6DE022}"/>
              </a:ext>
            </a:extLst>
          </p:cNvPr>
          <p:cNvSpPr txBox="1"/>
          <p:nvPr/>
        </p:nvSpPr>
        <p:spPr>
          <a:xfrm rot="20295411">
            <a:off x="4785701" y="2990515"/>
            <a:ext cx="69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(Ro)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A0CB1A8F-4AD5-AB14-B19D-09E95006CA57}"/>
              </a:ext>
            </a:extLst>
          </p:cNvPr>
          <p:cNvSpPr/>
          <p:nvPr/>
        </p:nvSpPr>
        <p:spPr>
          <a:xfrm>
            <a:off x="8373586" y="2222275"/>
            <a:ext cx="2191464" cy="1683886"/>
          </a:xfrm>
          <a:custGeom>
            <a:avLst/>
            <a:gdLst>
              <a:gd name="connsiteX0" fmla="*/ 701834 w 2191464"/>
              <a:gd name="connsiteY0" fmla="*/ 1564 h 1682685"/>
              <a:gd name="connsiteX1" fmla="*/ 153194 w 2191464"/>
              <a:gd name="connsiteY1" fmla="*/ 70144 h 1682685"/>
              <a:gd name="connsiteX2" fmla="*/ 46514 w 2191464"/>
              <a:gd name="connsiteY2" fmla="*/ 214924 h 1682685"/>
              <a:gd name="connsiteX3" fmla="*/ 46514 w 2191464"/>
              <a:gd name="connsiteY3" fmla="*/ 915964 h 1682685"/>
              <a:gd name="connsiteX4" fmla="*/ 115094 w 2191464"/>
              <a:gd name="connsiteY4" fmla="*/ 1083604 h 1682685"/>
              <a:gd name="connsiteX5" fmla="*/ 297974 w 2191464"/>
              <a:gd name="connsiteY5" fmla="*/ 1319824 h 1682685"/>
              <a:gd name="connsiteX6" fmla="*/ 800894 w 2191464"/>
              <a:gd name="connsiteY6" fmla="*/ 1571284 h 1682685"/>
              <a:gd name="connsiteX7" fmla="*/ 1067594 w 2191464"/>
              <a:gd name="connsiteY7" fmla="*/ 1639864 h 1682685"/>
              <a:gd name="connsiteX8" fmla="*/ 1509554 w 2191464"/>
              <a:gd name="connsiteY8" fmla="*/ 1670344 h 1682685"/>
              <a:gd name="connsiteX9" fmla="*/ 2065814 w 2191464"/>
              <a:gd name="connsiteY9" fmla="*/ 1540804 h 1682685"/>
              <a:gd name="connsiteX10" fmla="*/ 2149634 w 2191464"/>
              <a:gd name="connsiteY10" fmla="*/ 1396024 h 1682685"/>
              <a:gd name="connsiteX11" fmla="*/ 2187734 w 2191464"/>
              <a:gd name="connsiteY11" fmla="*/ 1243624 h 1682685"/>
              <a:gd name="connsiteX12" fmla="*/ 2142014 w 2191464"/>
              <a:gd name="connsiteY12" fmla="*/ 717844 h 1682685"/>
              <a:gd name="connsiteX13" fmla="*/ 1981994 w 2191464"/>
              <a:gd name="connsiteY13" fmla="*/ 405424 h 1682685"/>
              <a:gd name="connsiteX14" fmla="*/ 1783874 w 2191464"/>
              <a:gd name="connsiteY14" fmla="*/ 222544 h 1682685"/>
              <a:gd name="connsiteX15" fmla="*/ 1517174 w 2191464"/>
              <a:gd name="connsiteY15" fmla="*/ 100624 h 1682685"/>
              <a:gd name="connsiteX16" fmla="*/ 1395254 w 2191464"/>
              <a:gd name="connsiteY16" fmla="*/ 77764 h 1682685"/>
              <a:gd name="connsiteX17" fmla="*/ 1128554 w 2191464"/>
              <a:gd name="connsiteY17" fmla="*/ 62524 h 1682685"/>
              <a:gd name="connsiteX18" fmla="*/ 808514 w 2191464"/>
              <a:gd name="connsiteY18" fmla="*/ 47284 h 1682685"/>
              <a:gd name="connsiteX19" fmla="*/ 785654 w 2191464"/>
              <a:gd name="connsiteY19" fmla="*/ 39664 h 1682685"/>
              <a:gd name="connsiteX20" fmla="*/ 701834 w 2191464"/>
              <a:gd name="connsiteY20" fmla="*/ 1564 h 1682685"/>
              <a:gd name="connsiteX0" fmla="*/ 701834 w 2191464"/>
              <a:gd name="connsiteY0" fmla="*/ 2765 h 1683886"/>
              <a:gd name="connsiteX1" fmla="*/ 153194 w 2191464"/>
              <a:gd name="connsiteY1" fmla="*/ 71345 h 1683886"/>
              <a:gd name="connsiteX2" fmla="*/ 46514 w 2191464"/>
              <a:gd name="connsiteY2" fmla="*/ 216125 h 1683886"/>
              <a:gd name="connsiteX3" fmla="*/ 46514 w 2191464"/>
              <a:gd name="connsiteY3" fmla="*/ 917165 h 1683886"/>
              <a:gd name="connsiteX4" fmla="*/ 115094 w 2191464"/>
              <a:gd name="connsiteY4" fmla="*/ 1084805 h 1683886"/>
              <a:gd name="connsiteX5" fmla="*/ 297974 w 2191464"/>
              <a:gd name="connsiteY5" fmla="*/ 1321025 h 1683886"/>
              <a:gd name="connsiteX6" fmla="*/ 800894 w 2191464"/>
              <a:gd name="connsiteY6" fmla="*/ 1572485 h 1683886"/>
              <a:gd name="connsiteX7" fmla="*/ 1067594 w 2191464"/>
              <a:gd name="connsiteY7" fmla="*/ 1641065 h 1683886"/>
              <a:gd name="connsiteX8" fmla="*/ 1509554 w 2191464"/>
              <a:gd name="connsiteY8" fmla="*/ 1671545 h 1683886"/>
              <a:gd name="connsiteX9" fmla="*/ 2065814 w 2191464"/>
              <a:gd name="connsiteY9" fmla="*/ 1542005 h 1683886"/>
              <a:gd name="connsiteX10" fmla="*/ 2149634 w 2191464"/>
              <a:gd name="connsiteY10" fmla="*/ 1397225 h 1683886"/>
              <a:gd name="connsiteX11" fmla="*/ 2187734 w 2191464"/>
              <a:gd name="connsiteY11" fmla="*/ 1244825 h 1683886"/>
              <a:gd name="connsiteX12" fmla="*/ 2142014 w 2191464"/>
              <a:gd name="connsiteY12" fmla="*/ 719045 h 1683886"/>
              <a:gd name="connsiteX13" fmla="*/ 1981994 w 2191464"/>
              <a:gd name="connsiteY13" fmla="*/ 406625 h 1683886"/>
              <a:gd name="connsiteX14" fmla="*/ 1783874 w 2191464"/>
              <a:gd name="connsiteY14" fmla="*/ 223745 h 1683886"/>
              <a:gd name="connsiteX15" fmla="*/ 1517174 w 2191464"/>
              <a:gd name="connsiteY15" fmla="*/ 101825 h 1683886"/>
              <a:gd name="connsiteX16" fmla="*/ 1395254 w 2191464"/>
              <a:gd name="connsiteY16" fmla="*/ 78965 h 1683886"/>
              <a:gd name="connsiteX17" fmla="*/ 1128554 w 2191464"/>
              <a:gd name="connsiteY17" fmla="*/ 63725 h 1683886"/>
              <a:gd name="connsiteX18" fmla="*/ 808514 w 2191464"/>
              <a:gd name="connsiteY18" fmla="*/ 48485 h 1683886"/>
              <a:gd name="connsiteX19" fmla="*/ 807086 w 2191464"/>
              <a:gd name="connsiteY19" fmla="*/ 14671 h 1683886"/>
              <a:gd name="connsiteX20" fmla="*/ 701834 w 2191464"/>
              <a:gd name="connsiteY20" fmla="*/ 2765 h 1683886"/>
              <a:gd name="connsiteX0" fmla="*/ 701834 w 2191464"/>
              <a:gd name="connsiteY0" fmla="*/ 2765 h 1683886"/>
              <a:gd name="connsiteX1" fmla="*/ 153194 w 2191464"/>
              <a:gd name="connsiteY1" fmla="*/ 71345 h 1683886"/>
              <a:gd name="connsiteX2" fmla="*/ 46514 w 2191464"/>
              <a:gd name="connsiteY2" fmla="*/ 216125 h 1683886"/>
              <a:gd name="connsiteX3" fmla="*/ 46514 w 2191464"/>
              <a:gd name="connsiteY3" fmla="*/ 917165 h 1683886"/>
              <a:gd name="connsiteX4" fmla="*/ 115094 w 2191464"/>
              <a:gd name="connsiteY4" fmla="*/ 1084805 h 1683886"/>
              <a:gd name="connsiteX5" fmla="*/ 297974 w 2191464"/>
              <a:gd name="connsiteY5" fmla="*/ 1321025 h 1683886"/>
              <a:gd name="connsiteX6" fmla="*/ 800894 w 2191464"/>
              <a:gd name="connsiteY6" fmla="*/ 1572485 h 1683886"/>
              <a:gd name="connsiteX7" fmla="*/ 1067594 w 2191464"/>
              <a:gd name="connsiteY7" fmla="*/ 1641065 h 1683886"/>
              <a:gd name="connsiteX8" fmla="*/ 1509554 w 2191464"/>
              <a:gd name="connsiteY8" fmla="*/ 1671545 h 1683886"/>
              <a:gd name="connsiteX9" fmla="*/ 2065814 w 2191464"/>
              <a:gd name="connsiteY9" fmla="*/ 1542005 h 1683886"/>
              <a:gd name="connsiteX10" fmla="*/ 2149634 w 2191464"/>
              <a:gd name="connsiteY10" fmla="*/ 1397225 h 1683886"/>
              <a:gd name="connsiteX11" fmla="*/ 2187734 w 2191464"/>
              <a:gd name="connsiteY11" fmla="*/ 1244825 h 1683886"/>
              <a:gd name="connsiteX12" fmla="*/ 2142014 w 2191464"/>
              <a:gd name="connsiteY12" fmla="*/ 719045 h 1683886"/>
              <a:gd name="connsiteX13" fmla="*/ 1981994 w 2191464"/>
              <a:gd name="connsiteY13" fmla="*/ 406625 h 1683886"/>
              <a:gd name="connsiteX14" fmla="*/ 1783874 w 2191464"/>
              <a:gd name="connsiteY14" fmla="*/ 223745 h 1683886"/>
              <a:gd name="connsiteX15" fmla="*/ 1517174 w 2191464"/>
              <a:gd name="connsiteY15" fmla="*/ 101825 h 1683886"/>
              <a:gd name="connsiteX16" fmla="*/ 1395254 w 2191464"/>
              <a:gd name="connsiteY16" fmla="*/ 78965 h 1683886"/>
              <a:gd name="connsiteX17" fmla="*/ 1128554 w 2191464"/>
              <a:gd name="connsiteY17" fmla="*/ 63725 h 1683886"/>
              <a:gd name="connsiteX18" fmla="*/ 889476 w 2191464"/>
              <a:gd name="connsiteY18" fmla="*/ 24672 h 1683886"/>
              <a:gd name="connsiteX19" fmla="*/ 807086 w 2191464"/>
              <a:gd name="connsiteY19" fmla="*/ 14671 h 1683886"/>
              <a:gd name="connsiteX20" fmla="*/ 701834 w 2191464"/>
              <a:gd name="connsiteY20" fmla="*/ 2765 h 168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1464" h="1683886">
                <a:moveTo>
                  <a:pt x="701834" y="2765"/>
                </a:moveTo>
                <a:cubicBezTo>
                  <a:pt x="592852" y="12211"/>
                  <a:pt x="339147" y="-25350"/>
                  <a:pt x="153194" y="71345"/>
                </a:cubicBezTo>
                <a:cubicBezTo>
                  <a:pt x="111828" y="92855"/>
                  <a:pt x="61619" y="191579"/>
                  <a:pt x="46514" y="216125"/>
                </a:cubicBezTo>
                <a:cubicBezTo>
                  <a:pt x="-14225" y="504637"/>
                  <a:pt x="-16773" y="454680"/>
                  <a:pt x="46514" y="917165"/>
                </a:cubicBezTo>
                <a:cubicBezTo>
                  <a:pt x="54700" y="976983"/>
                  <a:pt x="87544" y="1031082"/>
                  <a:pt x="115094" y="1084805"/>
                </a:cubicBezTo>
                <a:cubicBezTo>
                  <a:pt x="149424" y="1151748"/>
                  <a:pt x="235487" y="1274159"/>
                  <a:pt x="297974" y="1321025"/>
                </a:cubicBezTo>
                <a:cubicBezTo>
                  <a:pt x="454808" y="1438650"/>
                  <a:pt x="615388" y="1511533"/>
                  <a:pt x="800894" y="1572485"/>
                </a:cubicBezTo>
                <a:cubicBezTo>
                  <a:pt x="888099" y="1601138"/>
                  <a:pt x="976686" y="1628357"/>
                  <a:pt x="1067594" y="1641065"/>
                </a:cubicBezTo>
                <a:cubicBezTo>
                  <a:pt x="1213842" y="1661508"/>
                  <a:pt x="1362234" y="1661385"/>
                  <a:pt x="1509554" y="1671545"/>
                </a:cubicBezTo>
                <a:cubicBezTo>
                  <a:pt x="1830630" y="1665599"/>
                  <a:pt x="1886690" y="1750983"/>
                  <a:pt x="2065814" y="1542005"/>
                </a:cubicBezTo>
                <a:cubicBezTo>
                  <a:pt x="2102105" y="1499665"/>
                  <a:pt x="2121694" y="1445485"/>
                  <a:pt x="2149634" y="1397225"/>
                </a:cubicBezTo>
                <a:cubicBezTo>
                  <a:pt x="2162334" y="1346425"/>
                  <a:pt x="2184416" y="1297083"/>
                  <a:pt x="2187734" y="1244825"/>
                </a:cubicBezTo>
                <a:cubicBezTo>
                  <a:pt x="2197870" y="1085185"/>
                  <a:pt x="2188853" y="879636"/>
                  <a:pt x="2142014" y="719045"/>
                </a:cubicBezTo>
                <a:cubicBezTo>
                  <a:pt x="2109794" y="608577"/>
                  <a:pt x="2050866" y="498455"/>
                  <a:pt x="1981994" y="406625"/>
                </a:cubicBezTo>
                <a:cubicBezTo>
                  <a:pt x="1907480" y="307272"/>
                  <a:pt x="1880795" y="276359"/>
                  <a:pt x="1783874" y="223745"/>
                </a:cubicBezTo>
                <a:cubicBezTo>
                  <a:pt x="1730823" y="194946"/>
                  <a:pt x="1596814" y="122472"/>
                  <a:pt x="1517174" y="101825"/>
                </a:cubicBezTo>
                <a:cubicBezTo>
                  <a:pt x="1477149" y="91448"/>
                  <a:pt x="1436405" y="82999"/>
                  <a:pt x="1395254" y="78965"/>
                </a:cubicBezTo>
                <a:cubicBezTo>
                  <a:pt x="1306634" y="70277"/>
                  <a:pt x="1217479" y="68344"/>
                  <a:pt x="1128554" y="63725"/>
                </a:cubicBezTo>
                <a:lnTo>
                  <a:pt x="889476" y="24672"/>
                </a:lnTo>
                <a:cubicBezTo>
                  <a:pt x="881856" y="22132"/>
                  <a:pt x="815025" y="15892"/>
                  <a:pt x="807086" y="14671"/>
                </a:cubicBezTo>
                <a:cubicBezTo>
                  <a:pt x="781856" y="10789"/>
                  <a:pt x="810816" y="-6681"/>
                  <a:pt x="701834" y="27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2490704-6A89-080A-3D34-F7829A8927FD}"/>
              </a:ext>
            </a:extLst>
          </p:cNvPr>
          <p:cNvSpPr txBox="1"/>
          <p:nvPr/>
        </p:nvSpPr>
        <p:spPr>
          <a:xfrm>
            <a:off x="10007701" y="198990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(S)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BAFDF42-B560-0228-A623-2B439AFD93CE}"/>
              </a:ext>
            </a:extLst>
          </p:cNvPr>
          <p:cNvSpPr/>
          <p:nvPr/>
        </p:nvSpPr>
        <p:spPr>
          <a:xfrm>
            <a:off x="8749143" y="25327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9CA511D-5A12-273F-4D7B-AA4C0FD13F38}"/>
              </a:ext>
            </a:extLst>
          </p:cNvPr>
          <p:cNvSpPr txBox="1"/>
          <p:nvPr/>
        </p:nvSpPr>
        <p:spPr>
          <a:xfrm>
            <a:off x="8633294" y="2239667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1B0C79E-FC33-D0F9-F215-6996024BD179}"/>
                  </a:ext>
                </a:extLst>
              </p:cNvPr>
              <p:cNvSpPr txBox="1"/>
              <p:nvPr/>
            </p:nvSpPr>
            <p:spPr>
              <a:xfrm>
                <a:off x="140835" y="4221720"/>
                <a:ext cx="522683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𝑥𝑏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𝑥𝑎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𝑦𝑏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𝑦𝑎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𝑧𝑏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𝑧𝑎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)²</m:t>
                      </m:r>
                    </m:oMath>
                  </m:oMathPara>
                </a14:m>
                <a:endParaRPr lang="fr-F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𝑥𝑐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𝑥𝑏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𝑦𝑐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𝑦𝑏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𝑧𝑏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)²</m:t>
                      </m:r>
                    </m:oMath>
                  </m:oMathPara>
                </a14:m>
                <a:endParaRPr lang="fr-F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𝑥𝑐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𝑦𝑐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𝑧𝑎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)²</m:t>
                      </m:r>
                    </m:oMath>
                  </m:oMathPara>
                </a14:m>
                <a:endParaRPr lang="fr-FR" b="0" dirty="0"/>
              </a:p>
              <a:p>
                <a:endParaRPr lang="fr-FR" dirty="0"/>
              </a:p>
              <a:p>
                <a:r>
                  <a:rPr lang="fr-FR" b="0" dirty="0"/>
                  <a:t>Les distances AB, BC et CA sont constantes car (S) est indéformable.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1B0C79E-FC33-D0F9-F215-6996024BD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35" y="4221720"/>
                <a:ext cx="5226832" cy="2031325"/>
              </a:xfrm>
              <a:prstGeom prst="rect">
                <a:avLst/>
              </a:prstGeom>
              <a:blipFill>
                <a:blip r:embed="rId3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AE414BF2-D079-54D2-A497-69E10B744185}"/>
              </a:ext>
            </a:extLst>
          </p:cNvPr>
          <p:cNvSpPr txBox="1"/>
          <p:nvPr/>
        </p:nvSpPr>
        <p:spPr>
          <a:xfrm>
            <a:off x="10007701" y="2833987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26D0FD9-0A9A-9222-2D02-CA9821E6DD04}"/>
              </a:ext>
            </a:extLst>
          </p:cNvPr>
          <p:cNvCxnSpPr/>
          <p:nvPr/>
        </p:nvCxnSpPr>
        <p:spPr>
          <a:xfrm>
            <a:off x="7374835" y="1888433"/>
            <a:ext cx="4363278" cy="2117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D7A3A145-AEB1-1D3F-4CA3-62CBFC7E46FA}"/>
              </a:ext>
            </a:extLst>
          </p:cNvPr>
          <p:cNvSpPr/>
          <p:nvPr/>
        </p:nvSpPr>
        <p:spPr>
          <a:xfrm>
            <a:off x="10007701" y="313708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8E940C-CD3B-AA96-386D-36C0B4C4E5C2}"/>
              </a:ext>
            </a:extLst>
          </p:cNvPr>
          <p:cNvSpPr txBox="1"/>
          <p:nvPr/>
        </p:nvSpPr>
        <p:spPr>
          <a:xfrm>
            <a:off x="11459438" y="353682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fr-FR" dirty="0"/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73414B-C377-349B-98C1-F1239C796823}"/>
              </a:ext>
            </a:extLst>
          </p:cNvPr>
          <p:cNvSpPr txBox="1"/>
          <p:nvPr/>
        </p:nvSpPr>
        <p:spPr>
          <a:xfrm>
            <a:off x="8633293" y="3028615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69AF5C1-9A51-D084-F947-5B3C3F041CC3}"/>
              </a:ext>
            </a:extLst>
          </p:cNvPr>
          <p:cNvSpPr/>
          <p:nvPr/>
        </p:nvSpPr>
        <p:spPr>
          <a:xfrm>
            <a:off x="8893873" y="32621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940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EEE20-49C3-54BD-1EC5-D1DBA9240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667FAD3-4EB1-1B06-509F-D098399826FD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Vecteur position d’un solide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E5EB355-70B8-0C21-FE5C-5B9CA84095CC}"/>
              </a:ext>
            </a:extLst>
          </p:cNvPr>
          <p:cNvCxnSpPr/>
          <p:nvPr/>
        </p:nvCxnSpPr>
        <p:spPr>
          <a:xfrm>
            <a:off x="5329646" y="2978331"/>
            <a:ext cx="1114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DDE7AC8-1279-92B7-D4E3-A2B55A89D22A}"/>
              </a:ext>
            </a:extLst>
          </p:cNvPr>
          <p:cNvCxnSpPr>
            <a:cxnSpLocks/>
          </p:cNvCxnSpPr>
          <p:nvPr/>
        </p:nvCxnSpPr>
        <p:spPr>
          <a:xfrm flipH="1">
            <a:off x="4602480" y="2978331"/>
            <a:ext cx="727166" cy="29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F6F729-4963-2579-D2E3-77174A1843BC}"/>
              </a:ext>
            </a:extLst>
          </p:cNvPr>
          <p:cNvCxnSpPr>
            <a:cxnSpLocks/>
          </p:cNvCxnSpPr>
          <p:nvPr/>
        </p:nvCxnSpPr>
        <p:spPr>
          <a:xfrm flipV="1">
            <a:off x="5329646" y="1989909"/>
            <a:ext cx="0" cy="988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F1BDEBB-3E81-2C23-FD74-D3B03F9B38A0}"/>
              </a:ext>
            </a:extLst>
          </p:cNvPr>
          <p:cNvSpPr txBox="1"/>
          <p:nvPr/>
        </p:nvSpPr>
        <p:spPr>
          <a:xfrm>
            <a:off x="4966063" y="1863056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B4246DD-26B0-BC0A-E3C4-D1103F41D34B}"/>
              </a:ext>
            </a:extLst>
          </p:cNvPr>
          <p:cNvSpPr txBox="1"/>
          <p:nvPr/>
        </p:nvSpPr>
        <p:spPr>
          <a:xfrm>
            <a:off x="6262551" y="26089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xo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BC7F2B-A6E4-FBD1-2BC4-9CF5BF2C1D93}"/>
              </a:ext>
            </a:extLst>
          </p:cNvPr>
          <p:cNvSpPr txBox="1"/>
          <p:nvPr/>
        </p:nvSpPr>
        <p:spPr>
          <a:xfrm>
            <a:off x="4305845" y="29427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zo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6F3E16B-58DE-CBB8-0886-CC1384AE453A}"/>
              </a:ext>
            </a:extLst>
          </p:cNvPr>
          <p:cNvSpPr txBox="1"/>
          <p:nvPr/>
        </p:nvSpPr>
        <p:spPr>
          <a:xfrm>
            <a:off x="4966063" y="26089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Oo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0490647-8508-51D3-9B23-512DC49254EA}"/>
              </a:ext>
            </a:extLst>
          </p:cNvPr>
          <p:cNvSpPr txBox="1"/>
          <p:nvPr/>
        </p:nvSpPr>
        <p:spPr>
          <a:xfrm rot="20295411">
            <a:off x="4785701" y="2990515"/>
            <a:ext cx="69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(Ro)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6327DB7B-EBA7-A1C1-7871-0BFAC69FAFE1}"/>
              </a:ext>
            </a:extLst>
          </p:cNvPr>
          <p:cNvSpPr/>
          <p:nvPr/>
        </p:nvSpPr>
        <p:spPr>
          <a:xfrm>
            <a:off x="8373586" y="2222275"/>
            <a:ext cx="2191464" cy="1683886"/>
          </a:xfrm>
          <a:custGeom>
            <a:avLst/>
            <a:gdLst>
              <a:gd name="connsiteX0" fmla="*/ 701834 w 2191464"/>
              <a:gd name="connsiteY0" fmla="*/ 1564 h 1682685"/>
              <a:gd name="connsiteX1" fmla="*/ 153194 w 2191464"/>
              <a:gd name="connsiteY1" fmla="*/ 70144 h 1682685"/>
              <a:gd name="connsiteX2" fmla="*/ 46514 w 2191464"/>
              <a:gd name="connsiteY2" fmla="*/ 214924 h 1682685"/>
              <a:gd name="connsiteX3" fmla="*/ 46514 w 2191464"/>
              <a:gd name="connsiteY3" fmla="*/ 915964 h 1682685"/>
              <a:gd name="connsiteX4" fmla="*/ 115094 w 2191464"/>
              <a:gd name="connsiteY4" fmla="*/ 1083604 h 1682685"/>
              <a:gd name="connsiteX5" fmla="*/ 297974 w 2191464"/>
              <a:gd name="connsiteY5" fmla="*/ 1319824 h 1682685"/>
              <a:gd name="connsiteX6" fmla="*/ 800894 w 2191464"/>
              <a:gd name="connsiteY6" fmla="*/ 1571284 h 1682685"/>
              <a:gd name="connsiteX7" fmla="*/ 1067594 w 2191464"/>
              <a:gd name="connsiteY7" fmla="*/ 1639864 h 1682685"/>
              <a:gd name="connsiteX8" fmla="*/ 1509554 w 2191464"/>
              <a:gd name="connsiteY8" fmla="*/ 1670344 h 1682685"/>
              <a:gd name="connsiteX9" fmla="*/ 2065814 w 2191464"/>
              <a:gd name="connsiteY9" fmla="*/ 1540804 h 1682685"/>
              <a:gd name="connsiteX10" fmla="*/ 2149634 w 2191464"/>
              <a:gd name="connsiteY10" fmla="*/ 1396024 h 1682685"/>
              <a:gd name="connsiteX11" fmla="*/ 2187734 w 2191464"/>
              <a:gd name="connsiteY11" fmla="*/ 1243624 h 1682685"/>
              <a:gd name="connsiteX12" fmla="*/ 2142014 w 2191464"/>
              <a:gd name="connsiteY12" fmla="*/ 717844 h 1682685"/>
              <a:gd name="connsiteX13" fmla="*/ 1981994 w 2191464"/>
              <a:gd name="connsiteY13" fmla="*/ 405424 h 1682685"/>
              <a:gd name="connsiteX14" fmla="*/ 1783874 w 2191464"/>
              <a:gd name="connsiteY14" fmla="*/ 222544 h 1682685"/>
              <a:gd name="connsiteX15" fmla="*/ 1517174 w 2191464"/>
              <a:gd name="connsiteY15" fmla="*/ 100624 h 1682685"/>
              <a:gd name="connsiteX16" fmla="*/ 1395254 w 2191464"/>
              <a:gd name="connsiteY16" fmla="*/ 77764 h 1682685"/>
              <a:gd name="connsiteX17" fmla="*/ 1128554 w 2191464"/>
              <a:gd name="connsiteY17" fmla="*/ 62524 h 1682685"/>
              <a:gd name="connsiteX18" fmla="*/ 808514 w 2191464"/>
              <a:gd name="connsiteY18" fmla="*/ 47284 h 1682685"/>
              <a:gd name="connsiteX19" fmla="*/ 785654 w 2191464"/>
              <a:gd name="connsiteY19" fmla="*/ 39664 h 1682685"/>
              <a:gd name="connsiteX20" fmla="*/ 701834 w 2191464"/>
              <a:gd name="connsiteY20" fmla="*/ 1564 h 1682685"/>
              <a:gd name="connsiteX0" fmla="*/ 701834 w 2191464"/>
              <a:gd name="connsiteY0" fmla="*/ 2765 h 1683886"/>
              <a:gd name="connsiteX1" fmla="*/ 153194 w 2191464"/>
              <a:gd name="connsiteY1" fmla="*/ 71345 h 1683886"/>
              <a:gd name="connsiteX2" fmla="*/ 46514 w 2191464"/>
              <a:gd name="connsiteY2" fmla="*/ 216125 h 1683886"/>
              <a:gd name="connsiteX3" fmla="*/ 46514 w 2191464"/>
              <a:gd name="connsiteY3" fmla="*/ 917165 h 1683886"/>
              <a:gd name="connsiteX4" fmla="*/ 115094 w 2191464"/>
              <a:gd name="connsiteY4" fmla="*/ 1084805 h 1683886"/>
              <a:gd name="connsiteX5" fmla="*/ 297974 w 2191464"/>
              <a:gd name="connsiteY5" fmla="*/ 1321025 h 1683886"/>
              <a:gd name="connsiteX6" fmla="*/ 800894 w 2191464"/>
              <a:gd name="connsiteY6" fmla="*/ 1572485 h 1683886"/>
              <a:gd name="connsiteX7" fmla="*/ 1067594 w 2191464"/>
              <a:gd name="connsiteY7" fmla="*/ 1641065 h 1683886"/>
              <a:gd name="connsiteX8" fmla="*/ 1509554 w 2191464"/>
              <a:gd name="connsiteY8" fmla="*/ 1671545 h 1683886"/>
              <a:gd name="connsiteX9" fmla="*/ 2065814 w 2191464"/>
              <a:gd name="connsiteY9" fmla="*/ 1542005 h 1683886"/>
              <a:gd name="connsiteX10" fmla="*/ 2149634 w 2191464"/>
              <a:gd name="connsiteY10" fmla="*/ 1397225 h 1683886"/>
              <a:gd name="connsiteX11" fmla="*/ 2187734 w 2191464"/>
              <a:gd name="connsiteY11" fmla="*/ 1244825 h 1683886"/>
              <a:gd name="connsiteX12" fmla="*/ 2142014 w 2191464"/>
              <a:gd name="connsiteY12" fmla="*/ 719045 h 1683886"/>
              <a:gd name="connsiteX13" fmla="*/ 1981994 w 2191464"/>
              <a:gd name="connsiteY13" fmla="*/ 406625 h 1683886"/>
              <a:gd name="connsiteX14" fmla="*/ 1783874 w 2191464"/>
              <a:gd name="connsiteY14" fmla="*/ 223745 h 1683886"/>
              <a:gd name="connsiteX15" fmla="*/ 1517174 w 2191464"/>
              <a:gd name="connsiteY15" fmla="*/ 101825 h 1683886"/>
              <a:gd name="connsiteX16" fmla="*/ 1395254 w 2191464"/>
              <a:gd name="connsiteY16" fmla="*/ 78965 h 1683886"/>
              <a:gd name="connsiteX17" fmla="*/ 1128554 w 2191464"/>
              <a:gd name="connsiteY17" fmla="*/ 63725 h 1683886"/>
              <a:gd name="connsiteX18" fmla="*/ 808514 w 2191464"/>
              <a:gd name="connsiteY18" fmla="*/ 48485 h 1683886"/>
              <a:gd name="connsiteX19" fmla="*/ 807086 w 2191464"/>
              <a:gd name="connsiteY19" fmla="*/ 14671 h 1683886"/>
              <a:gd name="connsiteX20" fmla="*/ 701834 w 2191464"/>
              <a:gd name="connsiteY20" fmla="*/ 2765 h 1683886"/>
              <a:gd name="connsiteX0" fmla="*/ 701834 w 2191464"/>
              <a:gd name="connsiteY0" fmla="*/ 2765 h 1683886"/>
              <a:gd name="connsiteX1" fmla="*/ 153194 w 2191464"/>
              <a:gd name="connsiteY1" fmla="*/ 71345 h 1683886"/>
              <a:gd name="connsiteX2" fmla="*/ 46514 w 2191464"/>
              <a:gd name="connsiteY2" fmla="*/ 216125 h 1683886"/>
              <a:gd name="connsiteX3" fmla="*/ 46514 w 2191464"/>
              <a:gd name="connsiteY3" fmla="*/ 917165 h 1683886"/>
              <a:gd name="connsiteX4" fmla="*/ 115094 w 2191464"/>
              <a:gd name="connsiteY4" fmla="*/ 1084805 h 1683886"/>
              <a:gd name="connsiteX5" fmla="*/ 297974 w 2191464"/>
              <a:gd name="connsiteY5" fmla="*/ 1321025 h 1683886"/>
              <a:gd name="connsiteX6" fmla="*/ 800894 w 2191464"/>
              <a:gd name="connsiteY6" fmla="*/ 1572485 h 1683886"/>
              <a:gd name="connsiteX7" fmla="*/ 1067594 w 2191464"/>
              <a:gd name="connsiteY7" fmla="*/ 1641065 h 1683886"/>
              <a:gd name="connsiteX8" fmla="*/ 1509554 w 2191464"/>
              <a:gd name="connsiteY8" fmla="*/ 1671545 h 1683886"/>
              <a:gd name="connsiteX9" fmla="*/ 2065814 w 2191464"/>
              <a:gd name="connsiteY9" fmla="*/ 1542005 h 1683886"/>
              <a:gd name="connsiteX10" fmla="*/ 2149634 w 2191464"/>
              <a:gd name="connsiteY10" fmla="*/ 1397225 h 1683886"/>
              <a:gd name="connsiteX11" fmla="*/ 2187734 w 2191464"/>
              <a:gd name="connsiteY11" fmla="*/ 1244825 h 1683886"/>
              <a:gd name="connsiteX12" fmla="*/ 2142014 w 2191464"/>
              <a:gd name="connsiteY12" fmla="*/ 719045 h 1683886"/>
              <a:gd name="connsiteX13" fmla="*/ 1981994 w 2191464"/>
              <a:gd name="connsiteY13" fmla="*/ 406625 h 1683886"/>
              <a:gd name="connsiteX14" fmla="*/ 1783874 w 2191464"/>
              <a:gd name="connsiteY14" fmla="*/ 223745 h 1683886"/>
              <a:gd name="connsiteX15" fmla="*/ 1517174 w 2191464"/>
              <a:gd name="connsiteY15" fmla="*/ 101825 h 1683886"/>
              <a:gd name="connsiteX16" fmla="*/ 1395254 w 2191464"/>
              <a:gd name="connsiteY16" fmla="*/ 78965 h 1683886"/>
              <a:gd name="connsiteX17" fmla="*/ 1128554 w 2191464"/>
              <a:gd name="connsiteY17" fmla="*/ 63725 h 1683886"/>
              <a:gd name="connsiteX18" fmla="*/ 889476 w 2191464"/>
              <a:gd name="connsiteY18" fmla="*/ 24672 h 1683886"/>
              <a:gd name="connsiteX19" fmla="*/ 807086 w 2191464"/>
              <a:gd name="connsiteY19" fmla="*/ 14671 h 1683886"/>
              <a:gd name="connsiteX20" fmla="*/ 701834 w 2191464"/>
              <a:gd name="connsiteY20" fmla="*/ 2765 h 168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1464" h="1683886">
                <a:moveTo>
                  <a:pt x="701834" y="2765"/>
                </a:moveTo>
                <a:cubicBezTo>
                  <a:pt x="592852" y="12211"/>
                  <a:pt x="339147" y="-25350"/>
                  <a:pt x="153194" y="71345"/>
                </a:cubicBezTo>
                <a:cubicBezTo>
                  <a:pt x="111828" y="92855"/>
                  <a:pt x="61619" y="191579"/>
                  <a:pt x="46514" y="216125"/>
                </a:cubicBezTo>
                <a:cubicBezTo>
                  <a:pt x="-14225" y="504637"/>
                  <a:pt x="-16773" y="454680"/>
                  <a:pt x="46514" y="917165"/>
                </a:cubicBezTo>
                <a:cubicBezTo>
                  <a:pt x="54700" y="976983"/>
                  <a:pt x="87544" y="1031082"/>
                  <a:pt x="115094" y="1084805"/>
                </a:cubicBezTo>
                <a:cubicBezTo>
                  <a:pt x="149424" y="1151748"/>
                  <a:pt x="235487" y="1274159"/>
                  <a:pt x="297974" y="1321025"/>
                </a:cubicBezTo>
                <a:cubicBezTo>
                  <a:pt x="454808" y="1438650"/>
                  <a:pt x="615388" y="1511533"/>
                  <a:pt x="800894" y="1572485"/>
                </a:cubicBezTo>
                <a:cubicBezTo>
                  <a:pt x="888099" y="1601138"/>
                  <a:pt x="976686" y="1628357"/>
                  <a:pt x="1067594" y="1641065"/>
                </a:cubicBezTo>
                <a:cubicBezTo>
                  <a:pt x="1213842" y="1661508"/>
                  <a:pt x="1362234" y="1661385"/>
                  <a:pt x="1509554" y="1671545"/>
                </a:cubicBezTo>
                <a:cubicBezTo>
                  <a:pt x="1830630" y="1665599"/>
                  <a:pt x="1886690" y="1750983"/>
                  <a:pt x="2065814" y="1542005"/>
                </a:cubicBezTo>
                <a:cubicBezTo>
                  <a:pt x="2102105" y="1499665"/>
                  <a:pt x="2121694" y="1445485"/>
                  <a:pt x="2149634" y="1397225"/>
                </a:cubicBezTo>
                <a:cubicBezTo>
                  <a:pt x="2162334" y="1346425"/>
                  <a:pt x="2184416" y="1297083"/>
                  <a:pt x="2187734" y="1244825"/>
                </a:cubicBezTo>
                <a:cubicBezTo>
                  <a:pt x="2197870" y="1085185"/>
                  <a:pt x="2188853" y="879636"/>
                  <a:pt x="2142014" y="719045"/>
                </a:cubicBezTo>
                <a:cubicBezTo>
                  <a:pt x="2109794" y="608577"/>
                  <a:pt x="2050866" y="498455"/>
                  <a:pt x="1981994" y="406625"/>
                </a:cubicBezTo>
                <a:cubicBezTo>
                  <a:pt x="1907480" y="307272"/>
                  <a:pt x="1880795" y="276359"/>
                  <a:pt x="1783874" y="223745"/>
                </a:cubicBezTo>
                <a:cubicBezTo>
                  <a:pt x="1730823" y="194946"/>
                  <a:pt x="1596814" y="122472"/>
                  <a:pt x="1517174" y="101825"/>
                </a:cubicBezTo>
                <a:cubicBezTo>
                  <a:pt x="1477149" y="91448"/>
                  <a:pt x="1436405" y="82999"/>
                  <a:pt x="1395254" y="78965"/>
                </a:cubicBezTo>
                <a:cubicBezTo>
                  <a:pt x="1306634" y="70277"/>
                  <a:pt x="1217479" y="68344"/>
                  <a:pt x="1128554" y="63725"/>
                </a:cubicBezTo>
                <a:lnTo>
                  <a:pt x="889476" y="24672"/>
                </a:lnTo>
                <a:cubicBezTo>
                  <a:pt x="881856" y="22132"/>
                  <a:pt x="815025" y="15892"/>
                  <a:pt x="807086" y="14671"/>
                </a:cubicBezTo>
                <a:cubicBezTo>
                  <a:pt x="781856" y="10789"/>
                  <a:pt x="810816" y="-6681"/>
                  <a:pt x="701834" y="27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9C04BD6-FBB1-1EF0-38BC-238AB0A03533}"/>
              </a:ext>
            </a:extLst>
          </p:cNvPr>
          <p:cNvSpPr txBox="1"/>
          <p:nvPr/>
        </p:nvSpPr>
        <p:spPr>
          <a:xfrm>
            <a:off x="10007701" y="198990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(S)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0E4DE66-10CC-289B-C785-B16ADB8827DB}"/>
              </a:ext>
            </a:extLst>
          </p:cNvPr>
          <p:cNvSpPr/>
          <p:nvPr/>
        </p:nvSpPr>
        <p:spPr>
          <a:xfrm>
            <a:off x="8749143" y="25327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EF6C4B3-B48F-EFF4-0B57-A961B78EF969}"/>
              </a:ext>
            </a:extLst>
          </p:cNvPr>
          <p:cNvSpPr txBox="1"/>
          <p:nvPr/>
        </p:nvSpPr>
        <p:spPr>
          <a:xfrm>
            <a:off x="8633294" y="2239667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A9C42BE-5BCC-4AAC-CA67-66E44E5F1EB9}"/>
                  </a:ext>
                </a:extLst>
              </p:cNvPr>
              <p:cNvSpPr txBox="1"/>
              <p:nvPr/>
            </p:nvSpPr>
            <p:spPr>
              <a:xfrm>
                <a:off x="218661" y="1451113"/>
                <a:ext cx="4371845" cy="371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>
                    <a:latin typeface="Cambria Math" panose="02040503050406030204" pitchFamily="18" charset="0"/>
                  </a:rPr>
                  <a:t>Soit M, point quelconque de (S)</a:t>
                </a:r>
              </a:p>
              <a:p>
                <a:r>
                  <a:rPr lang="fr-FR" dirty="0"/>
                  <a:t>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fr-FR" dirty="0"/>
              </a:p>
              <a:p>
                <a:endParaRPr lang="fr-F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𝐷𝑎𝑛𝑠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𝑙𝑒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𝑟𝑒𝑝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è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𝑟𝑒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𝑅𝑜</m:t>
                    </m:r>
                  </m:oMath>
                </a14:m>
                <a:r>
                  <a:rPr lang="fr-FR" i="1" dirty="0">
                    <a:latin typeface="Cambria Math" panose="02040503050406030204" pitchFamily="18" charset="0"/>
                  </a:rPr>
                  <a:t>, on appelle vecteur position de M∊(S)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i="1" dirty="0">
                    <a:latin typeface="Cambria Math" panose="02040503050406030204" pitchFamily="18" charset="0"/>
                  </a:rPr>
                  <a:t>. le vecteur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𝑝𝑜𝑠𝑖𝑡𝑖𝑜𝑛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r-FR" i="1" dirty="0">
                    <a:latin typeface="Cambria Math" panose="02040503050406030204" pitchFamily="18" charset="0"/>
                  </a:rPr>
                  <a:t> s’exprime dans le repère Ro par :</a:t>
                </a:r>
              </a:p>
              <a:p>
                <a:endParaRPr lang="fr-F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i="1" dirty="0">
                  <a:latin typeface="Cambria Math" panose="02040503050406030204" pitchFamily="18" charset="0"/>
                </a:endParaRPr>
              </a:p>
              <a:p>
                <a:endParaRPr lang="fr-F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A9C42BE-5BCC-4AAC-CA67-66E44E5F1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1451113"/>
                <a:ext cx="4371845" cy="3712298"/>
              </a:xfrm>
              <a:prstGeom prst="rect">
                <a:avLst/>
              </a:prstGeom>
              <a:blipFill>
                <a:blip r:embed="rId3"/>
                <a:stretch>
                  <a:fillRect l="-1255" t="-9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25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8B5FB-7229-F3EE-1410-15133E12C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3E9DA78-C4AC-D184-85E0-E679B5A4BFAC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Trajectoire d’un point d’un 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8306F5-6FF9-907F-D161-B1D666EF106D}"/>
              </a:ext>
            </a:extLst>
          </p:cNvPr>
          <p:cNvSpPr txBox="1"/>
          <p:nvPr/>
        </p:nvSpPr>
        <p:spPr>
          <a:xfrm>
            <a:off x="355324" y="11147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Notion de trajectoire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CF05FA-4383-94CF-9CD6-E83783226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94" y="2100810"/>
            <a:ext cx="11365074" cy="33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87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1684B-D305-233C-4E9E-09F84098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CE87DB0-BD29-0CBF-6B59-578E4806F0C4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Trajectoire d’un point d’un solide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FC0B76-09CA-0982-1161-CECD9975F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9" t="18005" r="66952" b="56090"/>
          <a:stretch/>
        </p:blipFill>
        <p:spPr bwMode="auto">
          <a:xfrm>
            <a:off x="7402665" y="1069232"/>
            <a:ext cx="4626333" cy="4238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0598A0D-0AFD-BA55-0B40-07E63424A770}"/>
              </a:ext>
            </a:extLst>
          </p:cNvPr>
          <p:cNvSpPr txBox="1"/>
          <p:nvPr/>
        </p:nvSpPr>
        <p:spPr>
          <a:xfrm>
            <a:off x="355324" y="11147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1325048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69A0D-91C0-0E19-1CEB-690F2358D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ECEAD74-745C-0081-A5D1-F255897F7A4C}"/>
              </a:ext>
            </a:extLst>
          </p:cNvPr>
          <p:cNvSpPr txBox="1"/>
          <p:nvPr/>
        </p:nvSpPr>
        <p:spPr>
          <a:xfrm>
            <a:off x="355324" y="11147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Exemple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86B619-34EC-34A2-D771-0CA5C1C4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0" y="27747"/>
            <a:ext cx="9329530" cy="684242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F94819FA-E968-C0B0-70B8-C80F42D92528}"/>
              </a:ext>
            </a:extLst>
          </p:cNvPr>
          <p:cNvSpPr/>
          <p:nvPr/>
        </p:nvSpPr>
        <p:spPr>
          <a:xfrm>
            <a:off x="2770444" y="1732545"/>
            <a:ext cx="2998482" cy="2998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78052B1-4E60-8B86-B7EA-21D2BD00689A}"/>
              </a:ext>
            </a:extLst>
          </p:cNvPr>
          <p:cNvSpPr/>
          <p:nvPr/>
        </p:nvSpPr>
        <p:spPr>
          <a:xfrm>
            <a:off x="1678881" y="657046"/>
            <a:ext cx="5159242" cy="515924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0C710A-C7D5-85F4-66EE-2342E80067AF}"/>
              </a:ext>
            </a:extLst>
          </p:cNvPr>
          <p:cNvSpPr/>
          <p:nvPr/>
        </p:nvSpPr>
        <p:spPr>
          <a:xfrm>
            <a:off x="5999928" y="313356"/>
            <a:ext cx="4333461" cy="4333461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2605CF-E21C-46FB-0B9C-8270959431DE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Trajectoire d’un point d’un solide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7B297CA-442C-4D86-8E0B-5EB3AA1C6901}"/>
                  </a:ext>
                </a:extLst>
              </p:cNvPr>
              <p:cNvSpPr txBox="1"/>
              <p:nvPr/>
            </p:nvSpPr>
            <p:spPr>
              <a:xfrm>
                <a:off x="2330638" y="3910663"/>
                <a:ext cx="1345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f>
                        <m:fPr>
                          <m:type m:val="lin"/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7B297CA-442C-4D86-8E0B-5EB3AA1C6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638" y="3910663"/>
                <a:ext cx="1345923" cy="369332"/>
              </a:xfrm>
              <a:prstGeom prst="rect">
                <a:avLst/>
              </a:prstGeom>
              <a:blipFill>
                <a:blip r:embed="rId4"/>
                <a:stretch>
                  <a:fillRect t="-118333" r="-29864" b="-18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3DCF4C2-ACBE-4228-8F84-970566B2B8DD}"/>
                  </a:ext>
                </a:extLst>
              </p:cNvPr>
              <p:cNvSpPr txBox="1"/>
              <p:nvPr/>
            </p:nvSpPr>
            <p:spPr>
              <a:xfrm>
                <a:off x="1657676" y="5443184"/>
                <a:ext cx="1345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𝑇𝐺</m:t>
                      </m:r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f>
                        <m:fPr>
                          <m:type m:val="lin"/>
                          <m:ctrlP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3DCF4C2-ACBE-4228-8F84-970566B2B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676" y="5443184"/>
                <a:ext cx="1345923" cy="369332"/>
              </a:xfrm>
              <a:prstGeom prst="rect">
                <a:avLst/>
              </a:prstGeom>
              <a:blipFill>
                <a:blip r:embed="rId5"/>
                <a:stretch>
                  <a:fillRect t="-118333" r="-29412" b="-18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32103EC9-A5A6-91EB-7D7B-17F3ABB5A863}"/>
                  </a:ext>
                </a:extLst>
              </p:cNvPr>
              <p:cNvSpPr txBox="1"/>
              <p:nvPr/>
            </p:nvSpPr>
            <p:spPr>
              <a:xfrm>
                <a:off x="8223775" y="4668133"/>
                <a:ext cx="1345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f>
                        <m:fPr>
                          <m:type m:val="lin"/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32103EC9-A5A6-91EB-7D7B-17F3ABB5A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775" y="4668133"/>
                <a:ext cx="1345923" cy="369332"/>
              </a:xfrm>
              <a:prstGeom prst="rect">
                <a:avLst/>
              </a:prstGeom>
              <a:blipFill>
                <a:blip r:embed="rId6"/>
                <a:stretch>
                  <a:fillRect t="-118333" r="-29864" b="-18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307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F724B-2574-B944-90CC-6F581ACF6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C898613-260C-37D5-BE25-CA9441F2C51B}"/>
              </a:ext>
            </a:extLst>
          </p:cNvPr>
          <p:cNvSpPr txBox="1"/>
          <p:nvPr/>
        </p:nvSpPr>
        <p:spPr>
          <a:xfrm>
            <a:off x="355324" y="11147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Exemple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4C86F1-470E-352F-0DD4-5C163296E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0" y="27747"/>
            <a:ext cx="9329530" cy="684242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8C02E71-1D4D-AC4E-5954-2F98D7154452}"/>
              </a:ext>
            </a:extLst>
          </p:cNvPr>
          <p:cNvSpPr/>
          <p:nvPr/>
        </p:nvSpPr>
        <p:spPr>
          <a:xfrm>
            <a:off x="2770444" y="1732545"/>
            <a:ext cx="2998482" cy="299848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D07CBAE-1231-C938-C28A-FA555AA843CE}"/>
              </a:ext>
            </a:extLst>
          </p:cNvPr>
          <p:cNvCxnSpPr/>
          <p:nvPr/>
        </p:nvCxnSpPr>
        <p:spPr>
          <a:xfrm>
            <a:off x="2770444" y="2499136"/>
            <a:ext cx="8557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1E5A4C7-CE77-41A5-C642-1EBD185BA589}"/>
              </a:ext>
            </a:extLst>
          </p:cNvPr>
          <p:cNvCxnSpPr>
            <a:cxnSpLocks/>
          </p:cNvCxnSpPr>
          <p:nvPr/>
        </p:nvCxnSpPr>
        <p:spPr>
          <a:xfrm flipH="1" flipV="1">
            <a:off x="8160308" y="1203673"/>
            <a:ext cx="0" cy="4450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58D40F7-7F65-A83B-8172-7A169E6A00AC}"/>
              </a:ext>
            </a:extLst>
          </p:cNvPr>
          <p:cNvSpPr/>
          <p:nvPr/>
        </p:nvSpPr>
        <p:spPr>
          <a:xfrm>
            <a:off x="1678881" y="657046"/>
            <a:ext cx="5159242" cy="51592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3CE4B0B-9D40-E567-3F1A-5C3262D15330}"/>
              </a:ext>
            </a:extLst>
          </p:cNvPr>
          <p:cNvSpPr/>
          <p:nvPr/>
        </p:nvSpPr>
        <p:spPr>
          <a:xfrm>
            <a:off x="5999928" y="313356"/>
            <a:ext cx="4333461" cy="433346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7162468-7C7A-5301-1488-CF8D241C131C}"/>
              </a:ext>
            </a:extLst>
          </p:cNvPr>
          <p:cNvSpPr/>
          <p:nvPr/>
        </p:nvSpPr>
        <p:spPr>
          <a:xfrm>
            <a:off x="3833062" y="-1823693"/>
            <a:ext cx="8653946" cy="86539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C5971-F70E-7606-DF26-8437C25D6110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Trajectoire d’un point d’un solide</a:t>
            </a:r>
          </a:p>
        </p:txBody>
      </p:sp>
    </p:spTree>
    <p:extLst>
      <p:ext uri="{BB962C8B-B14F-4D97-AF65-F5344CB8AC3E}">
        <p14:creationId xmlns:p14="http://schemas.microsoft.com/office/powerpoint/2010/main" val="202652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2B030-DF0B-1115-BDB7-5855EBD29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D1410E6-F585-85E1-D0A0-DDC2229BC9FA}"/>
              </a:ext>
            </a:extLst>
          </p:cNvPr>
          <p:cNvSpPr txBox="1"/>
          <p:nvPr/>
        </p:nvSpPr>
        <p:spPr>
          <a:xfrm>
            <a:off x="355324" y="11147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Exemple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85F9A0-5282-AF66-30AC-B16040D63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0" y="27747"/>
            <a:ext cx="9329530" cy="684242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188CB10-5085-96DF-8DCA-38E81D1D6283}"/>
              </a:ext>
            </a:extLst>
          </p:cNvPr>
          <p:cNvSpPr/>
          <p:nvPr/>
        </p:nvSpPr>
        <p:spPr>
          <a:xfrm>
            <a:off x="2770444" y="1732545"/>
            <a:ext cx="2998482" cy="299848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70A66EA-4297-D71E-D795-90EF5A588C5E}"/>
              </a:ext>
            </a:extLst>
          </p:cNvPr>
          <p:cNvCxnSpPr/>
          <p:nvPr/>
        </p:nvCxnSpPr>
        <p:spPr>
          <a:xfrm>
            <a:off x="2770444" y="2499136"/>
            <a:ext cx="8557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9B277F1-9CFC-B906-FA3A-FA3DDA390478}"/>
              </a:ext>
            </a:extLst>
          </p:cNvPr>
          <p:cNvCxnSpPr>
            <a:cxnSpLocks/>
          </p:cNvCxnSpPr>
          <p:nvPr/>
        </p:nvCxnSpPr>
        <p:spPr>
          <a:xfrm flipH="1" flipV="1">
            <a:off x="8160308" y="1203673"/>
            <a:ext cx="0" cy="4450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FC0F875-CA3E-3EC0-EAA2-24D410CDBBDF}"/>
              </a:ext>
            </a:extLst>
          </p:cNvPr>
          <p:cNvSpPr/>
          <p:nvPr/>
        </p:nvSpPr>
        <p:spPr>
          <a:xfrm>
            <a:off x="1678881" y="657046"/>
            <a:ext cx="5159242" cy="51592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B1F2673-8BE5-505A-C71F-308C787D2AFF}"/>
              </a:ext>
            </a:extLst>
          </p:cNvPr>
          <p:cNvSpPr/>
          <p:nvPr/>
        </p:nvSpPr>
        <p:spPr>
          <a:xfrm>
            <a:off x="5999928" y="313356"/>
            <a:ext cx="4333461" cy="433346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0F55686-44B6-AC43-7E94-E8681F2A1128}"/>
              </a:ext>
            </a:extLst>
          </p:cNvPr>
          <p:cNvCxnSpPr>
            <a:cxnSpLocks/>
          </p:cNvCxnSpPr>
          <p:nvPr/>
        </p:nvCxnSpPr>
        <p:spPr>
          <a:xfrm flipH="1">
            <a:off x="4432852" y="2480086"/>
            <a:ext cx="3733806" cy="22509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6F2BBCDD-ED1B-69A5-A745-40363BB3C7DA}"/>
              </a:ext>
            </a:extLst>
          </p:cNvPr>
          <p:cNvSpPr/>
          <p:nvPr/>
        </p:nvSpPr>
        <p:spPr>
          <a:xfrm>
            <a:off x="3833062" y="-1823693"/>
            <a:ext cx="8653946" cy="865394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0DEF1A-D4E5-BEE5-7B17-26D81A3F719B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Trajectoire d’un point d’un solide</a:t>
            </a:r>
          </a:p>
        </p:txBody>
      </p:sp>
    </p:spTree>
    <p:extLst>
      <p:ext uri="{BB962C8B-B14F-4D97-AF65-F5344CB8AC3E}">
        <p14:creationId xmlns:p14="http://schemas.microsoft.com/office/powerpoint/2010/main" val="2236374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4A386-67E8-FE74-CAE2-B7FE81D8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E22B905-A4B0-003B-628D-5AEAAEB15FEC}"/>
              </a:ext>
            </a:extLst>
          </p:cNvPr>
          <p:cNvSpPr txBox="1"/>
          <p:nvPr/>
        </p:nvSpPr>
        <p:spPr>
          <a:xfrm>
            <a:off x="355324" y="11147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Exemple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FB09DD-9ABE-7B1C-1C85-E0EA187E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0" y="27747"/>
            <a:ext cx="9329530" cy="684242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7824573-3201-5C2F-3C67-316A4B64420A}"/>
              </a:ext>
            </a:extLst>
          </p:cNvPr>
          <p:cNvSpPr/>
          <p:nvPr/>
        </p:nvSpPr>
        <p:spPr>
          <a:xfrm>
            <a:off x="2770444" y="1732545"/>
            <a:ext cx="2998482" cy="299848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9F14203-B8BC-68C6-0F97-ABCEEEC9396A}"/>
              </a:ext>
            </a:extLst>
          </p:cNvPr>
          <p:cNvCxnSpPr/>
          <p:nvPr/>
        </p:nvCxnSpPr>
        <p:spPr>
          <a:xfrm>
            <a:off x="2770444" y="2499136"/>
            <a:ext cx="8557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D53BE8F-0BE3-F4E9-8126-0443024C539A}"/>
              </a:ext>
            </a:extLst>
          </p:cNvPr>
          <p:cNvCxnSpPr>
            <a:cxnSpLocks/>
          </p:cNvCxnSpPr>
          <p:nvPr/>
        </p:nvCxnSpPr>
        <p:spPr>
          <a:xfrm flipH="1" flipV="1">
            <a:off x="8160308" y="1203673"/>
            <a:ext cx="0" cy="4450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D1394F77-6712-4B9D-DEEE-6D460AF236DE}"/>
              </a:ext>
            </a:extLst>
          </p:cNvPr>
          <p:cNvSpPr/>
          <p:nvPr/>
        </p:nvSpPr>
        <p:spPr>
          <a:xfrm>
            <a:off x="1678881" y="657046"/>
            <a:ext cx="5159242" cy="51592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DE3531E-691B-CDDA-9A24-F9E77D758542}"/>
              </a:ext>
            </a:extLst>
          </p:cNvPr>
          <p:cNvSpPr/>
          <p:nvPr/>
        </p:nvSpPr>
        <p:spPr>
          <a:xfrm>
            <a:off x="5999928" y="313356"/>
            <a:ext cx="4333461" cy="433346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D2D4A4-9A71-C24D-F970-6DE70A946BD9}"/>
              </a:ext>
            </a:extLst>
          </p:cNvPr>
          <p:cNvCxnSpPr>
            <a:cxnSpLocks/>
          </p:cNvCxnSpPr>
          <p:nvPr/>
        </p:nvCxnSpPr>
        <p:spPr>
          <a:xfrm flipH="1">
            <a:off x="4432852" y="2480086"/>
            <a:ext cx="3733806" cy="2250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D08EDE03-AF1E-0C76-7B37-0A5039D3E6DE}"/>
              </a:ext>
            </a:extLst>
          </p:cNvPr>
          <p:cNvSpPr/>
          <p:nvPr/>
        </p:nvSpPr>
        <p:spPr>
          <a:xfrm>
            <a:off x="3833062" y="-1823693"/>
            <a:ext cx="8653946" cy="865394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Arc partiel 29">
            <a:extLst>
              <a:ext uri="{FF2B5EF4-FFF2-40B4-BE49-F238E27FC236}">
                <a16:creationId xmlns:a16="http://schemas.microsoft.com/office/drawing/2014/main" id="{B0AC8711-EFE1-9885-662C-B8FC18164CF7}"/>
              </a:ext>
            </a:extLst>
          </p:cNvPr>
          <p:cNvSpPr/>
          <p:nvPr/>
        </p:nvSpPr>
        <p:spPr>
          <a:xfrm>
            <a:off x="6011111" y="350212"/>
            <a:ext cx="4297848" cy="4297848"/>
          </a:xfrm>
          <a:prstGeom prst="pie">
            <a:avLst>
              <a:gd name="adj1" fmla="val 8978619"/>
              <a:gd name="adj2" fmla="val 10925589"/>
            </a:avLst>
          </a:prstGeom>
          <a:solidFill>
            <a:srgbClr val="FFFF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767C36-6ECC-9870-DAC0-D5EC4938073F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Trajectoire d’un point d’un solide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979F239-34D9-7239-1676-4E98BB732A38}"/>
              </a:ext>
            </a:extLst>
          </p:cNvPr>
          <p:cNvSpPr txBox="1"/>
          <p:nvPr/>
        </p:nvSpPr>
        <p:spPr>
          <a:xfrm>
            <a:off x="4158612" y="4648060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F’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19C4FF-33F1-0FC2-36DB-749FB46F2279}"/>
              </a:ext>
            </a:extLst>
          </p:cNvPr>
          <p:cNvSpPr txBox="1"/>
          <p:nvPr/>
        </p:nvSpPr>
        <p:spPr>
          <a:xfrm>
            <a:off x="6382666" y="3464974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E’</a:t>
            </a:r>
          </a:p>
        </p:txBody>
      </p:sp>
      <p:sp>
        <p:nvSpPr>
          <p:cNvPr id="10" name="Arc partiel 9">
            <a:extLst>
              <a:ext uri="{FF2B5EF4-FFF2-40B4-BE49-F238E27FC236}">
                <a16:creationId xmlns:a16="http://schemas.microsoft.com/office/drawing/2014/main" id="{17157DF6-0EBA-B249-9FFD-4A8DCDC0E576}"/>
              </a:ext>
            </a:extLst>
          </p:cNvPr>
          <p:cNvSpPr/>
          <p:nvPr/>
        </p:nvSpPr>
        <p:spPr>
          <a:xfrm>
            <a:off x="2759261" y="1732545"/>
            <a:ext cx="2998482" cy="2998482"/>
          </a:xfrm>
          <a:prstGeom prst="pie">
            <a:avLst>
              <a:gd name="adj1" fmla="val 3028348"/>
              <a:gd name="adj2" fmla="val 4937524"/>
            </a:avLst>
          </a:prstGeom>
          <a:solidFill>
            <a:srgbClr val="4472C4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Arc partiel 10">
            <a:extLst>
              <a:ext uri="{FF2B5EF4-FFF2-40B4-BE49-F238E27FC236}">
                <a16:creationId xmlns:a16="http://schemas.microsoft.com/office/drawing/2014/main" id="{473602A2-776B-A739-EE20-7CB14C0E1856}"/>
              </a:ext>
            </a:extLst>
          </p:cNvPr>
          <p:cNvSpPr/>
          <p:nvPr/>
        </p:nvSpPr>
        <p:spPr>
          <a:xfrm rot="673127">
            <a:off x="1703817" y="687040"/>
            <a:ext cx="5129248" cy="5129248"/>
          </a:xfrm>
          <a:prstGeom prst="pie">
            <a:avLst>
              <a:gd name="adj1" fmla="val 3028348"/>
              <a:gd name="adj2" fmla="val 4937524"/>
            </a:avLst>
          </a:prstGeom>
          <a:solidFill>
            <a:srgbClr val="4472C4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3DE6FC-A0E8-37D7-760D-6F68F60DDF65}"/>
              </a:ext>
            </a:extLst>
          </p:cNvPr>
          <p:cNvSpPr txBox="1"/>
          <p:nvPr/>
        </p:nvSpPr>
        <p:spPr>
          <a:xfrm>
            <a:off x="3833062" y="5728960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G’</a:t>
            </a:r>
          </a:p>
        </p:txBody>
      </p:sp>
    </p:spTree>
    <p:extLst>
      <p:ext uri="{BB962C8B-B14F-4D97-AF65-F5344CB8AC3E}">
        <p14:creationId xmlns:p14="http://schemas.microsoft.com/office/powerpoint/2010/main" val="356512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D8898-DE65-B663-871D-13698DD1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FD63D80-0D40-9ED1-88AB-A5C18D43483E}"/>
              </a:ext>
            </a:extLst>
          </p:cNvPr>
          <p:cNvSpPr txBox="1"/>
          <p:nvPr/>
        </p:nvSpPr>
        <p:spPr>
          <a:xfrm>
            <a:off x="355324" y="11147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Exemple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05A6A2-67AA-9F48-F015-8F4E7963E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0" y="43764"/>
            <a:ext cx="9329530" cy="684242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4019E74E-1FD4-79A7-0F4F-755E91EE6DDC}"/>
              </a:ext>
            </a:extLst>
          </p:cNvPr>
          <p:cNvSpPr/>
          <p:nvPr/>
        </p:nvSpPr>
        <p:spPr>
          <a:xfrm>
            <a:off x="5999928" y="313356"/>
            <a:ext cx="4333461" cy="433346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Arc partiel 29">
            <a:extLst>
              <a:ext uri="{FF2B5EF4-FFF2-40B4-BE49-F238E27FC236}">
                <a16:creationId xmlns:a16="http://schemas.microsoft.com/office/drawing/2014/main" id="{CB66FEB7-A7A0-612C-EE5B-5A94E169FD74}"/>
              </a:ext>
            </a:extLst>
          </p:cNvPr>
          <p:cNvSpPr/>
          <p:nvPr/>
        </p:nvSpPr>
        <p:spPr>
          <a:xfrm>
            <a:off x="6011111" y="350212"/>
            <a:ext cx="4297848" cy="4297848"/>
          </a:xfrm>
          <a:prstGeom prst="pie">
            <a:avLst>
              <a:gd name="adj1" fmla="val 8978619"/>
              <a:gd name="adj2" fmla="val 10925589"/>
            </a:avLst>
          </a:prstGeom>
          <a:solidFill>
            <a:srgbClr val="FFFF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9BA2C0-04B2-9F5B-1E0D-65347764981A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Trajectoire d’un point d’un solide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7411A17-6429-C176-B95D-BEDB661524C6}"/>
              </a:ext>
            </a:extLst>
          </p:cNvPr>
          <p:cNvSpPr txBox="1"/>
          <p:nvPr/>
        </p:nvSpPr>
        <p:spPr>
          <a:xfrm>
            <a:off x="4158612" y="4648060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F’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8AD390-FB8D-B7D7-DE0C-3E4157367EC9}"/>
              </a:ext>
            </a:extLst>
          </p:cNvPr>
          <p:cNvSpPr txBox="1"/>
          <p:nvPr/>
        </p:nvSpPr>
        <p:spPr>
          <a:xfrm>
            <a:off x="6382666" y="3464974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E’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80E720F-AFB2-D01C-F01A-68BA48B0CE72}"/>
              </a:ext>
            </a:extLst>
          </p:cNvPr>
          <p:cNvSpPr/>
          <p:nvPr/>
        </p:nvSpPr>
        <p:spPr>
          <a:xfrm>
            <a:off x="7443035" y="1756462"/>
            <a:ext cx="1453878" cy="1453878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596CEF5-DCB4-FB1F-B3CF-F5C751E90304}"/>
              </a:ext>
            </a:extLst>
          </p:cNvPr>
          <p:cNvSpPr/>
          <p:nvPr/>
        </p:nvSpPr>
        <p:spPr>
          <a:xfrm>
            <a:off x="4011203" y="299139"/>
            <a:ext cx="1837774" cy="18377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97D5725-7982-813F-DA40-AECC719FA4A8}"/>
                  </a:ext>
                </a:extLst>
              </p:cNvPr>
              <p:cNvSpPr txBox="1"/>
              <p:nvPr/>
            </p:nvSpPr>
            <p:spPr>
              <a:xfrm>
                <a:off x="3752646" y="2122696"/>
                <a:ext cx="1345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𝑇𝐵</m:t>
                      </m:r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f>
                        <m:fPr>
                          <m:type m:val="lin"/>
                          <m:ctrlP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97D5725-7982-813F-DA40-AECC719F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646" y="2122696"/>
                <a:ext cx="1345923" cy="369332"/>
              </a:xfrm>
              <a:prstGeom prst="rect">
                <a:avLst/>
              </a:prstGeom>
              <a:blipFill>
                <a:blip r:embed="rId4"/>
                <a:stretch>
                  <a:fillRect t="-116393" r="-30000" b="-175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E3F9957-6F3C-5D29-85A5-04E89F8A6448}"/>
                  </a:ext>
                </a:extLst>
              </p:cNvPr>
              <p:cNvSpPr txBox="1"/>
              <p:nvPr/>
            </p:nvSpPr>
            <p:spPr>
              <a:xfrm>
                <a:off x="8656568" y="1753364"/>
                <a:ext cx="1345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f>
                        <m:fPr>
                          <m:type m:val="lin"/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E3F9957-6F3C-5D29-85A5-04E89F8A6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568" y="1753364"/>
                <a:ext cx="1345923" cy="369332"/>
              </a:xfrm>
              <a:prstGeom prst="rect">
                <a:avLst/>
              </a:prstGeom>
              <a:blipFill>
                <a:blip r:embed="rId5"/>
                <a:stretch>
                  <a:fillRect t="-118333" r="-29412" b="-18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875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D52F8-7717-3FFD-9266-EBFCF475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6CC0A4C-9D85-5A4F-D966-D853A5E86320}"/>
              </a:ext>
            </a:extLst>
          </p:cNvPr>
          <p:cNvSpPr txBox="1"/>
          <p:nvPr/>
        </p:nvSpPr>
        <p:spPr>
          <a:xfrm>
            <a:off x="355324" y="11147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Exemple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45B1F2-299C-BDE3-DDD7-3406B51B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0" y="43764"/>
            <a:ext cx="9329530" cy="6842420"/>
          </a:xfrm>
          <a:prstGeom prst="rect">
            <a:avLst/>
          </a:prstGeom>
        </p:spPr>
      </p:pic>
      <p:sp>
        <p:nvSpPr>
          <p:cNvPr id="30" name="Arc partiel 29">
            <a:extLst>
              <a:ext uri="{FF2B5EF4-FFF2-40B4-BE49-F238E27FC236}">
                <a16:creationId xmlns:a16="http://schemas.microsoft.com/office/drawing/2014/main" id="{42E19221-688A-865D-454E-86DE681FDFFC}"/>
              </a:ext>
            </a:extLst>
          </p:cNvPr>
          <p:cNvSpPr/>
          <p:nvPr/>
        </p:nvSpPr>
        <p:spPr>
          <a:xfrm>
            <a:off x="6011111" y="350212"/>
            <a:ext cx="4297848" cy="4297848"/>
          </a:xfrm>
          <a:prstGeom prst="pie">
            <a:avLst>
              <a:gd name="adj1" fmla="val 8978619"/>
              <a:gd name="adj2" fmla="val 10925589"/>
            </a:avLst>
          </a:prstGeom>
          <a:solidFill>
            <a:srgbClr val="FFFF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A0DB32-2F7C-86C5-6CBB-16D8C8A93F3E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Trajectoire d’un point d’un solide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A9F652-9D9E-AF4A-323A-AF9BE5CA4582}"/>
              </a:ext>
            </a:extLst>
          </p:cNvPr>
          <p:cNvSpPr txBox="1"/>
          <p:nvPr/>
        </p:nvSpPr>
        <p:spPr>
          <a:xfrm>
            <a:off x="4158612" y="4648060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F’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45C796-6666-7523-22F0-7994D3700F9F}"/>
              </a:ext>
            </a:extLst>
          </p:cNvPr>
          <p:cNvSpPr txBox="1"/>
          <p:nvPr/>
        </p:nvSpPr>
        <p:spPr>
          <a:xfrm>
            <a:off x="6382666" y="3464974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E’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6FA5989-BDF2-8E9E-AF83-EDCA15471F85}"/>
              </a:ext>
            </a:extLst>
          </p:cNvPr>
          <p:cNvSpPr/>
          <p:nvPr/>
        </p:nvSpPr>
        <p:spPr>
          <a:xfrm>
            <a:off x="7443035" y="1756462"/>
            <a:ext cx="1453878" cy="1453878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C68DCD9-F23B-B2B0-6BAD-4F954AED32EE}"/>
              </a:ext>
            </a:extLst>
          </p:cNvPr>
          <p:cNvSpPr/>
          <p:nvPr/>
        </p:nvSpPr>
        <p:spPr>
          <a:xfrm>
            <a:off x="4011203" y="299139"/>
            <a:ext cx="1837774" cy="18377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EAC9D27D-B2AE-D78D-4593-DF81D9083785}"/>
                  </a:ext>
                </a:extLst>
              </p:cNvPr>
              <p:cNvSpPr txBox="1"/>
              <p:nvPr/>
            </p:nvSpPr>
            <p:spPr>
              <a:xfrm>
                <a:off x="3752646" y="2122696"/>
                <a:ext cx="1345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𝑇𝐵</m:t>
                      </m:r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f>
                        <m:fPr>
                          <m:type m:val="lin"/>
                          <m:ctrlP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EAC9D27D-B2AE-D78D-4593-DF81D9083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646" y="2122696"/>
                <a:ext cx="1345923" cy="369332"/>
              </a:xfrm>
              <a:prstGeom prst="rect">
                <a:avLst/>
              </a:prstGeom>
              <a:blipFill>
                <a:blip r:embed="rId4"/>
                <a:stretch>
                  <a:fillRect t="-116393" r="-30000" b="-175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108BB5B-B8A0-4060-DF73-C32271944B43}"/>
                  </a:ext>
                </a:extLst>
              </p:cNvPr>
              <p:cNvSpPr txBox="1"/>
              <p:nvPr/>
            </p:nvSpPr>
            <p:spPr>
              <a:xfrm>
                <a:off x="8656568" y="1753364"/>
                <a:ext cx="1345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f>
                        <m:fPr>
                          <m:type m:val="lin"/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108BB5B-B8A0-4060-DF73-C32271944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568" y="1753364"/>
                <a:ext cx="1345923" cy="369332"/>
              </a:xfrm>
              <a:prstGeom prst="rect">
                <a:avLst/>
              </a:prstGeom>
              <a:blipFill>
                <a:blip r:embed="rId5"/>
                <a:stretch>
                  <a:fillRect t="-118333" r="-29412" b="-18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424F1649-F8FD-14CE-8CEF-82900A91B503}"/>
              </a:ext>
            </a:extLst>
          </p:cNvPr>
          <p:cNvSpPr txBox="1"/>
          <p:nvPr/>
        </p:nvSpPr>
        <p:spPr>
          <a:xfrm>
            <a:off x="7191278" y="1987000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</a:t>
            </a:r>
          </a:p>
        </p:txBody>
      </p:sp>
      <p:sp>
        <p:nvSpPr>
          <p:cNvPr id="9" name="Arc partiel 8">
            <a:extLst>
              <a:ext uri="{FF2B5EF4-FFF2-40B4-BE49-F238E27FC236}">
                <a16:creationId xmlns:a16="http://schemas.microsoft.com/office/drawing/2014/main" id="{3F797927-4F51-E8CE-E5EA-B6623B4F1376}"/>
              </a:ext>
            </a:extLst>
          </p:cNvPr>
          <p:cNvSpPr/>
          <p:nvPr/>
        </p:nvSpPr>
        <p:spPr>
          <a:xfrm rot="3579191">
            <a:off x="7443035" y="1770953"/>
            <a:ext cx="1456366" cy="1456366"/>
          </a:xfrm>
          <a:prstGeom prst="pie">
            <a:avLst>
              <a:gd name="adj1" fmla="val 8978619"/>
              <a:gd name="adj2" fmla="val 10925589"/>
            </a:avLst>
          </a:prstGeom>
          <a:solidFill>
            <a:srgbClr val="FFFF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00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3">
            <a:extLst>
              <a:ext uri="{FF2B5EF4-FFF2-40B4-BE49-F238E27FC236}">
                <a16:creationId xmlns:a16="http://schemas.microsoft.com/office/drawing/2014/main" id="{C542A917-2DC0-41C3-A1A8-3D1A5C65E9C5}"/>
              </a:ext>
            </a:extLst>
          </p:cNvPr>
          <p:cNvSpPr txBox="1"/>
          <p:nvPr/>
        </p:nvSpPr>
        <p:spPr>
          <a:xfrm>
            <a:off x="1600200" y="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 à la cinématique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0F4AABE-E646-D252-ED1D-0B7D8D59A586}"/>
              </a:ext>
            </a:extLst>
          </p:cNvPr>
          <p:cNvSpPr txBox="1"/>
          <p:nvPr/>
        </p:nvSpPr>
        <p:spPr>
          <a:xfrm>
            <a:off x="1306286" y="1028700"/>
            <a:ext cx="9944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Position et mouvement d’un solide</a:t>
            </a:r>
          </a:p>
          <a:p>
            <a:r>
              <a:rPr lang="fr-FR" dirty="0"/>
              <a:t>	Notion de mouvement</a:t>
            </a:r>
          </a:p>
          <a:p>
            <a:r>
              <a:rPr lang="fr-FR" dirty="0"/>
              <a:t>	Notion de temps</a:t>
            </a:r>
          </a:p>
          <a:p>
            <a:r>
              <a:rPr lang="fr-FR" dirty="0"/>
              <a:t>	Paramètres de position d’un solide</a:t>
            </a:r>
          </a:p>
          <a:p>
            <a:r>
              <a:rPr lang="fr-FR" dirty="0"/>
              <a:t>	Vecteur position d’un solide</a:t>
            </a:r>
          </a:p>
          <a:p>
            <a:r>
              <a:rPr lang="fr-FR" dirty="0"/>
              <a:t>Trajectoire d’un point d’un solide</a:t>
            </a:r>
          </a:p>
          <a:p>
            <a:r>
              <a:rPr lang="fr-FR" dirty="0"/>
              <a:t>	Notion de trajectoire</a:t>
            </a:r>
          </a:p>
          <a:p>
            <a:r>
              <a:rPr lang="fr-FR" dirty="0"/>
              <a:t>	Abscisse curviligne / Equation horaire</a:t>
            </a:r>
          </a:p>
          <a:p>
            <a:r>
              <a:rPr lang="fr-FR" dirty="0"/>
              <a:t>Mouvements particuliers d’un solide</a:t>
            </a:r>
          </a:p>
          <a:p>
            <a:r>
              <a:rPr lang="fr-FR" dirty="0"/>
              <a:t>	Translation</a:t>
            </a:r>
          </a:p>
          <a:p>
            <a:r>
              <a:rPr lang="fr-FR" dirty="0"/>
              <a:t>		Différents modes de translation</a:t>
            </a:r>
          </a:p>
          <a:p>
            <a:r>
              <a:rPr lang="fr-FR" dirty="0"/>
              <a:t>	Rotation autour d’un axe</a:t>
            </a:r>
          </a:p>
          <a:p>
            <a:r>
              <a:rPr lang="fr-FR" dirty="0"/>
              <a:t>		Exemple</a:t>
            </a:r>
          </a:p>
          <a:p>
            <a:r>
              <a:rPr lang="fr-FR" dirty="0"/>
              <a:t>	Rotation autour d’un point</a:t>
            </a:r>
          </a:p>
          <a:p>
            <a:r>
              <a:rPr lang="fr-FR" dirty="0"/>
              <a:t>		Exemple	</a:t>
            </a:r>
          </a:p>
        </p:txBody>
      </p:sp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0EAA-BE2B-1292-4D89-129A4076D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354476E-FCBD-5F33-EB93-86F7EB40B338}"/>
              </a:ext>
            </a:extLst>
          </p:cNvPr>
          <p:cNvSpPr txBox="1"/>
          <p:nvPr/>
        </p:nvSpPr>
        <p:spPr>
          <a:xfrm>
            <a:off x="355324" y="11147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Exemple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88C7CA-BD03-F7DD-E98F-D1FED25E4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0" y="43764"/>
            <a:ext cx="9329530" cy="684242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EB118A64-2073-3028-591A-E2CB891E46B8}"/>
              </a:ext>
            </a:extLst>
          </p:cNvPr>
          <p:cNvSpPr/>
          <p:nvPr/>
        </p:nvSpPr>
        <p:spPr>
          <a:xfrm flipH="1">
            <a:off x="4833813" y="-560731"/>
            <a:ext cx="5411022" cy="541102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05DB99B-5109-78BC-1696-2EBC507D3240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Trajectoire d’un point d’un solide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7773A2-06F3-9C69-F5D0-3675E23AA02A}"/>
              </a:ext>
            </a:extLst>
          </p:cNvPr>
          <p:cNvSpPr txBox="1"/>
          <p:nvPr/>
        </p:nvSpPr>
        <p:spPr>
          <a:xfrm>
            <a:off x="4158612" y="4648060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F’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B6DA12-A5A6-7408-DA94-54544D8CAEAF}"/>
              </a:ext>
            </a:extLst>
          </p:cNvPr>
          <p:cNvSpPr txBox="1"/>
          <p:nvPr/>
        </p:nvSpPr>
        <p:spPr>
          <a:xfrm>
            <a:off x="6382666" y="3464974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E’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514A4C0-CB36-D6C7-0970-673A25873F29}"/>
              </a:ext>
            </a:extLst>
          </p:cNvPr>
          <p:cNvSpPr/>
          <p:nvPr/>
        </p:nvSpPr>
        <p:spPr>
          <a:xfrm>
            <a:off x="7443035" y="1756462"/>
            <a:ext cx="1453878" cy="1453878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4FA35FC-07A8-478E-C32C-9B03674D925F}"/>
              </a:ext>
            </a:extLst>
          </p:cNvPr>
          <p:cNvSpPr/>
          <p:nvPr/>
        </p:nvSpPr>
        <p:spPr>
          <a:xfrm>
            <a:off x="4011203" y="299139"/>
            <a:ext cx="1837774" cy="18377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A18CBEC-1628-FC38-B9F7-C7B6E4B39420}"/>
                  </a:ext>
                </a:extLst>
              </p:cNvPr>
              <p:cNvSpPr txBox="1"/>
              <p:nvPr/>
            </p:nvSpPr>
            <p:spPr>
              <a:xfrm>
                <a:off x="3752646" y="2122696"/>
                <a:ext cx="1345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𝑇𝐵</m:t>
                      </m:r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f>
                        <m:fPr>
                          <m:type m:val="lin"/>
                          <m:ctrlP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A18CBEC-1628-FC38-B9F7-C7B6E4B39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646" y="2122696"/>
                <a:ext cx="1345923" cy="369332"/>
              </a:xfrm>
              <a:prstGeom prst="rect">
                <a:avLst/>
              </a:prstGeom>
              <a:blipFill>
                <a:blip r:embed="rId4"/>
                <a:stretch>
                  <a:fillRect t="-116393" r="-30000" b="-175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C2508E9-811E-FFCC-6F9A-F022E057E59F}"/>
                  </a:ext>
                </a:extLst>
              </p:cNvPr>
              <p:cNvSpPr txBox="1"/>
              <p:nvPr/>
            </p:nvSpPr>
            <p:spPr>
              <a:xfrm>
                <a:off x="8656568" y="1753364"/>
                <a:ext cx="1345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f>
                        <m:fPr>
                          <m:type m:val="lin"/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C2508E9-811E-FFCC-6F9A-F022E057E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568" y="1753364"/>
                <a:ext cx="1345923" cy="369332"/>
              </a:xfrm>
              <a:prstGeom prst="rect">
                <a:avLst/>
              </a:prstGeom>
              <a:blipFill>
                <a:blip r:embed="rId5"/>
                <a:stretch>
                  <a:fillRect t="-118333" r="-29412" b="-18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03C034A1-2A86-6034-490A-1BEF52833EB5}"/>
              </a:ext>
            </a:extLst>
          </p:cNvPr>
          <p:cNvSpPr txBox="1"/>
          <p:nvPr/>
        </p:nvSpPr>
        <p:spPr>
          <a:xfrm>
            <a:off x="7191278" y="1987000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</a:t>
            </a:r>
          </a:p>
        </p:txBody>
      </p:sp>
      <p:sp>
        <p:nvSpPr>
          <p:cNvPr id="9" name="Arc partiel 8">
            <a:extLst>
              <a:ext uri="{FF2B5EF4-FFF2-40B4-BE49-F238E27FC236}">
                <a16:creationId xmlns:a16="http://schemas.microsoft.com/office/drawing/2014/main" id="{151312C2-56DE-1655-8993-759F08C99E04}"/>
              </a:ext>
            </a:extLst>
          </p:cNvPr>
          <p:cNvSpPr/>
          <p:nvPr/>
        </p:nvSpPr>
        <p:spPr>
          <a:xfrm rot="3579191">
            <a:off x="7443035" y="1770953"/>
            <a:ext cx="1456366" cy="1456366"/>
          </a:xfrm>
          <a:prstGeom prst="pie">
            <a:avLst>
              <a:gd name="adj1" fmla="val 8978619"/>
              <a:gd name="adj2" fmla="val 10925589"/>
            </a:avLst>
          </a:prstGeom>
          <a:solidFill>
            <a:srgbClr val="FFFF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FBDBD-4870-E893-9DA0-A8E73AEADC7B}"/>
              </a:ext>
            </a:extLst>
          </p:cNvPr>
          <p:cNvSpPr txBox="1"/>
          <p:nvPr/>
        </p:nvSpPr>
        <p:spPr>
          <a:xfrm>
            <a:off x="4514528" y="1811796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B’</a:t>
            </a:r>
          </a:p>
        </p:txBody>
      </p:sp>
    </p:spTree>
    <p:extLst>
      <p:ext uri="{BB962C8B-B14F-4D97-AF65-F5344CB8AC3E}">
        <p14:creationId xmlns:p14="http://schemas.microsoft.com/office/powerpoint/2010/main" val="2566864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8F595-4804-AA9E-51FB-2B5C0D5DB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35130B9-01D0-B4EF-CBDA-46AB5EC4A814}"/>
              </a:ext>
            </a:extLst>
          </p:cNvPr>
          <p:cNvSpPr txBox="1"/>
          <p:nvPr/>
        </p:nvSpPr>
        <p:spPr>
          <a:xfrm>
            <a:off x="355324" y="11147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Exemple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617AD7-DDE8-0BE7-59CC-866EE69DA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0" y="43764"/>
            <a:ext cx="9329530" cy="68424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6C24F40-0481-0273-3AD4-B9765A763283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Trajectoire d’un point d’un solide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43E4595-15F9-6239-4C0B-EA15DF9C6E4C}"/>
              </a:ext>
            </a:extLst>
          </p:cNvPr>
          <p:cNvSpPr txBox="1"/>
          <p:nvPr/>
        </p:nvSpPr>
        <p:spPr>
          <a:xfrm>
            <a:off x="4158612" y="4648060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F’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1B06A5-39ED-7FC7-1ACB-9D041DFEAB6C}"/>
              </a:ext>
            </a:extLst>
          </p:cNvPr>
          <p:cNvSpPr txBox="1"/>
          <p:nvPr/>
        </p:nvSpPr>
        <p:spPr>
          <a:xfrm>
            <a:off x="6382666" y="3464974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E’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20EF51-D07C-9A4B-BA6C-00B6CC9CE899}"/>
              </a:ext>
            </a:extLst>
          </p:cNvPr>
          <p:cNvSpPr txBox="1"/>
          <p:nvPr/>
        </p:nvSpPr>
        <p:spPr>
          <a:xfrm>
            <a:off x="7191278" y="1987000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</a:t>
            </a:r>
          </a:p>
        </p:txBody>
      </p:sp>
      <p:sp>
        <p:nvSpPr>
          <p:cNvPr id="9" name="Arc partiel 8">
            <a:extLst>
              <a:ext uri="{FF2B5EF4-FFF2-40B4-BE49-F238E27FC236}">
                <a16:creationId xmlns:a16="http://schemas.microsoft.com/office/drawing/2014/main" id="{F6B68152-0E9E-4262-F8E5-E5B5D4093D0E}"/>
              </a:ext>
            </a:extLst>
          </p:cNvPr>
          <p:cNvSpPr/>
          <p:nvPr/>
        </p:nvSpPr>
        <p:spPr>
          <a:xfrm rot="3579191">
            <a:off x="7443035" y="1770953"/>
            <a:ext cx="1456366" cy="1456366"/>
          </a:xfrm>
          <a:prstGeom prst="pie">
            <a:avLst>
              <a:gd name="adj1" fmla="val 8978619"/>
              <a:gd name="adj2" fmla="val 10925589"/>
            </a:avLst>
          </a:prstGeom>
          <a:solidFill>
            <a:srgbClr val="FFFF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Arc partiel 19">
            <a:extLst>
              <a:ext uri="{FF2B5EF4-FFF2-40B4-BE49-F238E27FC236}">
                <a16:creationId xmlns:a16="http://schemas.microsoft.com/office/drawing/2014/main" id="{9054D6BF-009C-657C-D09F-AF3F1BE117A2}"/>
              </a:ext>
            </a:extLst>
          </p:cNvPr>
          <p:cNvSpPr/>
          <p:nvPr/>
        </p:nvSpPr>
        <p:spPr>
          <a:xfrm rot="17196346">
            <a:off x="4010541" y="285046"/>
            <a:ext cx="1865958" cy="1865958"/>
          </a:xfrm>
          <a:prstGeom prst="pie">
            <a:avLst>
              <a:gd name="adj1" fmla="val 8978619"/>
              <a:gd name="adj2" fmla="val 10150171"/>
            </a:avLst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7FC25B0-4543-9672-A956-135EE38FCFD9}"/>
              </a:ext>
            </a:extLst>
          </p:cNvPr>
          <p:cNvSpPr txBox="1"/>
          <p:nvPr/>
        </p:nvSpPr>
        <p:spPr>
          <a:xfrm>
            <a:off x="4514528" y="1811796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B’</a:t>
            </a:r>
          </a:p>
        </p:txBody>
      </p:sp>
      <p:sp>
        <p:nvSpPr>
          <p:cNvPr id="12" name="Arc partiel 11">
            <a:extLst>
              <a:ext uri="{FF2B5EF4-FFF2-40B4-BE49-F238E27FC236}">
                <a16:creationId xmlns:a16="http://schemas.microsoft.com/office/drawing/2014/main" id="{79FF9E6B-93BC-5A84-3147-3848DE7A6BAB}"/>
              </a:ext>
            </a:extLst>
          </p:cNvPr>
          <p:cNvSpPr/>
          <p:nvPr/>
        </p:nvSpPr>
        <p:spPr>
          <a:xfrm>
            <a:off x="2759261" y="1732545"/>
            <a:ext cx="2998482" cy="2998482"/>
          </a:xfrm>
          <a:prstGeom prst="pie">
            <a:avLst>
              <a:gd name="adj1" fmla="val 3028348"/>
              <a:gd name="adj2" fmla="val 4937524"/>
            </a:avLst>
          </a:prstGeom>
          <a:solidFill>
            <a:srgbClr val="4472C4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Arc partiel 17">
            <a:extLst>
              <a:ext uri="{FF2B5EF4-FFF2-40B4-BE49-F238E27FC236}">
                <a16:creationId xmlns:a16="http://schemas.microsoft.com/office/drawing/2014/main" id="{51B87D82-A549-EBD0-882C-B3B7020696C3}"/>
              </a:ext>
            </a:extLst>
          </p:cNvPr>
          <p:cNvSpPr/>
          <p:nvPr/>
        </p:nvSpPr>
        <p:spPr>
          <a:xfrm rot="673127">
            <a:off x="1703817" y="687040"/>
            <a:ext cx="5129248" cy="5129248"/>
          </a:xfrm>
          <a:prstGeom prst="pie">
            <a:avLst>
              <a:gd name="adj1" fmla="val 3028348"/>
              <a:gd name="adj2" fmla="val 4937524"/>
            </a:avLst>
          </a:prstGeom>
          <a:solidFill>
            <a:srgbClr val="4472C4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12D0FB5-9424-D040-B7E2-A412C0F6E02B}"/>
              </a:ext>
            </a:extLst>
          </p:cNvPr>
          <p:cNvSpPr txBox="1"/>
          <p:nvPr/>
        </p:nvSpPr>
        <p:spPr>
          <a:xfrm>
            <a:off x="3815706" y="5665860"/>
            <a:ext cx="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G’</a:t>
            </a:r>
          </a:p>
        </p:txBody>
      </p:sp>
      <p:sp>
        <p:nvSpPr>
          <p:cNvPr id="21" name="Arc partiel 20">
            <a:extLst>
              <a:ext uri="{FF2B5EF4-FFF2-40B4-BE49-F238E27FC236}">
                <a16:creationId xmlns:a16="http://schemas.microsoft.com/office/drawing/2014/main" id="{529B1E9C-F03D-5A21-D55A-7394D83E6A35}"/>
              </a:ext>
            </a:extLst>
          </p:cNvPr>
          <p:cNvSpPr/>
          <p:nvPr/>
        </p:nvSpPr>
        <p:spPr>
          <a:xfrm>
            <a:off x="6007667" y="360151"/>
            <a:ext cx="4297848" cy="4297848"/>
          </a:xfrm>
          <a:prstGeom prst="pie">
            <a:avLst>
              <a:gd name="adj1" fmla="val 8978619"/>
              <a:gd name="adj2" fmla="val 10925589"/>
            </a:avLst>
          </a:prstGeom>
          <a:solidFill>
            <a:srgbClr val="FFFF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64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DD1E-3B56-7EEA-C110-7FF1B9CBB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04FE3CC-1D43-A0D3-9455-51A611D2AA79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Position et mouvement d’un solide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1F7F3B-36BB-86E3-96DB-76520E3EB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9" t="6666"/>
          <a:stretch/>
        </p:blipFill>
        <p:spPr>
          <a:xfrm>
            <a:off x="4247110" y="901162"/>
            <a:ext cx="7307360" cy="42457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50D396-3D4C-9A26-8053-65BDD14D8697}"/>
              </a:ext>
            </a:extLst>
          </p:cNvPr>
          <p:cNvSpPr txBox="1"/>
          <p:nvPr/>
        </p:nvSpPr>
        <p:spPr>
          <a:xfrm>
            <a:off x="657470" y="777667"/>
            <a:ext cx="3316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mouvement d'un système est relatif car sa trajectoire et sa vitesse dépend de l'objet par rapport auquel on étudie le système : le référentiel. Les référentiels les plus courants employés sont les référentiels terrestres géocentrique et héliocentrique. Lors d'un mouvement de translation, les vitesses peuvent s'ajouter ou se soustraire.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FED0C22-7E7E-982B-CA8B-D3F326830FC6}"/>
              </a:ext>
            </a:extLst>
          </p:cNvPr>
          <p:cNvSpPr txBox="1"/>
          <p:nvPr/>
        </p:nvSpPr>
        <p:spPr>
          <a:xfrm>
            <a:off x="657470" y="4408206"/>
            <a:ext cx="3316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dit que le mouvement est relatif car la trajectoire et la vitesse dépendent de l'objet par rapport auquel on étudie le système.</a:t>
            </a:r>
          </a:p>
        </p:txBody>
      </p:sp>
    </p:spTree>
    <p:extLst>
      <p:ext uri="{BB962C8B-B14F-4D97-AF65-F5344CB8AC3E}">
        <p14:creationId xmlns:p14="http://schemas.microsoft.com/office/powerpoint/2010/main" val="347855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B0297B8-C4F8-4FFD-AE01-D02AE62527A0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Position et mouvement d’un 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072E40-E00B-2A2D-0185-4D2B72634755}"/>
              </a:ext>
            </a:extLst>
          </p:cNvPr>
          <p:cNvSpPr txBox="1"/>
          <p:nvPr/>
        </p:nvSpPr>
        <p:spPr>
          <a:xfrm>
            <a:off x="657470" y="1387270"/>
            <a:ext cx="331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Définition d’un référentiel :</a:t>
            </a:r>
          </a:p>
          <a:p>
            <a:r>
              <a:rPr lang="fr-FR" dirty="0"/>
              <a:t>Le référentiel est l'objet par rapport auquel on étudie le mouvement d'un système.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7D2F6F-BA68-7DCE-9D47-4B25624E3F9F}"/>
              </a:ext>
            </a:extLst>
          </p:cNvPr>
          <p:cNvSpPr txBox="1"/>
          <p:nvPr/>
        </p:nvSpPr>
        <p:spPr>
          <a:xfrm>
            <a:off x="657471" y="2867244"/>
            <a:ext cx="3316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Propriété d’un référentiel :</a:t>
            </a:r>
          </a:p>
          <a:p>
            <a:r>
              <a:rPr lang="fr-FR" dirty="0"/>
              <a:t>Un référentiel est constitué.:</a:t>
            </a:r>
          </a:p>
          <a:p>
            <a:r>
              <a:rPr lang="fr-FR" dirty="0"/>
              <a:t>D'une horloge permettant un repérage des dates. </a:t>
            </a:r>
          </a:p>
          <a:p>
            <a:r>
              <a:rPr lang="fr-FR" dirty="0"/>
              <a:t>D’un solide de référence par rapport auquel on repère les positions du système.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8A61B8-C051-C407-4F24-C832F874C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09" y="863782"/>
            <a:ext cx="6411220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9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9E274-719C-60AB-0AF5-E902AFAEC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106ADF7-5A38-FF29-880C-6C29EA3BAB37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Position et mouvement d’un 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86DE87-5197-333B-3CBE-D53A24C9E0E8}"/>
              </a:ext>
            </a:extLst>
          </p:cNvPr>
          <p:cNvSpPr txBox="1"/>
          <p:nvPr/>
        </p:nvSpPr>
        <p:spPr>
          <a:xfrm>
            <a:off x="657470" y="1387270"/>
            <a:ext cx="33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Soustraction des vitesses.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8EBE75-8C52-9849-46C1-150EE30DEB83}"/>
              </a:ext>
            </a:extLst>
          </p:cNvPr>
          <p:cNvSpPr txBox="1"/>
          <p:nvPr/>
        </p:nvSpPr>
        <p:spPr>
          <a:xfrm>
            <a:off x="657471" y="2867244"/>
            <a:ext cx="36097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les vecteurs sont de sens opposés. Alors les valeurs se soustraient. </a:t>
            </a:r>
          </a:p>
          <a:p>
            <a:r>
              <a:rPr lang="fr-FR" dirty="0"/>
              <a:t>Dans le référentiel terrestre, comme par rapport à l'observateur B, la personne A se déplace selon un vecteur vitesse </a:t>
            </a:r>
          </a:p>
          <a:p>
            <a:r>
              <a:rPr lang="fr-FR" dirty="0"/>
              <a:t>Va/b = Vt-Va.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84381C-59A2-2224-3688-83CCD02FE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80" y="731456"/>
            <a:ext cx="6268325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2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9D657-4855-0FED-A8C2-0394A37FF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F85C547-2967-9561-A6F7-CC4B38FF7D8A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Notion de temps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F82007-A788-869F-1B54-D2D95A2719FA}"/>
              </a:ext>
            </a:extLst>
          </p:cNvPr>
          <p:cNvSpPr txBox="1"/>
          <p:nvPr/>
        </p:nvSpPr>
        <p:spPr>
          <a:xfrm>
            <a:off x="657470" y="1387270"/>
            <a:ext cx="90264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hommes mesurent l'écoulement du temps en se servant d'horloges, qui sont des mécanismes animés de mouvements particuliers sous l'action de forces connues. </a:t>
            </a:r>
          </a:p>
          <a:p>
            <a:r>
              <a:rPr lang="fr-FR" dirty="0"/>
              <a:t>Ces horloges permettent par comparaison de repérer les états d'autres mécanismes. </a:t>
            </a:r>
          </a:p>
          <a:p>
            <a:r>
              <a:rPr lang="fr-FR" dirty="0"/>
              <a:t>Si l'état de tels mécanismes ne change pas, on dira qu'il n'évolue pas. S'il change, on dira qu'il évolue. </a:t>
            </a:r>
          </a:p>
          <a:p>
            <a:r>
              <a:rPr lang="fr-FR" dirty="0"/>
              <a:t>On peut en particulier à chaque État ai de l'horloge faire correspondre un point de la droite réelle et un nombre réel que l'on appelle l'instant.</a:t>
            </a:r>
          </a:p>
          <a:p>
            <a:r>
              <a:rPr lang="fr-FR" dirty="0"/>
              <a:t>À l’état a1 correspond l'instant t1.</a:t>
            </a:r>
          </a:p>
          <a:p>
            <a:r>
              <a:rPr lang="fr-FR" dirty="0"/>
              <a:t>À l’état a2 correspond l'instant t2. </a:t>
            </a:r>
          </a:p>
          <a:p>
            <a:r>
              <a:rPr lang="fr-FR" dirty="0"/>
              <a:t>La différence t2 – t1 définit la durée nécessaire à l'horloge pour passer de l’état a1 à l’état a2. </a:t>
            </a:r>
          </a:p>
          <a:p>
            <a:r>
              <a:rPr lang="fr-FR" dirty="0"/>
              <a:t>À l’état a0 choisi arbitrairement, il est possible de faire correspondre le scalaire tl0, appelé instant origine. </a:t>
            </a:r>
          </a:p>
          <a:p>
            <a:r>
              <a:rPr lang="fr-FR" dirty="0"/>
              <a:t>Le choix d'une échelle de temps définit une chronologie. On remarquera que la notion de temps est indissociable de la notion de mouvement.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A839DA2B-0A58-299B-9542-7034758FAD5B}"/>
              </a:ext>
            </a:extLst>
          </p:cNvPr>
          <p:cNvSpPr/>
          <p:nvPr/>
        </p:nvSpPr>
        <p:spPr>
          <a:xfrm>
            <a:off x="1132114" y="5730240"/>
            <a:ext cx="9718766" cy="1741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486FE1A-9444-8D6F-FE54-9AEDEBAD8C95}"/>
              </a:ext>
            </a:extLst>
          </p:cNvPr>
          <p:cNvCxnSpPr>
            <a:cxnSpLocks/>
          </p:cNvCxnSpPr>
          <p:nvPr/>
        </p:nvCxnSpPr>
        <p:spPr>
          <a:xfrm>
            <a:off x="2185851" y="5564777"/>
            <a:ext cx="0" cy="478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1E204C7-5469-DBAF-EEFD-297CE4FEBC0E}"/>
              </a:ext>
            </a:extLst>
          </p:cNvPr>
          <p:cNvCxnSpPr>
            <a:cxnSpLocks/>
          </p:cNvCxnSpPr>
          <p:nvPr/>
        </p:nvCxnSpPr>
        <p:spPr>
          <a:xfrm>
            <a:off x="4680857" y="5564777"/>
            <a:ext cx="0" cy="478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59BA6B5-B2F9-C258-5DC8-0BABD117ABC9}"/>
              </a:ext>
            </a:extLst>
          </p:cNvPr>
          <p:cNvCxnSpPr>
            <a:cxnSpLocks/>
          </p:cNvCxnSpPr>
          <p:nvPr/>
        </p:nvCxnSpPr>
        <p:spPr>
          <a:xfrm>
            <a:off x="6884125" y="5564777"/>
            <a:ext cx="0" cy="478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B14684F-C3E4-5B40-7120-1FA4FBE9B2B7}"/>
              </a:ext>
            </a:extLst>
          </p:cNvPr>
          <p:cNvSpPr txBox="1"/>
          <p:nvPr/>
        </p:nvSpPr>
        <p:spPr>
          <a:xfrm>
            <a:off x="1889760" y="6235337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7F23A6-644F-A5C6-592C-59646F79ABE9}"/>
              </a:ext>
            </a:extLst>
          </p:cNvPr>
          <p:cNvSpPr txBox="1"/>
          <p:nvPr/>
        </p:nvSpPr>
        <p:spPr>
          <a:xfrm>
            <a:off x="4463142" y="6203071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FA08A3-8A2A-B0E6-27E8-F2B4F11AEFDA}"/>
              </a:ext>
            </a:extLst>
          </p:cNvPr>
          <p:cNvSpPr txBox="1"/>
          <p:nvPr/>
        </p:nvSpPr>
        <p:spPr>
          <a:xfrm>
            <a:off x="6666410" y="6203071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t2</a:t>
            </a:r>
          </a:p>
        </p:txBody>
      </p:sp>
      <p:sp>
        <p:nvSpPr>
          <p:cNvPr id="15" name="Accolade ouvrante 14">
            <a:extLst>
              <a:ext uri="{FF2B5EF4-FFF2-40B4-BE49-F238E27FC236}">
                <a16:creationId xmlns:a16="http://schemas.microsoft.com/office/drawing/2014/main" id="{C9CE7624-B8F7-3959-0C84-84B9EFDDF58C}"/>
              </a:ext>
            </a:extLst>
          </p:cNvPr>
          <p:cNvSpPr/>
          <p:nvPr/>
        </p:nvSpPr>
        <p:spPr>
          <a:xfrm rot="5400000">
            <a:off x="5617028" y="4446637"/>
            <a:ext cx="330926" cy="22032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54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EE03F-43D6-1460-62EE-0B7DDDB87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D89E6D3-F719-7B8A-52E8-9F803C0039DB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Paramètres de position d’un solide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FB04B3B-4900-AB2D-C9C9-E25C7106EDDA}"/>
              </a:ext>
            </a:extLst>
          </p:cNvPr>
          <p:cNvCxnSpPr/>
          <p:nvPr/>
        </p:nvCxnSpPr>
        <p:spPr>
          <a:xfrm>
            <a:off x="5329646" y="2978331"/>
            <a:ext cx="1114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8CB2D89-E231-37AE-0A8F-10C944D1707D}"/>
              </a:ext>
            </a:extLst>
          </p:cNvPr>
          <p:cNvCxnSpPr>
            <a:cxnSpLocks/>
          </p:cNvCxnSpPr>
          <p:nvPr/>
        </p:nvCxnSpPr>
        <p:spPr>
          <a:xfrm flipH="1">
            <a:off x="4602480" y="2978331"/>
            <a:ext cx="727166" cy="29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F614A2E-BCA6-2336-A8F2-D9CB1F0081A5}"/>
              </a:ext>
            </a:extLst>
          </p:cNvPr>
          <p:cNvCxnSpPr>
            <a:cxnSpLocks/>
          </p:cNvCxnSpPr>
          <p:nvPr/>
        </p:nvCxnSpPr>
        <p:spPr>
          <a:xfrm flipV="1">
            <a:off x="5329646" y="1989909"/>
            <a:ext cx="0" cy="988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DCDD7B6-924B-64EE-5999-15A6DC31CEAB}"/>
              </a:ext>
            </a:extLst>
          </p:cNvPr>
          <p:cNvSpPr txBox="1"/>
          <p:nvPr/>
        </p:nvSpPr>
        <p:spPr>
          <a:xfrm>
            <a:off x="4966063" y="1863056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7438E60-C811-10B0-9E03-EED6605BBB66}"/>
              </a:ext>
            </a:extLst>
          </p:cNvPr>
          <p:cNvSpPr txBox="1"/>
          <p:nvPr/>
        </p:nvSpPr>
        <p:spPr>
          <a:xfrm>
            <a:off x="6262551" y="26089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xo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5B1FB7B-456A-1CD3-DA81-261DC2B3BB04}"/>
              </a:ext>
            </a:extLst>
          </p:cNvPr>
          <p:cNvSpPr txBox="1"/>
          <p:nvPr/>
        </p:nvSpPr>
        <p:spPr>
          <a:xfrm>
            <a:off x="4305845" y="29427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zo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B971161-0514-D087-C40D-1D785803221A}"/>
              </a:ext>
            </a:extLst>
          </p:cNvPr>
          <p:cNvSpPr txBox="1"/>
          <p:nvPr/>
        </p:nvSpPr>
        <p:spPr>
          <a:xfrm>
            <a:off x="4966063" y="26089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Oo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512878B-2C45-1889-0FA8-B227915509D8}"/>
              </a:ext>
            </a:extLst>
          </p:cNvPr>
          <p:cNvSpPr txBox="1"/>
          <p:nvPr/>
        </p:nvSpPr>
        <p:spPr>
          <a:xfrm rot="20295411">
            <a:off x="4785701" y="2990515"/>
            <a:ext cx="69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(Ro)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A29A59C8-29D9-0FAD-3590-E6A70303B572}"/>
              </a:ext>
            </a:extLst>
          </p:cNvPr>
          <p:cNvSpPr/>
          <p:nvPr/>
        </p:nvSpPr>
        <p:spPr>
          <a:xfrm>
            <a:off x="8373586" y="2222275"/>
            <a:ext cx="2191464" cy="1683886"/>
          </a:xfrm>
          <a:custGeom>
            <a:avLst/>
            <a:gdLst>
              <a:gd name="connsiteX0" fmla="*/ 701834 w 2191464"/>
              <a:gd name="connsiteY0" fmla="*/ 1564 h 1682685"/>
              <a:gd name="connsiteX1" fmla="*/ 153194 w 2191464"/>
              <a:gd name="connsiteY1" fmla="*/ 70144 h 1682685"/>
              <a:gd name="connsiteX2" fmla="*/ 46514 w 2191464"/>
              <a:gd name="connsiteY2" fmla="*/ 214924 h 1682685"/>
              <a:gd name="connsiteX3" fmla="*/ 46514 w 2191464"/>
              <a:gd name="connsiteY3" fmla="*/ 915964 h 1682685"/>
              <a:gd name="connsiteX4" fmla="*/ 115094 w 2191464"/>
              <a:gd name="connsiteY4" fmla="*/ 1083604 h 1682685"/>
              <a:gd name="connsiteX5" fmla="*/ 297974 w 2191464"/>
              <a:gd name="connsiteY5" fmla="*/ 1319824 h 1682685"/>
              <a:gd name="connsiteX6" fmla="*/ 800894 w 2191464"/>
              <a:gd name="connsiteY6" fmla="*/ 1571284 h 1682685"/>
              <a:gd name="connsiteX7" fmla="*/ 1067594 w 2191464"/>
              <a:gd name="connsiteY7" fmla="*/ 1639864 h 1682685"/>
              <a:gd name="connsiteX8" fmla="*/ 1509554 w 2191464"/>
              <a:gd name="connsiteY8" fmla="*/ 1670344 h 1682685"/>
              <a:gd name="connsiteX9" fmla="*/ 2065814 w 2191464"/>
              <a:gd name="connsiteY9" fmla="*/ 1540804 h 1682685"/>
              <a:gd name="connsiteX10" fmla="*/ 2149634 w 2191464"/>
              <a:gd name="connsiteY10" fmla="*/ 1396024 h 1682685"/>
              <a:gd name="connsiteX11" fmla="*/ 2187734 w 2191464"/>
              <a:gd name="connsiteY11" fmla="*/ 1243624 h 1682685"/>
              <a:gd name="connsiteX12" fmla="*/ 2142014 w 2191464"/>
              <a:gd name="connsiteY12" fmla="*/ 717844 h 1682685"/>
              <a:gd name="connsiteX13" fmla="*/ 1981994 w 2191464"/>
              <a:gd name="connsiteY13" fmla="*/ 405424 h 1682685"/>
              <a:gd name="connsiteX14" fmla="*/ 1783874 w 2191464"/>
              <a:gd name="connsiteY14" fmla="*/ 222544 h 1682685"/>
              <a:gd name="connsiteX15" fmla="*/ 1517174 w 2191464"/>
              <a:gd name="connsiteY15" fmla="*/ 100624 h 1682685"/>
              <a:gd name="connsiteX16" fmla="*/ 1395254 w 2191464"/>
              <a:gd name="connsiteY16" fmla="*/ 77764 h 1682685"/>
              <a:gd name="connsiteX17" fmla="*/ 1128554 w 2191464"/>
              <a:gd name="connsiteY17" fmla="*/ 62524 h 1682685"/>
              <a:gd name="connsiteX18" fmla="*/ 808514 w 2191464"/>
              <a:gd name="connsiteY18" fmla="*/ 47284 h 1682685"/>
              <a:gd name="connsiteX19" fmla="*/ 785654 w 2191464"/>
              <a:gd name="connsiteY19" fmla="*/ 39664 h 1682685"/>
              <a:gd name="connsiteX20" fmla="*/ 701834 w 2191464"/>
              <a:gd name="connsiteY20" fmla="*/ 1564 h 1682685"/>
              <a:gd name="connsiteX0" fmla="*/ 701834 w 2191464"/>
              <a:gd name="connsiteY0" fmla="*/ 2765 h 1683886"/>
              <a:gd name="connsiteX1" fmla="*/ 153194 w 2191464"/>
              <a:gd name="connsiteY1" fmla="*/ 71345 h 1683886"/>
              <a:gd name="connsiteX2" fmla="*/ 46514 w 2191464"/>
              <a:gd name="connsiteY2" fmla="*/ 216125 h 1683886"/>
              <a:gd name="connsiteX3" fmla="*/ 46514 w 2191464"/>
              <a:gd name="connsiteY3" fmla="*/ 917165 h 1683886"/>
              <a:gd name="connsiteX4" fmla="*/ 115094 w 2191464"/>
              <a:gd name="connsiteY4" fmla="*/ 1084805 h 1683886"/>
              <a:gd name="connsiteX5" fmla="*/ 297974 w 2191464"/>
              <a:gd name="connsiteY5" fmla="*/ 1321025 h 1683886"/>
              <a:gd name="connsiteX6" fmla="*/ 800894 w 2191464"/>
              <a:gd name="connsiteY6" fmla="*/ 1572485 h 1683886"/>
              <a:gd name="connsiteX7" fmla="*/ 1067594 w 2191464"/>
              <a:gd name="connsiteY7" fmla="*/ 1641065 h 1683886"/>
              <a:gd name="connsiteX8" fmla="*/ 1509554 w 2191464"/>
              <a:gd name="connsiteY8" fmla="*/ 1671545 h 1683886"/>
              <a:gd name="connsiteX9" fmla="*/ 2065814 w 2191464"/>
              <a:gd name="connsiteY9" fmla="*/ 1542005 h 1683886"/>
              <a:gd name="connsiteX10" fmla="*/ 2149634 w 2191464"/>
              <a:gd name="connsiteY10" fmla="*/ 1397225 h 1683886"/>
              <a:gd name="connsiteX11" fmla="*/ 2187734 w 2191464"/>
              <a:gd name="connsiteY11" fmla="*/ 1244825 h 1683886"/>
              <a:gd name="connsiteX12" fmla="*/ 2142014 w 2191464"/>
              <a:gd name="connsiteY12" fmla="*/ 719045 h 1683886"/>
              <a:gd name="connsiteX13" fmla="*/ 1981994 w 2191464"/>
              <a:gd name="connsiteY13" fmla="*/ 406625 h 1683886"/>
              <a:gd name="connsiteX14" fmla="*/ 1783874 w 2191464"/>
              <a:gd name="connsiteY14" fmla="*/ 223745 h 1683886"/>
              <a:gd name="connsiteX15" fmla="*/ 1517174 w 2191464"/>
              <a:gd name="connsiteY15" fmla="*/ 101825 h 1683886"/>
              <a:gd name="connsiteX16" fmla="*/ 1395254 w 2191464"/>
              <a:gd name="connsiteY16" fmla="*/ 78965 h 1683886"/>
              <a:gd name="connsiteX17" fmla="*/ 1128554 w 2191464"/>
              <a:gd name="connsiteY17" fmla="*/ 63725 h 1683886"/>
              <a:gd name="connsiteX18" fmla="*/ 808514 w 2191464"/>
              <a:gd name="connsiteY18" fmla="*/ 48485 h 1683886"/>
              <a:gd name="connsiteX19" fmla="*/ 807086 w 2191464"/>
              <a:gd name="connsiteY19" fmla="*/ 14671 h 1683886"/>
              <a:gd name="connsiteX20" fmla="*/ 701834 w 2191464"/>
              <a:gd name="connsiteY20" fmla="*/ 2765 h 1683886"/>
              <a:gd name="connsiteX0" fmla="*/ 701834 w 2191464"/>
              <a:gd name="connsiteY0" fmla="*/ 2765 h 1683886"/>
              <a:gd name="connsiteX1" fmla="*/ 153194 w 2191464"/>
              <a:gd name="connsiteY1" fmla="*/ 71345 h 1683886"/>
              <a:gd name="connsiteX2" fmla="*/ 46514 w 2191464"/>
              <a:gd name="connsiteY2" fmla="*/ 216125 h 1683886"/>
              <a:gd name="connsiteX3" fmla="*/ 46514 w 2191464"/>
              <a:gd name="connsiteY3" fmla="*/ 917165 h 1683886"/>
              <a:gd name="connsiteX4" fmla="*/ 115094 w 2191464"/>
              <a:gd name="connsiteY4" fmla="*/ 1084805 h 1683886"/>
              <a:gd name="connsiteX5" fmla="*/ 297974 w 2191464"/>
              <a:gd name="connsiteY5" fmla="*/ 1321025 h 1683886"/>
              <a:gd name="connsiteX6" fmla="*/ 800894 w 2191464"/>
              <a:gd name="connsiteY6" fmla="*/ 1572485 h 1683886"/>
              <a:gd name="connsiteX7" fmla="*/ 1067594 w 2191464"/>
              <a:gd name="connsiteY7" fmla="*/ 1641065 h 1683886"/>
              <a:gd name="connsiteX8" fmla="*/ 1509554 w 2191464"/>
              <a:gd name="connsiteY8" fmla="*/ 1671545 h 1683886"/>
              <a:gd name="connsiteX9" fmla="*/ 2065814 w 2191464"/>
              <a:gd name="connsiteY9" fmla="*/ 1542005 h 1683886"/>
              <a:gd name="connsiteX10" fmla="*/ 2149634 w 2191464"/>
              <a:gd name="connsiteY10" fmla="*/ 1397225 h 1683886"/>
              <a:gd name="connsiteX11" fmla="*/ 2187734 w 2191464"/>
              <a:gd name="connsiteY11" fmla="*/ 1244825 h 1683886"/>
              <a:gd name="connsiteX12" fmla="*/ 2142014 w 2191464"/>
              <a:gd name="connsiteY12" fmla="*/ 719045 h 1683886"/>
              <a:gd name="connsiteX13" fmla="*/ 1981994 w 2191464"/>
              <a:gd name="connsiteY13" fmla="*/ 406625 h 1683886"/>
              <a:gd name="connsiteX14" fmla="*/ 1783874 w 2191464"/>
              <a:gd name="connsiteY14" fmla="*/ 223745 h 1683886"/>
              <a:gd name="connsiteX15" fmla="*/ 1517174 w 2191464"/>
              <a:gd name="connsiteY15" fmla="*/ 101825 h 1683886"/>
              <a:gd name="connsiteX16" fmla="*/ 1395254 w 2191464"/>
              <a:gd name="connsiteY16" fmla="*/ 78965 h 1683886"/>
              <a:gd name="connsiteX17" fmla="*/ 1128554 w 2191464"/>
              <a:gd name="connsiteY17" fmla="*/ 63725 h 1683886"/>
              <a:gd name="connsiteX18" fmla="*/ 889476 w 2191464"/>
              <a:gd name="connsiteY18" fmla="*/ 24672 h 1683886"/>
              <a:gd name="connsiteX19" fmla="*/ 807086 w 2191464"/>
              <a:gd name="connsiteY19" fmla="*/ 14671 h 1683886"/>
              <a:gd name="connsiteX20" fmla="*/ 701834 w 2191464"/>
              <a:gd name="connsiteY20" fmla="*/ 2765 h 168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1464" h="1683886">
                <a:moveTo>
                  <a:pt x="701834" y="2765"/>
                </a:moveTo>
                <a:cubicBezTo>
                  <a:pt x="592852" y="12211"/>
                  <a:pt x="339147" y="-25350"/>
                  <a:pt x="153194" y="71345"/>
                </a:cubicBezTo>
                <a:cubicBezTo>
                  <a:pt x="111828" y="92855"/>
                  <a:pt x="61619" y="191579"/>
                  <a:pt x="46514" y="216125"/>
                </a:cubicBezTo>
                <a:cubicBezTo>
                  <a:pt x="-14225" y="504637"/>
                  <a:pt x="-16773" y="454680"/>
                  <a:pt x="46514" y="917165"/>
                </a:cubicBezTo>
                <a:cubicBezTo>
                  <a:pt x="54700" y="976983"/>
                  <a:pt x="87544" y="1031082"/>
                  <a:pt x="115094" y="1084805"/>
                </a:cubicBezTo>
                <a:cubicBezTo>
                  <a:pt x="149424" y="1151748"/>
                  <a:pt x="235487" y="1274159"/>
                  <a:pt x="297974" y="1321025"/>
                </a:cubicBezTo>
                <a:cubicBezTo>
                  <a:pt x="454808" y="1438650"/>
                  <a:pt x="615388" y="1511533"/>
                  <a:pt x="800894" y="1572485"/>
                </a:cubicBezTo>
                <a:cubicBezTo>
                  <a:pt x="888099" y="1601138"/>
                  <a:pt x="976686" y="1628357"/>
                  <a:pt x="1067594" y="1641065"/>
                </a:cubicBezTo>
                <a:cubicBezTo>
                  <a:pt x="1213842" y="1661508"/>
                  <a:pt x="1362234" y="1661385"/>
                  <a:pt x="1509554" y="1671545"/>
                </a:cubicBezTo>
                <a:cubicBezTo>
                  <a:pt x="1830630" y="1665599"/>
                  <a:pt x="1886690" y="1750983"/>
                  <a:pt x="2065814" y="1542005"/>
                </a:cubicBezTo>
                <a:cubicBezTo>
                  <a:pt x="2102105" y="1499665"/>
                  <a:pt x="2121694" y="1445485"/>
                  <a:pt x="2149634" y="1397225"/>
                </a:cubicBezTo>
                <a:cubicBezTo>
                  <a:pt x="2162334" y="1346425"/>
                  <a:pt x="2184416" y="1297083"/>
                  <a:pt x="2187734" y="1244825"/>
                </a:cubicBezTo>
                <a:cubicBezTo>
                  <a:pt x="2197870" y="1085185"/>
                  <a:pt x="2188853" y="879636"/>
                  <a:pt x="2142014" y="719045"/>
                </a:cubicBezTo>
                <a:cubicBezTo>
                  <a:pt x="2109794" y="608577"/>
                  <a:pt x="2050866" y="498455"/>
                  <a:pt x="1981994" y="406625"/>
                </a:cubicBezTo>
                <a:cubicBezTo>
                  <a:pt x="1907480" y="307272"/>
                  <a:pt x="1880795" y="276359"/>
                  <a:pt x="1783874" y="223745"/>
                </a:cubicBezTo>
                <a:cubicBezTo>
                  <a:pt x="1730823" y="194946"/>
                  <a:pt x="1596814" y="122472"/>
                  <a:pt x="1517174" y="101825"/>
                </a:cubicBezTo>
                <a:cubicBezTo>
                  <a:pt x="1477149" y="91448"/>
                  <a:pt x="1436405" y="82999"/>
                  <a:pt x="1395254" y="78965"/>
                </a:cubicBezTo>
                <a:cubicBezTo>
                  <a:pt x="1306634" y="70277"/>
                  <a:pt x="1217479" y="68344"/>
                  <a:pt x="1128554" y="63725"/>
                </a:cubicBezTo>
                <a:lnTo>
                  <a:pt x="889476" y="24672"/>
                </a:lnTo>
                <a:cubicBezTo>
                  <a:pt x="881856" y="22132"/>
                  <a:pt x="815025" y="15892"/>
                  <a:pt x="807086" y="14671"/>
                </a:cubicBezTo>
                <a:cubicBezTo>
                  <a:pt x="781856" y="10789"/>
                  <a:pt x="810816" y="-6681"/>
                  <a:pt x="701834" y="27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C61257F-67FD-CF49-33F9-C02A98B3A1D6}"/>
              </a:ext>
            </a:extLst>
          </p:cNvPr>
          <p:cNvSpPr txBox="1"/>
          <p:nvPr/>
        </p:nvSpPr>
        <p:spPr>
          <a:xfrm>
            <a:off x="10007701" y="198990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(S)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8C97E59-C4DB-7F1C-16A5-E3DA8F44ADF7}"/>
              </a:ext>
            </a:extLst>
          </p:cNvPr>
          <p:cNvSpPr/>
          <p:nvPr/>
        </p:nvSpPr>
        <p:spPr>
          <a:xfrm>
            <a:off x="8749143" y="25327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ACCE084-F0A2-95F9-8B82-3363FE6E4A63}"/>
              </a:ext>
            </a:extLst>
          </p:cNvPr>
          <p:cNvSpPr txBox="1"/>
          <p:nvPr/>
        </p:nvSpPr>
        <p:spPr>
          <a:xfrm>
            <a:off x="8633294" y="2239667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1BAC3BC3-ECC5-26FE-0D58-FEBD4CB2E567}"/>
                  </a:ext>
                </a:extLst>
              </p:cNvPr>
              <p:cNvSpPr txBox="1"/>
              <p:nvPr/>
            </p:nvSpPr>
            <p:spPr>
              <a:xfrm>
                <a:off x="218661" y="1451113"/>
                <a:ext cx="2818159" cy="2497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𝑖𝑛𝑠𝑡𝑎𝑛𝑡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𝑐𝑜𝑛𝑛𝑎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î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b="0" dirty="0"/>
              </a:p>
              <a:p>
                <a:endParaRPr lang="fr-F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C’est insuffisant pour définir la position de (S)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1BAC3BC3-ECC5-26FE-0D58-FEBD4CB2E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1451113"/>
                <a:ext cx="2818159" cy="2497928"/>
              </a:xfrm>
              <a:prstGeom prst="rect">
                <a:avLst/>
              </a:prstGeom>
              <a:blipFill>
                <a:blip r:embed="rId3"/>
                <a:stretch>
                  <a:fillRect l="-1948" r="-3247" b="-29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422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75150-355C-3C11-6E7E-F8A592BC3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798763B-9234-72E4-AF2F-FADE7D363F13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Paramètres de position d’un solide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4E84869-AFB0-F0DF-4058-547FA6622DFE}"/>
              </a:ext>
            </a:extLst>
          </p:cNvPr>
          <p:cNvCxnSpPr/>
          <p:nvPr/>
        </p:nvCxnSpPr>
        <p:spPr>
          <a:xfrm>
            <a:off x="5329646" y="2978331"/>
            <a:ext cx="1114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9FCDC8B-FEAE-A931-AFE2-879D432DF8FA}"/>
              </a:ext>
            </a:extLst>
          </p:cNvPr>
          <p:cNvCxnSpPr>
            <a:cxnSpLocks/>
          </p:cNvCxnSpPr>
          <p:nvPr/>
        </p:nvCxnSpPr>
        <p:spPr>
          <a:xfrm flipH="1">
            <a:off x="4602480" y="2978331"/>
            <a:ext cx="727166" cy="29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B7A3C1D-468E-B95D-5DDC-2142D1A298C6}"/>
              </a:ext>
            </a:extLst>
          </p:cNvPr>
          <p:cNvCxnSpPr>
            <a:cxnSpLocks/>
          </p:cNvCxnSpPr>
          <p:nvPr/>
        </p:nvCxnSpPr>
        <p:spPr>
          <a:xfrm flipV="1">
            <a:off x="5329646" y="1989909"/>
            <a:ext cx="0" cy="988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EC351A69-3750-63DA-8EE5-AF830BD04718}"/>
              </a:ext>
            </a:extLst>
          </p:cNvPr>
          <p:cNvSpPr txBox="1"/>
          <p:nvPr/>
        </p:nvSpPr>
        <p:spPr>
          <a:xfrm>
            <a:off x="4966063" y="1863056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94528F9-1632-D391-B2E8-518E2F068E49}"/>
              </a:ext>
            </a:extLst>
          </p:cNvPr>
          <p:cNvSpPr txBox="1"/>
          <p:nvPr/>
        </p:nvSpPr>
        <p:spPr>
          <a:xfrm>
            <a:off x="6262551" y="26089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xo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ADC299-F724-9E6F-EDAE-F1D964D23E97}"/>
              </a:ext>
            </a:extLst>
          </p:cNvPr>
          <p:cNvSpPr txBox="1"/>
          <p:nvPr/>
        </p:nvSpPr>
        <p:spPr>
          <a:xfrm>
            <a:off x="4305845" y="29427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zo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2A20EB5-185B-E4DC-FA91-DB365D19AC9F}"/>
              </a:ext>
            </a:extLst>
          </p:cNvPr>
          <p:cNvSpPr txBox="1"/>
          <p:nvPr/>
        </p:nvSpPr>
        <p:spPr>
          <a:xfrm>
            <a:off x="4966063" y="26089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Oo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F6422BC-5F12-E5E9-4F85-4A8B69A9DF79}"/>
              </a:ext>
            </a:extLst>
          </p:cNvPr>
          <p:cNvSpPr txBox="1"/>
          <p:nvPr/>
        </p:nvSpPr>
        <p:spPr>
          <a:xfrm rot="20295411">
            <a:off x="4785701" y="2990515"/>
            <a:ext cx="69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(Ro)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645504E3-EA07-B220-B6BE-3DE67693BAB9}"/>
              </a:ext>
            </a:extLst>
          </p:cNvPr>
          <p:cNvSpPr/>
          <p:nvPr/>
        </p:nvSpPr>
        <p:spPr>
          <a:xfrm>
            <a:off x="8373586" y="2222275"/>
            <a:ext cx="2191464" cy="1683886"/>
          </a:xfrm>
          <a:custGeom>
            <a:avLst/>
            <a:gdLst>
              <a:gd name="connsiteX0" fmla="*/ 701834 w 2191464"/>
              <a:gd name="connsiteY0" fmla="*/ 1564 h 1682685"/>
              <a:gd name="connsiteX1" fmla="*/ 153194 w 2191464"/>
              <a:gd name="connsiteY1" fmla="*/ 70144 h 1682685"/>
              <a:gd name="connsiteX2" fmla="*/ 46514 w 2191464"/>
              <a:gd name="connsiteY2" fmla="*/ 214924 h 1682685"/>
              <a:gd name="connsiteX3" fmla="*/ 46514 w 2191464"/>
              <a:gd name="connsiteY3" fmla="*/ 915964 h 1682685"/>
              <a:gd name="connsiteX4" fmla="*/ 115094 w 2191464"/>
              <a:gd name="connsiteY4" fmla="*/ 1083604 h 1682685"/>
              <a:gd name="connsiteX5" fmla="*/ 297974 w 2191464"/>
              <a:gd name="connsiteY5" fmla="*/ 1319824 h 1682685"/>
              <a:gd name="connsiteX6" fmla="*/ 800894 w 2191464"/>
              <a:gd name="connsiteY6" fmla="*/ 1571284 h 1682685"/>
              <a:gd name="connsiteX7" fmla="*/ 1067594 w 2191464"/>
              <a:gd name="connsiteY7" fmla="*/ 1639864 h 1682685"/>
              <a:gd name="connsiteX8" fmla="*/ 1509554 w 2191464"/>
              <a:gd name="connsiteY8" fmla="*/ 1670344 h 1682685"/>
              <a:gd name="connsiteX9" fmla="*/ 2065814 w 2191464"/>
              <a:gd name="connsiteY9" fmla="*/ 1540804 h 1682685"/>
              <a:gd name="connsiteX10" fmla="*/ 2149634 w 2191464"/>
              <a:gd name="connsiteY10" fmla="*/ 1396024 h 1682685"/>
              <a:gd name="connsiteX11" fmla="*/ 2187734 w 2191464"/>
              <a:gd name="connsiteY11" fmla="*/ 1243624 h 1682685"/>
              <a:gd name="connsiteX12" fmla="*/ 2142014 w 2191464"/>
              <a:gd name="connsiteY12" fmla="*/ 717844 h 1682685"/>
              <a:gd name="connsiteX13" fmla="*/ 1981994 w 2191464"/>
              <a:gd name="connsiteY13" fmla="*/ 405424 h 1682685"/>
              <a:gd name="connsiteX14" fmla="*/ 1783874 w 2191464"/>
              <a:gd name="connsiteY14" fmla="*/ 222544 h 1682685"/>
              <a:gd name="connsiteX15" fmla="*/ 1517174 w 2191464"/>
              <a:gd name="connsiteY15" fmla="*/ 100624 h 1682685"/>
              <a:gd name="connsiteX16" fmla="*/ 1395254 w 2191464"/>
              <a:gd name="connsiteY16" fmla="*/ 77764 h 1682685"/>
              <a:gd name="connsiteX17" fmla="*/ 1128554 w 2191464"/>
              <a:gd name="connsiteY17" fmla="*/ 62524 h 1682685"/>
              <a:gd name="connsiteX18" fmla="*/ 808514 w 2191464"/>
              <a:gd name="connsiteY18" fmla="*/ 47284 h 1682685"/>
              <a:gd name="connsiteX19" fmla="*/ 785654 w 2191464"/>
              <a:gd name="connsiteY19" fmla="*/ 39664 h 1682685"/>
              <a:gd name="connsiteX20" fmla="*/ 701834 w 2191464"/>
              <a:gd name="connsiteY20" fmla="*/ 1564 h 1682685"/>
              <a:gd name="connsiteX0" fmla="*/ 701834 w 2191464"/>
              <a:gd name="connsiteY0" fmla="*/ 2765 h 1683886"/>
              <a:gd name="connsiteX1" fmla="*/ 153194 w 2191464"/>
              <a:gd name="connsiteY1" fmla="*/ 71345 h 1683886"/>
              <a:gd name="connsiteX2" fmla="*/ 46514 w 2191464"/>
              <a:gd name="connsiteY2" fmla="*/ 216125 h 1683886"/>
              <a:gd name="connsiteX3" fmla="*/ 46514 w 2191464"/>
              <a:gd name="connsiteY3" fmla="*/ 917165 h 1683886"/>
              <a:gd name="connsiteX4" fmla="*/ 115094 w 2191464"/>
              <a:gd name="connsiteY4" fmla="*/ 1084805 h 1683886"/>
              <a:gd name="connsiteX5" fmla="*/ 297974 w 2191464"/>
              <a:gd name="connsiteY5" fmla="*/ 1321025 h 1683886"/>
              <a:gd name="connsiteX6" fmla="*/ 800894 w 2191464"/>
              <a:gd name="connsiteY6" fmla="*/ 1572485 h 1683886"/>
              <a:gd name="connsiteX7" fmla="*/ 1067594 w 2191464"/>
              <a:gd name="connsiteY7" fmla="*/ 1641065 h 1683886"/>
              <a:gd name="connsiteX8" fmla="*/ 1509554 w 2191464"/>
              <a:gd name="connsiteY8" fmla="*/ 1671545 h 1683886"/>
              <a:gd name="connsiteX9" fmla="*/ 2065814 w 2191464"/>
              <a:gd name="connsiteY9" fmla="*/ 1542005 h 1683886"/>
              <a:gd name="connsiteX10" fmla="*/ 2149634 w 2191464"/>
              <a:gd name="connsiteY10" fmla="*/ 1397225 h 1683886"/>
              <a:gd name="connsiteX11" fmla="*/ 2187734 w 2191464"/>
              <a:gd name="connsiteY11" fmla="*/ 1244825 h 1683886"/>
              <a:gd name="connsiteX12" fmla="*/ 2142014 w 2191464"/>
              <a:gd name="connsiteY12" fmla="*/ 719045 h 1683886"/>
              <a:gd name="connsiteX13" fmla="*/ 1981994 w 2191464"/>
              <a:gd name="connsiteY13" fmla="*/ 406625 h 1683886"/>
              <a:gd name="connsiteX14" fmla="*/ 1783874 w 2191464"/>
              <a:gd name="connsiteY14" fmla="*/ 223745 h 1683886"/>
              <a:gd name="connsiteX15" fmla="*/ 1517174 w 2191464"/>
              <a:gd name="connsiteY15" fmla="*/ 101825 h 1683886"/>
              <a:gd name="connsiteX16" fmla="*/ 1395254 w 2191464"/>
              <a:gd name="connsiteY16" fmla="*/ 78965 h 1683886"/>
              <a:gd name="connsiteX17" fmla="*/ 1128554 w 2191464"/>
              <a:gd name="connsiteY17" fmla="*/ 63725 h 1683886"/>
              <a:gd name="connsiteX18" fmla="*/ 808514 w 2191464"/>
              <a:gd name="connsiteY18" fmla="*/ 48485 h 1683886"/>
              <a:gd name="connsiteX19" fmla="*/ 807086 w 2191464"/>
              <a:gd name="connsiteY19" fmla="*/ 14671 h 1683886"/>
              <a:gd name="connsiteX20" fmla="*/ 701834 w 2191464"/>
              <a:gd name="connsiteY20" fmla="*/ 2765 h 1683886"/>
              <a:gd name="connsiteX0" fmla="*/ 701834 w 2191464"/>
              <a:gd name="connsiteY0" fmla="*/ 2765 h 1683886"/>
              <a:gd name="connsiteX1" fmla="*/ 153194 w 2191464"/>
              <a:gd name="connsiteY1" fmla="*/ 71345 h 1683886"/>
              <a:gd name="connsiteX2" fmla="*/ 46514 w 2191464"/>
              <a:gd name="connsiteY2" fmla="*/ 216125 h 1683886"/>
              <a:gd name="connsiteX3" fmla="*/ 46514 w 2191464"/>
              <a:gd name="connsiteY3" fmla="*/ 917165 h 1683886"/>
              <a:gd name="connsiteX4" fmla="*/ 115094 w 2191464"/>
              <a:gd name="connsiteY4" fmla="*/ 1084805 h 1683886"/>
              <a:gd name="connsiteX5" fmla="*/ 297974 w 2191464"/>
              <a:gd name="connsiteY5" fmla="*/ 1321025 h 1683886"/>
              <a:gd name="connsiteX6" fmla="*/ 800894 w 2191464"/>
              <a:gd name="connsiteY6" fmla="*/ 1572485 h 1683886"/>
              <a:gd name="connsiteX7" fmla="*/ 1067594 w 2191464"/>
              <a:gd name="connsiteY7" fmla="*/ 1641065 h 1683886"/>
              <a:gd name="connsiteX8" fmla="*/ 1509554 w 2191464"/>
              <a:gd name="connsiteY8" fmla="*/ 1671545 h 1683886"/>
              <a:gd name="connsiteX9" fmla="*/ 2065814 w 2191464"/>
              <a:gd name="connsiteY9" fmla="*/ 1542005 h 1683886"/>
              <a:gd name="connsiteX10" fmla="*/ 2149634 w 2191464"/>
              <a:gd name="connsiteY10" fmla="*/ 1397225 h 1683886"/>
              <a:gd name="connsiteX11" fmla="*/ 2187734 w 2191464"/>
              <a:gd name="connsiteY11" fmla="*/ 1244825 h 1683886"/>
              <a:gd name="connsiteX12" fmla="*/ 2142014 w 2191464"/>
              <a:gd name="connsiteY12" fmla="*/ 719045 h 1683886"/>
              <a:gd name="connsiteX13" fmla="*/ 1981994 w 2191464"/>
              <a:gd name="connsiteY13" fmla="*/ 406625 h 1683886"/>
              <a:gd name="connsiteX14" fmla="*/ 1783874 w 2191464"/>
              <a:gd name="connsiteY14" fmla="*/ 223745 h 1683886"/>
              <a:gd name="connsiteX15" fmla="*/ 1517174 w 2191464"/>
              <a:gd name="connsiteY15" fmla="*/ 101825 h 1683886"/>
              <a:gd name="connsiteX16" fmla="*/ 1395254 w 2191464"/>
              <a:gd name="connsiteY16" fmla="*/ 78965 h 1683886"/>
              <a:gd name="connsiteX17" fmla="*/ 1128554 w 2191464"/>
              <a:gd name="connsiteY17" fmla="*/ 63725 h 1683886"/>
              <a:gd name="connsiteX18" fmla="*/ 889476 w 2191464"/>
              <a:gd name="connsiteY18" fmla="*/ 24672 h 1683886"/>
              <a:gd name="connsiteX19" fmla="*/ 807086 w 2191464"/>
              <a:gd name="connsiteY19" fmla="*/ 14671 h 1683886"/>
              <a:gd name="connsiteX20" fmla="*/ 701834 w 2191464"/>
              <a:gd name="connsiteY20" fmla="*/ 2765 h 168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1464" h="1683886">
                <a:moveTo>
                  <a:pt x="701834" y="2765"/>
                </a:moveTo>
                <a:cubicBezTo>
                  <a:pt x="592852" y="12211"/>
                  <a:pt x="339147" y="-25350"/>
                  <a:pt x="153194" y="71345"/>
                </a:cubicBezTo>
                <a:cubicBezTo>
                  <a:pt x="111828" y="92855"/>
                  <a:pt x="61619" y="191579"/>
                  <a:pt x="46514" y="216125"/>
                </a:cubicBezTo>
                <a:cubicBezTo>
                  <a:pt x="-14225" y="504637"/>
                  <a:pt x="-16773" y="454680"/>
                  <a:pt x="46514" y="917165"/>
                </a:cubicBezTo>
                <a:cubicBezTo>
                  <a:pt x="54700" y="976983"/>
                  <a:pt x="87544" y="1031082"/>
                  <a:pt x="115094" y="1084805"/>
                </a:cubicBezTo>
                <a:cubicBezTo>
                  <a:pt x="149424" y="1151748"/>
                  <a:pt x="235487" y="1274159"/>
                  <a:pt x="297974" y="1321025"/>
                </a:cubicBezTo>
                <a:cubicBezTo>
                  <a:pt x="454808" y="1438650"/>
                  <a:pt x="615388" y="1511533"/>
                  <a:pt x="800894" y="1572485"/>
                </a:cubicBezTo>
                <a:cubicBezTo>
                  <a:pt x="888099" y="1601138"/>
                  <a:pt x="976686" y="1628357"/>
                  <a:pt x="1067594" y="1641065"/>
                </a:cubicBezTo>
                <a:cubicBezTo>
                  <a:pt x="1213842" y="1661508"/>
                  <a:pt x="1362234" y="1661385"/>
                  <a:pt x="1509554" y="1671545"/>
                </a:cubicBezTo>
                <a:cubicBezTo>
                  <a:pt x="1830630" y="1665599"/>
                  <a:pt x="1886690" y="1750983"/>
                  <a:pt x="2065814" y="1542005"/>
                </a:cubicBezTo>
                <a:cubicBezTo>
                  <a:pt x="2102105" y="1499665"/>
                  <a:pt x="2121694" y="1445485"/>
                  <a:pt x="2149634" y="1397225"/>
                </a:cubicBezTo>
                <a:cubicBezTo>
                  <a:pt x="2162334" y="1346425"/>
                  <a:pt x="2184416" y="1297083"/>
                  <a:pt x="2187734" y="1244825"/>
                </a:cubicBezTo>
                <a:cubicBezTo>
                  <a:pt x="2197870" y="1085185"/>
                  <a:pt x="2188853" y="879636"/>
                  <a:pt x="2142014" y="719045"/>
                </a:cubicBezTo>
                <a:cubicBezTo>
                  <a:pt x="2109794" y="608577"/>
                  <a:pt x="2050866" y="498455"/>
                  <a:pt x="1981994" y="406625"/>
                </a:cubicBezTo>
                <a:cubicBezTo>
                  <a:pt x="1907480" y="307272"/>
                  <a:pt x="1880795" y="276359"/>
                  <a:pt x="1783874" y="223745"/>
                </a:cubicBezTo>
                <a:cubicBezTo>
                  <a:pt x="1730823" y="194946"/>
                  <a:pt x="1596814" y="122472"/>
                  <a:pt x="1517174" y="101825"/>
                </a:cubicBezTo>
                <a:cubicBezTo>
                  <a:pt x="1477149" y="91448"/>
                  <a:pt x="1436405" y="82999"/>
                  <a:pt x="1395254" y="78965"/>
                </a:cubicBezTo>
                <a:cubicBezTo>
                  <a:pt x="1306634" y="70277"/>
                  <a:pt x="1217479" y="68344"/>
                  <a:pt x="1128554" y="63725"/>
                </a:cubicBezTo>
                <a:lnTo>
                  <a:pt x="889476" y="24672"/>
                </a:lnTo>
                <a:cubicBezTo>
                  <a:pt x="881856" y="22132"/>
                  <a:pt x="815025" y="15892"/>
                  <a:pt x="807086" y="14671"/>
                </a:cubicBezTo>
                <a:cubicBezTo>
                  <a:pt x="781856" y="10789"/>
                  <a:pt x="810816" y="-6681"/>
                  <a:pt x="701834" y="27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AB777B6-2ED6-9513-3BAD-7907EBCD2CBB}"/>
              </a:ext>
            </a:extLst>
          </p:cNvPr>
          <p:cNvSpPr txBox="1"/>
          <p:nvPr/>
        </p:nvSpPr>
        <p:spPr>
          <a:xfrm>
            <a:off x="10007701" y="198990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(S)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110DCA6-77C5-99CB-A3C3-D66A41BA7C62}"/>
              </a:ext>
            </a:extLst>
          </p:cNvPr>
          <p:cNvSpPr/>
          <p:nvPr/>
        </p:nvSpPr>
        <p:spPr>
          <a:xfrm>
            <a:off x="8749143" y="25327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50DAD92-CBAE-B4DA-D7BA-4D08CCA98B54}"/>
              </a:ext>
            </a:extLst>
          </p:cNvPr>
          <p:cNvSpPr txBox="1"/>
          <p:nvPr/>
        </p:nvSpPr>
        <p:spPr>
          <a:xfrm>
            <a:off x="8633294" y="2239667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0239D64-05A0-AC47-3325-8EA08B5FDF02}"/>
                  </a:ext>
                </a:extLst>
              </p:cNvPr>
              <p:cNvSpPr txBox="1"/>
              <p:nvPr/>
            </p:nvSpPr>
            <p:spPr>
              <a:xfrm>
                <a:off x="218661" y="1451113"/>
                <a:ext cx="2818159" cy="4626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𝑖𝑛𝑠𝑡𝑎𝑛𝑡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𝑐𝑜𝑛𝑛𝑎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î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b="0" dirty="0"/>
              </a:p>
              <a:p>
                <a:endParaRPr lang="fr-F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  <a:p>
                <a:r>
                  <a:rPr lang="fr-FR" dirty="0"/>
                  <a:t>Et un point B, différent de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𝑥𝑏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𝑦𝑏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𝑧𝑏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  <a:p>
                <a:r>
                  <a:rPr lang="fr-FR" dirty="0"/>
                  <a:t>Soit la droite (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fr-FR" dirty="0"/>
                  <a:t>) passant par AB, La connaissance des 6 coordonnées définissent complètement la droite(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fr-FR" dirty="0"/>
                  <a:t>).</a:t>
                </a: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0239D64-05A0-AC47-3325-8EA08B5FD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1451113"/>
                <a:ext cx="2818159" cy="4626523"/>
              </a:xfrm>
              <a:prstGeom prst="rect">
                <a:avLst/>
              </a:prstGeom>
              <a:blipFill>
                <a:blip r:embed="rId3"/>
                <a:stretch>
                  <a:fillRect l="-1948" r="-32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B82BEE00-EDC7-96C6-B5A9-09FEBDD650CD}"/>
              </a:ext>
            </a:extLst>
          </p:cNvPr>
          <p:cNvSpPr txBox="1"/>
          <p:nvPr/>
        </p:nvSpPr>
        <p:spPr>
          <a:xfrm>
            <a:off x="10007701" y="2833987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0AD4A77-D173-C7DC-1D38-B1E51BE96ECC}"/>
              </a:ext>
            </a:extLst>
          </p:cNvPr>
          <p:cNvSpPr/>
          <p:nvPr/>
        </p:nvSpPr>
        <p:spPr>
          <a:xfrm>
            <a:off x="10007701" y="313708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ACE20E1-B3FD-AAB5-9D46-2AAF2BA4AADB}"/>
              </a:ext>
            </a:extLst>
          </p:cNvPr>
          <p:cNvCxnSpPr/>
          <p:nvPr/>
        </p:nvCxnSpPr>
        <p:spPr>
          <a:xfrm>
            <a:off x="7374835" y="1888433"/>
            <a:ext cx="4363278" cy="2117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A04CD3F4-2233-9598-AFD9-149A8962389C}"/>
              </a:ext>
            </a:extLst>
          </p:cNvPr>
          <p:cNvSpPr txBox="1"/>
          <p:nvPr/>
        </p:nvSpPr>
        <p:spPr>
          <a:xfrm>
            <a:off x="11459438" y="353682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5575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EC290-3677-DFF3-F8F4-231F39C4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DE82EE5-13E2-275E-3CF6-51082CF8A907}"/>
              </a:ext>
            </a:extLst>
          </p:cNvPr>
          <p:cNvSpPr txBox="1"/>
          <p:nvPr/>
        </p:nvSpPr>
        <p:spPr>
          <a:xfrm>
            <a:off x="140835" y="12869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Paramètres de position d’un solide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D3928F5-3BFC-C6E6-A1A9-349360055CE1}"/>
              </a:ext>
            </a:extLst>
          </p:cNvPr>
          <p:cNvCxnSpPr/>
          <p:nvPr/>
        </p:nvCxnSpPr>
        <p:spPr>
          <a:xfrm>
            <a:off x="5329646" y="2978331"/>
            <a:ext cx="1114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74A3E8D-02E4-2970-903B-05E988EDE8C7}"/>
              </a:ext>
            </a:extLst>
          </p:cNvPr>
          <p:cNvCxnSpPr>
            <a:cxnSpLocks/>
          </p:cNvCxnSpPr>
          <p:nvPr/>
        </p:nvCxnSpPr>
        <p:spPr>
          <a:xfrm flipH="1">
            <a:off x="4602480" y="2978331"/>
            <a:ext cx="727166" cy="29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0975F55-5A1C-E5C7-DC0F-309CF9B96030}"/>
              </a:ext>
            </a:extLst>
          </p:cNvPr>
          <p:cNvCxnSpPr>
            <a:cxnSpLocks/>
          </p:cNvCxnSpPr>
          <p:nvPr/>
        </p:nvCxnSpPr>
        <p:spPr>
          <a:xfrm flipV="1">
            <a:off x="5329646" y="1989909"/>
            <a:ext cx="0" cy="988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3FCB97B-86F0-7C1D-4BE3-288D634B610B}"/>
              </a:ext>
            </a:extLst>
          </p:cNvPr>
          <p:cNvSpPr txBox="1"/>
          <p:nvPr/>
        </p:nvSpPr>
        <p:spPr>
          <a:xfrm>
            <a:off x="4966063" y="1863056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FA57B0E-855D-DE6B-5F2A-BF2087935CFB}"/>
              </a:ext>
            </a:extLst>
          </p:cNvPr>
          <p:cNvSpPr txBox="1"/>
          <p:nvPr/>
        </p:nvSpPr>
        <p:spPr>
          <a:xfrm>
            <a:off x="6262551" y="26089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xo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7F0E6CB-4E8A-28FF-A76C-86674A9D3259}"/>
              </a:ext>
            </a:extLst>
          </p:cNvPr>
          <p:cNvSpPr txBox="1"/>
          <p:nvPr/>
        </p:nvSpPr>
        <p:spPr>
          <a:xfrm>
            <a:off x="4305845" y="29427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zo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9EEB001-46D6-BAB4-8E66-04927CB3FFC8}"/>
              </a:ext>
            </a:extLst>
          </p:cNvPr>
          <p:cNvSpPr txBox="1"/>
          <p:nvPr/>
        </p:nvSpPr>
        <p:spPr>
          <a:xfrm>
            <a:off x="4966063" y="260899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Oo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B748CE2-513E-DE34-790C-643A6E1899BA}"/>
              </a:ext>
            </a:extLst>
          </p:cNvPr>
          <p:cNvSpPr txBox="1"/>
          <p:nvPr/>
        </p:nvSpPr>
        <p:spPr>
          <a:xfrm rot="20295411">
            <a:off x="4785701" y="2990515"/>
            <a:ext cx="69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(Ro)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556263FD-4133-2A7E-914B-BDC3A0071658}"/>
              </a:ext>
            </a:extLst>
          </p:cNvPr>
          <p:cNvSpPr/>
          <p:nvPr/>
        </p:nvSpPr>
        <p:spPr>
          <a:xfrm>
            <a:off x="8373586" y="2222275"/>
            <a:ext cx="2191464" cy="1683886"/>
          </a:xfrm>
          <a:custGeom>
            <a:avLst/>
            <a:gdLst>
              <a:gd name="connsiteX0" fmla="*/ 701834 w 2191464"/>
              <a:gd name="connsiteY0" fmla="*/ 1564 h 1682685"/>
              <a:gd name="connsiteX1" fmla="*/ 153194 w 2191464"/>
              <a:gd name="connsiteY1" fmla="*/ 70144 h 1682685"/>
              <a:gd name="connsiteX2" fmla="*/ 46514 w 2191464"/>
              <a:gd name="connsiteY2" fmla="*/ 214924 h 1682685"/>
              <a:gd name="connsiteX3" fmla="*/ 46514 w 2191464"/>
              <a:gd name="connsiteY3" fmla="*/ 915964 h 1682685"/>
              <a:gd name="connsiteX4" fmla="*/ 115094 w 2191464"/>
              <a:gd name="connsiteY4" fmla="*/ 1083604 h 1682685"/>
              <a:gd name="connsiteX5" fmla="*/ 297974 w 2191464"/>
              <a:gd name="connsiteY5" fmla="*/ 1319824 h 1682685"/>
              <a:gd name="connsiteX6" fmla="*/ 800894 w 2191464"/>
              <a:gd name="connsiteY6" fmla="*/ 1571284 h 1682685"/>
              <a:gd name="connsiteX7" fmla="*/ 1067594 w 2191464"/>
              <a:gd name="connsiteY7" fmla="*/ 1639864 h 1682685"/>
              <a:gd name="connsiteX8" fmla="*/ 1509554 w 2191464"/>
              <a:gd name="connsiteY8" fmla="*/ 1670344 h 1682685"/>
              <a:gd name="connsiteX9" fmla="*/ 2065814 w 2191464"/>
              <a:gd name="connsiteY9" fmla="*/ 1540804 h 1682685"/>
              <a:gd name="connsiteX10" fmla="*/ 2149634 w 2191464"/>
              <a:gd name="connsiteY10" fmla="*/ 1396024 h 1682685"/>
              <a:gd name="connsiteX11" fmla="*/ 2187734 w 2191464"/>
              <a:gd name="connsiteY11" fmla="*/ 1243624 h 1682685"/>
              <a:gd name="connsiteX12" fmla="*/ 2142014 w 2191464"/>
              <a:gd name="connsiteY12" fmla="*/ 717844 h 1682685"/>
              <a:gd name="connsiteX13" fmla="*/ 1981994 w 2191464"/>
              <a:gd name="connsiteY13" fmla="*/ 405424 h 1682685"/>
              <a:gd name="connsiteX14" fmla="*/ 1783874 w 2191464"/>
              <a:gd name="connsiteY14" fmla="*/ 222544 h 1682685"/>
              <a:gd name="connsiteX15" fmla="*/ 1517174 w 2191464"/>
              <a:gd name="connsiteY15" fmla="*/ 100624 h 1682685"/>
              <a:gd name="connsiteX16" fmla="*/ 1395254 w 2191464"/>
              <a:gd name="connsiteY16" fmla="*/ 77764 h 1682685"/>
              <a:gd name="connsiteX17" fmla="*/ 1128554 w 2191464"/>
              <a:gd name="connsiteY17" fmla="*/ 62524 h 1682685"/>
              <a:gd name="connsiteX18" fmla="*/ 808514 w 2191464"/>
              <a:gd name="connsiteY18" fmla="*/ 47284 h 1682685"/>
              <a:gd name="connsiteX19" fmla="*/ 785654 w 2191464"/>
              <a:gd name="connsiteY19" fmla="*/ 39664 h 1682685"/>
              <a:gd name="connsiteX20" fmla="*/ 701834 w 2191464"/>
              <a:gd name="connsiteY20" fmla="*/ 1564 h 1682685"/>
              <a:gd name="connsiteX0" fmla="*/ 701834 w 2191464"/>
              <a:gd name="connsiteY0" fmla="*/ 2765 h 1683886"/>
              <a:gd name="connsiteX1" fmla="*/ 153194 w 2191464"/>
              <a:gd name="connsiteY1" fmla="*/ 71345 h 1683886"/>
              <a:gd name="connsiteX2" fmla="*/ 46514 w 2191464"/>
              <a:gd name="connsiteY2" fmla="*/ 216125 h 1683886"/>
              <a:gd name="connsiteX3" fmla="*/ 46514 w 2191464"/>
              <a:gd name="connsiteY3" fmla="*/ 917165 h 1683886"/>
              <a:gd name="connsiteX4" fmla="*/ 115094 w 2191464"/>
              <a:gd name="connsiteY4" fmla="*/ 1084805 h 1683886"/>
              <a:gd name="connsiteX5" fmla="*/ 297974 w 2191464"/>
              <a:gd name="connsiteY5" fmla="*/ 1321025 h 1683886"/>
              <a:gd name="connsiteX6" fmla="*/ 800894 w 2191464"/>
              <a:gd name="connsiteY6" fmla="*/ 1572485 h 1683886"/>
              <a:gd name="connsiteX7" fmla="*/ 1067594 w 2191464"/>
              <a:gd name="connsiteY7" fmla="*/ 1641065 h 1683886"/>
              <a:gd name="connsiteX8" fmla="*/ 1509554 w 2191464"/>
              <a:gd name="connsiteY8" fmla="*/ 1671545 h 1683886"/>
              <a:gd name="connsiteX9" fmla="*/ 2065814 w 2191464"/>
              <a:gd name="connsiteY9" fmla="*/ 1542005 h 1683886"/>
              <a:gd name="connsiteX10" fmla="*/ 2149634 w 2191464"/>
              <a:gd name="connsiteY10" fmla="*/ 1397225 h 1683886"/>
              <a:gd name="connsiteX11" fmla="*/ 2187734 w 2191464"/>
              <a:gd name="connsiteY11" fmla="*/ 1244825 h 1683886"/>
              <a:gd name="connsiteX12" fmla="*/ 2142014 w 2191464"/>
              <a:gd name="connsiteY12" fmla="*/ 719045 h 1683886"/>
              <a:gd name="connsiteX13" fmla="*/ 1981994 w 2191464"/>
              <a:gd name="connsiteY13" fmla="*/ 406625 h 1683886"/>
              <a:gd name="connsiteX14" fmla="*/ 1783874 w 2191464"/>
              <a:gd name="connsiteY14" fmla="*/ 223745 h 1683886"/>
              <a:gd name="connsiteX15" fmla="*/ 1517174 w 2191464"/>
              <a:gd name="connsiteY15" fmla="*/ 101825 h 1683886"/>
              <a:gd name="connsiteX16" fmla="*/ 1395254 w 2191464"/>
              <a:gd name="connsiteY16" fmla="*/ 78965 h 1683886"/>
              <a:gd name="connsiteX17" fmla="*/ 1128554 w 2191464"/>
              <a:gd name="connsiteY17" fmla="*/ 63725 h 1683886"/>
              <a:gd name="connsiteX18" fmla="*/ 808514 w 2191464"/>
              <a:gd name="connsiteY18" fmla="*/ 48485 h 1683886"/>
              <a:gd name="connsiteX19" fmla="*/ 807086 w 2191464"/>
              <a:gd name="connsiteY19" fmla="*/ 14671 h 1683886"/>
              <a:gd name="connsiteX20" fmla="*/ 701834 w 2191464"/>
              <a:gd name="connsiteY20" fmla="*/ 2765 h 1683886"/>
              <a:gd name="connsiteX0" fmla="*/ 701834 w 2191464"/>
              <a:gd name="connsiteY0" fmla="*/ 2765 h 1683886"/>
              <a:gd name="connsiteX1" fmla="*/ 153194 w 2191464"/>
              <a:gd name="connsiteY1" fmla="*/ 71345 h 1683886"/>
              <a:gd name="connsiteX2" fmla="*/ 46514 w 2191464"/>
              <a:gd name="connsiteY2" fmla="*/ 216125 h 1683886"/>
              <a:gd name="connsiteX3" fmla="*/ 46514 w 2191464"/>
              <a:gd name="connsiteY3" fmla="*/ 917165 h 1683886"/>
              <a:gd name="connsiteX4" fmla="*/ 115094 w 2191464"/>
              <a:gd name="connsiteY4" fmla="*/ 1084805 h 1683886"/>
              <a:gd name="connsiteX5" fmla="*/ 297974 w 2191464"/>
              <a:gd name="connsiteY5" fmla="*/ 1321025 h 1683886"/>
              <a:gd name="connsiteX6" fmla="*/ 800894 w 2191464"/>
              <a:gd name="connsiteY6" fmla="*/ 1572485 h 1683886"/>
              <a:gd name="connsiteX7" fmla="*/ 1067594 w 2191464"/>
              <a:gd name="connsiteY7" fmla="*/ 1641065 h 1683886"/>
              <a:gd name="connsiteX8" fmla="*/ 1509554 w 2191464"/>
              <a:gd name="connsiteY8" fmla="*/ 1671545 h 1683886"/>
              <a:gd name="connsiteX9" fmla="*/ 2065814 w 2191464"/>
              <a:gd name="connsiteY9" fmla="*/ 1542005 h 1683886"/>
              <a:gd name="connsiteX10" fmla="*/ 2149634 w 2191464"/>
              <a:gd name="connsiteY10" fmla="*/ 1397225 h 1683886"/>
              <a:gd name="connsiteX11" fmla="*/ 2187734 w 2191464"/>
              <a:gd name="connsiteY11" fmla="*/ 1244825 h 1683886"/>
              <a:gd name="connsiteX12" fmla="*/ 2142014 w 2191464"/>
              <a:gd name="connsiteY12" fmla="*/ 719045 h 1683886"/>
              <a:gd name="connsiteX13" fmla="*/ 1981994 w 2191464"/>
              <a:gd name="connsiteY13" fmla="*/ 406625 h 1683886"/>
              <a:gd name="connsiteX14" fmla="*/ 1783874 w 2191464"/>
              <a:gd name="connsiteY14" fmla="*/ 223745 h 1683886"/>
              <a:gd name="connsiteX15" fmla="*/ 1517174 w 2191464"/>
              <a:gd name="connsiteY15" fmla="*/ 101825 h 1683886"/>
              <a:gd name="connsiteX16" fmla="*/ 1395254 w 2191464"/>
              <a:gd name="connsiteY16" fmla="*/ 78965 h 1683886"/>
              <a:gd name="connsiteX17" fmla="*/ 1128554 w 2191464"/>
              <a:gd name="connsiteY17" fmla="*/ 63725 h 1683886"/>
              <a:gd name="connsiteX18" fmla="*/ 889476 w 2191464"/>
              <a:gd name="connsiteY18" fmla="*/ 24672 h 1683886"/>
              <a:gd name="connsiteX19" fmla="*/ 807086 w 2191464"/>
              <a:gd name="connsiteY19" fmla="*/ 14671 h 1683886"/>
              <a:gd name="connsiteX20" fmla="*/ 701834 w 2191464"/>
              <a:gd name="connsiteY20" fmla="*/ 2765 h 168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1464" h="1683886">
                <a:moveTo>
                  <a:pt x="701834" y="2765"/>
                </a:moveTo>
                <a:cubicBezTo>
                  <a:pt x="592852" y="12211"/>
                  <a:pt x="339147" y="-25350"/>
                  <a:pt x="153194" y="71345"/>
                </a:cubicBezTo>
                <a:cubicBezTo>
                  <a:pt x="111828" y="92855"/>
                  <a:pt x="61619" y="191579"/>
                  <a:pt x="46514" y="216125"/>
                </a:cubicBezTo>
                <a:cubicBezTo>
                  <a:pt x="-14225" y="504637"/>
                  <a:pt x="-16773" y="454680"/>
                  <a:pt x="46514" y="917165"/>
                </a:cubicBezTo>
                <a:cubicBezTo>
                  <a:pt x="54700" y="976983"/>
                  <a:pt x="87544" y="1031082"/>
                  <a:pt x="115094" y="1084805"/>
                </a:cubicBezTo>
                <a:cubicBezTo>
                  <a:pt x="149424" y="1151748"/>
                  <a:pt x="235487" y="1274159"/>
                  <a:pt x="297974" y="1321025"/>
                </a:cubicBezTo>
                <a:cubicBezTo>
                  <a:pt x="454808" y="1438650"/>
                  <a:pt x="615388" y="1511533"/>
                  <a:pt x="800894" y="1572485"/>
                </a:cubicBezTo>
                <a:cubicBezTo>
                  <a:pt x="888099" y="1601138"/>
                  <a:pt x="976686" y="1628357"/>
                  <a:pt x="1067594" y="1641065"/>
                </a:cubicBezTo>
                <a:cubicBezTo>
                  <a:pt x="1213842" y="1661508"/>
                  <a:pt x="1362234" y="1661385"/>
                  <a:pt x="1509554" y="1671545"/>
                </a:cubicBezTo>
                <a:cubicBezTo>
                  <a:pt x="1830630" y="1665599"/>
                  <a:pt x="1886690" y="1750983"/>
                  <a:pt x="2065814" y="1542005"/>
                </a:cubicBezTo>
                <a:cubicBezTo>
                  <a:pt x="2102105" y="1499665"/>
                  <a:pt x="2121694" y="1445485"/>
                  <a:pt x="2149634" y="1397225"/>
                </a:cubicBezTo>
                <a:cubicBezTo>
                  <a:pt x="2162334" y="1346425"/>
                  <a:pt x="2184416" y="1297083"/>
                  <a:pt x="2187734" y="1244825"/>
                </a:cubicBezTo>
                <a:cubicBezTo>
                  <a:pt x="2197870" y="1085185"/>
                  <a:pt x="2188853" y="879636"/>
                  <a:pt x="2142014" y="719045"/>
                </a:cubicBezTo>
                <a:cubicBezTo>
                  <a:pt x="2109794" y="608577"/>
                  <a:pt x="2050866" y="498455"/>
                  <a:pt x="1981994" y="406625"/>
                </a:cubicBezTo>
                <a:cubicBezTo>
                  <a:pt x="1907480" y="307272"/>
                  <a:pt x="1880795" y="276359"/>
                  <a:pt x="1783874" y="223745"/>
                </a:cubicBezTo>
                <a:cubicBezTo>
                  <a:pt x="1730823" y="194946"/>
                  <a:pt x="1596814" y="122472"/>
                  <a:pt x="1517174" y="101825"/>
                </a:cubicBezTo>
                <a:cubicBezTo>
                  <a:pt x="1477149" y="91448"/>
                  <a:pt x="1436405" y="82999"/>
                  <a:pt x="1395254" y="78965"/>
                </a:cubicBezTo>
                <a:cubicBezTo>
                  <a:pt x="1306634" y="70277"/>
                  <a:pt x="1217479" y="68344"/>
                  <a:pt x="1128554" y="63725"/>
                </a:cubicBezTo>
                <a:lnTo>
                  <a:pt x="889476" y="24672"/>
                </a:lnTo>
                <a:cubicBezTo>
                  <a:pt x="881856" y="22132"/>
                  <a:pt x="815025" y="15892"/>
                  <a:pt x="807086" y="14671"/>
                </a:cubicBezTo>
                <a:cubicBezTo>
                  <a:pt x="781856" y="10789"/>
                  <a:pt x="810816" y="-6681"/>
                  <a:pt x="701834" y="27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A931991-877D-40F1-671F-DE6D849C1EB0}"/>
              </a:ext>
            </a:extLst>
          </p:cNvPr>
          <p:cNvSpPr txBox="1"/>
          <p:nvPr/>
        </p:nvSpPr>
        <p:spPr>
          <a:xfrm>
            <a:off x="10007701" y="198990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(S)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61B9CAE-D7DA-C0D3-0C71-38D37D30F939}"/>
              </a:ext>
            </a:extLst>
          </p:cNvPr>
          <p:cNvSpPr/>
          <p:nvPr/>
        </p:nvSpPr>
        <p:spPr>
          <a:xfrm>
            <a:off x="8749143" y="25327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B257A3C-EAAE-A7BD-7FB5-40CF78D855FB}"/>
              </a:ext>
            </a:extLst>
          </p:cNvPr>
          <p:cNvSpPr txBox="1"/>
          <p:nvPr/>
        </p:nvSpPr>
        <p:spPr>
          <a:xfrm>
            <a:off x="8633294" y="2239667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66ADE3E-4943-7F9C-F666-DE08B6D20337}"/>
                  </a:ext>
                </a:extLst>
              </p:cNvPr>
              <p:cNvSpPr txBox="1"/>
              <p:nvPr/>
            </p:nvSpPr>
            <p:spPr>
              <a:xfrm>
                <a:off x="218661" y="1451113"/>
                <a:ext cx="4105145" cy="453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𝑖𝑛𝑠𝑡𝑎𝑛𝑡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𝑐𝑜𝑛𝑛𝑎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î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b="0" dirty="0"/>
              </a:p>
              <a:p>
                <a:endParaRPr lang="fr-F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  <a:p>
                <a:r>
                  <a:rPr lang="fr-FR" i="1" dirty="0">
                    <a:latin typeface="Cambria Math" panose="02040503050406030204" pitchFamily="18" charset="0"/>
                  </a:rPr>
                  <a:t>Et un point B, différent de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𝑥𝑏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𝑦𝑏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𝑧𝑏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  <a:p>
                <a:r>
                  <a:rPr lang="fr-FR" i="1" dirty="0">
                    <a:latin typeface="Cambria Math" panose="02040503050406030204" pitchFamily="18" charset="0"/>
                  </a:rPr>
                  <a:t>Enfin un point C différent de A et de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𝑥𝑐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𝑦𝑐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𝑧𝑐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66ADE3E-4943-7F9C-F666-DE08B6D20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1451113"/>
                <a:ext cx="4105145" cy="4539128"/>
              </a:xfrm>
              <a:prstGeom prst="rect">
                <a:avLst/>
              </a:prstGeom>
              <a:blipFill>
                <a:blip r:embed="rId3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FF6754E9-D83E-D334-13E6-6443E4E56C24}"/>
              </a:ext>
            </a:extLst>
          </p:cNvPr>
          <p:cNvSpPr txBox="1"/>
          <p:nvPr/>
        </p:nvSpPr>
        <p:spPr>
          <a:xfrm>
            <a:off x="10007701" y="2833987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075F874-1088-A945-02C7-FA111D67C67F}"/>
              </a:ext>
            </a:extLst>
          </p:cNvPr>
          <p:cNvCxnSpPr/>
          <p:nvPr/>
        </p:nvCxnSpPr>
        <p:spPr>
          <a:xfrm>
            <a:off x="7374835" y="1888433"/>
            <a:ext cx="4363278" cy="2117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E6BB7E83-EB54-CBE9-FA49-61AF69A1AF68}"/>
              </a:ext>
            </a:extLst>
          </p:cNvPr>
          <p:cNvSpPr/>
          <p:nvPr/>
        </p:nvSpPr>
        <p:spPr>
          <a:xfrm>
            <a:off x="10007701" y="313708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58F9A5-4A6E-A2C6-9D74-8B4158DF91CA}"/>
              </a:ext>
            </a:extLst>
          </p:cNvPr>
          <p:cNvSpPr txBox="1"/>
          <p:nvPr/>
        </p:nvSpPr>
        <p:spPr>
          <a:xfrm>
            <a:off x="11459438" y="3536829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fr-FR" dirty="0"/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1E982D-6A98-F58A-8B1D-DE7DAD357357}"/>
              </a:ext>
            </a:extLst>
          </p:cNvPr>
          <p:cNvSpPr txBox="1"/>
          <p:nvPr/>
        </p:nvSpPr>
        <p:spPr>
          <a:xfrm>
            <a:off x="8633293" y="3028615"/>
            <a:ext cx="5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13E668C-D6B8-5404-1492-067434F68627}"/>
              </a:ext>
            </a:extLst>
          </p:cNvPr>
          <p:cNvSpPr/>
          <p:nvPr/>
        </p:nvSpPr>
        <p:spPr>
          <a:xfrm>
            <a:off x="8893873" y="32621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81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705F57"/>
      </a:dk2>
      <a:lt2>
        <a:srgbClr val="EEE7DF"/>
      </a:lt2>
      <a:accent1>
        <a:srgbClr val="4D8680"/>
      </a:accent1>
      <a:accent2>
        <a:srgbClr val="ABDED7"/>
      </a:accent2>
      <a:accent3>
        <a:srgbClr val="B0988E"/>
      </a:accent3>
      <a:accent4>
        <a:srgbClr val="DBCBBE"/>
      </a:accent4>
      <a:accent5>
        <a:srgbClr val="BD8A77"/>
      </a:accent5>
      <a:accent6>
        <a:srgbClr val="65615D"/>
      </a:accent6>
      <a:hlink>
        <a:srgbClr val="000000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272759" id="{AA74CBCF-0B0D-47EA-B0FF-83CAA3F12BA0}" vid="{93CD5361-6458-41C4-BDD1-B97CBBBE373C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272759" id="{AA74CBCF-0B0D-47EA-B0FF-83CAA3F12BA0}" vid="{F7617831-995D-4A6A-99A6-5E985C1CCB7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 de titre animée Nuages</Template>
  <TotalTime>1693</TotalTime>
  <Words>1429</Words>
  <Application>Microsoft Office PowerPoint</Application>
  <PresentationFormat>Grand écran</PresentationFormat>
  <Paragraphs>213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Google Sans</vt:lpstr>
      <vt:lpstr>Thème Office</vt:lpstr>
      <vt:lpstr>1_Thème Office</vt:lpstr>
      <vt:lpstr>Introduction à la cinématique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Dominique FICHOT</dc:creator>
  <cp:keywords/>
  <dc:description/>
  <cp:lastModifiedBy>Dominique FICHOT</cp:lastModifiedBy>
  <cp:revision>3</cp:revision>
  <dcterms:created xsi:type="dcterms:W3CDTF">2024-12-10T08:21:28Z</dcterms:created>
  <dcterms:modified xsi:type="dcterms:W3CDTF">2025-01-14T07:54:06Z</dcterms:modified>
  <cp:category/>
</cp:coreProperties>
</file>