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63"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954" autoAdjust="0"/>
  </p:normalViewPr>
  <p:slideViewPr>
    <p:cSldViewPr snapToGrid="0">
      <p:cViewPr varScale="1">
        <p:scale>
          <a:sx n="88" d="100"/>
          <a:sy n="88" d="100"/>
        </p:scale>
        <p:origin x="14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80FE5-618B-4803-852A-CA14D0A16879}" type="datetimeFigureOut">
              <a:rPr lang="fr-FR" smtClean="0"/>
              <a:t>11/03/2025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1DF20-974A-4EEC-A898-370C35472F3E}" type="slidenum">
              <a:rPr lang="fr-FR" smtClean="0"/>
              <a:t>‹N°›</a:t>
            </a:fld>
            <a:endParaRPr lang="fr-FR"/>
          </a:p>
        </p:txBody>
      </p:sp>
    </p:spTree>
    <p:extLst>
      <p:ext uri="{BB962C8B-B14F-4D97-AF65-F5344CB8AC3E}">
        <p14:creationId xmlns:p14="http://schemas.microsoft.com/office/powerpoint/2010/main" val="323937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361DF20-974A-4EEC-A898-370C35472F3E}" type="slidenum">
              <a:rPr lang="fr-FR" smtClean="0"/>
              <a:t>3</a:t>
            </a:fld>
            <a:endParaRPr lang="fr-FR"/>
          </a:p>
        </p:txBody>
      </p:sp>
    </p:spTree>
    <p:extLst>
      <p:ext uri="{BB962C8B-B14F-4D97-AF65-F5344CB8AC3E}">
        <p14:creationId xmlns:p14="http://schemas.microsoft.com/office/powerpoint/2010/main" val="229228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3/11/2025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4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3/11/2025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6224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3/11/2025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35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3/11/2025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91200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3/11/2025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83662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3/11/2025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79502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3/11/2025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60960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3/11/2025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428076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3/11/2025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57067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3/11/2025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46334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3/11/2025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55318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3/11/2025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‹N°›</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0971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DF566C7-246A-9F8D-A3CD-2F2ED783D3F5}"/>
              </a:ext>
            </a:extLst>
          </p:cNvPr>
          <p:cNvSpPr>
            <a:spLocks noGrp="1"/>
          </p:cNvSpPr>
          <p:nvPr>
            <p:ph type="title"/>
          </p:nvPr>
        </p:nvSpPr>
        <p:spPr>
          <a:xfrm>
            <a:off x="517869" y="1000768"/>
            <a:ext cx="3566452" cy="2985582"/>
          </a:xfrm>
        </p:spPr>
        <p:txBody>
          <a:bodyPr vert="horz" lIns="91440" tIns="45720" rIns="91440" bIns="45720" rtlCol="0" anchor="b">
            <a:normAutofit/>
          </a:bodyPr>
          <a:lstStyle/>
          <a:p>
            <a:pPr>
              <a:lnSpc>
                <a:spcPct val="90000"/>
              </a:lnSpc>
            </a:pPr>
            <a:r>
              <a:rPr lang="en-US" sz="1900" dirty="0"/>
              <a:t>Servo </a:t>
            </a:r>
            <a:r>
              <a:rPr lang="en-US" sz="1900" dirty="0" err="1"/>
              <a:t>moteur</a:t>
            </a:r>
            <a:r>
              <a:rPr lang="en-US" sz="1900" dirty="0"/>
              <a:t> à air </a:t>
            </a:r>
            <a:r>
              <a:rPr lang="en-US" sz="1900" dirty="0" err="1"/>
              <a:t>comprimé</a:t>
            </a:r>
            <a:r>
              <a:rPr lang="en-US" sz="1900" dirty="0"/>
              <a:t> :</a:t>
            </a:r>
            <a:br>
              <a:rPr lang="en-US" sz="1900" dirty="0"/>
            </a:br>
            <a:r>
              <a:rPr lang="en-US" sz="1900" dirty="0"/>
              <a:t>Le </a:t>
            </a:r>
            <a:r>
              <a:rPr lang="en-US" sz="1900" dirty="0" err="1"/>
              <a:t>mécanisme</a:t>
            </a:r>
            <a:r>
              <a:rPr lang="en-US" sz="1900" dirty="0"/>
              <a:t> ci-</a:t>
            </a:r>
            <a:r>
              <a:rPr lang="en-US" sz="1900" dirty="0" err="1"/>
              <a:t>contre</a:t>
            </a:r>
            <a:r>
              <a:rPr lang="en-US" sz="1900" dirty="0"/>
              <a:t> </a:t>
            </a:r>
            <a:r>
              <a:rPr lang="en-US" sz="1900" dirty="0" err="1"/>
              <a:t>est</a:t>
            </a:r>
            <a:r>
              <a:rPr lang="en-US" sz="1900" dirty="0"/>
              <a:t> un </a:t>
            </a:r>
            <a:r>
              <a:rPr lang="en-US" sz="1900" dirty="0" err="1"/>
              <a:t>cerveau</a:t>
            </a:r>
            <a:r>
              <a:rPr lang="en-US" sz="1900" dirty="0"/>
              <a:t> </a:t>
            </a:r>
            <a:r>
              <a:rPr lang="en-US" sz="1900" dirty="0" err="1"/>
              <a:t>moteur</a:t>
            </a:r>
            <a:r>
              <a:rPr lang="en-US" sz="1900" dirty="0"/>
              <a:t> à air </a:t>
            </a:r>
            <a:r>
              <a:rPr lang="en-US" sz="1900" dirty="0" err="1"/>
              <a:t>comprimée</a:t>
            </a:r>
            <a:r>
              <a:rPr lang="en-US" sz="1900" dirty="0"/>
              <a:t> </a:t>
            </a:r>
            <a:r>
              <a:rPr lang="en-US" sz="1900" dirty="0" err="1"/>
              <a:t>permettant</a:t>
            </a:r>
            <a:r>
              <a:rPr lang="en-US" sz="1900" dirty="0"/>
              <a:t> de </a:t>
            </a:r>
            <a:r>
              <a:rPr lang="en-US" sz="1900" dirty="0" err="1"/>
              <a:t>réaliser</a:t>
            </a:r>
            <a:r>
              <a:rPr lang="en-US" sz="1900" dirty="0"/>
              <a:t> la </a:t>
            </a:r>
            <a:r>
              <a:rPr lang="en-US" sz="1900" dirty="0" err="1"/>
              <a:t>commande</a:t>
            </a:r>
            <a:r>
              <a:rPr lang="en-US" sz="1900" dirty="0"/>
              <a:t> à distance </a:t>
            </a:r>
            <a:r>
              <a:rPr lang="en-US" sz="1900" dirty="0" err="1"/>
              <a:t>d'une</a:t>
            </a:r>
            <a:r>
              <a:rPr lang="en-US" sz="1900" dirty="0"/>
              <a:t> </a:t>
            </a:r>
            <a:r>
              <a:rPr lang="en-US" sz="1900" dirty="0" err="1"/>
              <a:t>porte</a:t>
            </a:r>
            <a:r>
              <a:rPr lang="en-US" sz="1900" dirty="0"/>
              <a:t> de SAS de distribution </a:t>
            </a:r>
            <a:r>
              <a:rPr lang="en-US" sz="1900" dirty="0" err="1"/>
              <a:t>en</a:t>
            </a:r>
            <a:r>
              <a:rPr lang="en-US" sz="1900" dirty="0"/>
              <a:t> rotation </a:t>
            </a:r>
            <a:r>
              <a:rPr lang="en-US" sz="1900" dirty="0" err="1"/>
              <a:t>autour</a:t>
            </a:r>
            <a:r>
              <a:rPr lang="en-US" sz="1900" dirty="0"/>
              <a:t> de </a:t>
            </a:r>
            <a:r>
              <a:rPr lang="en-US" sz="1900" dirty="0" err="1"/>
              <a:t>l'axe</a:t>
            </a:r>
            <a:r>
              <a:rPr lang="en-US" sz="1900" dirty="0"/>
              <a:t> (</a:t>
            </a:r>
            <a:r>
              <a:rPr lang="en-US" sz="1900" dirty="0" err="1"/>
              <a:t>t’,t</a:t>
            </a:r>
            <a:r>
              <a:rPr lang="en-US" sz="1900" dirty="0"/>
              <a:t>) par </a:t>
            </a:r>
            <a:r>
              <a:rPr lang="en-US" sz="1900" dirty="0" err="1"/>
              <a:t>l'intermédiaire</a:t>
            </a:r>
            <a:r>
              <a:rPr lang="en-US" sz="1900" dirty="0"/>
              <a:t> </a:t>
            </a:r>
            <a:r>
              <a:rPr lang="en-US" sz="1900" dirty="0" err="1"/>
              <a:t>d'une</a:t>
            </a:r>
            <a:r>
              <a:rPr lang="en-US" sz="1900" dirty="0"/>
              <a:t> </a:t>
            </a:r>
            <a:r>
              <a:rPr lang="en-US" sz="1900" dirty="0" err="1"/>
              <a:t>tringlerie</a:t>
            </a:r>
            <a:r>
              <a:rPr lang="en-US" sz="1900" dirty="0"/>
              <a:t>. </a:t>
            </a:r>
          </a:p>
        </p:txBody>
      </p:sp>
      <p:sp>
        <p:nvSpPr>
          <p:cNvPr id="37" name="Freeform: Shape 36">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Espace réservé du contenu 4" descr="Une image contenant texte, diagramme, Parallèle, Plan&#10;&#10;Le contenu généré par l’IA peut être incorrect.">
            <a:extLst>
              <a:ext uri="{FF2B5EF4-FFF2-40B4-BE49-F238E27FC236}">
                <a16:creationId xmlns:a16="http://schemas.microsoft.com/office/drawing/2014/main" id="{4CFC6550-37F7-151A-0935-6DCBC2ED80F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1072" t="12548" r="12435" b="30542"/>
          <a:stretch/>
        </p:blipFill>
        <p:spPr>
          <a:xfrm rot="10800000">
            <a:off x="4337595" y="1125072"/>
            <a:ext cx="7333488" cy="4707440"/>
          </a:xfrm>
          <a:prstGeom prst="rect">
            <a:avLst/>
          </a:prstGeom>
        </p:spPr>
      </p:pic>
      <p:sp>
        <p:nvSpPr>
          <p:cNvPr id="39" name="Freeform: Shape 38">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6564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A8B3EC-2F5D-D14D-AAAD-E34E276E8A39}"/>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B84B250B-DBDE-5518-A762-8CA655EA2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CC79F69-B164-370C-B28C-6DF0B9719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AC3C21B-13CD-7267-0069-5B8E3D83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30B59B9-59BE-C4C7-A86A-1E1E45DF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7717D81-E66A-C8EA-4E60-1862E2C6F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re 1">
                <a:extLst>
                  <a:ext uri="{FF2B5EF4-FFF2-40B4-BE49-F238E27FC236}">
                    <a16:creationId xmlns:a16="http://schemas.microsoft.com/office/drawing/2014/main" id="{C0149091-1BB6-4BB9-DF5E-58E948FE25B2}"/>
                  </a:ext>
                </a:extLst>
              </p:cNvPr>
              <p:cNvSpPr>
                <a:spLocks noGrp="1"/>
              </p:cNvSpPr>
              <p:nvPr>
                <p:ph type="title"/>
              </p:nvPr>
            </p:nvSpPr>
            <p:spPr>
              <a:xfrm>
                <a:off x="521208" y="978408"/>
                <a:ext cx="3397649" cy="3303764"/>
              </a:xfrm>
            </p:spPr>
            <p:txBody>
              <a:bodyPr vert="horz" lIns="91440" tIns="45720" rIns="91440" bIns="45720" rtlCol="0" anchor="t">
                <a:normAutofit/>
              </a:bodyPr>
              <a:lstStyle/>
              <a:p>
                <a:pPr>
                  <a:lnSpc>
                    <a:spcPct val="90000"/>
                  </a:lnSpc>
                </a:pPr>
                <a:r>
                  <a:rPr lang="fr-FR" sz="1400" dirty="0"/>
                  <a:t>Déterminer le vecteur vitesse </a:t>
                </a:r>
                <a14:m>
                  <m:oMath xmlns:m="http://schemas.openxmlformats.org/officeDocument/2006/math">
                    <m:acc>
                      <m:accPr>
                        <m:chr m:val="⃗"/>
                        <m:ctrlPr>
                          <a:rPr lang="en-US" sz="1400" i="1" smtClean="0">
                            <a:latin typeface="Cambria Math" panose="02040503050406030204" pitchFamily="18" charset="0"/>
                          </a:rPr>
                        </m:ctrlPr>
                      </m:accPr>
                      <m:e>
                        <m:r>
                          <m:rPr>
                            <m:sty m:val="p"/>
                          </m:rPr>
                          <a:rPr lang="el-GR" sz="1400" b="1" i="1" smtClean="0">
                            <a:latin typeface="Cambria Math" panose="02040503050406030204" pitchFamily="18" charset="0"/>
                            <a:ea typeface="Cambria Math" panose="02040503050406030204" pitchFamily="18" charset="0"/>
                          </a:rPr>
                          <m:t>Γ</m:t>
                        </m:r>
                      </m:e>
                    </m:acc>
                  </m:oMath>
                </a14:m>
                <a:r>
                  <a:rPr lang="en-US" sz="1400" dirty="0"/>
                  <a:t>(C</a:t>
                </a:r>
                <a:r>
                  <a:rPr lang="en-US" sz="1400" dirty="0">
                    <a:latin typeface="Cambria Math" panose="02040503050406030204" pitchFamily="18" charset="0"/>
                    <a:ea typeface="Cambria Math" panose="02040503050406030204" pitchFamily="18" charset="0"/>
                  </a:rPr>
                  <a:t>∊10/1); </a:t>
                </a:r>
                <a:r>
                  <a:rPr lang="en-US" sz="1400" dirty="0" err="1">
                    <a:latin typeface="Cambria Math" panose="02040503050406030204" pitchFamily="18" charset="0"/>
                    <a:ea typeface="Cambria Math" panose="02040503050406030204" pitchFamily="18" charset="0"/>
                  </a:rPr>
                  <a:t>calculer</a:t>
                </a:r>
                <a:r>
                  <a:rPr lang="en-US" sz="1400" dirty="0">
                    <a:latin typeface="Cambria Math" panose="02040503050406030204" pitchFamily="18" charset="0"/>
                    <a:ea typeface="Cambria Math" panose="02040503050406030204" pitchFamily="18" charset="0"/>
                  </a:rPr>
                  <a:t> </a:t>
                </a:r>
                <a:r>
                  <a:rPr lang="en-US" sz="1400" dirty="0" err="1">
                    <a:latin typeface="Cambria Math" panose="02040503050406030204" pitchFamily="18" charset="0"/>
                    <a:ea typeface="Cambria Math" panose="02040503050406030204" pitchFamily="18" charset="0"/>
                  </a:rPr>
                  <a:t>sa</a:t>
                </a:r>
                <a:r>
                  <a:rPr lang="en-US" sz="1400" dirty="0">
                    <a:latin typeface="Cambria Math" panose="02040503050406030204" pitchFamily="18" charset="0"/>
                    <a:ea typeface="Cambria Math" panose="02040503050406030204" pitchFamily="18" charset="0"/>
                  </a:rPr>
                  <a:t> </a:t>
                </a:r>
                <a:r>
                  <a:rPr lang="en-US" sz="1400" dirty="0" err="1">
                    <a:latin typeface="Cambria Math" panose="02040503050406030204" pitchFamily="18" charset="0"/>
                    <a:ea typeface="Cambria Math" panose="02040503050406030204" pitchFamily="18" charset="0"/>
                  </a:rPr>
                  <a:t>norme</a:t>
                </a:r>
                <a:r>
                  <a:rPr lang="en-US" sz="1400" dirty="0">
                    <a:latin typeface="Cambria Math" panose="02040503050406030204" pitchFamily="18" charset="0"/>
                    <a:ea typeface="Cambria Math" panose="02040503050406030204" pitchFamily="18" charset="0"/>
                  </a:rPr>
                  <a:t> aux instants </a:t>
                </a:r>
                <a14:m>
                  <m:oMath xmlns:m="http://schemas.openxmlformats.org/officeDocument/2006/math">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i="1">
                            <a:latin typeface="Cambria Math" panose="02040503050406030204" pitchFamily="18" charset="0"/>
                          </a:rPr>
                          <m:t>𝟎</m:t>
                        </m:r>
                        <m:r>
                          <a:rPr lang="fr-FR" sz="1400" i="1">
                            <a:latin typeface="Cambria Math" panose="02040503050406030204" pitchFamily="18" charset="0"/>
                          </a:rPr>
                          <m:t> </m:t>
                        </m:r>
                      </m:sub>
                    </m:sSub>
                    <m:r>
                      <a:rPr lang="fr-FR" sz="1400" i="1">
                        <a:latin typeface="Cambria Math" panose="02040503050406030204" pitchFamily="18" charset="0"/>
                      </a:rPr>
                      <m:t>=</m:t>
                    </m:r>
                    <m:r>
                      <a:rPr lang="fr-FR" sz="1400" i="1">
                        <a:latin typeface="Cambria Math" panose="02040503050406030204" pitchFamily="18" charset="0"/>
                      </a:rPr>
                      <m:t>𝟎</m:t>
                    </m:r>
                    <m:r>
                      <a:rPr lang="fr-FR" sz="1400" i="1">
                        <a:latin typeface="Cambria Math" panose="02040503050406030204" pitchFamily="18" charset="0"/>
                      </a:rPr>
                      <m:t>, </m:t>
                    </m:r>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i="1">
                            <a:latin typeface="Cambria Math" panose="02040503050406030204" pitchFamily="18" charset="0"/>
                          </a:rPr>
                          <m:t>𝟏</m:t>
                        </m:r>
                      </m:sub>
                    </m:sSub>
                    <m:r>
                      <a:rPr lang="fr-FR" sz="1400" i="1">
                        <a:latin typeface="Cambria Math" panose="02040503050406030204" pitchFamily="18" charset="0"/>
                      </a:rPr>
                      <m:t>=</m:t>
                    </m:r>
                    <m:r>
                      <a:rPr lang="fr-FR" sz="1400" i="1">
                        <a:latin typeface="Cambria Math" panose="02040503050406030204" pitchFamily="18" charset="0"/>
                      </a:rPr>
                      <m:t>𝟏</m:t>
                    </m:r>
                    <m:r>
                      <a:rPr lang="fr-FR" sz="1400" i="1">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i="1">
                            <a:latin typeface="Cambria Math" panose="02040503050406030204" pitchFamily="18" charset="0"/>
                            <a:ea typeface="Cambria Math" panose="02040503050406030204" pitchFamily="18" charset="0"/>
                          </a:rPr>
                          <m:t>𝟐</m:t>
                        </m:r>
                        <m:r>
                          <a:rPr lang="fr-FR" sz="1400" i="1">
                            <a:latin typeface="Cambria Math" panose="02040503050406030204" pitchFamily="18" charset="0"/>
                          </a:rPr>
                          <m:t> </m:t>
                        </m:r>
                      </m:sub>
                    </m:sSub>
                    <m:r>
                      <a:rPr lang="fr-FR" sz="1400" i="1">
                        <a:latin typeface="Cambria Math" panose="02040503050406030204" pitchFamily="18" charset="0"/>
                      </a:rPr>
                      <m:t>=</m:t>
                    </m:r>
                    <m:r>
                      <a:rPr lang="fr-FR" sz="1400" i="1">
                        <a:latin typeface="Cambria Math" panose="02040503050406030204" pitchFamily="18" charset="0"/>
                      </a:rPr>
                      <m:t>𝟐</m:t>
                    </m:r>
                    <m:r>
                      <a:rPr lang="fr-FR" sz="1400" i="1">
                        <a:latin typeface="Cambria Math" panose="02040503050406030204" pitchFamily="18" charset="0"/>
                      </a:rPr>
                      <m:t>.</m:t>
                    </m:r>
                  </m:oMath>
                </a14:m>
                <a:r>
                  <a:rPr lang="en-US" sz="1400" dirty="0">
                    <a:latin typeface="Cambria Math" panose="02040503050406030204" pitchFamily="18" charset="0"/>
                    <a:ea typeface="Cambria Math" panose="02040503050406030204" pitchFamily="18" charset="0"/>
                  </a:rPr>
                  <a:t> </a:t>
                </a:r>
                <a:br>
                  <a:rPr lang="en-US" sz="1400" dirty="0">
                    <a:latin typeface="Cambria Math" panose="02040503050406030204" pitchFamily="18" charset="0"/>
                    <a:ea typeface="Cambria Math" panose="02040503050406030204" pitchFamily="18" charset="0"/>
                  </a:rPr>
                </a:br>
                <a:r>
                  <a:rPr lang="en-US" sz="1400" dirty="0">
                    <a:latin typeface="Cambria Math" panose="02040503050406030204" pitchFamily="18" charset="0"/>
                    <a:ea typeface="Cambria Math" panose="02040503050406030204" pitchFamily="18" charset="0"/>
                  </a:rPr>
                  <a:t>Faire un </a:t>
                </a:r>
                <a:r>
                  <a:rPr lang="en-US" sz="1400" dirty="0" err="1">
                    <a:latin typeface="Cambria Math" panose="02040503050406030204" pitchFamily="18" charset="0"/>
                    <a:ea typeface="Cambria Math" panose="02040503050406030204" pitchFamily="18" charset="0"/>
                  </a:rPr>
                  <a:t>schéma</a:t>
                </a:r>
                <a:r>
                  <a:rPr lang="en-US" sz="1400" dirty="0">
                    <a:latin typeface="Cambria Math" panose="02040503050406030204" pitchFamily="18" charset="0"/>
                    <a:ea typeface="Cambria Math" panose="02040503050406030204" pitchFamily="18" charset="0"/>
                  </a:rPr>
                  <a:t> representant </a:t>
                </a:r>
                <a:r>
                  <a:rPr lang="en-US" sz="1400" dirty="0" err="1">
                    <a:latin typeface="Cambria Math" panose="02040503050406030204" pitchFamily="18" charset="0"/>
                    <a:ea typeface="Cambria Math" panose="02040503050406030204" pitchFamily="18" charset="0"/>
                  </a:rPr>
                  <a:t>ces</a:t>
                </a:r>
                <a:r>
                  <a:rPr lang="en-US" sz="1400" dirty="0">
                    <a:latin typeface="Cambria Math" panose="02040503050406030204" pitchFamily="18" charset="0"/>
                    <a:ea typeface="Cambria Math" panose="02040503050406030204" pitchFamily="18" charset="0"/>
                  </a:rPr>
                  <a:t> </a:t>
                </a:r>
                <a:r>
                  <a:rPr lang="en-US" sz="1400" dirty="0" err="1">
                    <a:latin typeface="Cambria Math" panose="02040503050406030204" pitchFamily="18" charset="0"/>
                    <a:ea typeface="Cambria Math" panose="02040503050406030204" pitchFamily="18" charset="0"/>
                  </a:rPr>
                  <a:t>vecteurs</a:t>
                </a:r>
                <a:r>
                  <a:rPr lang="en-US" sz="1400" dirty="0">
                    <a:latin typeface="Cambria Math" panose="02040503050406030204" pitchFamily="18" charset="0"/>
                    <a:ea typeface="Cambria Math" panose="02040503050406030204" pitchFamily="18" charset="0"/>
                  </a:rPr>
                  <a:t>.</a:t>
                </a:r>
                <a:endParaRPr lang="en-US" sz="1400" dirty="0"/>
              </a:p>
            </p:txBody>
          </p:sp>
        </mc:Choice>
        <mc:Fallback>
          <p:sp>
            <p:nvSpPr>
              <p:cNvPr id="2" name="Titre 1">
                <a:extLst>
                  <a:ext uri="{FF2B5EF4-FFF2-40B4-BE49-F238E27FC236}">
                    <a16:creationId xmlns:a16="http://schemas.microsoft.com/office/drawing/2014/main" id="{C0149091-1BB6-4BB9-DF5E-58E948FE25B2}"/>
                  </a:ext>
                </a:extLst>
              </p:cNvPr>
              <p:cNvSpPr>
                <a:spLocks noGrp="1" noRot="1" noChangeAspect="1" noMove="1" noResize="1" noEditPoints="1" noAdjustHandles="1" noChangeArrowheads="1" noChangeShapeType="1" noTextEdit="1"/>
              </p:cNvSpPr>
              <p:nvPr>
                <p:ph type="title"/>
              </p:nvPr>
            </p:nvSpPr>
            <p:spPr>
              <a:xfrm>
                <a:off x="521208" y="978408"/>
                <a:ext cx="3397649" cy="3303764"/>
              </a:xfrm>
              <a:blipFill>
                <a:blip r:embed="rId2"/>
                <a:stretch>
                  <a:fillRect l="-539" t="-924" r="-359"/>
                </a:stretch>
              </a:blipFill>
            </p:spPr>
            <p:txBody>
              <a:bodyPr/>
              <a:lstStyle/>
              <a:p>
                <a:r>
                  <a:rPr lang="fr-FR">
                    <a:noFill/>
                  </a:rPr>
                  <a:t> </a:t>
                </a:r>
              </a:p>
            </p:txBody>
          </p:sp>
        </mc:Fallback>
      </mc:AlternateContent>
      <p:sp>
        <p:nvSpPr>
          <p:cNvPr id="71" name="Freeform: Shape 70">
            <a:extLst>
              <a:ext uri="{FF2B5EF4-FFF2-40B4-BE49-F238E27FC236}">
                <a16:creationId xmlns:a16="http://schemas.microsoft.com/office/drawing/2014/main" id="{17E3DD8C-D9EA-09C2-63B4-3A61690D7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4BAD566A-033B-6079-23D9-3FC105AC77F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390860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A6C2BD-8E3B-3911-29BF-91E3421AE705}"/>
              </a:ext>
            </a:extLst>
          </p:cNvPr>
          <p:cNvSpPr>
            <a:spLocks noGrp="1"/>
          </p:cNvSpPr>
          <p:nvPr>
            <p:ph type="title"/>
          </p:nvPr>
        </p:nvSpPr>
        <p:spPr>
          <a:xfrm>
            <a:off x="521208" y="978408"/>
            <a:ext cx="3397649" cy="3303764"/>
          </a:xfrm>
        </p:spPr>
        <p:txBody>
          <a:bodyPr vert="horz" lIns="91440" tIns="45720" rIns="91440" bIns="45720" rtlCol="0" anchor="t">
            <a:normAutofit fontScale="90000"/>
          </a:bodyPr>
          <a:lstStyle/>
          <a:p>
            <a:pPr>
              <a:lnSpc>
                <a:spcPct val="90000"/>
              </a:lnSpc>
            </a:pPr>
            <a:r>
              <a:rPr lang="en-US" sz="1400"/>
              <a:t>Fonctionnement: </a:t>
            </a:r>
            <a:br>
              <a:rPr lang="en-US" sz="1400"/>
            </a:br>
            <a:r>
              <a:rPr lang="en-US" sz="1400"/>
              <a:t>L'air comprimé admis par l'orifice O1 grâce à un distributeur entraîne le déplacement en translation du piston 5 lié à la crémaillère 7. Le mouvement de translation de 7 est transformé en mouvement de rotation par l'intermédiaire. du pignon arbré 10. Le retour en position initiale du système est assuré par le ressort 8. L'orifice O1 étant alors en communication avec l'atmosphère par l'intermédiaire du distributeur. Le montage de la porte est tel que son poids participe au retour du système à sa position initiale.</a:t>
            </a:r>
            <a:br>
              <a:rPr lang="en-US" sz="1400"/>
            </a:br>
            <a:br>
              <a:rPr lang="en-US" sz="1400"/>
            </a:br>
            <a:r>
              <a:rPr lang="en-US" sz="1400"/>
              <a:t>Etude proposée :</a:t>
            </a:r>
            <a:br>
              <a:rPr lang="en-US" sz="1400"/>
            </a:br>
            <a:r>
              <a:rPr lang="en-US" sz="1400"/>
              <a:t>Analyse du fonctionnement du servo-moteur pendant toute la durée de l'ouverture de la porte du sas. Pour cela, on étudiera successivement le mouvement du piston 5 puis celui du pignon arbré 10. Le levier 11 qui actionne la tringlerie étant liaison encastrement avec le pignon arbré 10. Les unités utilisées sont le millimètre et la seconde. </a:t>
            </a:r>
            <a:br>
              <a:rPr lang="en-US" sz="1400"/>
            </a:br>
            <a:endParaRPr lang="en-US" sz="1400"/>
          </a:p>
        </p:txBody>
      </p:sp>
      <p:sp>
        <p:nvSpPr>
          <p:cNvPr id="56" name="Freeform: Shape 55">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41E622FB-4901-A56E-57F6-7EAC211DD1D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145690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51AFA3-F986-472E-3D26-3BBCB62FF026}"/>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934EBB0B-4177-468B-C51A-30A8108A30AB}"/>
                  </a:ext>
                </a:extLst>
              </p:cNvPr>
              <p:cNvSpPr>
                <a:spLocks noGrp="1"/>
              </p:cNvSpPr>
              <p:nvPr>
                <p:ph type="title"/>
              </p:nvPr>
            </p:nvSpPr>
            <p:spPr>
              <a:xfrm>
                <a:off x="521208" y="978408"/>
                <a:ext cx="3397649" cy="3303764"/>
              </a:xfrm>
            </p:spPr>
            <p:txBody>
              <a:bodyPr vert="horz" lIns="91440" tIns="45720" rIns="91440" bIns="45720" rtlCol="0" anchor="t">
                <a:normAutofit fontScale="90000"/>
              </a:bodyPr>
              <a:lstStyle/>
              <a:p>
                <a:pPr>
                  <a:lnSpc>
                    <a:spcPct val="90000"/>
                  </a:lnSpc>
                </a:pPr>
                <a:r>
                  <a:rPr lang="en-US" sz="1400" dirty="0"/>
                  <a:t>Définir la </a:t>
                </a:r>
                <a:r>
                  <a:rPr lang="en-US" sz="1400" dirty="0" err="1"/>
                  <a:t>trajectoire</a:t>
                </a:r>
                <a:r>
                  <a:rPr lang="en-US" sz="1400" dirty="0"/>
                  <a:t> </a:t>
                </a:r>
                <a14:m>
                  <m:oMath xmlns:m="http://schemas.openxmlformats.org/officeDocument/2006/math">
                    <m:r>
                      <a:rPr lang="en-US" sz="1400" i="1">
                        <a:latin typeface="Cambria Math" panose="02040503050406030204" pitchFamily="18" charset="0"/>
                      </a:rPr>
                      <m:t>𝑻</m:t>
                    </m:r>
                    <m:r>
                      <a:rPr lang="en-US" sz="1400" i="1">
                        <a:latin typeface="Cambria Math" panose="02040503050406030204" pitchFamily="18" charset="0"/>
                      </a:rPr>
                      <m:t>(</m:t>
                    </m:r>
                    <m:r>
                      <a:rPr lang="en-US" sz="1400" i="1">
                        <a:latin typeface="Cambria Math" panose="02040503050406030204" pitchFamily="18" charset="0"/>
                      </a:rPr>
                      <m:t>𝑩</m:t>
                    </m:r>
                    <m:r>
                      <a:rPr lang="en-US" sz="1400" i="1">
                        <a:latin typeface="Cambria Math" panose="02040503050406030204" pitchFamily="18" charset="0"/>
                      </a:rPr>
                      <m:t>∈</m:t>
                    </m:r>
                    <m:f>
                      <m:fPr>
                        <m:type m:val="skw"/>
                        <m:ctrlPr>
                          <a:rPr lang="en-US" sz="1400" i="1">
                            <a:latin typeface="Cambria Math" panose="02040503050406030204" pitchFamily="18" charset="0"/>
                          </a:rPr>
                        </m:ctrlPr>
                      </m:fPr>
                      <m:num>
                        <m:r>
                          <a:rPr lang="en-US" sz="1400" i="1">
                            <a:latin typeface="Cambria Math" panose="02040503050406030204" pitchFamily="18" charset="0"/>
                          </a:rPr>
                          <m:t>𝟕</m:t>
                        </m:r>
                      </m:num>
                      <m:den>
                        <m:r>
                          <a:rPr lang="en-US" sz="1400" i="1">
                            <a:latin typeface="Cambria Math" panose="02040503050406030204" pitchFamily="18" charset="0"/>
                          </a:rPr>
                          <m:t>𝟏</m:t>
                        </m:r>
                      </m:den>
                    </m:f>
                  </m:oMath>
                </a14:m>
                <a:r>
                  <a:rPr lang="en-US" sz="1400" dirty="0"/>
                  <a:t>)</a:t>
                </a:r>
                <a:br>
                  <a:rPr lang="en-US" sz="1400" dirty="0"/>
                </a:br>
                <a:br>
                  <a:rPr lang="en-US" sz="1400" dirty="0"/>
                </a:br>
                <a:r>
                  <a:rPr lang="en-US" sz="1400" dirty="0"/>
                  <a:t>Dans </a:t>
                </a:r>
                <a:r>
                  <a:rPr lang="en-US" sz="1400" dirty="0" err="1"/>
                  <a:t>une</a:t>
                </a:r>
                <a:r>
                  <a:rPr lang="en-US" sz="1400" dirty="0"/>
                  <a:t> première phase du </a:t>
                </a:r>
                <a:r>
                  <a:rPr lang="en-US" sz="1400" dirty="0" err="1"/>
                  <a:t>mouvement</a:t>
                </a:r>
                <a:r>
                  <a:rPr lang="en-US" sz="1400" dirty="0"/>
                  <a:t> de 7/1 </a:t>
                </a:r>
                <a:r>
                  <a:rPr lang="en-US" sz="1400" dirty="0" err="1"/>
                  <a:t>limitée</a:t>
                </a:r>
                <a:r>
                  <a:rPr lang="en-US" sz="1400" dirty="0"/>
                  <a:t> à 0</a:t>
                </a:r>
                <a14:m>
                  <m:oMath xmlns:m="http://schemas.openxmlformats.org/officeDocument/2006/math">
                    <m:r>
                      <a:rPr lang="en-US" sz="1400" i="0" dirty="0">
                        <a:latin typeface="Cambria Math" panose="02040503050406030204" pitchFamily="18" charset="0"/>
                      </a:rPr>
                      <m:t> </m:t>
                    </m:r>
                    <m:r>
                      <a:rPr lang="en-US" sz="1400" i="1" dirty="0">
                        <a:latin typeface="Cambria Math" panose="02040503050406030204" pitchFamily="18" charset="0"/>
                      </a:rPr>
                      <m:t>≤</m:t>
                    </m:r>
                  </m:oMath>
                </a14:m>
                <a:r>
                  <a:rPr lang="en-US" sz="1400" dirty="0"/>
                  <a:t> t ≤ 2, </a:t>
                </a:r>
                <a:r>
                  <a:rPr lang="en-US" sz="1400" dirty="0" err="1"/>
                  <a:t>l’équation</a:t>
                </a:r>
                <a:r>
                  <a:rPr lang="en-US" sz="1400" dirty="0"/>
                  <a:t> </a:t>
                </a:r>
                <a:r>
                  <a:rPr lang="en-US" sz="1400" dirty="0" err="1"/>
                  <a:t>horaire</a:t>
                </a:r>
                <a:r>
                  <a:rPr lang="en-US" sz="1400" dirty="0"/>
                  <a:t> du </a:t>
                </a:r>
                <a:r>
                  <a:rPr lang="en-US" sz="1400" dirty="0" err="1"/>
                  <a:t>mouvement</a:t>
                </a:r>
                <a:r>
                  <a:rPr lang="en-US" sz="1400" dirty="0"/>
                  <a:t> de B </a:t>
                </a:r>
                <a14:m>
                  <m:oMath xmlns:m="http://schemas.openxmlformats.org/officeDocument/2006/math">
                    <m:r>
                      <a:rPr lang="en-US" sz="1400" i="1">
                        <a:latin typeface="Cambria Math" panose="02040503050406030204" pitchFamily="18" charset="0"/>
                      </a:rPr>
                      <m:t>∈</m:t>
                    </m:r>
                  </m:oMath>
                </a14:m>
                <a:r>
                  <a:rPr lang="en-US" sz="1400" dirty="0"/>
                  <a:t> 7 </a:t>
                </a:r>
                <a:r>
                  <a:rPr lang="en-US" sz="1400" dirty="0" err="1"/>
                  <a:t>est</a:t>
                </a:r>
                <a:r>
                  <a:rPr lang="en-US" sz="1400" dirty="0"/>
                  <a:t> donnée par :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𝑨𝑩</m:t>
                        </m:r>
                      </m:e>
                    </m:acc>
                    <m:r>
                      <a:rPr lang="en-US" sz="1400" i="1">
                        <a:latin typeface="Cambria Math" panose="02040503050406030204" pitchFamily="18" charset="0"/>
                      </a:rPr>
                      <m:t>=</m:t>
                    </m:r>
                    <m:r>
                      <a:rPr lang="en-US" sz="1400" i="1">
                        <a:latin typeface="Cambria Math" panose="02040503050406030204" pitchFamily="18" charset="0"/>
                      </a:rPr>
                      <m:t>𝒙</m:t>
                    </m:r>
                    <m:r>
                      <a:rPr lang="en-US" sz="1400" i="1">
                        <a:latin typeface="Cambria Math" panose="02040503050406030204" pitchFamily="18" charset="0"/>
                      </a:rPr>
                      <m:t>=</m:t>
                    </m:r>
                    <m:r>
                      <a:rPr lang="en-US" sz="1400" i="1">
                        <a:latin typeface="Cambria Math" panose="02040503050406030204" pitchFamily="18" charset="0"/>
                      </a:rPr>
                      <m:t>𝟑𝟕</m:t>
                    </m:r>
                    <m:r>
                      <a:rPr lang="en-US" sz="1400" i="1">
                        <a:latin typeface="Cambria Math" panose="02040503050406030204" pitchFamily="18" charset="0"/>
                      </a:rPr>
                      <m:t>−</m:t>
                    </m:r>
                    <m:r>
                      <a:rPr lang="en-US" sz="1400" i="1">
                        <a:latin typeface="Cambria Math" panose="02040503050406030204" pitchFamily="18" charset="0"/>
                      </a:rPr>
                      <m:t>𝟖</m:t>
                    </m:r>
                    <m:sSup>
                      <m:sSupPr>
                        <m:ctrlPr>
                          <a:rPr lang="en-US" sz="1400" i="1">
                            <a:latin typeface="Cambria Math" panose="02040503050406030204" pitchFamily="18" charset="0"/>
                          </a:rPr>
                        </m:ctrlPr>
                      </m:sSupPr>
                      <m:e>
                        <m:r>
                          <a:rPr lang="en-US" sz="1400" i="1">
                            <a:latin typeface="Cambria Math" panose="02040503050406030204" pitchFamily="18" charset="0"/>
                          </a:rPr>
                          <m:t>𝒕</m:t>
                        </m:r>
                      </m:e>
                      <m:sup>
                        <m:r>
                          <a:rPr lang="en-US" sz="1400" i="1">
                            <a:latin typeface="Cambria Math" panose="02040503050406030204" pitchFamily="18" charset="0"/>
                          </a:rPr>
                          <m:t>2</m:t>
                        </m:r>
                      </m:sup>
                    </m:sSup>
                  </m:oMath>
                </a14:m>
                <a:br>
                  <a:rPr lang="en-US" sz="1400" dirty="0"/>
                </a:br>
                <a:r>
                  <a:rPr lang="en-US" sz="1400" dirty="0" err="1"/>
                  <a:t>Déterminer</a:t>
                </a:r>
                <a:r>
                  <a:rPr lang="en-US" sz="1400" dirty="0"/>
                  <a:t> la position du point B aux instants t=0, t=1, t=2.</a:t>
                </a:r>
                <a:br>
                  <a:rPr lang="en-US" sz="1400" dirty="0"/>
                </a:br>
                <a:br>
                  <a:rPr lang="en-US" sz="1400" dirty="0"/>
                </a:br>
                <a:r>
                  <a:rPr lang="en-US" sz="1400" dirty="0" err="1"/>
                  <a:t>Déterminer</a:t>
                </a:r>
                <a:r>
                  <a:rPr lang="en-US" sz="1400" dirty="0"/>
                  <a:t> le </a:t>
                </a:r>
                <a:r>
                  <a:rPr lang="en-US" sz="1400" dirty="0" err="1"/>
                  <a:t>vecteur</a:t>
                </a:r>
                <a:r>
                  <a:rPr lang="en-US" sz="1400" dirty="0"/>
                  <a:t> </a:t>
                </a:r>
                <a:r>
                  <a:rPr lang="en-US" sz="1400" dirty="0" err="1"/>
                  <a:t>vitesse</a:t>
                </a:r>
                <a:r>
                  <a:rPr lang="en-US" sz="1400" dirty="0"/>
                  <a:t>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𝑽</m:t>
                        </m:r>
                      </m:e>
                    </m:acc>
                    <m:r>
                      <a:rPr lang="en-US" sz="1400" i="1">
                        <a:latin typeface="Cambria Math" panose="02040503050406030204" pitchFamily="18" charset="0"/>
                      </a:rPr>
                      <m:t>(</m:t>
                    </m:r>
                    <m:r>
                      <a:rPr lang="en-US" sz="1400" i="1">
                        <a:latin typeface="Cambria Math" panose="02040503050406030204" pitchFamily="18" charset="0"/>
                      </a:rPr>
                      <m:t>𝑩</m:t>
                    </m:r>
                    <m:r>
                      <a:rPr lang="en-US" sz="1400" i="1">
                        <a:latin typeface="Cambria Math" panose="02040503050406030204" pitchFamily="18" charset="0"/>
                      </a:rPr>
                      <m:t>∈</m:t>
                    </m:r>
                    <m:f>
                      <m:fPr>
                        <m:type m:val="skw"/>
                        <m:ctrlPr>
                          <a:rPr lang="en-US" sz="1400" i="1">
                            <a:latin typeface="Cambria Math" panose="02040503050406030204" pitchFamily="18" charset="0"/>
                          </a:rPr>
                        </m:ctrlPr>
                      </m:fPr>
                      <m:num>
                        <m:r>
                          <a:rPr lang="en-US" sz="1400" i="1">
                            <a:latin typeface="Cambria Math" panose="02040503050406030204" pitchFamily="18" charset="0"/>
                          </a:rPr>
                          <m:t>𝟕</m:t>
                        </m:r>
                      </m:num>
                      <m:den>
                        <m:r>
                          <a:rPr lang="en-US" sz="1400" i="1">
                            <a:latin typeface="Cambria Math" panose="02040503050406030204" pitchFamily="18" charset="0"/>
                          </a:rPr>
                          <m:t>𝟏</m:t>
                        </m:r>
                      </m:den>
                    </m:f>
                    <m:r>
                      <m:rPr>
                        <m:nor/>
                      </m:rPr>
                      <a:rPr lang="en-US" sz="1400" dirty="0"/>
                      <m:t>)</m:t>
                    </m:r>
                    <m:r>
                      <m:rPr>
                        <m:nor/>
                      </m:rPr>
                      <a:rPr lang="en-US" sz="1400" i="0" dirty="0"/>
                      <m:t>, </m:t>
                    </m:r>
                    <m:r>
                      <m:rPr>
                        <m:nor/>
                      </m:rPr>
                      <a:rPr lang="en-US" sz="1400" i="0" dirty="0"/>
                      <m:t>calculer</m:t>
                    </m:r>
                    <m:r>
                      <m:rPr>
                        <m:nor/>
                      </m:rPr>
                      <a:rPr lang="en-US" sz="1400" i="0" dirty="0"/>
                      <m:t> </m:t>
                    </m:r>
                    <m:r>
                      <m:rPr>
                        <m:nor/>
                      </m:rPr>
                      <a:rPr lang="en-US" sz="1400" i="0" dirty="0"/>
                      <m:t>sa</m:t>
                    </m:r>
                    <m:r>
                      <m:rPr>
                        <m:nor/>
                      </m:rPr>
                      <a:rPr lang="en-US" sz="1400" i="0" dirty="0"/>
                      <m:t> </m:t>
                    </m:r>
                    <m:r>
                      <m:rPr>
                        <m:nor/>
                      </m:rPr>
                      <a:rPr lang="en-US" sz="1400" i="0" dirty="0"/>
                      <m:t>norme</m:t>
                    </m:r>
                    <m:r>
                      <m:rPr>
                        <m:nor/>
                      </m:rPr>
                      <a:rPr lang="en-US" sz="1400" i="0" dirty="0"/>
                      <m:t> </m:t>
                    </m:r>
                    <m:r>
                      <m:rPr>
                        <m:nor/>
                      </m:rPr>
                      <a:rPr lang="en-US" sz="1400" i="0" dirty="0"/>
                      <m:t>aux</m:t>
                    </m:r>
                    <m:r>
                      <m:rPr>
                        <m:nor/>
                      </m:rPr>
                      <a:rPr lang="en-US" sz="1400" i="0" dirty="0"/>
                      <m:t> </m:t>
                    </m:r>
                    <m:r>
                      <m:rPr>
                        <m:nor/>
                      </m:rPr>
                      <a:rPr lang="en-US" sz="1400" i="0" dirty="0"/>
                      <m:t>instants</m:t>
                    </m:r>
                    <m:r>
                      <m:rPr>
                        <m:nor/>
                      </m:rPr>
                      <a:rPr lang="en-US" sz="1400" i="0" dirty="0"/>
                      <m:t> </m:t>
                    </m:r>
                  </m:oMath>
                </a14:m>
                <a:r>
                  <a:rPr lang="en-US" sz="1400" dirty="0"/>
                  <a:t>t=0, t=1, t=2.</a:t>
                </a:r>
                <a:br>
                  <a:rPr lang="en-US" sz="1400" dirty="0"/>
                </a:br>
                <a:br>
                  <a:rPr lang="en-US" sz="1400" dirty="0"/>
                </a:br>
                <a:r>
                  <a:rPr lang="en-US" sz="1400" dirty="0" err="1"/>
                  <a:t>Déterminer</a:t>
                </a:r>
                <a:r>
                  <a:rPr lang="en-US" sz="1400" dirty="0"/>
                  <a:t> le </a:t>
                </a:r>
                <a:r>
                  <a:rPr lang="en-US" sz="1400" dirty="0" err="1"/>
                  <a:t>vecteur</a:t>
                </a:r>
                <a:r>
                  <a:rPr lang="en-US" sz="1400" dirty="0"/>
                  <a:t> </a:t>
                </a:r>
                <a:r>
                  <a:rPr lang="en-US" sz="1400" dirty="0" err="1"/>
                  <a:t>accélération</a:t>
                </a:r>
                <a:r>
                  <a:rPr lang="en-US" sz="1400" dirty="0"/>
                  <a:t> </a:t>
                </a:r>
                <a14:m>
                  <m:oMath xmlns:m="http://schemas.openxmlformats.org/officeDocument/2006/math">
                    <m:acc>
                      <m:accPr>
                        <m:chr m:val="⃗"/>
                        <m:ctrlPr>
                          <a:rPr lang="en-US" sz="1400" i="1">
                            <a:latin typeface="Cambria Math" panose="02040503050406030204" pitchFamily="18" charset="0"/>
                          </a:rPr>
                        </m:ctrlPr>
                      </m:accPr>
                      <m:e>
                        <m:r>
                          <m:rPr>
                            <m:nor/>
                          </m:rPr>
                          <a:rPr lang="en-US" sz="1400" dirty="0"/>
                          <m:t>Γ</m:t>
                        </m:r>
                      </m:e>
                    </m:acc>
                    <m:r>
                      <a:rPr lang="en-US" sz="1400" i="1">
                        <a:latin typeface="Cambria Math" panose="02040503050406030204" pitchFamily="18" charset="0"/>
                      </a:rPr>
                      <m:t>(</m:t>
                    </m:r>
                    <m:r>
                      <a:rPr lang="en-US" sz="1400" i="1">
                        <a:latin typeface="Cambria Math" panose="02040503050406030204" pitchFamily="18" charset="0"/>
                      </a:rPr>
                      <m:t>𝑩</m:t>
                    </m:r>
                    <m:r>
                      <a:rPr lang="en-US" sz="1400" i="1">
                        <a:latin typeface="Cambria Math" panose="02040503050406030204" pitchFamily="18" charset="0"/>
                      </a:rPr>
                      <m:t>∈</m:t>
                    </m:r>
                    <m:f>
                      <m:fPr>
                        <m:type m:val="skw"/>
                        <m:ctrlPr>
                          <a:rPr lang="en-US" sz="1400" i="1">
                            <a:latin typeface="Cambria Math" panose="02040503050406030204" pitchFamily="18" charset="0"/>
                          </a:rPr>
                        </m:ctrlPr>
                      </m:fPr>
                      <m:num>
                        <m:r>
                          <a:rPr lang="en-US" sz="1400" i="1">
                            <a:latin typeface="Cambria Math" panose="02040503050406030204" pitchFamily="18" charset="0"/>
                          </a:rPr>
                          <m:t>𝟕</m:t>
                        </m:r>
                      </m:num>
                      <m:den>
                        <m:r>
                          <a:rPr lang="en-US" sz="1400" i="1">
                            <a:latin typeface="Cambria Math" panose="02040503050406030204" pitchFamily="18" charset="0"/>
                          </a:rPr>
                          <m:t>𝟏</m:t>
                        </m:r>
                      </m:den>
                    </m:f>
                    <m:r>
                      <m:rPr>
                        <m:nor/>
                      </m:rPr>
                      <a:rPr lang="en-US" sz="1400" dirty="0"/>
                      <m:t>)</m:t>
                    </m:r>
                  </m:oMath>
                </a14:m>
                <a:r>
                  <a:rPr lang="en-US" sz="1400" dirty="0"/>
                  <a:t>, </a:t>
                </a:r>
                <a:r>
                  <a:rPr lang="en-US" sz="1400" dirty="0" err="1"/>
                  <a:t>calculer</a:t>
                </a:r>
                <a:r>
                  <a:rPr lang="en-US" sz="1400" dirty="0"/>
                  <a:t> </a:t>
                </a:r>
                <a:r>
                  <a:rPr lang="en-US" sz="1400" dirty="0" err="1"/>
                  <a:t>sa</a:t>
                </a:r>
                <a:r>
                  <a:rPr lang="en-US" sz="1400" dirty="0"/>
                  <a:t> </a:t>
                </a:r>
                <a:r>
                  <a:rPr lang="en-US" sz="1400" dirty="0" err="1"/>
                  <a:t>norme</a:t>
                </a:r>
                <a:r>
                  <a:rPr lang="en-US" sz="1400" dirty="0"/>
                  <a:t> </a:t>
                </a:r>
                <a14:m>
                  <m:oMath xmlns:m="http://schemas.openxmlformats.org/officeDocument/2006/math">
                    <m:r>
                      <m:rPr>
                        <m:nor/>
                      </m:rPr>
                      <a:rPr lang="en-US" sz="1400" dirty="0"/>
                      <m:t>aux</m:t>
                    </m:r>
                    <m:r>
                      <m:rPr>
                        <m:nor/>
                      </m:rPr>
                      <a:rPr lang="en-US" sz="1400" dirty="0"/>
                      <m:t> </m:t>
                    </m:r>
                    <m:r>
                      <m:rPr>
                        <m:nor/>
                      </m:rPr>
                      <a:rPr lang="en-US" sz="1400" dirty="0"/>
                      <m:t>instants</m:t>
                    </m:r>
                    <m:r>
                      <m:rPr>
                        <m:nor/>
                      </m:rPr>
                      <a:rPr lang="en-US" sz="1400" dirty="0"/>
                      <m:t> </m:t>
                    </m:r>
                  </m:oMath>
                </a14:m>
                <a:r>
                  <a:rPr lang="en-US" sz="1400" dirty="0"/>
                  <a:t>t=0, t=1, t=2.</a:t>
                </a:r>
                <a:br>
                  <a:rPr lang="en-US" sz="1400" dirty="0"/>
                </a:br>
                <a:br>
                  <a:rPr lang="en-US" sz="1400" dirty="0"/>
                </a:br>
                <a:br>
                  <a:rPr lang="en-US" sz="1400" dirty="0"/>
                </a:br>
                <a:br>
                  <a:rPr lang="en-US" sz="1400" dirty="0"/>
                </a:br>
                <a:br>
                  <a:rPr lang="en-US" sz="1400" dirty="0"/>
                </a:br>
                <a:endParaRPr lang="en-US" sz="1400" dirty="0"/>
              </a:p>
            </p:txBody>
          </p:sp>
        </mc:Choice>
        <mc:Fallback xmlns="">
          <p:sp>
            <p:nvSpPr>
              <p:cNvPr id="2" name="Titre 1">
                <a:extLst>
                  <a:ext uri="{FF2B5EF4-FFF2-40B4-BE49-F238E27FC236}">
                    <a16:creationId xmlns:a16="http://schemas.microsoft.com/office/drawing/2014/main" id="{934EBB0B-4177-468B-C51A-30A8108A30AB}"/>
                  </a:ext>
                </a:extLst>
              </p:cNvPr>
              <p:cNvSpPr>
                <a:spLocks noGrp="1" noRot="1" noChangeAspect="1" noMove="1" noResize="1" noEditPoints="1" noAdjustHandles="1" noChangeArrowheads="1" noChangeShapeType="1" noTextEdit="1"/>
              </p:cNvSpPr>
              <p:nvPr>
                <p:ph type="title"/>
              </p:nvPr>
            </p:nvSpPr>
            <p:spPr>
              <a:xfrm>
                <a:off x="521208" y="978408"/>
                <a:ext cx="3397649" cy="3303764"/>
              </a:xfrm>
              <a:blipFill>
                <a:blip r:embed="rId3"/>
                <a:stretch>
                  <a:fillRect l="-4309" t="-9427" r="-3950"/>
                </a:stretch>
              </a:blipFill>
            </p:spPr>
            <p:txBody>
              <a:bodyPr/>
              <a:lstStyle/>
              <a:p>
                <a:r>
                  <a:rPr lang="fr-FR">
                    <a:noFill/>
                  </a:rPr>
                  <a:t> </a:t>
                </a:r>
              </a:p>
            </p:txBody>
          </p:sp>
        </mc:Fallback>
      </mc:AlternateContent>
      <p:sp>
        <p:nvSpPr>
          <p:cNvPr id="71" name="Freeform: Shape 70">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3A2EE442-A63A-8A74-293B-9E3AD35FBBD8}"/>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71006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F695BD-E1B1-92F4-E375-D6C611B2306F}"/>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85B1E84A-1142-D8DA-51FD-A7E7CEB05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267EF90-6515-C985-9680-5B9AA7A3F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F7FBD85-EB17-5AC4-B430-630032EE9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2EBFBBE-386C-18C3-7126-3E6F7616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EFAB717-32E0-9804-2DCE-B4E6DE846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re 1">
                <a:extLst>
                  <a:ext uri="{FF2B5EF4-FFF2-40B4-BE49-F238E27FC236}">
                    <a16:creationId xmlns:a16="http://schemas.microsoft.com/office/drawing/2014/main" id="{9AC058A7-1EDB-7538-D517-0240C0F0F40A}"/>
                  </a:ext>
                </a:extLst>
              </p:cNvPr>
              <p:cNvSpPr>
                <a:spLocks noGrp="1"/>
              </p:cNvSpPr>
              <p:nvPr>
                <p:ph type="title"/>
              </p:nvPr>
            </p:nvSpPr>
            <p:spPr>
              <a:xfrm>
                <a:off x="521208" y="978408"/>
                <a:ext cx="3397649" cy="3303764"/>
              </a:xfrm>
            </p:spPr>
            <p:txBody>
              <a:bodyPr vert="horz" lIns="91440" tIns="45720" rIns="91440" bIns="45720" rtlCol="0" anchor="t">
                <a:normAutofit fontScale="90000"/>
              </a:bodyPr>
              <a:lstStyle/>
              <a:p>
                <a:pPr>
                  <a:lnSpc>
                    <a:spcPct val="90000"/>
                  </a:lnSpc>
                </a:pPr>
                <a:r>
                  <a:rPr lang="en-US" sz="1400" dirty="0"/>
                  <a:t>Etude de la phase du </a:t>
                </a:r>
                <a:r>
                  <a:rPr lang="en-US" sz="1400" dirty="0" err="1"/>
                  <a:t>mouvement</a:t>
                </a:r>
                <a:r>
                  <a:rPr lang="en-US" sz="1400" dirty="0"/>
                  <a:t> de 7/1 pour </a:t>
                </a:r>
                <a:r>
                  <a:rPr lang="en-US" sz="1400" dirty="0" err="1"/>
                  <a:t>laquelle</a:t>
                </a:r>
                <a:r>
                  <a:rPr lang="en-US" sz="1400" dirty="0"/>
                  <a:t> t &gt;2.</a:t>
                </a:r>
                <a:br>
                  <a:rPr lang="en-US" sz="1400" dirty="0"/>
                </a:br>
                <a:br>
                  <a:rPr lang="en-US" sz="1400" dirty="0"/>
                </a:br>
                <a:r>
                  <a:rPr lang="en-US" sz="1400" dirty="0"/>
                  <a:t>Pour </a:t>
                </a:r>
                <a:r>
                  <a:rPr lang="en-US" sz="1400" dirty="0" err="1"/>
                  <a:t>éviter</a:t>
                </a:r>
                <a:r>
                  <a:rPr lang="en-US" sz="1400" dirty="0"/>
                  <a:t> le choc du piston 5 </a:t>
                </a:r>
                <a:r>
                  <a:rPr lang="en-US" sz="1400" dirty="0" err="1"/>
                  <a:t>contre</a:t>
                </a:r>
                <a:r>
                  <a:rPr lang="en-US" sz="1400" dirty="0"/>
                  <a:t> le </a:t>
                </a:r>
                <a:r>
                  <a:rPr lang="en-US" sz="1400" dirty="0" err="1"/>
                  <a:t>cylindre</a:t>
                </a:r>
                <a:r>
                  <a:rPr lang="en-US" sz="1400" dirty="0"/>
                  <a:t> 1, on precise </a:t>
                </a:r>
                <a:r>
                  <a:rPr lang="en-US" sz="1400" dirty="0" err="1"/>
                  <a:t>qu’en</a:t>
                </a:r>
                <a:r>
                  <a:rPr lang="en-US" sz="1400" dirty="0"/>
                  <a:t> fin de course, la </a:t>
                </a:r>
                <a:r>
                  <a:rPr lang="en-US" sz="1400" dirty="0" err="1"/>
                  <a:t>vitesse</a:t>
                </a:r>
                <a:r>
                  <a:rPr lang="en-US" sz="1400" dirty="0"/>
                  <a:t> de 7 doit </a:t>
                </a:r>
                <a:r>
                  <a:rPr lang="en-US" sz="1400" dirty="0" err="1"/>
                  <a:t>être</a:t>
                </a:r>
                <a:r>
                  <a:rPr lang="en-US" sz="1400" dirty="0"/>
                  <a:t> </a:t>
                </a:r>
                <a:r>
                  <a:rPr lang="en-US" sz="1400" dirty="0" err="1"/>
                  <a:t>nulle</a:t>
                </a:r>
                <a:r>
                  <a:rPr lang="en-US" sz="1400" dirty="0"/>
                  <a:t>. </a:t>
                </a:r>
                <a:r>
                  <a:rPr lang="en-US" sz="1400" dirty="0" err="1"/>
                  <a:t>L’équation</a:t>
                </a:r>
                <a:r>
                  <a:rPr lang="en-US" sz="1400" dirty="0"/>
                  <a:t> du </a:t>
                </a:r>
                <a:r>
                  <a:rPr lang="en-US" sz="1400" dirty="0" err="1"/>
                  <a:t>mouvement</a:t>
                </a:r>
                <a:r>
                  <a:rPr lang="en-US" sz="1400" dirty="0"/>
                  <a:t> de 7/1 </a:t>
                </a:r>
                <a:r>
                  <a:rPr lang="en-US" sz="1400" dirty="0" err="1"/>
                  <a:t>est</a:t>
                </a:r>
                <a:r>
                  <a:rPr lang="en-US" sz="1400" dirty="0"/>
                  <a:t> donnée :</a:t>
                </a:r>
                <a:br>
                  <a:rPr lang="en-US" sz="1400" dirty="0"/>
                </a:b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𝑨𝑩</m:t>
                        </m:r>
                      </m:e>
                    </m:acc>
                    <m:r>
                      <a:rPr lang="en-US" sz="1400" i="1">
                        <a:latin typeface="Cambria Math" panose="02040503050406030204" pitchFamily="18" charset="0"/>
                      </a:rPr>
                      <m:t>=</m:t>
                    </m:r>
                    <m:r>
                      <a:rPr lang="en-US" sz="1400" i="1">
                        <a:latin typeface="Cambria Math" panose="02040503050406030204" pitchFamily="18" charset="0"/>
                      </a:rPr>
                      <m:t>𝒙</m:t>
                    </m:r>
                    <m:r>
                      <a:rPr lang="en-US" sz="1400" i="1">
                        <a:latin typeface="Cambria Math" panose="02040503050406030204" pitchFamily="18" charset="0"/>
                      </a:rPr>
                      <m:t>=</m:t>
                    </m:r>
                    <m:r>
                      <a:rPr lang="fr-FR" sz="1400" b="1" i="1" smtClean="0">
                        <a:latin typeface="Cambria Math" panose="02040503050406030204" pitchFamily="18" charset="0"/>
                      </a:rPr>
                      <m:t> </m:t>
                    </m:r>
                    <m:f>
                      <m:fPr>
                        <m:ctrlPr>
                          <a:rPr lang="fr-FR" sz="1400" b="1" i="1" smtClean="0">
                            <a:latin typeface="Cambria Math" panose="02040503050406030204" pitchFamily="18" charset="0"/>
                          </a:rPr>
                        </m:ctrlPr>
                      </m:fPr>
                      <m:num>
                        <m:r>
                          <a:rPr lang="fr-FR" sz="1400" b="1" i="1" smtClean="0">
                            <a:latin typeface="Cambria Math" panose="02040503050406030204" pitchFamily="18" charset="0"/>
                          </a:rPr>
                          <m:t>𝟐𝟓𝟔</m:t>
                        </m:r>
                      </m:num>
                      <m:den>
                        <m:r>
                          <a:rPr lang="fr-FR" sz="1400" b="1" i="1" smtClean="0">
                            <a:latin typeface="Cambria Math" panose="02040503050406030204" pitchFamily="18" charset="0"/>
                          </a:rPr>
                          <m:t>𝟑</m:t>
                        </m:r>
                      </m:den>
                    </m:f>
                  </m:oMath>
                </a14:m>
                <a:r>
                  <a:rPr lang="en-US" sz="1400" dirty="0"/>
                  <a:t>t²-</a:t>
                </a:r>
                <a14:m>
                  <m:oMath xmlns:m="http://schemas.openxmlformats.org/officeDocument/2006/math">
                    <m:f>
                      <m:fPr>
                        <m:ctrlPr>
                          <a:rPr lang="en-US" sz="1400" i="1" dirty="0" smtClean="0">
                            <a:latin typeface="Cambria Math" panose="02040503050406030204" pitchFamily="18" charset="0"/>
                          </a:rPr>
                        </m:ctrlPr>
                      </m:fPr>
                      <m:num>
                        <m:r>
                          <a:rPr lang="fr-FR" sz="1400" b="1" i="1" dirty="0" smtClean="0">
                            <a:latin typeface="Cambria Math" panose="02040503050406030204" pitchFamily="18" charset="0"/>
                          </a:rPr>
                          <m:t>𝟏𝟏𝟐𝟎</m:t>
                        </m:r>
                      </m:num>
                      <m:den>
                        <m:r>
                          <a:rPr lang="fr-FR" sz="1400" b="1" i="1" dirty="0" smtClean="0">
                            <a:latin typeface="Cambria Math" panose="02040503050406030204" pitchFamily="18" charset="0"/>
                          </a:rPr>
                          <m:t>𝟑</m:t>
                        </m:r>
                      </m:den>
                    </m:f>
                    <m:r>
                      <a:rPr lang="fr-FR" sz="1400" b="1" i="1" dirty="0" smtClean="0">
                        <a:latin typeface="Cambria Math" panose="02040503050406030204" pitchFamily="18" charset="0"/>
                      </a:rPr>
                      <m:t>𝒕</m:t>
                    </m:r>
                    <m:r>
                      <a:rPr lang="fr-FR" sz="1400" b="1" i="1" dirty="0" smtClean="0">
                        <a:latin typeface="Cambria Math" panose="02040503050406030204" pitchFamily="18" charset="0"/>
                      </a:rPr>
                      <m:t>+</m:t>
                    </m:r>
                    <m:f>
                      <m:fPr>
                        <m:ctrlPr>
                          <a:rPr lang="fr-FR" sz="1400" b="1" i="1" dirty="0" smtClean="0">
                            <a:latin typeface="Cambria Math" panose="02040503050406030204" pitchFamily="18" charset="0"/>
                          </a:rPr>
                        </m:ctrlPr>
                      </m:fPr>
                      <m:num>
                        <m:r>
                          <a:rPr lang="fr-FR" sz="1400" b="1" i="1" dirty="0" smtClean="0">
                            <a:latin typeface="Cambria Math" panose="02040503050406030204" pitchFamily="18" charset="0"/>
                          </a:rPr>
                          <m:t>𝟏𝟐𝟑𝟏</m:t>
                        </m:r>
                      </m:num>
                      <m:den>
                        <m:r>
                          <a:rPr lang="fr-FR" sz="1400" b="1" i="1" dirty="0" smtClean="0">
                            <a:latin typeface="Cambria Math" panose="02040503050406030204" pitchFamily="18" charset="0"/>
                          </a:rPr>
                          <m:t>𝟑</m:t>
                        </m:r>
                      </m:den>
                    </m:f>
                  </m:oMath>
                </a14:m>
                <a:br>
                  <a:rPr lang="en-US" sz="1400" dirty="0"/>
                </a:br>
                <a:r>
                  <a:rPr lang="en-US" sz="1400" dirty="0"/>
                  <a:t>Donner dans </a:t>
                </a:r>
                <a:r>
                  <a:rPr lang="en-US" sz="1400" dirty="0" err="1"/>
                  <a:t>cette</a:t>
                </a:r>
                <a:r>
                  <a:rPr lang="en-US" sz="1400" dirty="0"/>
                  <a:t> deuxième phase </a:t>
                </a:r>
                <a:r>
                  <a:rPr lang="en-US" sz="1400" dirty="0" err="1"/>
                  <a:t>l’équation</a:t>
                </a:r>
                <a:r>
                  <a:rPr lang="en-US" sz="1400" dirty="0"/>
                  <a:t> de la </a:t>
                </a:r>
                <a:r>
                  <a:rPr lang="en-US" sz="1400" dirty="0" err="1"/>
                  <a:t>vitesse</a:t>
                </a:r>
                <a:r>
                  <a:rPr lang="en-US" sz="1400" dirty="0"/>
                  <a:t> </a:t>
                </a:r>
                <a:r>
                  <a:rPr lang="en-US" sz="1400" dirty="0" err="1"/>
                  <a:t>algébrique</a:t>
                </a:r>
                <a:r>
                  <a:rPr lang="en-US" sz="1400" dirty="0"/>
                  <a:t> du point B </a:t>
                </a:r>
                <a14:m>
                  <m:oMath xmlns:m="http://schemas.openxmlformats.org/officeDocument/2006/math">
                    <m:r>
                      <a:rPr lang="en-US" sz="1400" i="1">
                        <a:latin typeface="Cambria Math" panose="02040503050406030204" pitchFamily="18" charset="0"/>
                      </a:rPr>
                      <m:t>∈</m:t>
                    </m:r>
                  </m:oMath>
                </a14:m>
                <a:r>
                  <a:rPr lang="en-US" sz="1400" dirty="0"/>
                  <a:t> 7 sur </a:t>
                </a:r>
                <a:r>
                  <a:rPr lang="en-US" sz="1400" dirty="0" err="1"/>
                  <a:t>l’axe</a:t>
                </a:r>
                <a:r>
                  <a:rPr lang="en-US" sz="1400" dirty="0"/>
                  <a:t> (A, x1) et </a:t>
                </a:r>
                <a:r>
                  <a:rPr lang="en-US" sz="1400" dirty="0" err="1"/>
                  <a:t>calculer</a:t>
                </a:r>
                <a:r>
                  <a:rPr lang="en-US" sz="1400" dirty="0"/>
                  <a:t> </a:t>
                </a:r>
                <a:r>
                  <a:rPr lang="en-US" sz="1400" dirty="0" err="1"/>
                  <a:t>l’instant</a:t>
                </a:r>
                <a:r>
                  <a:rPr lang="en-US" sz="1400" dirty="0"/>
                  <a:t> de fin de course. </a:t>
                </a:r>
                <a:br>
                  <a:rPr lang="en-US" sz="1400" dirty="0"/>
                </a:br>
                <a:r>
                  <a:rPr lang="en-US" sz="1400" dirty="0" err="1"/>
                  <a:t>Vérifier</a:t>
                </a:r>
                <a:r>
                  <a:rPr lang="en-US" sz="1400" dirty="0"/>
                  <a:t> </a:t>
                </a:r>
                <a:r>
                  <a:rPr lang="en-US" sz="1400" dirty="0" err="1"/>
                  <a:t>qu’à</a:t>
                </a:r>
                <a:r>
                  <a:rPr lang="en-US" sz="1400" dirty="0"/>
                  <a:t> </a:t>
                </a:r>
                <a:r>
                  <a:rPr lang="en-US" sz="1400" dirty="0" err="1"/>
                  <a:t>cet</a:t>
                </a:r>
                <a:r>
                  <a:rPr lang="en-US" sz="1400" dirty="0"/>
                  <a:t> instant x=2mm</a:t>
                </a:r>
                <a:br>
                  <a:rPr lang="en-US" sz="1400" dirty="0"/>
                </a:br>
                <a:br>
                  <a:rPr lang="en-US" sz="1400" dirty="0"/>
                </a:br>
                <a:br>
                  <a:rPr lang="en-US" sz="1400" dirty="0"/>
                </a:br>
                <a:br>
                  <a:rPr lang="en-US" sz="1400" dirty="0"/>
                </a:br>
                <a:endParaRPr lang="en-US" sz="1400" dirty="0"/>
              </a:p>
            </p:txBody>
          </p:sp>
        </mc:Choice>
        <mc:Fallback>
          <p:sp>
            <p:nvSpPr>
              <p:cNvPr id="2" name="Titre 1">
                <a:extLst>
                  <a:ext uri="{FF2B5EF4-FFF2-40B4-BE49-F238E27FC236}">
                    <a16:creationId xmlns:a16="http://schemas.microsoft.com/office/drawing/2014/main" id="{9AC058A7-1EDB-7538-D517-0240C0F0F40A}"/>
                  </a:ext>
                </a:extLst>
              </p:cNvPr>
              <p:cNvSpPr>
                <a:spLocks noGrp="1" noRot="1" noChangeAspect="1" noMove="1" noResize="1" noEditPoints="1" noAdjustHandles="1" noChangeArrowheads="1" noChangeShapeType="1" noTextEdit="1"/>
              </p:cNvSpPr>
              <p:nvPr>
                <p:ph type="title"/>
              </p:nvPr>
            </p:nvSpPr>
            <p:spPr>
              <a:xfrm>
                <a:off x="521208" y="978408"/>
                <a:ext cx="3397649" cy="3303764"/>
              </a:xfrm>
              <a:blipFill>
                <a:blip r:embed="rId2"/>
                <a:stretch>
                  <a:fillRect l="-359" t="-739"/>
                </a:stretch>
              </a:blipFill>
            </p:spPr>
            <p:txBody>
              <a:bodyPr/>
              <a:lstStyle/>
              <a:p>
                <a:r>
                  <a:rPr lang="fr-FR">
                    <a:noFill/>
                  </a:rPr>
                  <a:t> </a:t>
                </a:r>
              </a:p>
            </p:txBody>
          </p:sp>
        </mc:Fallback>
      </mc:AlternateContent>
      <p:sp>
        <p:nvSpPr>
          <p:cNvPr id="71" name="Freeform: Shape 70">
            <a:extLst>
              <a:ext uri="{FF2B5EF4-FFF2-40B4-BE49-F238E27FC236}">
                <a16:creationId xmlns:a16="http://schemas.microsoft.com/office/drawing/2014/main" id="{0E473942-BB49-BB42-3A1F-0F4DF27C0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2F499C87-8B25-8411-2DBF-7DBEE13D3321}"/>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21814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1682B6-E301-304D-512A-FFC6FD2CE796}"/>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0271762B-35E3-5ADC-1F8C-CFCD85BA0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53D835E-9B5E-CFDA-53DA-27A0AEC81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51B3037-3D1E-CB5C-AECA-F9F27DF4F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3DCC32B-C418-CE3D-986C-62B48ABCE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0F9BA43-CC2F-1CBB-E78D-658B04FDE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9738FBE-8D02-2490-5E28-2F5A44D3FF30}"/>
              </a:ext>
            </a:extLst>
          </p:cNvPr>
          <p:cNvSpPr>
            <a:spLocks noGrp="1"/>
          </p:cNvSpPr>
          <p:nvPr>
            <p:ph type="title"/>
          </p:nvPr>
        </p:nvSpPr>
        <p:spPr>
          <a:xfrm>
            <a:off x="521208" y="978408"/>
            <a:ext cx="3397649" cy="3303764"/>
          </a:xfrm>
        </p:spPr>
        <p:txBody>
          <a:bodyPr vert="horz" lIns="91440" tIns="45720" rIns="91440" bIns="45720" rtlCol="0" anchor="t">
            <a:normAutofit/>
          </a:bodyPr>
          <a:lstStyle/>
          <a:p>
            <a:pPr>
              <a:lnSpc>
                <a:spcPct val="90000"/>
              </a:lnSpc>
            </a:pPr>
            <a:r>
              <a:rPr lang="fr-FR" sz="1400" dirty="0"/>
              <a:t>Construire dans les phases 1 et 2 le graphe des vitesses du mouvement étudié</a:t>
            </a:r>
            <a:br>
              <a:rPr lang="en-US" sz="1400" dirty="0"/>
            </a:br>
            <a:endParaRPr lang="en-US" sz="1400" dirty="0"/>
          </a:p>
        </p:txBody>
      </p:sp>
      <p:sp>
        <p:nvSpPr>
          <p:cNvPr id="71" name="Freeform: Shape 70">
            <a:extLst>
              <a:ext uri="{FF2B5EF4-FFF2-40B4-BE49-F238E27FC236}">
                <a16:creationId xmlns:a16="http://schemas.microsoft.com/office/drawing/2014/main" id="{8E7B9295-21D7-FC4E-42A3-D4C1B3E89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59071882-4F34-A8F8-E6F5-F52F0E36284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63493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166749-4442-44CC-8CB2-B593DED19C02}"/>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BD3D088B-09B9-3DB2-8449-75C76CC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36C49CE-AC54-BF55-B6A7-4E1CD730F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FDCF844-3143-F339-9FCE-96E1E7EE7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6516735-5A91-E524-5ADA-B6F0FDE50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B1F208C-3351-F3FA-3C56-FA5167648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re 1">
                <a:extLst>
                  <a:ext uri="{FF2B5EF4-FFF2-40B4-BE49-F238E27FC236}">
                    <a16:creationId xmlns:a16="http://schemas.microsoft.com/office/drawing/2014/main" id="{A38E2C8B-372C-FD7F-830F-AAF456E769A4}"/>
                  </a:ext>
                </a:extLst>
              </p:cNvPr>
              <p:cNvSpPr>
                <a:spLocks noGrp="1"/>
              </p:cNvSpPr>
              <p:nvPr>
                <p:ph type="title"/>
              </p:nvPr>
            </p:nvSpPr>
            <p:spPr>
              <a:xfrm>
                <a:off x="521208" y="978408"/>
                <a:ext cx="3397649" cy="3303764"/>
              </a:xfrm>
            </p:spPr>
            <p:txBody>
              <a:bodyPr vert="horz" lIns="91440" tIns="45720" rIns="91440" bIns="45720" rtlCol="0" anchor="t">
                <a:normAutofit/>
              </a:bodyPr>
              <a:lstStyle/>
              <a:p>
                <a:pPr>
                  <a:lnSpc>
                    <a:spcPct val="90000"/>
                  </a:lnSpc>
                </a:pPr>
                <a:r>
                  <a:rPr lang="fr-FR" sz="1400" dirty="0"/>
                  <a:t>Toujours dans la phase </a:t>
                </a:r>
                <a:br>
                  <a:rPr lang="en-US" sz="1400" dirty="0"/>
                </a:br>
                <a:r>
                  <a:rPr lang="en-US" sz="1400" dirty="0"/>
                  <a:t> ( 2&lt; t &lt;2,19s), determiner le </a:t>
                </a:r>
                <a:r>
                  <a:rPr lang="en-US" sz="1400" dirty="0" err="1"/>
                  <a:t>vecteur</a:t>
                </a:r>
                <a:r>
                  <a:rPr lang="en-US" sz="1400" dirty="0"/>
                  <a:t> acceleration </a:t>
                </a:r>
                <a14:m>
                  <m:oMath xmlns:m="http://schemas.openxmlformats.org/officeDocument/2006/math">
                    <m:acc>
                      <m:accPr>
                        <m:chr m:val="⃗"/>
                        <m:ctrlPr>
                          <a:rPr lang="en-US" sz="1400" i="1" smtClean="0">
                            <a:latin typeface="Cambria Math" panose="02040503050406030204" pitchFamily="18" charset="0"/>
                          </a:rPr>
                        </m:ctrlPr>
                      </m:accPr>
                      <m:e>
                        <m:r>
                          <m:rPr>
                            <m:sty m:val="p"/>
                          </m:rPr>
                          <a:rPr lang="el-GR" sz="1400" i="1">
                            <a:latin typeface="Cambria Math" panose="02040503050406030204" pitchFamily="18" charset="0"/>
                            <a:ea typeface="Cambria Math" panose="02040503050406030204" pitchFamily="18" charset="0"/>
                          </a:rPr>
                          <m:t>Γ</m:t>
                        </m:r>
                      </m:e>
                    </m:acc>
                  </m:oMath>
                </a14:m>
                <a:r>
                  <a:rPr lang="en-US" sz="1400" dirty="0"/>
                  <a:t>(B</a:t>
                </a:r>
                <a:r>
                  <a:rPr lang="en-US" sz="1400" dirty="0">
                    <a:latin typeface="Cambria Math" panose="02040503050406030204" pitchFamily="18" charset="0"/>
                    <a:ea typeface="Cambria Math" panose="02040503050406030204" pitchFamily="18" charset="0"/>
                  </a:rPr>
                  <a:t>∊7/1).</a:t>
                </a:r>
                <a:endParaRPr lang="en-US" sz="1400" dirty="0"/>
              </a:p>
            </p:txBody>
          </p:sp>
        </mc:Choice>
        <mc:Fallback>
          <p:sp>
            <p:nvSpPr>
              <p:cNvPr id="2" name="Titre 1">
                <a:extLst>
                  <a:ext uri="{FF2B5EF4-FFF2-40B4-BE49-F238E27FC236}">
                    <a16:creationId xmlns:a16="http://schemas.microsoft.com/office/drawing/2014/main" id="{A38E2C8B-372C-FD7F-830F-AAF456E769A4}"/>
                  </a:ext>
                </a:extLst>
              </p:cNvPr>
              <p:cNvSpPr>
                <a:spLocks noGrp="1" noRot="1" noChangeAspect="1" noMove="1" noResize="1" noEditPoints="1" noAdjustHandles="1" noChangeArrowheads="1" noChangeShapeType="1" noTextEdit="1"/>
              </p:cNvSpPr>
              <p:nvPr>
                <p:ph type="title"/>
              </p:nvPr>
            </p:nvSpPr>
            <p:spPr>
              <a:xfrm>
                <a:off x="521208" y="978408"/>
                <a:ext cx="3397649" cy="3303764"/>
              </a:xfrm>
              <a:blipFill>
                <a:blip r:embed="rId2"/>
                <a:stretch>
                  <a:fillRect l="-539" t="-924"/>
                </a:stretch>
              </a:blipFill>
            </p:spPr>
            <p:txBody>
              <a:bodyPr/>
              <a:lstStyle/>
              <a:p>
                <a:r>
                  <a:rPr lang="fr-FR">
                    <a:noFill/>
                  </a:rPr>
                  <a:t> </a:t>
                </a:r>
              </a:p>
            </p:txBody>
          </p:sp>
        </mc:Fallback>
      </mc:AlternateContent>
      <p:sp>
        <p:nvSpPr>
          <p:cNvPr id="71" name="Freeform: Shape 70">
            <a:extLst>
              <a:ext uri="{FF2B5EF4-FFF2-40B4-BE49-F238E27FC236}">
                <a16:creationId xmlns:a16="http://schemas.microsoft.com/office/drawing/2014/main" id="{7DF8B698-0F32-4A68-FB0C-15B3773F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CC56ADEB-83A6-107C-4562-BE3EA7C5269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381032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66A365-594F-9BFC-ADED-95C6F0A5814D}"/>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A7C07938-C200-767D-0ED3-EFE8F591C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F49B9E0-C9F1-11D9-5FC0-22390948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C2674D8-E6E7-6FD6-774E-5C2EA130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267AAF0-9633-DBA9-966E-46C6AF7CC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97A8B72-9634-EF1B-9241-D6309DD8C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re 1">
                <a:extLst>
                  <a:ext uri="{FF2B5EF4-FFF2-40B4-BE49-F238E27FC236}">
                    <a16:creationId xmlns:a16="http://schemas.microsoft.com/office/drawing/2014/main" id="{0982A7D7-F70B-D6B4-A521-446659BC0E46}"/>
                  </a:ext>
                </a:extLst>
              </p:cNvPr>
              <p:cNvSpPr>
                <a:spLocks noGrp="1"/>
              </p:cNvSpPr>
              <p:nvPr>
                <p:ph type="title"/>
              </p:nvPr>
            </p:nvSpPr>
            <p:spPr>
              <a:xfrm>
                <a:off x="521208" y="978408"/>
                <a:ext cx="3397649" cy="3303764"/>
              </a:xfrm>
            </p:spPr>
            <p:txBody>
              <a:bodyPr vert="horz" lIns="91440" tIns="45720" rIns="91440" bIns="45720" rtlCol="0" anchor="t">
                <a:normAutofit/>
              </a:bodyPr>
              <a:lstStyle/>
              <a:p>
                <a:pPr>
                  <a:lnSpc>
                    <a:spcPct val="90000"/>
                  </a:lnSpc>
                </a:pPr>
                <a:r>
                  <a:rPr lang="fr-FR" sz="1400" dirty="0"/>
                  <a:t>Soit C un point du pignon 10 tel que </a:t>
                </a:r>
                <a14:m>
                  <m:oMath xmlns:m="http://schemas.openxmlformats.org/officeDocument/2006/math">
                    <m:d>
                      <m:dPr>
                        <m:begChr m:val="‖"/>
                        <m:endChr m:val="‖"/>
                        <m:ctrlPr>
                          <a:rPr lang="fr-FR" sz="1400" i="1" smtClean="0">
                            <a:latin typeface="Cambria Math" panose="02040503050406030204" pitchFamily="18" charset="0"/>
                          </a:rPr>
                        </m:ctrlPr>
                      </m:dPr>
                      <m:e>
                        <m:acc>
                          <m:accPr>
                            <m:chr m:val="⃗"/>
                            <m:ctrlPr>
                              <a:rPr lang="fr-FR" sz="1400" i="1" smtClean="0">
                                <a:latin typeface="Cambria Math" panose="02040503050406030204" pitchFamily="18" charset="0"/>
                              </a:rPr>
                            </m:ctrlPr>
                          </m:accPr>
                          <m:e>
                            <m:r>
                              <a:rPr lang="fr-FR" sz="1400" b="1" i="1" smtClean="0">
                                <a:latin typeface="Cambria Math" panose="02040503050406030204" pitchFamily="18" charset="0"/>
                              </a:rPr>
                              <m:t>𝑶𝑪</m:t>
                            </m:r>
                          </m:e>
                        </m:acc>
                      </m:e>
                    </m:d>
                    <m:r>
                      <a:rPr lang="fr-FR" sz="1400" b="1" i="1" smtClean="0">
                        <a:latin typeface="Cambria Math" panose="02040503050406030204" pitchFamily="18" charset="0"/>
                      </a:rPr>
                      <m:t>=</m:t>
                    </m:r>
                    <m:r>
                      <a:rPr lang="fr-FR" sz="1400" b="1" i="1" smtClean="0">
                        <a:latin typeface="Cambria Math" panose="02040503050406030204" pitchFamily="18" charset="0"/>
                      </a:rPr>
                      <m:t>𝟐𝟕</m:t>
                    </m:r>
                    <m:r>
                      <a:rPr lang="fr-FR" sz="1400" b="1" i="1" smtClean="0">
                        <a:latin typeface="Cambria Math" panose="02040503050406030204" pitchFamily="18" charset="0"/>
                      </a:rPr>
                      <m:t>𝒎𝒎</m:t>
                    </m:r>
                    <m:r>
                      <a:rPr lang="fr-FR" sz="1400" b="1" i="1" smtClean="0">
                        <a:latin typeface="Cambria Math" panose="02040503050406030204" pitchFamily="18" charset="0"/>
                      </a:rPr>
                      <m:t>.</m:t>
                    </m:r>
                  </m:oMath>
                </a14:m>
                <a:r>
                  <a:rPr lang="en-US" sz="1400" dirty="0"/>
                  <a:t> </a:t>
                </a:r>
                <a:r>
                  <a:rPr lang="en-US" sz="1400" dirty="0" err="1"/>
                  <a:t>Définir</a:t>
                </a:r>
                <a:r>
                  <a:rPr lang="en-US" sz="1400" dirty="0"/>
                  <a:t> la </a:t>
                </a:r>
                <a:r>
                  <a:rPr lang="en-US" sz="1400" dirty="0" err="1"/>
                  <a:t>trajectoire</a:t>
                </a:r>
                <a:r>
                  <a:rPr lang="en-US" sz="1400" dirty="0"/>
                  <a:t> T(C</a:t>
                </a:r>
                <a:r>
                  <a:rPr lang="en-US" sz="1400" dirty="0">
                    <a:latin typeface="Cambria Math" panose="02040503050406030204" pitchFamily="18" charset="0"/>
                    <a:ea typeface="Cambria Math" panose="02040503050406030204" pitchFamily="18" charset="0"/>
                  </a:rPr>
                  <a:t>∊10/1)</a:t>
                </a:r>
                <a:endParaRPr lang="en-US" sz="1400" dirty="0"/>
              </a:p>
            </p:txBody>
          </p:sp>
        </mc:Choice>
        <mc:Fallback>
          <p:sp>
            <p:nvSpPr>
              <p:cNvPr id="2" name="Titre 1">
                <a:extLst>
                  <a:ext uri="{FF2B5EF4-FFF2-40B4-BE49-F238E27FC236}">
                    <a16:creationId xmlns:a16="http://schemas.microsoft.com/office/drawing/2014/main" id="{0982A7D7-F70B-D6B4-A521-446659BC0E46}"/>
                  </a:ext>
                </a:extLst>
              </p:cNvPr>
              <p:cNvSpPr>
                <a:spLocks noGrp="1" noRot="1" noChangeAspect="1" noMove="1" noResize="1" noEditPoints="1" noAdjustHandles="1" noChangeArrowheads="1" noChangeShapeType="1" noTextEdit="1"/>
              </p:cNvSpPr>
              <p:nvPr>
                <p:ph type="title"/>
              </p:nvPr>
            </p:nvSpPr>
            <p:spPr>
              <a:xfrm>
                <a:off x="521208" y="978408"/>
                <a:ext cx="3397649" cy="3303764"/>
              </a:xfrm>
              <a:blipFill>
                <a:blip r:embed="rId2"/>
                <a:stretch>
                  <a:fillRect l="-539" t="-924"/>
                </a:stretch>
              </a:blipFill>
            </p:spPr>
            <p:txBody>
              <a:bodyPr/>
              <a:lstStyle/>
              <a:p>
                <a:r>
                  <a:rPr lang="fr-FR">
                    <a:noFill/>
                  </a:rPr>
                  <a:t> </a:t>
                </a:r>
              </a:p>
            </p:txBody>
          </p:sp>
        </mc:Fallback>
      </mc:AlternateContent>
      <p:sp>
        <p:nvSpPr>
          <p:cNvPr id="71" name="Freeform: Shape 70">
            <a:extLst>
              <a:ext uri="{FF2B5EF4-FFF2-40B4-BE49-F238E27FC236}">
                <a16:creationId xmlns:a16="http://schemas.microsoft.com/office/drawing/2014/main" id="{B238CA80-8C90-11AF-F83A-745D9D0DC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435C99ED-F607-39AD-C1B0-A0F9110DFCB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408663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8CF386-16DC-2C9D-92FA-0A1EA1291850}"/>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C85879A7-EDDB-4471-B7C9-F3BD9F03D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7ED22BC-B9E3-2967-8F1A-D24AE947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8318CBF-909D-4C45-071C-0EA7F8ECE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3A024D8-860D-6E5D-00B7-CC50E416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EB75FE1-21BC-9F65-0FC3-5FBEDA118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re 1">
                <a:extLst>
                  <a:ext uri="{FF2B5EF4-FFF2-40B4-BE49-F238E27FC236}">
                    <a16:creationId xmlns:a16="http://schemas.microsoft.com/office/drawing/2014/main" id="{0AFEBAA4-7382-DA0F-3CAC-5458784EB00B}"/>
                  </a:ext>
                </a:extLst>
              </p:cNvPr>
              <p:cNvSpPr>
                <a:spLocks noGrp="1"/>
              </p:cNvSpPr>
              <p:nvPr>
                <p:ph type="title"/>
              </p:nvPr>
            </p:nvSpPr>
            <p:spPr>
              <a:xfrm>
                <a:off x="521208" y="978408"/>
                <a:ext cx="3397649" cy="3303764"/>
              </a:xfrm>
            </p:spPr>
            <p:txBody>
              <a:bodyPr vert="horz" lIns="91440" tIns="45720" rIns="91440" bIns="45720" rtlCol="0" anchor="t">
                <a:normAutofit/>
              </a:bodyPr>
              <a:lstStyle/>
              <a:p>
                <a:pPr>
                  <a:lnSpc>
                    <a:spcPct val="90000"/>
                  </a:lnSpc>
                </a:pPr>
                <a:r>
                  <a:rPr lang="fr-FR" sz="1400" dirty="0"/>
                  <a:t>A l’instant t=0, le point C est en C0 sur l’axe (O, </a:t>
                </a:r>
                <a14:m>
                  <m:oMath xmlns:m="http://schemas.openxmlformats.org/officeDocument/2006/math">
                    <m:acc>
                      <m:accPr>
                        <m:chr m:val="⃗"/>
                        <m:ctrlPr>
                          <a:rPr lang="fr-FR" sz="1400" i="1" smtClean="0">
                            <a:latin typeface="Cambria Math" panose="02040503050406030204" pitchFamily="18" charset="0"/>
                          </a:rPr>
                        </m:ctrlPr>
                      </m:accPr>
                      <m:e>
                        <m:sSub>
                          <m:sSubPr>
                            <m:ctrlPr>
                              <a:rPr lang="fr-FR" sz="1400" i="1" smtClean="0">
                                <a:latin typeface="Cambria Math" panose="02040503050406030204" pitchFamily="18" charset="0"/>
                              </a:rPr>
                            </m:ctrlPr>
                          </m:sSubPr>
                          <m:e>
                            <m:r>
                              <a:rPr lang="fr-FR" sz="1400" b="1" i="1" smtClean="0">
                                <a:latin typeface="Cambria Math" panose="02040503050406030204" pitchFamily="18" charset="0"/>
                              </a:rPr>
                              <m:t>𝑿</m:t>
                            </m:r>
                          </m:e>
                          <m:sub>
                            <m:r>
                              <a:rPr lang="fr-FR" sz="1400" b="1" i="1" smtClean="0">
                                <a:latin typeface="Cambria Math" panose="02040503050406030204" pitchFamily="18" charset="0"/>
                              </a:rPr>
                              <m:t>𝟏</m:t>
                            </m:r>
                          </m:sub>
                        </m:sSub>
                      </m:e>
                    </m:acc>
                  </m:oMath>
                </a14:m>
                <a:r>
                  <a:rPr lang="fr-FR" sz="1400" dirty="0"/>
                  <a:t>), La trajectoire de C est orientée dans le sens direct et l’équation horaire du mouvement du point C dans la première phase du mouvement pour laquelle 0&lt;t&lt;2, Déterminer celle-ci en fonction du lien entre 7 et 10.</a:t>
                </a:r>
                <a:br>
                  <a:rPr lang="fr-FR" sz="1400" dirty="0"/>
                </a:br>
                <a:r>
                  <a:rPr lang="fr-FR" sz="1400" dirty="0"/>
                  <a:t>Déterminer les abscisses angulaires </a:t>
                </a:r>
                <a14:m>
                  <m:oMath xmlns:m="http://schemas.openxmlformats.org/officeDocument/2006/math">
                    <m:sSub>
                      <m:sSubPr>
                        <m:ctrlPr>
                          <a:rPr lang="fr-FR" sz="1400" i="1" smtClean="0">
                            <a:latin typeface="Cambria Math" panose="02040503050406030204" pitchFamily="18" charset="0"/>
                          </a:rPr>
                        </m:ctrlPr>
                      </m:sSubPr>
                      <m:e>
                        <m:r>
                          <m:rPr>
                            <m:sty m:val="p"/>
                          </m:rPr>
                          <a:rPr lang="el-GR" sz="1400" i="1" smtClean="0">
                            <a:latin typeface="Cambria Math" panose="02040503050406030204" pitchFamily="18" charset="0"/>
                            <a:ea typeface="Cambria Math" panose="02040503050406030204" pitchFamily="18" charset="0"/>
                          </a:rPr>
                          <m:t>θ</m:t>
                        </m:r>
                      </m:e>
                      <m:sub>
                        <m:r>
                          <a:rPr lang="fr-FR" sz="1400" b="1" i="1" smtClean="0">
                            <a:latin typeface="Cambria Math" panose="02040503050406030204" pitchFamily="18" charset="0"/>
                          </a:rPr>
                          <m:t>𝟎</m:t>
                        </m:r>
                        <m:r>
                          <a:rPr lang="fr-FR" sz="1400" b="1" i="1" smtClean="0">
                            <a:latin typeface="Cambria Math" panose="02040503050406030204" pitchFamily="18" charset="0"/>
                          </a:rPr>
                          <m:t>, </m:t>
                        </m:r>
                      </m:sub>
                    </m:sSub>
                  </m:oMath>
                </a14:m>
                <a:r>
                  <a:rPr lang="fr-FR" sz="1400" dirty="0"/>
                  <a:t> </a:t>
                </a:r>
                <a14:m>
                  <m:oMath xmlns:m="http://schemas.openxmlformats.org/officeDocument/2006/math">
                    <m:sSub>
                      <m:sSubPr>
                        <m:ctrlPr>
                          <a:rPr lang="fr-FR" sz="1400" i="1">
                            <a:latin typeface="Cambria Math" panose="02040503050406030204" pitchFamily="18" charset="0"/>
                          </a:rPr>
                        </m:ctrlPr>
                      </m:sSubPr>
                      <m:e>
                        <m:r>
                          <m:rPr>
                            <m:sty m:val="p"/>
                          </m:rPr>
                          <a:rPr lang="el-GR" sz="1400" i="1">
                            <a:latin typeface="Cambria Math" panose="02040503050406030204" pitchFamily="18" charset="0"/>
                            <a:ea typeface="Cambria Math" panose="02040503050406030204" pitchFamily="18" charset="0"/>
                          </a:rPr>
                          <m:t>θ</m:t>
                        </m:r>
                      </m:e>
                      <m:sub>
                        <m:r>
                          <a:rPr lang="fr-FR" sz="1400" b="1" i="1" smtClean="0">
                            <a:latin typeface="Cambria Math" panose="02040503050406030204" pitchFamily="18" charset="0"/>
                            <a:ea typeface="Cambria Math" panose="02040503050406030204" pitchFamily="18" charset="0"/>
                          </a:rPr>
                          <m:t>𝟏</m:t>
                        </m:r>
                        <m:r>
                          <a:rPr lang="fr-FR" sz="1400" i="1">
                            <a:latin typeface="Cambria Math" panose="02040503050406030204" pitchFamily="18" charset="0"/>
                          </a:rPr>
                          <m:t>, </m:t>
                        </m:r>
                      </m:sub>
                    </m:sSub>
                  </m:oMath>
                </a14:m>
                <a:r>
                  <a:rPr lang="fr-FR" sz="1400" dirty="0"/>
                  <a:t> </a:t>
                </a:r>
                <a14:m>
                  <m:oMath xmlns:m="http://schemas.openxmlformats.org/officeDocument/2006/math">
                    <m:sSub>
                      <m:sSubPr>
                        <m:ctrlPr>
                          <a:rPr lang="fr-FR" sz="1400" i="1">
                            <a:latin typeface="Cambria Math" panose="02040503050406030204" pitchFamily="18" charset="0"/>
                          </a:rPr>
                        </m:ctrlPr>
                      </m:sSubPr>
                      <m:e>
                        <m:r>
                          <m:rPr>
                            <m:sty m:val="p"/>
                          </m:rPr>
                          <a:rPr lang="el-GR" sz="1400" i="1">
                            <a:latin typeface="Cambria Math" panose="02040503050406030204" pitchFamily="18" charset="0"/>
                            <a:ea typeface="Cambria Math" panose="02040503050406030204" pitchFamily="18" charset="0"/>
                          </a:rPr>
                          <m:t>θ</m:t>
                        </m:r>
                      </m:e>
                      <m:sub>
                        <m:r>
                          <a:rPr lang="fr-FR" sz="1400" b="1" i="1" smtClean="0">
                            <a:latin typeface="Cambria Math" panose="02040503050406030204" pitchFamily="18" charset="0"/>
                            <a:ea typeface="Cambria Math" panose="02040503050406030204" pitchFamily="18" charset="0"/>
                          </a:rPr>
                          <m:t>𝟐</m:t>
                        </m:r>
                        <m:r>
                          <a:rPr lang="fr-FR" sz="1400" i="1">
                            <a:latin typeface="Cambria Math" panose="02040503050406030204" pitchFamily="18" charset="0"/>
                          </a:rPr>
                          <m:t> </m:t>
                        </m:r>
                      </m:sub>
                    </m:sSub>
                  </m:oMath>
                </a14:m>
                <a:r>
                  <a:rPr lang="fr-FR" sz="1400" dirty="0"/>
                  <a:t>du point C aux instants </a:t>
                </a:r>
                <a14:m>
                  <m:oMath xmlns:m="http://schemas.openxmlformats.org/officeDocument/2006/math">
                    <m:sSub>
                      <m:sSubPr>
                        <m:ctrlPr>
                          <a:rPr lang="fr-FR" sz="1400" i="1">
                            <a:latin typeface="Cambria Math" panose="02040503050406030204" pitchFamily="18" charset="0"/>
                          </a:rPr>
                        </m:ctrlPr>
                      </m:sSubPr>
                      <m:e>
                        <m:r>
                          <a:rPr lang="fr-FR" sz="1400" b="1" i="1" smtClean="0">
                            <a:latin typeface="Cambria Math" panose="02040503050406030204" pitchFamily="18" charset="0"/>
                            <a:ea typeface="Cambria Math" panose="02040503050406030204" pitchFamily="18" charset="0"/>
                          </a:rPr>
                          <m:t>𝒕</m:t>
                        </m:r>
                      </m:e>
                      <m:sub>
                        <m:r>
                          <a:rPr lang="fr-FR" sz="1400" i="1">
                            <a:latin typeface="Cambria Math" panose="02040503050406030204" pitchFamily="18" charset="0"/>
                          </a:rPr>
                          <m:t>𝟎</m:t>
                        </m:r>
                        <m:r>
                          <a:rPr lang="fr-FR" sz="1400" i="1">
                            <a:latin typeface="Cambria Math" panose="02040503050406030204" pitchFamily="18" charset="0"/>
                          </a:rPr>
                          <m:t> </m:t>
                        </m:r>
                      </m:sub>
                    </m:sSub>
                    <m:r>
                      <a:rPr lang="fr-FR" sz="1400" b="1" i="1" smtClean="0">
                        <a:latin typeface="Cambria Math" panose="02040503050406030204" pitchFamily="18" charset="0"/>
                      </a:rPr>
                      <m:t>=</m:t>
                    </m:r>
                    <m:r>
                      <a:rPr lang="fr-FR" sz="1400" b="1" i="1" smtClean="0">
                        <a:latin typeface="Cambria Math" panose="02040503050406030204" pitchFamily="18" charset="0"/>
                      </a:rPr>
                      <m:t>𝟎</m:t>
                    </m:r>
                    <m:r>
                      <a:rPr lang="fr-FR" sz="1400" b="1" i="1" smtClean="0">
                        <a:latin typeface="Cambria Math" panose="02040503050406030204" pitchFamily="18" charset="0"/>
                      </a:rPr>
                      <m:t>, </m:t>
                    </m:r>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b="1" i="1" smtClean="0">
                            <a:latin typeface="Cambria Math" panose="02040503050406030204" pitchFamily="18" charset="0"/>
                          </a:rPr>
                          <m:t>𝟏</m:t>
                        </m:r>
                      </m:sub>
                    </m:sSub>
                    <m:r>
                      <a:rPr lang="fr-FR" sz="1400" i="1">
                        <a:latin typeface="Cambria Math" panose="02040503050406030204" pitchFamily="18" charset="0"/>
                      </a:rPr>
                      <m:t>=</m:t>
                    </m:r>
                    <m:r>
                      <a:rPr lang="fr-FR" sz="1400" b="1" i="1" smtClean="0">
                        <a:latin typeface="Cambria Math" panose="02040503050406030204" pitchFamily="18" charset="0"/>
                      </a:rPr>
                      <m:t>𝟏</m:t>
                    </m:r>
                    <m:r>
                      <a:rPr lang="fr-FR" sz="1400" i="1">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b="1" i="1" smtClean="0">
                            <a:latin typeface="Cambria Math" panose="02040503050406030204" pitchFamily="18" charset="0"/>
                            <a:ea typeface="Cambria Math" panose="02040503050406030204" pitchFamily="18" charset="0"/>
                          </a:rPr>
                          <m:t>𝟐</m:t>
                        </m:r>
                        <m:r>
                          <a:rPr lang="fr-FR" sz="1400" i="1">
                            <a:latin typeface="Cambria Math" panose="02040503050406030204" pitchFamily="18" charset="0"/>
                          </a:rPr>
                          <m:t> </m:t>
                        </m:r>
                      </m:sub>
                    </m:sSub>
                    <m:r>
                      <a:rPr lang="fr-FR" sz="1400" i="1">
                        <a:latin typeface="Cambria Math" panose="02040503050406030204" pitchFamily="18" charset="0"/>
                      </a:rPr>
                      <m:t>=</m:t>
                    </m:r>
                    <m:r>
                      <a:rPr lang="fr-FR" sz="1400" b="1" i="1" smtClean="0">
                        <a:latin typeface="Cambria Math" panose="02040503050406030204" pitchFamily="18" charset="0"/>
                      </a:rPr>
                      <m:t>𝟐</m:t>
                    </m:r>
                    <m:r>
                      <a:rPr lang="fr-FR" sz="1400" b="1" i="1" smtClean="0">
                        <a:latin typeface="Cambria Math" panose="02040503050406030204" pitchFamily="18" charset="0"/>
                      </a:rPr>
                      <m:t>.</m:t>
                    </m:r>
                  </m:oMath>
                </a14:m>
                <a:endParaRPr lang="en-US" sz="1400" dirty="0"/>
              </a:p>
            </p:txBody>
          </p:sp>
        </mc:Choice>
        <mc:Fallback>
          <p:sp>
            <p:nvSpPr>
              <p:cNvPr id="2" name="Titre 1">
                <a:extLst>
                  <a:ext uri="{FF2B5EF4-FFF2-40B4-BE49-F238E27FC236}">
                    <a16:creationId xmlns:a16="http://schemas.microsoft.com/office/drawing/2014/main" id="{0AFEBAA4-7382-DA0F-3CAC-5458784EB00B}"/>
                  </a:ext>
                </a:extLst>
              </p:cNvPr>
              <p:cNvSpPr>
                <a:spLocks noGrp="1" noRot="1" noChangeAspect="1" noMove="1" noResize="1" noEditPoints="1" noAdjustHandles="1" noChangeArrowheads="1" noChangeShapeType="1" noTextEdit="1"/>
              </p:cNvSpPr>
              <p:nvPr>
                <p:ph type="title"/>
              </p:nvPr>
            </p:nvSpPr>
            <p:spPr>
              <a:xfrm>
                <a:off x="521208" y="978408"/>
                <a:ext cx="3397649" cy="3303764"/>
              </a:xfrm>
              <a:blipFill>
                <a:blip r:embed="rId2"/>
                <a:stretch>
                  <a:fillRect l="-539" t="-924"/>
                </a:stretch>
              </a:blipFill>
            </p:spPr>
            <p:txBody>
              <a:bodyPr/>
              <a:lstStyle/>
              <a:p>
                <a:r>
                  <a:rPr lang="fr-FR">
                    <a:noFill/>
                  </a:rPr>
                  <a:t> </a:t>
                </a:r>
              </a:p>
            </p:txBody>
          </p:sp>
        </mc:Fallback>
      </mc:AlternateContent>
      <p:sp>
        <p:nvSpPr>
          <p:cNvPr id="71" name="Freeform: Shape 70">
            <a:extLst>
              <a:ext uri="{FF2B5EF4-FFF2-40B4-BE49-F238E27FC236}">
                <a16:creationId xmlns:a16="http://schemas.microsoft.com/office/drawing/2014/main" id="{314A05C3-DC61-C3FC-21ED-ABC93C0B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05880E10-194E-6A93-F3B5-528A2C6BCDC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176252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402C28-721B-2435-28A8-7F1CE10F52EC}"/>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FF204E68-5EAA-B739-37B8-17DA4217A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7F71EC9-8F4B-1496-2015-3FF976D34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914DB69-9CCD-64EB-A82F-AE57B6FF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D4DC2DD-34B5-D0AE-0087-AA6C5C024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68ADCBE-D9C9-71E2-160B-32E1E157C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itre 1">
                <a:extLst>
                  <a:ext uri="{FF2B5EF4-FFF2-40B4-BE49-F238E27FC236}">
                    <a16:creationId xmlns:a16="http://schemas.microsoft.com/office/drawing/2014/main" id="{A6965629-3B32-DCCD-0E3E-F1EFB3B79DAA}"/>
                  </a:ext>
                </a:extLst>
              </p:cNvPr>
              <p:cNvSpPr>
                <a:spLocks noGrp="1"/>
              </p:cNvSpPr>
              <p:nvPr>
                <p:ph type="title"/>
              </p:nvPr>
            </p:nvSpPr>
            <p:spPr>
              <a:xfrm>
                <a:off x="521208" y="978408"/>
                <a:ext cx="3397649" cy="3303764"/>
              </a:xfrm>
            </p:spPr>
            <p:txBody>
              <a:bodyPr vert="horz" lIns="91440" tIns="45720" rIns="91440" bIns="45720" rtlCol="0" anchor="t">
                <a:normAutofit/>
              </a:bodyPr>
              <a:lstStyle/>
              <a:p>
                <a:pPr>
                  <a:lnSpc>
                    <a:spcPct val="90000"/>
                  </a:lnSpc>
                </a:pPr>
                <a:r>
                  <a:rPr lang="fr-FR" sz="1400" dirty="0"/>
                  <a:t>Déterminer le vecteur vitesse </a:t>
                </a:r>
                <a14:m>
                  <m:oMath xmlns:m="http://schemas.openxmlformats.org/officeDocument/2006/math">
                    <m:acc>
                      <m:accPr>
                        <m:chr m:val="⃗"/>
                        <m:ctrlPr>
                          <a:rPr lang="en-US" sz="1400" i="1" smtClean="0">
                            <a:latin typeface="Cambria Math" panose="02040503050406030204" pitchFamily="18" charset="0"/>
                          </a:rPr>
                        </m:ctrlPr>
                      </m:accPr>
                      <m:e>
                        <m:r>
                          <a:rPr lang="fr-FR" sz="1400" b="1" i="1" smtClean="0">
                            <a:latin typeface="Cambria Math" panose="02040503050406030204" pitchFamily="18" charset="0"/>
                          </a:rPr>
                          <m:t>𝑽</m:t>
                        </m:r>
                      </m:e>
                    </m:acc>
                  </m:oMath>
                </a14:m>
                <a:r>
                  <a:rPr lang="en-US" sz="1400" dirty="0"/>
                  <a:t>(C</a:t>
                </a:r>
                <a:r>
                  <a:rPr lang="en-US" sz="1400" dirty="0">
                    <a:latin typeface="Cambria Math" panose="02040503050406030204" pitchFamily="18" charset="0"/>
                    <a:ea typeface="Cambria Math" panose="02040503050406030204" pitchFamily="18" charset="0"/>
                  </a:rPr>
                  <a:t>∊10/1); </a:t>
                </a:r>
                <a:r>
                  <a:rPr lang="en-US" sz="1400" dirty="0" err="1">
                    <a:latin typeface="Cambria Math" panose="02040503050406030204" pitchFamily="18" charset="0"/>
                    <a:ea typeface="Cambria Math" panose="02040503050406030204" pitchFamily="18" charset="0"/>
                  </a:rPr>
                  <a:t>calculer</a:t>
                </a:r>
                <a:r>
                  <a:rPr lang="en-US" sz="1400" dirty="0">
                    <a:latin typeface="Cambria Math" panose="02040503050406030204" pitchFamily="18" charset="0"/>
                    <a:ea typeface="Cambria Math" panose="02040503050406030204" pitchFamily="18" charset="0"/>
                  </a:rPr>
                  <a:t> </a:t>
                </a:r>
                <a:r>
                  <a:rPr lang="en-US" sz="1400" dirty="0" err="1">
                    <a:latin typeface="Cambria Math" panose="02040503050406030204" pitchFamily="18" charset="0"/>
                    <a:ea typeface="Cambria Math" panose="02040503050406030204" pitchFamily="18" charset="0"/>
                  </a:rPr>
                  <a:t>sa</a:t>
                </a:r>
                <a:r>
                  <a:rPr lang="en-US" sz="1400" dirty="0">
                    <a:latin typeface="Cambria Math" panose="02040503050406030204" pitchFamily="18" charset="0"/>
                    <a:ea typeface="Cambria Math" panose="02040503050406030204" pitchFamily="18" charset="0"/>
                  </a:rPr>
                  <a:t> </a:t>
                </a:r>
                <a:r>
                  <a:rPr lang="en-US" sz="1400" dirty="0" err="1">
                    <a:latin typeface="Cambria Math" panose="02040503050406030204" pitchFamily="18" charset="0"/>
                    <a:ea typeface="Cambria Math" panose="02040503050406030204" pitchFamily="18" charset="0"/>
                  </a:rPr>
                  <a:t>norme</a:t>
                </a:r>
                <a:r>
                  <a:rPr lang="en-US" sz="1400" dirty="0">
                    <a:latin typeface="Cambria Math" panose="02040503050406030204" pitchFamily="18" charset="0"/>
                    <a:ea typeface="Cambria Math" panose="02040503050406030204" pitchFamily="18" charset="0"/>
                  </a:rPr>
                  <a:t> aux instants </a:t>
                </a:r>
                <a14:m>
                  <m:oMath xmlns:m="http://schemas.openxmlformats.org/officeDocument/2006/math">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i="1">
                            <a:latin typeface="Cambria Math" panose="02040503050406030204" pitchFamily="18" charset="0"/>
                          </a:rPr>
                          <m:t>𝟎</m:t>
                        </m:r>
                        <m:r>
                          <a:rPr lang="fr-FR" sz="1400" i="1">
                            <a:latin typeface="Cambria Math" panose="02040503050406030204" pitchFamily="18" charset="0"/>
                          </a:rPr>
                          <m:t> </m:t>
                        </m:r>
                      </m:sub>
                    </m:sSub>
                    <m:r>
                      <a:rPr lang="fr-FR" sz="1400" i="1">
                        <a:latin typeface="Cambria Math" panose="02040503050406030204" pitchFamily="18" charset="0"/>
                      </a:rPr>
                      <m:t>=</m:t>
                    </m:r>
                    <m:r>
                      <a:rPr lang="fr-FR" sz="1400" i="1">
                        <a:latin typeface="Cambria Math" panose="02040503050406030204" pitchFamily="18" charset="0"/>
                      </a:rPr>
                      <m:t>𝟎</m:t>
                    </m:r>
                    <m:r>
                      <a:rPr lang="fr-FR" sz="1400" i="1">
                        <a:latin typeface="Cambria Math" panose="02040503050406030204" pitchFamily="18" charset="0"/>
                      </a:rPr>
                      <m:t>, </m:t>
                    </m:r>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i="1">
                            <a:latin typeface="Cambria Math" panose="02040503050406030204" pitchFamily="18" charset="0"/>
                          </a:rPr>
                          <m:t>𝟏</m:t>
                        </m:r>
                      </m:sub>
                    </m:sSub>
                    <m:r>
                      <a:rPr lang="fr-FR" sz="1400" i="1">
                        <a:latin typeface="Cambria Math" panose="02040503050406030204" pitchFamily="18" charset="0"/>
                      </a:rPr>
                      <m:t>=</m:t>
                    </m:r>
                    <m:r>
                      <a:rPr lang="fr-FR" sz="1400" i="1">
                        <a:latin typeface="Cambria Math" panose="02040503050406030204" pitchFamily="18" charset="0"/>
                      </a:rPr>
                      <m:t>𝟏</m:t>
                    </m:r>
                    <m:r>
                      <a:rPr lang="fr-FR" sz="1400" i="1">
                        <a:latin typeface="Cambria Math" panose="02040503050406030204" pitchFamily="18" charset="0"/>
                      </a:rPr>
                      <m:t>,</m:t>
                    </m:r>
                    <m:sSub>
                      <m:sSubPr>
                        <m:ctrlPr>
                          <a:rPr lang="fr-FR" sz="1400" i="1">
                            <a:latin typeface="Cambria Math" panose="02040503050406030204" pitchFamily="18" charset="0"/>
                          </a:rPr>
                        </m:ctrlPr>
                      </m:sSubPr>
                      <m:e>
                        <m:r>
                          <a:rPr lang="fr-FR" sz="1400" i="1">
                            <a:latin typeface="Cambria Math" panose="02040503050406030204" pitchFamily="18" charset="0"/>
                            <a:ea typeface="Cambria Math" panose="02040503050406030204" pitchFamily="18" charset="0"/>
                          </a:rPr>
                          <m:t>𝒕</m:t>
                        </m:r>
                      </m:e>
                      <m:sub>
                        <m:r>
                          <a:rPr lang="fr-FR" sz="1400" i="1">
                            <a:latin typeface="Cambria Math" panose="02040503050406030204" pitchFamily="18" charset="0"/>
                            <a:ea typeface="Cambria Math" panose="02040503050406030204" pitchFamily="18" charset="0"/>
                          </a:rPr>
                          <m:t>𝟐</m:t>
                        </m:r>
                        <m:r>
                          <a:rPr lang="fr-FR" sz="1400" i="1">
                            <a:latin typeface="Cambria Math" panose="02040503050406030204" pitchFamily="18" charset="0"/>
                          </a:rPr>
                          <m:t> </m:t>
                        </m:r>
                      </m:sub>
                    </m:sSub>
                    <m:r>
                      <a:rPr lang="fr-FR" sz="1400" i="1">
                        <a:latin typeface="Cambria Math" panose="02040503050406030204" pitchFamily="18" charset="0"/>
                      </a:rPr>
                      <m:t>=</m:t>
                    </m:r>
                    <m:r>
                      <a:rPr lang="fr-FR" sz="1400" i="1">
                        <a:latin typeface="Cambria Math" panose="02040503050406030204" pitchFamily="18" charset="0"/>
                      </a:rPr>
                      <m:t>𝟐</m:t>
                    </m:r>
                    <m:r>
                      <a:rPr lang="fr-FR" sz="1400" i="1">
                        <a:latin typeface="Cambria Math" panose="02040503050406030204" pitchFamily="18" charset="0"/>
                      </a:rPr>
                      <m:t>.</m:t>
                    </m:r>
                  </m:oMath>
                </a14:m>
                <a:r>
                  <a:rPr lang="en-US" sz="1400" dirty="0">
                    <a:latin typeface="Cambria Math" panose="02040503050406030204" pitchFamily="18" charset="0"/>
                    <a:ea typeface="Cambria Math" panose="02040503050406030204" pitchFamily="18" charset="0"/>
                  </a:rPr>
                  <a:t> Faire un schéma representant ces vecteurs.</a:t>
                </a:r>
                <a:endParaRPr lang="en-US" sz="1400" dirty="0"/>
              </a:p>
            </p:txBody>
          </p:sp>
        </mc:Choice>
        <mc:Fallback>
          <p:sp>
            <p:nvSpPr>
              <p:cNvPr id="2" name="Titre 1">
                <a:extLst>
                  <a:ext uri="{FF2B5EF4-FFF2-40B4-BE49-F238E27FC236}">
                    <a16:creationId xmlns:a16="http://schemas.microsoft.com/office/drawing/2014/main" id="{A6965629-3B32-DCCD-0E3E-F1EFB3B79DAA}"/>
                  </a:ext>
                </a:extLst>
              </p:cNvPr>
              <p:cNvSpPr>
                <a:spLocks noGrp="1" noRot="1" noChangeAspect="1" noMove="1" noResize="1" noEditPoints="1" noAdjustHandles="1" noChangeArrowheads="1" noChangeShapeType="1" noTextEdit="1"/>
              </p:cNvSpPr>
              <p:nvPr>
                <p:ph type="title"/>
              </p:nvPr>
            </p:nvSpPr>
            <p:spPr>
              <a:xfrm>
                <a:off x="521208" y="978408"/>
                <a:ext cx="3397649" cy="3303764"/>
              </a:xfrm>
              <a:blipFill>
                <a:blip r:embed="rId2"/>
                <a:stretch>
                  <a:fillRect l="-539" t="-924" r="-718"/>
                </a:stretch>
              </a:blipFill>
            </p:spPr>
            <p:txBody>
              <a:bodyPr/>
              <a:lstStyle/>
              <a:p>
                <a:r>
                  <a:rPr lang="fr-FR">
                    <a:noFill/>
                  </a:rPr>
                  <a:t> </a:t>
                </a:r>
              </a:p>
            </p:txBody>
          </p:sp>
        </mc:Fallback>
      </mc:AlternateContent>
      <p:sp>
        <p:nvSpPr>
          <p:cNvPr id="71" name="Freeform: Shape 70">
            <a:extLst>
              <a:ext uri="{FF2B5EF4-FFF2-40B4-BE49-F238E27FC236}">
                <a16:creationId xmlns:a16="http://schemas.microsoft.com/office/drawing/2014/main" id="{054BD48B-AD4F-C16D-99DF-1CF6E0766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Espace réservé du contenu 6" descr="Une image contenant texte, dessin, croquis, Plan&#10;&#10;Le contenu généré par l’IA peut être incorrect.">
            <a:extLst>
              <a:ext uri="{FF2B5EF4-FFF2-40B4-BE49-F238E27FC236}">
                <a16:creationId xmlns:a16="http://schemas.microsoft.com/office/drawing/2014/main" id="{4F30C40A-FBB1-6EEE-079B-C97200A9F7E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0202" t="22246" r="26825" b="6568"/>
          <a:stretch/>
        </p:blipFill>
        <p:spPr>
          <a:xfrm rot="5400000">
            <a:off x="5389881" y="-304987"/>
            <a:ext cx="5010475" cy="7551931"/>
          </a:xfrm>
          <a:prstGeom prst="rect">
            <a:avLst/>
          </a:prstGeom>
        </p:spPr>
      </p:pic>
    </p:spTree>
    <p:extLst>
      <p:ext uri="{BB962C8B-B14F-4D97-AF65-F5344CB8AC3E}">
        <p14:creationId xmlns:p14="http://schemas.microsoft.com/office/powerpoint/2010/main" val="3113287776"/>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10067</TotalTime>
  <Words>660</Words>
  <Application>Microsoft Office PowerPoint</Application>
  <PresentationFormat>Grand écran</PresentationFormat>
  <Paragraphs>11</Paragraphs>
  <Slides>10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Aptos</vt:lpstr>
      <vt:lpstr>Arial</vt:lpstr>
      <vt:lpstr>Bierstadt</vt:lpstr>
      <vt:lpstr>Cambria Math</vt:lpstr>
      <vt:lpstr>GestaltVTI</vt:lpstr>
      <vt:lpstr>Servo moteur à air comprimé : Le mécanisme ci-contre est un cerveau moteur à air comprimée permettant de réaliser la commande à distance d'une porte de SAS de distribution en rotation autour de l'axe (t’,t) par l'intermédiaire d'une tringlerie. </vt:lpstr>
      <vt:lpstr>Fonctionnement:  L'air comprimé admis par l'orifice O1 grâce à un distributeur entraîne le déplacement en translation du piston 5 lié à la crémaillère 7. Le mouvement de translation de 7 est transformé en mouvement de rotation par l'intermédiaire. du pignon arbré 10. Le retour en position initiale du système est assuré par le ressort 8. L'orifice O1 étant alors en communication avec l'atmosphère par l'intermédiaire du distributeur. Le montage de la porte est tel que son poids participe au retour du système à sa position initiale.  Etude proposée : Analyse du fonctionnement du servo-moteur pendant toute la durée de l'ouverture de la porte du sas. Pour cela, on étudiera successivement le mouvement du piston 5 puis celui du pignon arbré 10. Le levier 11 qui actionne la tringlerie étant liaison encastrement avec le pignon arbré 10. Les unités utilisées sont le millimètre et la seconde.  </vt:lpstr>
      <vt:lpstr>Définir la trajectoire T(B∈7⁄1)  Dans une première phase du mouvement de 7/1 limitée à 0 ≤ t ≤ 2, l’équation horaire du mouvement de B ∈ 7 est donnée par : (AB) ̅=x=37-8t^2 Déterminer la position du point B aux instants t=0, t=1, t=2.  Déterminer le vecteur vitesse V ⃗(B∈7⁄1 "), calculer sa norme aux instants "t=0, t=1, t=2.  Déterminer le vecteur accélération "Γ"  ⃗(B∈7⁄1 ")", calculer sa norme "aux instants "t=0, t=1, t=2.     </vt:lpstr>
      <vt:lpstr>Etude de la phase du mouvement de 7/1 pour laquelle t &gt;2.  Pour éviter le choc du piston 5 contre le cylindre 1, on precise qu’en fin de course, la vitesse de 7 doit être nulle. L’équation du mouvement de 7/1 est donnée : (AB) ̅=x=  256/3t²-1120/3 t+1231/3 Donner dans cette deuxième phase l’équation de la vitesse algébrique du point B ∈ 7 sur l’axe (A, x1) et calculer l’instant de fin de course.  Vérifier qu’à cet instant x=2mm    </vt:lpstr>
      <vt:lpstr>Construire dans les phases 1 et 2 le graphe des vitesses du mouvement étudié </vt:lpstr>
      <vt:lpstr>Toujours dans la phase   ( 2&lt; t &lt;2,19s), determiner le vecteur acceleration Γ ⃗(B∊7/1).</vt:lpstr>
      <vt:lpstr>Soit C un point du pignon 10 tel que ‖(OC) ⃗ ‖=27mm. Définir la trajectoire T(C∊10/1)</vt:lpstr>
      <vt:lpstr>A l’instant t=0, le point C est en C0 sur l’axe (O, (X_1 ) ⃗), La trajectoire de C est orientée dans le sens direct et l’équation horaire du mouvement du point C dans la première phase du mouvement pour laquelle 0&lt;t&lt;2, Déterminer celle-ci en fonction du lien entre 7 et 10. Déterminer les abscisses angulaires θ_(0, ) θ_(1, ) θ_(2 )du point C aux instants t_(0 )=0, t_1=1,t_(2 )=2.</vt:lpstr>
      <vt:lpstr>Déterminer le vecteur vitesse V ⃗(C∊10/1); calculer sa norme aux instants t_(0 )=0, t_1=1,t_(2 )=2. Faire un schéma representant ces vecteurs.</vt:lpstr>
      <vt:lpstr>Déterminer le vecteur vitesse Γ ⃗(C∊10/1); calculer sa norme aux instants t_(0 )=0, t_1=1,t_(2 )=2.  Faire un schéma representant ces vecteurs.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Dominique FICHOT</dc:creator>
  <cp:lastModifiedBy>Dominique FICHOT</cp:lastModifiedBy>
  <cp:revision>8</cp:revision>
  <dcterms:created xsi:type="dcterms:W3CDTF">2025-03-11T08:19:29Z</dcterms:created>
  <dcterms:modified xsi:type="dcterms:W3CDTF">2025-03-18T08:15:48Z</dcterms:modified>
</cp:coreProperties>
</file>