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notesMasterIdLst>
    <p:notesMasterId r:id="rId10"/>
  </p:notesMasterIdLst>
  <p:handoutMasterIdLst>
    <p:handoutMasterId r:id="rId11"/>
  </p:handoutMasterIdLst>
  <p:sldIdLst>
    <p:sldId id="256" r:id="rId2"/>
    <p:sldId id="261" r:id="rId3"/>
    <p:sldId id="262" r:id="rId4"/>
    <p:sldId id="263" r:id="rId5"/>
    <p:sldId id="264" r:id="rId6"/>
    <p:sldId id="265" r:id="rId7"/>
    <p:sldId id="266" r:id="rId8"/>
    <p:sldId id="267" r:id="rId9"/>
  </p:sldIdLst>
  <p:sldSz cx="12192000" cy="6858000"/>
  <p:notesSz cx="6858000" cy="9144000"/>
  <p:defaultTex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3616" autoAdjust="0"/>
  </p:normalViewPr>
  <p:slideViewPr>
    <p:cSldViewPr snapToGrid="0">
      <p:cViewPr varScale="1">
        <p:scale>
          <a:sx n="56" d="100"/>
          <a:sy n="56" d="100"/>
        </p:scale>
        <p:origin x="1404" y="7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11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F81CEA5-62FD-4C83-BDE3-91DFB9827D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a:extLst>
              <a:ext uri="{FF2B5EF4-FFF2-40B4-BE49-F238E27FC236}">
                <a16:creationId xmlns:a16="http://schemas.microsoft.com/office/drawing/2014/main" id="{3FA1CBFD-6AD0-48C4-B91B-58830F6F4C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3367168-A7C3-4A51-ACFE-4D76B720982F}" type="datetime1">
              <a:rPr lang="fr-FR" smtClean="0"/>
              <a:t>03/10/2023</a:t>
            </a:fld>
            <a:endParaRPr lang="fr-FR"/>
          </a:p>
        </p:txBody>
      </p:sp>
      <p:sp>
        <p:nvSpPr>
          <p:cNvPr id="4" name="Espace réservé du pied de page 3">
            <a:extLst>
              <a:ext uri="{FF2B5EF4-FFF2-40B4-BE49-F238E27FC236}">
                <a16:creationId xmlns:a16="http://schemas.microsoft.com/office/drawing/2014/main" id="{A9E55D22-46A3-4B8C-AD40-252FE7896C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a:extLst>
              <a:ext uri="{FF2B5EF4-FFF2-40B4-BE49-F238E27FC236}">
                <a16:creationId xmlns:a16="http://schemas.microsoft.com/office/drawing/2014/main" id="{8E70DCEF-9071-4B17-801B-37B4465C8E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D90168E-626C-4E60-93C0-A00D25609468}" type="slidenum">
              <a:rPr lang="fr-FR" smtClean="0"/>
              <a:t>‹N°›</a:t>
            </a:fld>
            <a:endParaRPr lang="fr-FR"/>
          </a:p>
        </p:txBody>
      </p:sp>
    </p:spTree>
    <p:extLst>
      <p:ext uri="{BB962C8B-B14F-4D97-AF65-F5344CB8AC3E}">
        <p14:creationId xmlns:p14="http://schemas.microsoft.com/office/powerpoint/2010/main" val="37493477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B4F1169-1988-463B-A52C-EF5C9A50040C}" type="datetime1">
              <a:rPr lang="fr-FR" noProof="0" smtClean="0"/>
              <a:t>03/10/2023</a:t>
            </a:fld>
            <a:endParaRPr lang="fr-FR" noProof="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6B3AB32-59DF-41F1-9618-EDFBF5049629}" type="slidenum">
              <a:rPr lang="fr-FR" noProof="0" smtClean="0"/>
              <a:t>‹N°›</a:t>
            </a:fld>
            <a:endParaRPr lang="fr-FR" noProof="0"/>
          </a:p>
        </p:txBody>
      </p:sp>
    </p:spTree>
    <p:extLst>
      <p:ext uri="{BB962C8B-B14F-4D97-AF65-F5344CB8AC3E}">
        <p14:creationId xmlns:p14="http://schemas.microsoft.com/office/powerpoint/2010/main" val="36618056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C6B3AB32-59DF-41F1-9618-EDFBF5049629}" type="slidenum">
              <a:rPr lang="fr-FR" smtClean="0"/>
              <a:t>1</a:t>
            </a:fld>
            <a:endParaRPr lang="fr-FR"/>
          </a:p>
        </p:txBody>
      </p:sp>
    </p:spTree>
    <p:extLst>
      <p:ext uri="{BB962C8B-B14F-4D97-AF65-F5344CB8AC3E}">
        <p14:creationId xmlns:p14="http://schemas.microsoft.com/office/powerpoint/2010/main" val="1390047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marR="0" algn="just"/>
            <a:endParaRPr lang="fr-FR" dirty="0"/>
          </a:p>
        </p:txBody>
      </p:sp>
      <p:sp>
        <p:nvSpPr>
          <p:cNvPr id="4" name="Espace réservé du numéro de diapositive 3"/>
          <p:cNvSpPr>
            <a:spLocks noGrp="1"/>
          </p:cNvSpPr>
          <p:nvPr>
            <p:ph type="sldNum" sz="quarter" idx="5"/>
          </p:nvPr>
        </p:nvSpPr>
        <p:spPr/>
        <p:txBody>
          <a:bodyPr rtlCol="0"/>
          <a:lstStyle/>
          <a:p>
            <a:pPr rtl="0"/>
            <a:fld id="{C6B3AB32-59DF-41F1-9618-EDFBF5049629}" type="slidenum">
              <a:rPr lang="fr-FR" smtClean="0"/>
              <a:t>2</a:t>
            </a:fld>
            <a:endParaRPr lang="fr-FR"/>
          </a:p>
        </p:txBody>
      </p:sp>
    </p:spTree>
    <p:extLst>
      <p:ext uri="{BB962C8B-B14F-4D97-AF65-F5344CB8AC3E}">
        <p14:creationId xmlns:p14="http://schemas.microsoft.com/office/powerpoint/2010/main" val="431927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commentaires 2"/>
              <p:cNvSpPr>
                <a:spLocks noGrp="1"/>
              </p:cNvSpPr>
              <p:nvPr>
                <p:ph type="body" idx="1"/>
              </p:nvPr>
            </p:nvSpPr>
            <p:spPr/>
            <p:txBody>
              <a:bodyPr rtlCol="0"/>
              <a:lstStyle/>
              <a:p>
                <a:pPr marL="0" marR="0" indent="0" algn="just">
                  <a:buNone/>
                </a:pPr>
                <a:endParaRPr lang="fr-FR" dirty="0"/>
              </a:p>
            </p:txBody>
          </p:sp>
        </mc:Choice>
        <mc:Fallback xmlns="">
          <p:sp>
            <p:nvSpPr>
              <p:cNvPr id="3" name="Espace réservé des commentaires 2"/>
              <p:cNvSpPr>
                <a:spLocks noGrp="1"/>
              </p:cNvSpPr>
              <p:nvPr>
                <p:ph type="body" idx="1"/>
              </p:nvPr>
            </p:nvSpPr>
            <p:spPr/>
            <p:txBody>
              <a:bodyPr rtlCol="0"/>
              <a:lstStyle/>
              <a:p>
                <a:pPr marL="228600" marR="0" indent="-228600" algn="just">
                  <a:buAutoNum type="arabicParenR"/>
                </a:pPr>
                <a:r>
                  <a:rPr lang="fr-FR" i="0">
                    <a:latin typeface="Cambria Math" panose="02040503050406030204" pitchFamily="18" charset="0"/>
                  </a:rPr>
                  <a:t>{</a:t>
                </a:r>
                <a:r>
                  <a:rPr lang="fr-FR" i="0">
                    <a:latin typeface="Cambria Math" panose="02040503050406030204" pitchFamily="18" charset="0"/>
                    <a:ea typeface="Times New Roman" panose="02020603050405020304" pitchFamily="18" charset="0"/>
                    <a:cs typeface="Times New Roman" panose="02020603050405020304" pitchFamily="18" charset="0"/>
                  </a:rPr>
                  <a:t>𝒯_((</a:t>
                </a:r>
                <a:r>
                  <a:rPr lang="fr-FR" b="0" i="0">
                    <a:latin typeface="Cambria Math" panose="02040503050406030204" pitchFamily="18" charset="0"/>
                    <a:ea typeface="Times New Roman" panose="02020603050405020304" pitchFamily="18" charset="0"/>
                  </a:rPr>
                  <a:t>𝑐𝑜ℎ) ) }</a:t>
                </a:r>
                <a:r>
                  <a:rPr lang="fr-FR" i="0">
                    <a:latin typeface="Cambria Math" panose="02040503050406030204" pitchFamily="18" charset="0"/>
                    <a:ea typeface="Times New Roman" panose="02020603050405020304" pitchFamily="18" charset="0"/>
                    <a:cs typeface="Times New Roman" panose="02020603050405020304" pitchFamily="18" charset="0"/>
                  </a:rPr>
                  <a:t>=</a:t>
                </a:r>
                <a:r>
                  <a:rPr lang="fr-FR" i="0">
                    <a:latin typeface="Cambria Math" panose="02040503050406030204" pitchFamily="18" charset="0"/>
                  </a:rPr>
                  <a:t>{█(</a:t>
                </a:r>
                <a:r>
                  <a:rPr lang="fr-FR" b="0" i="0">
                    <a:latin typeface="Cambria Math" panose="02040503050406030204" pitchFamily="18" charset="0"/>
                    <a:ea typeface="Times New Roman" panose="02020603050405020304" pitchFamily="18" charset="0"/>
                  </a:rPr>
                  <a:t>−31,28</a:t>
                </a:r>
                <a:r>
                  <a:rPr lang="fr-FR" i="0">
                    <a:latin typeface="Cambria Math" panose="02040503050406030204" pitchFamily="18" charset="0"/>
                    <a:ea typeface="Times New Roman" panose="02020603050405020304" pitchFamily="18" charset="0"/>
                    <a:cs typeface="Times New Roman" panose="02020603050405020304" pitchFamily="18" charset="0"/>
                  </a:rPr>
                  <a:t>0@</a:t>
                </a:r>
                <a:r>
                  <a:rPr lang="fr-FR" b="0" i="0">
                    <a:latin typeface="Cambria Math" panose="02040503050406030204" pitchFamily="18" charset="0"/>
                    <a:ea typeface="Times New Roman" panose="02020603050405020304" pitchFamily="18" charset="0"/>
                  </a:rPr>
                  <a:t>−197,53@</a:t>
                </a:r>
                <a:r>
                  <a:rPr lang="fr-FR" i="0">
                    <a:latin typeface="Cambria Math" panose="02040503050406030204" pitchFamily="18" charset="0"/>
                    <a:ea typeface="Cambria Math" panose="02040503050406030204" pitchFamily="18" charset="0"/>
                    <a:cs typeface="Cambria Math" panose="02040503050406030204" pitchFamily="18" charset="0"/>
                  </a:rPr>
                  <a:t>0)┤ </a:t>
                </a:r>
                <a:r>
                  <a:rPr lang="fr-FR" i="0">
                    <a:latin typeface="Cambria Math" panose="02040503050406030204" pitchFamily="18" charset="0"/>
                  </a:rPr>
                  <a:t>├ █(</a:t>
                </a:r>
                <a:r>
                  <a:rPr lang="fr-FR" b="0" i="0">
                    <a:latin typeface="Cambria Math" panose="02040503050406030204" pitchFamily="18" charset="0"/>
                    <a:ea typeface="Times New Roman" panose="02020603050405020304" pitchFamily="18" charset="0"/>
                    <a:cs typeface="Times New Roman" panose="02020603050405020304" pitchFamily="18" charset="0"/>
                  </a:rPr>
                  <a:t>−4938,44@782,17@</a:t>
                </a:r>
                <a:r>
                  <a:rPr lang="fr-FR" i="0">
                    <a:latin typeface="Cambria Math" panose="02040503050406030204" pitchFamily="18" charset="0"/>
                    <a:ea typeface="Times New Roman" panose="02020603050405020304" pitchFamily="18" charset="0"/>
                    <a:cs typeface="Times New Roman" panose="02020603050405020304" pitchFamily="18" charset="0"/>
                  </a:rPr>
                  <a:t>0)}</a:t>
                </a:r>
                <a:endParaRPr lang="fr-FR" dirty="0"/>
              </a:p>
              <a:p>
                <a:pPr marL="228600" marR="0" indent="-228600" algn="just">
                  <a:buAutoNum type="arabicParenR"/>
                </a:pPr>
                <a:r>
                  <a:rPr lang="fr-FR" dirty="0"/>
                  <a:t>N=-31,28N, Ty=-197,53N Mt= -4938,44 </a:t>
                </a:r>
                <a:r>
                  <a:rPr lang="fr-FR" dirty="0" err="1"/>
                  <a:t>Nmm</a:t>
                </a:r>
                <a:r>
                  <a:rPr lang="fr-FR" dirty="0"/>
                  <a:t> </a:t>
                </a:r>
                <a:r>
                  <a:rPr lang="fr-FR" dirty="0" err="1"/>
                  <a:t>Mfy</a:t>
                </a:r>
                <a:r>
                  <a:rPr lang="fr-FR" dirty="0"/>
                  <a:t>=782,17 </a:t>
                </a:r>
                <a:r>
                  <a:rPr lang="fr-FR" dirty="0" err="1"/>
                  <a:t>Nmm</a:t>
                </a:r>
                <a:endParaRPr lang="fr-FR" dirty="0"/>
              </a:p>
            </p:txBody>
          </p:sp>
        </mc:Fallback>
      </mc:AlternateContent>
      <p:sp>
        <p:nvSpPr>
          <p:cNvPr id="4" name="Espace réservé du numéro de diapositive 3"/>
          <p:cNvSpPr>
            <a:spLocks noGrp="1"/>
          </p:cNvSpPr>
          <p:nvPr>
            <p:ph type="sldNum" sz="quarter" idx="5"/>
          </p:nvPr>
        </p:nvSpPr>
        <p:spPr/>
        <p:txBody>
          <a:bodyPr rtlCol="0"/>
          <a:lstStyle/>
          <a:p>
            <a:pPr rtl="0"/>
            <a:fld id="{C6B3AB32-59DF-41F1-9618-EDFBF5049629}" type="slidenum">
              <a:rPr lang="fr-FR" smtClean="0"/>
              <a:t>3</a:t>
            </a:fld>
            <a:endParaRPr lang="fr-FR"/>
          </a:p>
        </p:txBody>
      </p:sp>
    </p:spTree>
    <p:extLst>
      <p:ext uri="{BB962C8B-B14F-4D97-AF65-F5344CB8AC3E}">
        <p14:creationId xmlns:p14="http://schemas.microsoft.com/office/powerpoint/2010/main" val="2788351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marR="0" algn="just"/>
            <a:endParaRPr lang="fr-FR" dirty="0"/>
          </a:p>
        </p:txBody>
      </p:sp>
      <p:sp>
        <p:nvSpPr>
          <p:cNvPr id="4" name="Espace réservé du numéro de diapositive 3"/>
          <p:cNvSpPr>
            <a:spLocks noGrp="1"/>
          </p:cNvSpPr>
          <p:nvPr>
            <p:ph type="sldNum" sz="quarter" idx="5"/>
          </p:nvPr>
        </p:nvSpPr>
        <p:spPr/>
        <p:txBody>
          <a:bodyPr rtlCol="0"/>
          <a:lstStyle/>
          <a:p>
            <a:pPr rtl="0"/>
            <a:fld id="{C6B3AB32-59DF-41F1-9618-EDFBF5049629}" type="slidenum">
              <a:rPr lang="fr-FR" smtClean="0"/>
              <a:t>4</a:t>
            </a:fld>
            <a:endParaRPr lang="fr-FR"/>
          </a:p>
        </p:txBody>
      </p:sp>
    </p:spTree>
    <p:extLst>
      <p:ext uri="{BB962C8B-B14F-4D97-AF65-F5344CB8AC3E}">
        <p14:creationId xmlns:p14="http://schemas.microsoft.com/office/powerpoint/2010/main" val="943180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commentaires 2"/>
              <p:cNvSpPr>
                <a:spLocks noGrp="1"/>
              </p:cNvSpPr>
              <p:nvPr>
                <p:ph type="body" idx="1"/>
              </p:nvPr>
            </p:nvSpPr>
            <p:spPr/>
            <p:txBody>
              <a:bodyPr rtlCol="0"/>
              <a:lstStyle/>
              <a:p>
                <a:pPr marR="0" algn="l"/>
                <a:endParaRPr lang="fr-FR" dirty="0"/>
              </a:p>
            </p:txBody>
          </p:sp>
        </mc:Choice>
        <mc:Fallback xmlns="">
          <p:sp>
            <p:nvSpPr>
              <p:cNvPr id="3" name="Espace réservé des commentaires 2"/>
              <p:cNvSpPr>
                <a:spLocks noGrp="1"/>
              </p:cNvSpPr>
              <p:nvPr>
                <p:ph type="body" idx="1"/>
              </p:nvPr>
            </p:nvSpPr>
            <p:spPr/>
            <p:txBody>
              <a:bodyPr rtlCol="0"/>
              <a:lstStyle/>
              <a:p>
                <a:pPr marR="0" algn="l"/>
                <a:r>
                  <a:rPr lang="fr-FR" i="0">
                    <a:latin typeface="Cambria Math" panose="02040503050406030204" pitchFamily="18" charset="0"/>
                  </a:rPr>
                  <a:t>{</a:t>
                </a:r>
                <a:r>
                  <a:rPr lang="fr-FR" i="0">
                    <a:latin typeface="Cambria Math" panose="02040503050406030204" pitchFamily="18" charset="0"/>
                    <a:ea typeface="Times New Roman" panose="02020603050405020304" pitchFamily="18" charset="0"/>
                    <a:cs typeface="Times New Roman" panose="02020603050405020304" pitchFamily="18" charset="0"/>
                  </a:rPr>
                  <a:t>𝒯_((</a:t>
                </a:r>
                <a:r>
                  <a:rPr lang="fr-FR" b="0" i="0">
                    <a:latin typeface="Cambria Math" panose="02040503050406030204" pitchFamily="18" charset="0"/>
                    <a:ea typeface="Times New Roman" panose="02020603050405020304" pitchFamily="18" charset="0"/>
                  </a:rPr>
                  <a:t>4→2) ) }</a:t>
                </a:r>
                <a:r>
                  <a:rPr lang="fr-FR" i="0">
                    <a:latin typeface="Cambria Math" panose="02040503050406030204" pitchFamily="18" charset="0"/>
                    <a:ea typeface="Times New Roman" panose="02020603050405020304" pitchFamily="18" charset="0"/>
                    <a:cs typeface="Times New Roman" panose="02020603050405020304" pitchFamily="18" charset="0"/>
                  </a:rPr>
                  <a:t>=</a:t>
                </a:r>
                <a:r>
                  <a:rPr lang="fr-FR" i="0">
                    <a:latin typeface="Cambria Math" panose="02040503050406030204" pitchFamily="18" charset="0"/>
                  </a:rPr>
                  <a:t>{█(</a:t>
                </a:r>
                <a:r>
                  <a:rPr lang="fr-FR" b="0" i="0">
                    <a:latin typeface="Cambria Math" panose="02040503050406030204" pitchFamily="18" charset="0"/>
                    <a:ea typeface="Times New Roman" panose="02020603050405020304" pitchFamily="18" charset="0"/>
                  </a:rPr>
                  <a:t>0@−1600@</a:t>
                </a:r>
                <a:r>
                  <a:rPr lang="fr-FR" i="0">
                    <a:latin typeface="Cambria Math" panose="02040503050406030204" pitchFamily="18" charset="0"/>
                    <a:ea typeface="Cambria Math" panose="02040503050406030204" pitchFamily="18" charset="0"/>
                    <a:cs typeface="Cambria Math" panose="02040503050406030204" pitchFamily="18" charset="0"/>
                  </a:rPr>
                  <a:t>0)┤ </a:t>
                </a:r>
                <a:r>
                  <a:rPr lang="fr-FR" i="0">
                    <a:latin typeface="Cambria Math" panose="02040503050406030204" pitchFamily="18" charset="0"/>
                  </a:rPr>
                  <a:t>├ █(</a:t>
                </a:r>
                <a:r>
                  <a:rPr lang="fr-FR" b="0" i="0">
                    <a:latin typeface="Cambria Math" panose="02040503050406030204" pitchFamily="18" charset="0"/>
                    <a:ea typeface="Times New Roman" panose="02020603050405020304" pitchFamily="18" charset="0"/>
                  </a:rPr>
                  <a:t>0@</a:t>
                </a:r>
                <a:r>
                  <a:rPr lang="fr-FR" b="0" i="0">
                    <a:latin typeface="Cambria Math" panose="02040503050406030204" pitchFamily="18" charset="0"/>
                    <a:ea typeface="Times New Roman" panose="02020603050405020304" pitchFamily="18" charset="0"/>
                    <a:cs typeface="Times New Roman" panose="02020603050405020304" pitchFamily="18" charset="0"/>
                  </a:rPr>
                  <a:t>0@</a:t>
                </a:r>
                <a:r>
                  <a:rPr lang="fr-FR" i="0">
                    <a:latin typeface="Cambria Math" panose="02040503050406030204" pitchFamily="18" charset="0"/>
                    <a:ea typeface="Times New Roman" panose="02020603050405020304" pitchFamily="18" charset="0"/>
                    <a:cs typeface="Times New Roman" panose="02020603050405020304" pitchFamily="18" charset="0"/>
                  </a:rPr>
                  <a:t>0)}</a:t>
                </a:r>
                <a:r>
                  <a:rPr lang="fr-FR" i="1" dirty="0">
                    <a:latin typeface="Cambria Math" panose="02040503050406030204" pitchFamily="18" charset="0"/>
                    <a:ea typeface="Times New Roman" panose="02020603050405020304" pitchFamily="18" charset="0"/>
                  </a:rPr>
                  <a:t> en C</a:t>
                </a:r>
              </a:p>
              <a:p>
                <a:pPr marR="0" algn="just"/>
                <a:r>
                  <a:rPr lang="fr-FR" dirty="0">
                    <a:ea typeface="Times New Roman" panose="02020603050405020304" pitchFamily="18" charset="0"/>
                  </a:rPr>
                  <a:t>Zone AC </a:t>
                </a:r>
                <a:r>
                  <a:rPr lang="fr-FR" i="0">
                    <a:latin typeface="Cambria Math" panose="02040503050406030204" pitchFamily="18" charset="0"/>
                  </a:rPr>
                  <a:t>{</a:t>
                </a:r>
                <a:r>
                  <a:rPr lang="fr-FR" i="0">
                    <a:latin typeface="Cambria Math" panose="02040503050406030204" pitchFamily="18" charset="0"/>
                    <a:ea typeface="Times New Roman" panose="02020603050405020304" pitchFamily="18" charset="0"/>
                    <a:cs typeface="Times New Roman" panose="02020603050405020304" pitchFamily="18" charset="0"/>
                  </a:rPr>
                  <a:t>𝒯_((</a:t>
                </a:r>
                <a:r>
                  <a:rPr lang="fr-FR" b="0" i="0">
                    <a:latin typeface="Cambria Math" panose="02040503050406030204" pitchFamily="18" charset="0"/>
                    <a:ea typeface="Times New Roman" panose="02020603050405020304" pitchFamily="18" charset="0"/>
                  </a:rPr>
                  <a:t>𝑐𝑜ℎ) ) }</a:t>
                </a:r>
                <a:r>
                  <a:rPr lang="fr-FR" i="0">
                    <a:latin typeface="Cambria Math" panose="02040503050406030204" pitchFamily="18" charset="0"/>
                    <a:ea typeface="Times New Roman" panose="02020603050405020304" pitchFamily="18" charset="0"/>
                    <a:cs typeface="Times New Roman" panose="02020603050405020304" pitchFamily="18" charset="0"/>
                  </a:rPr>
                  <a:t>=</a:t>
                </a:r>
                <a:r>
                  <a:rPr lang="fr-FR" i="0">
                    <a:latin typeface="Cambria Math" panose="02040503050406030204" pitchFamily="18" charset="0"/>
                  </a:rPr>
                  <a:t>{█(</a:t>
                </a:r>
                <a:r>
                  <a:rPr lang="fr-FR" b="0" i="0">
                    <a:latin typeface="Cambria Math" panose="02040503050406030204" pitchFamily="18" charset="0"/>
                    <a:ea typeface="Times New Roman" panose="02020603050405020304" pitchFamily="18" charset="0"/>
                  </a:rPr>
                  <a:t>0@−800@</a:t>
                </a:r>
                <a:r>
                  <a:rPr lang="fr-FR" i="0">
                    <a:latin typeface="Cambria Math" panose="02040503050406030204" pitchFamily="18" charset="0"/>
                    <a:ea typeface="Cambria Math" panose="02040503050406030204" pitchFamily="18" charset="0"/>
                    <a:cs typeface="Cambria Math" panose="02040503050406030204" pitchFamily="18" charset="0"/>
                  </a:rPr>
                  <a:t>0)┤ </a:t>
                </a:r>
                <a:r>
                  <a:rPr lang="fr-FR" i="0">
                    <a:latin typeface="Cambria Math" panose="02040503050406030204" pitchFamily="18" charset="0"/>
                  </a:rPr>
                  <a:t>├ █(</a:t>
                </a:r>
                <a:r>
                  <a:rPr lang="fr-FR" b="0" i="0">
                    <a:latin typeface="Cambria Math" panose="02040503050406030204" pitchFamily="18" charset="0"/>
                    <a:ea typeface="Times New Roman" panose="02020603050405020304" pitchFamily="18" charset="0"/>
                  </a:rPr>
                  <a:t>0@</a:t>
                </a:r>
                <a:r>
                  <a:rPr lang="fr-FR" b="0" i="0">
                    <a:latin typeface="Cambria Math" panose="02040503050406030204" pitchFamily="18" charset="0"/>
                    <a:ea typeface="Times New Roman" panose="02020603050405020304" pitchFamily="18" charset="0"/>
                    <a:cs typeface="Times New Roman" panose="02020603050405020304" pitchFamily="18" charset="0"/>
                  </a:rPr>
                  <a:t>0@800𝑥)}</a:t>
                </a:r>
                <a:endParaRPr lang="fr-FR" i="1" dirty="0">
                  <a:latin typeface="Cambria Math" panose="02040503050406030204" pitchFamily="18" charset="0"/>
                  <a:ea typeface="Times New Roman" panose="02020603050405020304" pitchFamily="18" charset="0"/>
                  <a:cs typeface="Times New Roman" panose="02020603050405020304" pitchFamily="18" charset="0"/>
                </a:endParaRPr>
              </a:p>
              <a:p>
                <a:pPr marR="0" algn="just"/>
                <a:r>
                  <a:rPr lang="fr-FR" dirty="0">
                    <a:ea typeface="Times New Roman" panose="02020603050405020304" pitchFamily="18" charset="0"/>
                  </a:rPr>
                  <a:t>Zone CB </a:t>
                </a:r>
                <a:r>
                  <a:rPr lang="fr-FR" i="0">
                    <a:latin typeface="Cambria Math" panose="02040503050406030204" pitchFamily="18" charset="0"/>
                  </a:rPr>
                  <a:t>{</a:t>
                </a:r>
                <a:r>
                  <a:rPr lang="fr-FR" i="0">
                    <a:latin typeface="Cambria Math" panose="02040503050406030204" pitchFamily="18" charset="0"/>
                    <a:ea typeface="Times New Roman" panose="02020603050405020304" pitchFamily="18" charset="0"/>
                    <a:cs typeface="Times New Roman" panose="02020603050405020304" pitchFamily="18" charset="0"/>
                  </a:rPr>
                  <a:t>𝒯_((</a:t>
                </a:r>
                <a:r>
                  <a:rPr lang="fr-FR" b="0" i="0">
                    <a:latin typeface="Cambria Math" panose="02040503050406030204" pitchFamily="18" charset="0"/>
                    <a:ea typeface="Times New Roman" panose="02020603050405020304" pitchFamily="18" charset="0"/>
                  </a:rPr>
                  <a:t>𝑐𝑜ℎ) ) }</a:t>
                </a:r>
                <a:r>
                  <a:rPr lang="fr-FR" i="0">
                    <a:latin typeface="Cambria Math" panose="02040503050406030204" pitchFamily="18" charset="0"/>
                    <a:ea typeface="Times New Roman" panose="02020603050405020304" pitchFamily="18" charset="0"/>
                    <a:cs typeface="Times New Roman" panose="02020603050405020304" pitchFamily="18" charset="0"/>
                  </a:rPr>
                  <a:t>=</a:t>
                </a:r>
                <a:r>
                  <a:rPr lang="fr-FR" i="0">
                    <a:latin typeface="Cambria Math" panose="02040503050406030204" pitchFamily="18" charset="0"/>
                  </a:rPr>
                  <a:t>{█(</a:t>
                </a:r>
                <a:r>
                  <a:rPr lang="fr-FR" b="0" i="0">
                    <a:latin typeface="Cambria Math" panose="02040503050406030204" pitchFamily="18" charset="0"/>
                    <a:ea typeface="Times New Roman" panose="02020603050405020304" pitchFamily="18" charset="0"/>
                  </a:rPr>
                  <a:t>0@−800@</a:t>
                </a:r>
                <a:r>
                  <a:rPr lang="fr-FR" i="0">
                    <a:latin typeface="Cambria Math" panose="02040503050406030204" pitchFamily="18" charset="0"/>
                    <a:ea typeface="Cambria Math" panose="02040503050406030204" pitchFamily="18" charset="0"/>
                    <a:cs typeface="Cambria Math" panose="02040503050406030204" pitchFamily="18" charset="0"/>
                  </a:rPr>
                  <a:t>0)┤ </a:t>
                </a:r>
                <a:r>
                  <a:rPr lang="fr-FR" i="0">
                    <a:latin typeface="Cambria Math" panose="02040503050406030204" pitchFamily="18" charset="0"/>
                  </a:rPr>
                  <a:t>├ █(</a:t>
                </a:r>
                <a:r>
                  <a:rPr lang="fr-FR" b="0" i="0">
                    <a:latin typeface="Cambria Math" panose="02040503050406030204" pitchFamily="18" charset="0"/>
                    <a:ea typeface="Times New Roman" panose="02020603050405020304" pitchFamily="18" charset="0"/>
                  </a:rPr>
                  <a:t>0@</a:t>
                </a:r>
                <a:r>
                  <a:rPr lang="fr-FR" b="0" i="0">
                    <a:latin typeface="Cambria Math" panose="02040503050406030204" pitchFamily="18" charset="0"/>
                    <a:ea typeface="Times New Roman" panose="02020603050405020304" pitchFamily="18" charset="0"/>
                    <a:cs typeface="Times New Roman" panose="02020603050405020304" pitchFamily="18" charset="0"/>
                  </a:rPr>
                  <a:t>0@800(30−𝑥))}</a:t>
                </a:r>
                <a:endParaRPr lang="fr-FR" dirty="0"/>
              </a:p>
            </p:txBody>
          </p:sp>
        </mc:Fallback>
      </mc:AlternateContent>
      <p:sp>
        <p:nvSpPr>
          <p:cNvPr id="4" name="Espace réservé du numéro de diapositive 3"/>
          <p:cNvSpPr>
            <a:spLocks noGrp="1"/>
          </p:cNvSpPr>
          <p:nvPr>
            <p:ph type="sldNum" sz="quarter" idx="5"/>
          </p:nvPr>
        </p:nvSpPr>
        <p:spPr/>
        <p:txBody>
          <a:bodyPr rtlCol="0"/>
          <a:lstStyle/>
          <a:p>
            <a:pPr rtl="0"/>
            <a:fld id="{C6B3AB32-59DF-41F1-9618-EDFBF5049629}" type="slidenum">
              <a:rPr lang="fr-FR" smtClean="0"/>
              <a:t>5</a:t>
            </a:fld>
            <a:endParaRPr lang="fr-FR"/>
          </a:p>
        </p:txBody>
      </p:sp>
    </p:spTree>
    <p:extLst>
      <p:ext uri="{BB962C8B-B14F-4D97-AF65-F5344CB8AC3E}">
        <p14:creationId xmlns:p14="http://schemas.microsoft.com/office/powerpoint/2010/main" val="2554797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marR="0" algn="l"/>
            <a:endParaRPr lang="fr-FR" dirty="0"/>
          </a:p>
        </p:txBody>
      </p:sp>
      <p:sp>
        <p:nvSpPr>
          <p:cNvPr id="4" name="Espace réservé du numéro de diapositive 3"/>
          <p:cNvSpPr>
            <a:spLocks noGrp="1"/>
          </p:cNvSpPr>
          <p:nvPr>
            <p:ph type="sldNum" sz="quarter" idx="5"/>
          </p:nvPr>
        </p:nvSpPr>
        <p:spPr/>
        <p:txBody>
          <a:bodyPr rtlCol="0"/>
          <a:lstStyle/>
          <a:p>
            <a:pPr rtl="0"/>
            <a:fld id="{C6B3AB32-59DF-41F1-9618-EDFBF5049629}" type="slidenum">
              <a:rPr lang="fr-FR" smtClean="0"/>
              <a:t>6</a:t>
            </a:fld>
            <a:endParaRPr lang="fr-FR"/>
          </a:p>
        </p:txBody>
      </p:sp>
    </p:spTree>
    <p:extLst>
      <p:ext uri="{BB962C8B-B14F-4D97-AF65-F5344CB8AC3E}">
        <p14:creationId xmlns:p14="http://schemas.microsoft.com/office/powerpoint/2010/main" val="366605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marR="0" algn="just"/>
            <a:endParaRPr lang="fr-FR" dirty="0"/>
          </a:p>
        </p:txBody>
      </p:sp>
      <p:sp>
        <p:nvSpPr>
          <p:cNvPr id="4" name="Espace réservé du numéro de diapositive 3"/>
          <p:cNvSpPr>
            <a:spLocks noGrp="1"/>
          </p:cNvSpPr>
          <p:nvPr>
            <p:ph type="sldNum" sz="quarter" idx="5"/>
          </p:nvPr>
        </p:nvSpPr>
        <p:spPr/>
        <p:txBody>
          <a:bodyPr rtlCol="0"/>
          <a:lstStyle/>
          <a:p>
            <a:pPr rtl="0"/>
            <a:fld id="{C6B3AB32-59DF-41F1-9618-EDFBF5049629}" type="slidenum">
              <a:rPr lang="fr-FR" smtClean="0"/>
              <a:t>7</a:t>
            </a:fld>
            <a:endParaRPr lang="fr-FR"/>
          </a:p>
        </p:txBody>
      </p:sp>
    </p:spTree>
    <p:extLst>
      <p:ext uri="{BB962C8B-B14F-4D97-AF65-F5344CB8AC3E}">
        <p14:creationId xmlns:p14="http://schemas.microsoft.com/office/powerpoint/2010/main" val="3752647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marR="0" algn="just"/>
            <a:endParaRPr lang="fr-FR" sz="1800" b="0" i="0" u="none" strike="noStrike" baseline="0" dirty="0">
              <a:solidFill>
                <a:srgbClr val="000000"/>
              </a:solidFill>
              <a:latin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rtlCol="0"/>
          <a:lstStyle/>
          <a:p>
            <a:pPr rtl="0"/>
            <a:fld id="{C6B3AB32-59DF-41F1-9618-EDFBF5049629}" type="slidenum">
              <a:rPr lang="fr-FR" smtClean="0"/>
              <a:t>8</a:t>
            </a:fld>
            <a:endParaRPr lang="fr-FR"/>
          </a:p>
        </p:txBody>
      </p:sp>
    </p:spTree>
    <p:extLst>
      <p:ext uri="{BB962C8B-B14F-4D97-AF65-F5344CB8AC3E}">
        <p14:creationId xmlns:p14="http://schemas.microsoft.com/office/powerpoint/2010/main" val="2112033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re 1"/>
          <p:cNvSpPr>
            <a:spLocks noGrp="1"/>
          </p:cNvSpPr>
          <p:nvPr>
            <p:ph type="ctrTitle"/>
          </p:nvPr>
        </p:nvSpPr>
        <p:spPr>
          <a:xfrm>
            <a:off x="581191" y="1020431"/>
            <a:ext cx="10993549" cy="1475013"/>
          </a:xfrm>
          <a:effectLst/>
        </p:spPr>
        <p:txBody>
          <a:bodyPr rtlCol="0" anchor="b">
            <a:normAutofit/>
          </a:bodyPr>
          <a:lstStyle>
            <a:lvl1pPr>
              <a:defRPr sz="3600">
                <a:solidFill>
                  <a:schemeClr val="accent1"/>
                </a:solidFill>
              </a:defRPr>
            </a:lvl1pPr>
          </a:lstStyle>
          <a:p>
            <a:pPr rtl="0"/>
            <a:r>
              <a:rPr lang="fr-FR" noProof="0"/>
              <a:t>Modifiez le style du titre</a:t>
            </a:r>
          </a:p>
        </p:txBody>
      </p:sp>
      <p:sp>
        <p:nvSpPr>
          <p:cNvPr id="3" name="Sous-titre 2"/>
          <p:cNvSpPr>
            <a:spLocks noGrp="1"/>
          </p:cNvSpPr>
          <p:nvPr>
            <p:ph type="subTitle" idx="1"/>
          </p:nvPr>
        </p:nvSpPr>
        <p:spPr>
          <a:xfrm>
            <a:off x="581194" y="2495445"/>
            <a:ext cx="10993546" cy="590321"/>
          </a:xfrm>
        </p:spPr>
        <p:txBody>
          <a:bodyPr rtlCol="0"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fr-FR" noProof="0"/>
              <a:t>Modifiez le style des sous-titres du masque</a:t>
            </a:r>
          </a:p>
        </p:txBody>
      </p:sp>
      <p:sp>
        <p:nvSpPr>
          <p:cNvPr id="4" name="Espace réservé de la date 3"/>
          <p:cNvSpPr>
            <a:spLocks noGrp="1"/>
          </p:cNvSpPr>
          <p:nvPr>
            <p:ph type="dt" sz="half" idx="10"/>
          </p:nvPr>
        </p:nvSpPr>
        <p:spPr>
          <a:xfrm>
            <a:off x="7605951" y="5956137"/>
            <a:ext cx="2844800" cy="365125"/>
          </a:xfrm>
        </p:spPr>
        <p:txBody>
          <a:bodyPr rtlCol="0"/>
          <a:lstStyle>
            <a:lvl1pPr>
              <a:defRPr>
                <a:solidFill>
                  <a:schemeClr val="accent1">
                    <a:lumMod val="75000"/>
                    <a:lumOff val="25000"/>
                  </a:schemeClr>
                </a:solidFill>
              </a:defRPr>
            </a:lvl1pPr>
          </a:lstStyle>
          <a:p>
            <a:pPr rtl="0"/>
            <a:fld id="{3F3B20A7-A3FE-46B9-84EA-B4257BA7E60C}" type="datetime1">
              <a:rPr lang="fr-FR" noProof="0" smtClean="0"/>
              <a:t>03/10/2023</a:t>
            </a:fld>
            <a:endParaRPr lang="fr-FR" noProof="0"/>
          </a:p>
        </p:txBody>
      </p:sp>
      <p:sp>
        <p:nvSpPr>
          <p:cNvPr id="5" name="Espace réservé du pied de page 4"/>
          <p:cNvSpPr>
            <a:spLocks noGrp="1"/>
          </p:cNvSpPr>
          <p:nvPr>
            <p:ph type="ftr" sz="quarter" idx="11"/>
          </p:nvPr>
        </p:nvSpPr>
        <p:spPr>
          <a:xfrm>
            <a:off x="581192" y="5951811"/>
            <a:ext cx="6917210" cy="365125"/>
          </a:xfrm>
        </p:spPr>
        <p:txBody>
          <a:bodyPr rtlCol="0"/>
          <a:lstStyle>
            <a:lvl1pPr>
              <a:defRPr>
                <a:solidFill>
                  <a:schemeClr val="accent1">
                    <a:lumMod val="75000"/>
                    <a:lumOff val="25000"/>
                  </a:schemeClr>
                </a:solidFill>
              </a:defRPr>
            </a:lvl1pPr>
          </a:lstStyle>
          <a:p>
            <a:pPr rtl="0"/>
            <a:endParaRPr lang="fr-FR" noProof="0"/>
          </a:p>
        </p:txBody>
      </p:sp>
      <p:sp>
        <p:nvSpPr>
          <p:cNvPr id="6" name="Espace réservé du numéro de diapositive 5"/>
          <p:cNvSpPr>
            <a:spLocks noGrp="1"/>
          </p:cNvSpPr>
          <p:nvPr>
            <p:ph type="sldNum" sz="quarter" idx="12"/>
          </p:nvPr>
        </p:nvSpPr>
        <p:spPr>
          <a:xfrm>
            <a:off x="10558300" y="5956137"/>
            <a:ext cx="1016440" cy="365125"/>
          </a:xfrm>
        </p:spPr>
        <p:txBody>
          <a:bodyPr rtlCol="0"/>
          <a:lstStyle>
            <a:lvl1pPr>
              <a:defRPr>
                <a:solidFill>
                  <a:schemeClr val="accent1">
                    <a:lumMod val="75000"/>
                    <a:lumOff val="25000"/>
                  </a:schemeClr>
                </a:solidFill>
              </a:defRPr>
            </a:lvl1pPr>
          </a:lstStyle>
          <a:p>
            <a:pPr rtl="0"/>
            <a:fld id="{D57F1E4F-1CFF-5643-939E-217C01CDF565}" type="slidenum">
              <a:rPr lang="fr-FR" noProof="0" smtClean="0"/>
              <a:pPr/>
              <a:t>‹N°›</a:t>
            </a:fld>
            <a:endParaRPr lang="fr-FR" noProof="0"/>
          </a:p>
        </p:txBody>
      </p:sp>
    </p:spTree>
    <p:extLst>
      <p:ext uri="{BB962C8B-B14F-4D97-AF65-F5344CB8AC3E}">
        <p14:creationId xmlns:p14="http://schemas.microsoft.com/office/powerpoint/2010/main" val="2103018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re 1"/>
          <p:cNvSpPr>
            <a:spLocks noGrp="1"/>
          </p:cNvSpPr>
          <p:nvPr>
            <p:ph type="title"/>
          </p:nvPr>
        </p:nvSpPr>
        <p:spPr>
          <a:xfrm>
            <a:off x="581192" y="702156"/>
            <a:ext cx="11029616" cy="1013800"/>
          </a:xfrm>
        </p:spPr>
        <p:txBody>
          <a:bodyPr rtlCol="0"/>
          <a:lstStyle/>
          <a:p>
            <a:pPr rtl="0"/>
            <a:r>
              <a:rPr lang="fr-FR" noProof="0"/>
              <a:t>Modifiez le style du titre</a:t>
            </a:r>
          </a:p>
        </p:txBody>
      </p:sp>
      <p:sp>
        <p:nvSpPr>
          <p:cNvPr id="3" name="Espace réservé du texte vertical 2"/>
          <p:cNvSpPr>
            <a:spLocks noGrp="1"/>
          </p:cNvSpPr>
          <p:nvPr>
            <p:ph type="body" orient="vert" idx="1" hasCustomPrompt="1"/>
          </p:nvPr>
        </p:nvSpPr>
        <p:spPr/>
        <p:txBody>
          <a:bodyPr vert="eaVert" rtlCol="0" anchor="t"/>
          <a:lstStyle>
            <a:lvl1pPr algn="l">
              <a:defRPr/>
            </a:lvl1pPr>
            <a:lvl2pPr algn="l">
              <a:defRPr/>
            </a:lvl2pPr>
            <a:lvl3pPr algn="l">
              <a:defRPr/>
            </a:lvl3pPr>
            <a:lvl4pPr algn="l">
              <a:defRPr/>
            </a:lvl4pPr>
            <a:lvl5pPr algn="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7E5E3FBB-57D2-4FB3-B51E-0FDE8CEE6791}" type="datetime1">
              <a:rPr lang="fr-FR" noProof="0" smtClean="0"/>
              <a:t>03/10/2023</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D57F1E4F-1CFF-5643-939E-217C01CDF565}" type="slidenum">
              <a:rPr lang="fr-FR" noProof="0" smtClean="0"/>
              <a:pPr/>
              <a:t>‹N°›</a:t>
            </a:fld>
            <a:endParaRPr lang="fr-FR" noProof="0"/>
          </a:p>
        </p:txBody>
      </p:sp>
    </p:spTree>
    <p:extLst>
      <p:ext uri="{BB962C8B-B14F-4D97-AF65-F5344CB8AC3E}">
        <p14:creationId xmlns:p14="http://schemas.microsoft.com/office/powerpoint/2010/main" val="3454701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re vertical 1"/>
          <p:cNvSpPr>
            <a:spLocks noGrp="1"/>
          </p:cNvSpPr>
          <p:nvPr>
            <p:ph type="title" orient="vert"/>
          </p:nvPr>
        </p:nvSpPr>
        <p:spPr>
          <a:xfrm>
            <a:off x="8839201" y="675726"/>
            <a:ext cx="2004164" cy="5183073"/>
          </a:xfrm>
        </p:spPr>
        <p:txBody>
          <a:bodyPr vert="eaVert" rtlCol="0"/>
          <a:lstStyle/>
          <a:p>
            <a:pPr rtl="0"/>
            <a:r>
              <a:rPr lang="fr-FR" noProof="0"/>
              <a:t>Modifiez le style du titre</a:t>
            </a:r>
          </a:p>
        </p:txBody>
      </p:sp>
      <p:sp>
        <p:nvSpPr>
          <p:cNvPr id="3" name="Espace réservé du texte vertical 2"/>
          <p:cNvSpPr>
            <a:spLocks noGrp="1"/>
          </p:cNvSpPr>
          <p:nvPr>
            <p:ph type="body" orient="vert" idx="1" hasCustomPrompt="1"/>
          </p:nvPr>
        </p:nvSpPr>
        <p:spPr>
          <a:xfrm>
            <a:off x="774923" y="675726"/>
            <a:ext cx="7896279" cy="5183073"/>
          </a:xfrm>
        </p:spPr>
        <p:txBody>
          <a:bodyPr vert="eaVert" rtlCol="0" anchor="t"/>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a:xfrm>
            <a:off x="8993673" y="5956137"/>
            <a:ext cx="1328141" cy="365125"/>
          </a:xfrm>
        </p:spPr>
        <p:txBody>
          <a:bodyPr rtlCol="0"/>
          <a:lstStyle>
            <a:lvl1pPr>
              <a:defRPr>
                <a:solidFill>
                  <a:schemeClr val="accent1">
                    <a:lumMod val="75000"/>
                    <a:lumOff val="25000"/>
                  </a:schemeClr>
                </a:solidFill>
              </a:defRPr>
            </a:lvl1pPr>
          </a:lstStyle>
          <a:p>
            <a:pPr rtl="0"/>
            <a:fld id="{BE9F9435-70D7-42BA-8564-5EC34B97B69E}" type="datetime1">
              <a:rPr lang="fr-FR" noProof="0" smtClean="0"/>
              <a:t>03/10/2023</a:t>
            </a:fld>
            <a:endParaRPr lang="fr-FR" noProof="0"/>
          </a:p>
        </p:txBody>
      </p:sp>
      <p:sp>
        <p:nvSpPr>
          <p:cNvPr id="5" name="Espace réservé du pied de page 4"/>
          <p:cNvSpPr>
            <a:spLocks noGrp="1"/>
          </p:cNvSpPr>
          <p:nvPr>
            <p:ph type="ftr" sz="quarter" idx="11"/>
          </p:nvPr>
        </p:nvSpPr>
        <p:spPr>
          <a:xfrm>
            <a:off x="774923" y="5951811"/>
            <a:ext cx="7896279" cy="365125"/>
          </a:xfrm>
        </p:spPr>
        <p:txBody>
          <a:bodyPr rtlCol="0"/>
          <a:lstStyle/>
          <a:p>
            <a:pPr rtl="0"/>
            <a:endParaRPr lang="fr-FR" noProof="0"/>
          </a:p>
        </p:txBody>
      </p:sp>
      <p:sp>
        <p:nvSpPr>
          <p:cNvPr id="6" name="Espace réservé du numéro de diapositive 5"/>
          <p:cNvSpPr>
            <a:spLocks noGrp="1"/>
          </p:cNvSpPr>
          <p:nvPr>
            <p:ph type="sldNum" sz="quarter" idx="12"/>
          </p:nvPr>
        </p:nvSpPr>
        <p:spPr>
          <a:xfrm>
            <a:off x="10446615" y="5956137"/>
            <a:ext cx="1164195" cy="365125"/>
          </a:xfrm>
        </p:spPr>
        <p:txBody>
          <a:bodyPr rtlCol="0"/>
          <a:lstStyle>
            <a:lvl1pPr>
              <a:defRPr>
                <a:solidFill>
                  <a:schemeClr val="accent1">
                    <a:lumMod val="75000"/>
                    <a:lumOff val="25000"/>
                  </a:schemeClr>
                </a:solidFill>
              </a:defRPr>
            </a:lvl1pPr>
          </a:lstStyle>
          <a:p>
            <a:pPr rtl="0"/>
            <a:fld id="{D57F1E4F-1CFF-5643-939E-217C01CDF565}" type="slidenum">
              <a:rPr lang="fr-FR" noProof="0" smtClean="0"/>
              <a:pPr/>
              <a:t>‹N°›</a:t>
            </a:fld>
            <a:endParaRPr lang="fr-FR" noProof="0"/>
          </a:p>
        </p:txBody>
      </p:sp>
    </p:spTree>
    <p:extLst>
      <p:ext uri="{BB962C8B-B14F-4D97-AF65-F5344CB8AC3E}">
        <p14:creationId xmlns:p14="http://schemas.microsoft.com/office/powerpoint/2010/main" val="4291526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re 1"/>
          <p:cNvSpPr>
            <a:spLocks noGrp="1"/>
          </p:cNvSpPr>
          <p:nvPr>
            <p:ph type="title"/>
          </p:nvPr>
        </p:nvSpPr>
        <p:spPr>
          <a:xfrm>
            <a:off x="581192" y="702156"/>
            <a:ext cx="11029616" cy="1013800"/>
          </a:xfrm>
        </p:spPr>
        <p:txBody>
          <a:bodyPr rtlCol="0"/>
          <a:lstStyle/>
          <a:p>
            <a:pPr rtl="0"/>
            <a:r>
              <a:rPr lang="fr-FR" noProof="0"/>
              <a:t>Modifiez le style du titre</a:t>
            </a:r>
          </a:p>
        </p:txBody>
      </p:sp>
      <p:sp>
        <p:nvSpPr>
          <p:cNvPr id="3" name="Espace réservé du contenu 2"/>
          <p:cNvSpPr>
            <a:spLocks noGrp="1"/>
          </p:cNvSpPr>
          <p:nvPr>
            <p:ph idx="1" hasCustomPrompt="1"/>
          </p:nvPr>
        </p:nvSpPr>
        <p:spPr>
          <a:xfrm>
            <a:off x="581192" y="2180496"/>
            <a:ext cx="11029615" cy="3678303"/>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29B34D2F-0B02-482E-ABD2-95D8C2FF2A58}" type="datetime1">
              <a:rPr lang="fr-FR" noProof="0" smtClean="0"/>
              <a:t>03/10/2023</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a:xfrm>
            <a:off x="10558300" y="5956137"/>
            <a:ext cx="1052508" cy="365125"/>
          </a:xfrm>
        </p:spPr>
        <p:txBody>
          <a:bodyPr rtlCol="0"/>
          <a:lstStyle/>
          <a:p>
            <a:pPr rtl="0"/>
            <a:fld id="{D57F1E4F-1CFF-5643-939E-217C01CDF565}" type="slidenum">
              <a:rPr lang="fr-FR" noProof="0" smtClean="0"/>
              <a:pPr/>
              <a:t>‹N°›</a:t>
            </a:fld>
            <a:endParaRPr lang="fr-FR" noProof="0"/>
          </a:p>
        </p:txBody>
      </p:sp>
    </p:spTree>
    <p:extLst>
      <p:ext uri="{BB962C8B-B14F-4D97-AF65-F5344CB8AC3E}">
        <p14:creationId xmlns:p14="http://schemas.microsoft.com/office/powerpoint/2010/main" val="2739981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re 1"/>
          <p:cNvSpPr>
            <a:spLocks noGrp="1"/>
          </p:cNvSpPr>
          <p:nvPr>
            <p:ph type="title"/>
          </p:nvPr>
        </p:nvSpPr>
        <p:spPr>
          <a:xfrm>
            <a:off x="581193" y="3043910"/>
            <a:ext cx="11029615" cy="1497507"/>
          </a:xfrm>
        </p:spPr>
        <p:txBody>
          <a:bodyPr rtlCol="0" anchor="b">
            <a:normAutofit/>
          </a:bodyPr>
          <a:lstStyle>
            <a:lvl1pPr algn="l">
              <a:defRPr sz="3600" b="0" cap="all">
                <a:solidFill>
                  <a:schemeClr val="accent1"/>
                </a:solidFill>
              </a:defRPr>
            </a:lvl1pPr>
          </a:lstStyle>
          <a:p>
            <a:pPr rtl="0"/>
            <a:r>
              <a:rPr lang="fr-FR" noProof="0"/>
              <a:t>Modifiez le style du titre</a:t>
            </a:r>
          </a:p>
        </p:txBody>
      </p:sp>
      <p:sp>
        <p:nvSpPr>
          <p:cNvPr id="3" name="Espace réservé du texte 2"/>
          <p:cNvSpPr>
            <a:spLocks noGrp="1"/>
          </p:cNvSpPr>
          <p:nvPr>
            <p:ph type="body" idx="1" hasCustomPrompt="1"/>
          </p:nvPr>
        </p:nvSpPr>
        <p:spPr>
          <a:xfrm>
            <a:off x="581192" y="4541417"/>
            <a:ext cx="11029615" cy="600556"/>
          </a:xfrm>
        </p:spPr>
        <p:txBody>
          <a:bodyPr rtlCol="0"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fr-FR" noProof="0"/>
              <a:t>Modifiez les styles du texte du masque</a:t>
            </a:r>
          </a:p>
        </p:txBody>
      </p:sp>
      <p:sp>
        <p:nvSpPr>
          <p:cNvPr id="4" name="Espace réservé de la date 3"/>
          <p:cNvSpPr>
            <a:spLocks noGrp="1"/>
          </p:cNvSpPr>
          <p:nvPr>
            <p:ph type="dt" sz="half" idx="10"/>
          </p:nvPr>
        </p:nvSpPr>
        <p:spPr/>
        <p:txBody>
          <a:bodyPr rtlCol="0"/>
          <a:lstStyle>
            <a:lvl1pPr>
              <a:defRPr>
                <a:solidFill>
                  <a:schemeClr val="accent1">
                    <a:lumMod val="75000"/>
                    <a:lumOff val="25000"/>
                  </a:schemeClr>
                </a:solidFill>
              </a:defRPr>
            </a:lvl1pPr>
          </a:lstStyle>
          <a:p>
            <a:pPr rtl="0"/>
            <a:fld id="{126ECFBB-4871-428F-B4AE-1EF357E63674}" type="datetime1">
              <a:rPr lang="fr-FR" noProof="0" smtClean="0"/>
              <a:t>03/10/2023</a:t>
            </a:fld>
            <a:endParaRPr lang="fr-FR" noProof="0"/>
          </a:p>
        </p:txBody>
      </p:sp>
      <p:sp>
        <p:nvSpPr>
          <p:cNvPr id="5" name="Espace réservé du pied de page 4"/>
          <p:cNvSpPr>
            <a:spLocks noGrp="1"/>
          </p:cNvSpPr>
          <p:nvPr>
            <p:ph type="ftr" sz="quarter" idx="11"/>
          </p:nvPr>
        </p:nvSpPr>
        <p:spPr/>
        <p:txBody>
          <a:bodyPr rtlCol="0"/>
          <a:lstStyle>
            <a:lvl1pPr>
              <a:defRPr>
                <a:solidFill>
                  <a:schemeClr val="accent1">
                    <a:lumMod val="75000"/>
                    <a:lumOff val="25000"/>
                  </a:schemeClr>
                </a:solidFill>
              </a:defRPr>
            </a:lvl1pPr>
          </a:lstStyle>
          <a:p>
            <a:pPr rtl="0"/>
            <a:endParaRPr lang="fr-FR" noProof="0"/>
          </a:p>
        </p:txBody>
      </p:sp>
      <p:sp>
        <p:nvSpPr>
          <p:cNvPr id="6" name="Espace réservé du numéro de diapositive 5"/>
          <p:cNvSpPr>
            <a:spLocks noGrp="1"/>
          </p:cNvSpPr>
          <p:nvPr>
            <p:ph type="sldNum" sz="quarter" idx="12"/>
          </p:nvPr>
        </p:nvSpPr>
        <p:spPr/>
        <p:txBody>
          <a:bodyPr rtlCol="0"/>
          <a:lstStyle>
            <a:lvl1pPr>
              <a:defRPr>
                <a:solidFill>
                  <a:schemeClr val="accent1">
                    <a:lumMod val="75000"/>
                    <a:lumOff val="25000"/>
                  </a:schemeClr>
                </a:solidFill>
              </a:defRPr>
            </a:lvl1pPr>
          </a:lstStyle>
          <a:p>
            <a:pPr rtl="0"/>
            <a:fld id="{D57F1E4F-1CFF-5643-939E-217C01CDF565}" type="slidenum">
              <a:rPr lang="fr-FR" noProof="0" smtClean="0"/>
              <a:pPr/>
              <a:t>‹N°›</a:t>
            </a:fld>
            <a:endParaRPr lang="fr-FR" noProof="0"/>
          </a:p>
        </p:txBody>
      </p:sp>
    </p:spTree>
    <p:extLst>
      <p:ext uri="{BB962C8B-B14F-4D97-AF65-F5344CB8AC3E}">
        <p14:creationId xmlns:p14="http://schemas.microsoft.com/office/powerpoint/2010/main" val="3909290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re 1"/>
          <p:cNvSpPr>
            <a:spLocks noGrp="1"/>
          </p:cNvSpPr>
          <p:nvPr>
            <p:ph type="title"/>
          </p:nvPr>
        </p:nvSpPr>
        <p:spPr>
          <a:xfrm>
            <a:off x="581193" y="729658"/>
            <a:ext cx="11029616" cy="988332"/>
          </a:xfrm>
        </p:spPr>
        <p:txBody>
          <a:bodyPr rtlCol="0"/>
          <a:lstStyle/>
          <a:p>
            <a:pPr rtl="0"/>
            <a:r>
              <a:rPr lang="fr-FR" noProof="0"/>
              <a:t>Modifiez le style du titre</a:t>
            </a:r>
          </a:p>
        </p:txBody>
      </p:sp>
      <p:sp>
        <p:nvSpPr>
          <p:cNvPr id="3" name="Espace réservé du contenu 2"/>
          <p:cNvSpPr>
            <a:spLocks noGrp="1"/>
          </p:cNvSpPr>
          <p:nvPr>
            <p:ph sz="half" idx="1" hasCustomPrompt="1"/>
          </p:nvPr>
        </p:nvSpPr>
        <p:spPr>
          <a:xfrm>
            <a:off x="581193" y="2228003"/>
            <a:ext cx="5422390" cy="3633047"/>
          </a:xfrm>
        </p:spPr>
        <p:txBody>
          <a:bodyPr rtlCol="0">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contenu 3"/>
          <p:cNvSpPr>
            <a:spLocks noGrp="1"/>
          </p:cNvSpPr>
          <p:nvPr>
            <p:ph sz="half" idx="2" hasCustomPrompt="1"/>
          </p:nvPr>
        </p:nvSpPr>
        <p:spPr>
          <a:xfrm>
            <a:off x="6188417" y="2228003"/>
            <a:ext cx="5422392" cy="3633047"/>
          </a:xfrm>
        </p:spPr>
        <p:txBody>
          <a:bodyPr rtlCol="0">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e la date 4"/>
          <p:cNvSpPr>
            <a:spLocks noGrp="1"/>
          </p:cNvSpPr>
          <p:nvPr>
            <p:ph type="dt" sz="half" idx="10"/>
          </p:nvPr>
        </p:nvSpPr>
        <p:spPr/>
        <p:txBody>
          <a:bodyPr rtlCol="0"/>
          <a:lstStyle/>
          <a:p>
            <a:pPr rtl="0"/>
            <a:fld id="{75517F14-0D9C-452E-A596-36902551AE9C}" type="datetime1">
              <a:rPr lang="fr-FR" noProof="0" smtClean="0"/>
              <a:t>03/10/2023</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D57F1E4F-1CFF-5643-939E-217C01CDF565}" type="slidenum">
              <a:rPr lang="fr-FR" noProof="0" smtClean="0"/>
              <a:pPr/>
              <a:t>‹N°›</a:t>
            </a:fld>
            <a:endParaRPr lang="fr-FR" noProof="0"/>
          </a:p>
        </p:txBody>
      </p:sp>
    </p:spTree>
    <p:extLst>
      <p:ext uri="{BB962C8B-B14F-4D97-AF65-F5344CB8AC3E}">
        <p14:creationId xmlns:p14="http://schemas.microsoft.com/office/powerpoint/2010/main" val="3687167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re 1"/>
          <p:cNvSpPr>
            <a:spLocks noGrp="1"/>
          </p:cNvSpPr>
          <p:nvPr>
            <p:ph type="title"/>
          </p:nvPr>
        </p:nvSpPr>
        <p:spPr>
          <a:xfrm>
            <a:off x="581193" y="729658"/>
            <a:ext cx="11029616" cy="988332"/>
          </a:xfrm>
        </p:spPr>
        <p:txBody>
          <a:bodyPr rtlCol="0"/>
          <a:lstStyle/>
          <a:p>
            <a:pPr rtl="0"/>
            <a:r>
              <a:rPr lang="fr-FR" noProof="0"/>
              <a:t>Modifiez le style du titre</a:t>
            </a:r>
          </a:p>
        </p:txBody>
      </p:sp>
      <p:sp>
        <p:nvSpPr>
          <p:cNvPr id="3" name="Espace réservé du texte 2"/>
          <p:cNvSpPr>
            <a:spLocks noGrp="1"/>
          </p:cNvSpPr>
          <p:nvPr>
            <p:ph type="body" idx="1" hasCustomPrompt="1"/>
          </p:nvPr>
        </p:nvSpPr>
        <p:spPr>
          <a:xfrm>
            <a:off x="887219" y="2250892"/>
            <a:ext cx="5087075" cy="536005"/>
          </a:xfrm>
        </p:spPr>
        <p:txBody>
          <a:bodyPr rtlCol="0"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4" name="Espace réservé du contenu 3"/>
          <p:cNvSpPr>
            <a:spLocks noGrp="1"/>
          </p:cNvSpPr>
          <p:nvPr>
            <p:ph sz="half" idx="2" hasCustomPrompt="1"/>
          </p:nvPr>
        </p:nvSpPr>
        <p:spPr>
          <a:xfrm>
            <a:off x="581194" y="2926052"/>
            <a:ext cx="5393100" cy="2934999"/>
          </a:xfrm>
        </p:spPr>
        <p:txBody>
          <a:bodyPr rtlCol="0" anchor="t">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p:cNvSpPr>
            <a:spLocks noGrp="1"/>
          </p:cNvSpPr>
          <p:nvPr>
            <p:ph type="body" sz="quarter" idx="3" hasCustomPrompt="1"/>
          </p:nvPr>
        </p:nvSpPr>
        <p:spPr>
          <a:xfrm>
            <a:off x="6523735" y="2250892"/>
            <a:ext cx="5087073" cy="553373"/>
          </a:xfrm>
        </p:spPr>
        <p:txBody>
          <a:bodyPr rtlCol="0"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6" name="Espace réservé du contenu 5"/>
          <p:cNvSpPr>
            <a:spLocks noGrp="1"/>
          </p:cNvSpPr>
          <p:nvPr>
            <p:ph sz="quarter" idx="4" hasCustomPrompt="1"/>
          </p:nvPr>
        </p:nvSpPr>
        <p:spPr>
          <a:xfrm>
            <a:off x="6217709" y="2926052"/>
            <a:ext cx="5393100" cy="2934999"/>
          </a:xfrm>
        </p:spPr>
        <p:txBody>
          <a:bodyPr rtlCol="0" anchor="t">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de la date 6"/>
          <p:cNvSpPr>
            <a:spLocks noGrp="1"/>
          </p:cNvSpPr>
          <p:nvPr>
            <p:ph type="dt" sz="half" idx="10"/>
          </p:nvPr>
        </p:nvSpPr>
        <p:spPr/>
        <p:txBody>
          <a:bodyPr rtlCol="0"/>
          <a:lstStyle/>
          <a:p>
            <a:pPr rtl="0"/>
            <a:fld id="{FA9BF800-A62B-4735-B9A7-5450007C0A78}" type="datetime1">
              <a:rPr lang="fr-FR" noProof="0" smtClean="0"/>
              <a:t>03/10/2023</a:t>
            </a:fld>
            <a:endParaRPr lang="fr-FR" noProof="0"/>
          </a:p>
        </p:txBody>
      </p:sp>
      <p:sp>
        <p:nvSpPr>
          <p:cNvPr id="8" name="Espace réservé du pied de page 7"/>
          <p:cNvSpPr>
            <a:spLocks noGrp="1"/>
          </p:cNvSpPr>
          <p:nvPr>
            <p:ph type="ftr" sz="quarter" idx="11"/>
          </p:nvPr>
        </p:nvSpPr>
        <p:spPr/>
        <p:txBody>
          <a:bodyPr rtlCol="0"/>
          <a:lstStyle/>
          <a:p>
            <a:pPr rtl="0"/>
            <a:endParaRPr lang="fr-FR" noProof="0"/>
          </a:p>
        </p:txBody>
      </p:sp>
      <p:sp>
        <p:nvSpPr>
          <p:cNvPr id="9" name="Espace réservé du numéro de diapositive 8"/>
          <p:cNvSpPr>
            <a:spLocks noGrp="1"/>
          </p:cNvSpPr>
          <p:nvPr>
            <p:ph type="sldNum" sz="quarter" idx="12"/>
          </p:nvPr>
        </p:nvSpPr>
        <p:spPr/>
        <p:txBody>
          <a:bodyPr rtlCol="0"/>
          <a:lstStyle/>
          <a:p>
            <a:pPr rtl="0"/>
            <a:fld id="{D57F1E4F-1CFF-5643-939E-217C01CDF565}" type="slidenum">
              <a:rPr lang="fr-FR" noProof="0" smtClean="0"/>
              <a:pPr/>
              <a:t>‹N°›</a:t>
            </a:fld>
            <a:endParaRPr lang="fr-FR" noProof="0"/>
          </a:p>
        </p:txBody>
      </p:sp>
    </p:spTree>
    <p:extLst>
      <p:ext uri="{BB962C8B-B14F-4D97-AF65-F5344CB8AC3E}">
        <p14:creationId xmlns:p14="http://schemas.microsoft.com/office/powerpoint/2010/main" val="1428574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rtlCol="0"/>
          <a:lstStyle/>
          <a:p>
            <a:pPr rtl="0"/>
            <a:fld id="{F47267E0-A979-4430-94B4-54611641D8EE}" type="datetime1">
              <a:rPr lang="fr-FR" noProof="0" smtClean="0"/>
              <a:t>03/10/2023</a:t>
            </a:fld>
            <a:endParaRPr lang="fr-FR" noProof="0"/>
          </a:p>
        </p:txBody>
      </p:sp>
      <p:sp>
        <p:nvSpPr>
          <p:cNvPr id="4" name="Espace réservé du pied de page 3"/>
          <p:cNvSpPr>
            <a:spLocks noGrp="1"/>
          </p:cNvSpPr>
          <p:nvPr>
            <p:ph type="ftr" sz="quarter" idx="11"/>
          </p:nvPr>
        </p:nvSpPr>
        <p:spPr/>
        <p:txBody>
          <a:bodyPr rtlCol="0"/>
          <a:lstStyle/>
          <a:p>
            <a:pPr rtl="0"/>
            <a:endParaRPr lang="fr-FR" noProof="0"/>
          </a:p>
        </p:txBody>
      </p:sp>
      <p:sp>
        <p:nvSpPr>
          <p:cNvPr id="5" name="Espace réservé du numéro de diapositive 4"/>
          <p:cNvSpPr>
            <a:spLocks noGrp="1"/>
          </p:cNvSpPr>
          <p:nvPr>
            <p:ph type="sldNum" sz="quarter" idx="12"/>
          </p:nvPr>
        </p:nvSpPr>
        <p:spPr/>
        <p:txBody>
          <a:bodyPr rtlCol="0"/>
          <a:lstStyle/>
          <a:p>
            <a:pPr rtl="0"/>
            <a:fld id="{D57F1E4F-1CFF-5643-939E-217C01CDF565}" type="slidenum">
              <a:rPr lang="fr-FR" noProof="0" smtClean="0"/>
              <a:pPr/>
              <a:t>‹N°›</a:t>
            </a:fld>
            <a:endParaRPr lang="fr-FR" noProof="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re 1"/>
          <p:cNvSpPr>
            <a:spLocks noGrp="1"/>
          </p:cNvSpPr>
          <p:nvPr>
            <p:ph type="title"/>
          </p:nvPr>
        </p:nvSpPr>
        <p:spPr>
          <a:xfrm>
            <a:off x="575894" y="729658"/>
            <a:ext cx="11029616" cy="988332"/>
          </a:xfrm>
        </p:spPr>
        <p:txBody>
          <a:bodyPr rtlCol="0"/>
          <a:lstStyle/>
          <a:p>
            <a:pPr rtl="0"/>
            <a:r>
              <a:rPr lang="fr-FR" noProof="0"/>
              <a:t>Modifiez le style du titre</a:t>
            </a:r>
          </a:p>
        </p:txBody>
      </p:sp>
    </p:spTree>
    <p:extLst>
      <p:ext uri="{BB962C8B-B14F-4D97-AF65-F5344CB8AC3E}">
        <p14:creationId xmlns:p14="http://schemas.microsoft.com/office/powerpoint/2010/main" val="1164318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rtlCol="0"/>
          <a:lstStyle/>
          <a:p>
            <a:pPr rtl="0"/>
            <a:fld id="{C58A73B6-B077-488D-82CF-3056D5BAC73E}" type="datetime1">
              <a:rPr lang="fr-FR" noProof="0" smtClean="0"/>
              <a:t>03/10/2023</a:t>
            </a:fld>
            <a:endParaRPr lang="fr-FR" noProof="0"/>
          </a:p>
        </p:txBody>
      </p:sp>
      <p:sp>
        <p:nvSpPr>
          <p:cNvPr id="3" name="Espace réservé du pied de page 2"/>
          <p:cNvSpPr>
            <a:spLocks noGrp="1"/>
          </p:cNvSpPr>
          <p:nvPr>
            <p:ph type="ftr" sz="quarter" idx="11"/>
          </p:nvPr>
        </p:nvSpPr>
        <p:spPr/>
        <p:txBody>
          <a:bodyPr rtlCol="0"/>
          <a:lstStyle/>
          <a:p>
            <a:pPr rtl="0"/>
            <a:endParaRPr lang="fr-FR" noProof="0"/>
          </a:p>
        </p:txBody>
      </p:sp>
      <p:sp>
        <p:nvSpPr>
          <p:cNvPr id="4" name="Espace réservé du numéro de diapositive 3"/>
          <p:cNvSpPr>
            <a:spLocks noGrp="1"/>
          </p:cNvSpPr>
          <p:nvPr>
            <p:ph type="sldNum" sz="quarter" idx="12"/>
          </p:nvPr>
        </p:nvSpPr>
        <p:spPr/>
        <p:txBody>
          <a:bodyPr rtlCol="0"/>
          <a:lstStyle/>
          <a:p>
            <a:pPr rtl="0"/>
            <a:fld id="{D57F1E4F-1CFF-5643-939E-217C01CDF565}" type="slidenum">
              <a:rPr lang="fr-FR" noProof="0" smtClean="0"/>
              <a:pPr/>
              <a:t>‹N°›</a:t>
            </a:fld>
            <a:endParaRPr lang="fr-FR" noProof="0"/>
          </a:p>
        </p:txBody>
      </p:sp>
    </p:spTree>
    <p:extLst>
      <p:ext uri="{BB962C8B-B14F-4D97-AF65-F5344CB8AC3E}">
        <p14:creationId xmlns:p14="http://schemas.microsoft.com/office/powerpoint/2010/main" val="3412690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re 1"/>
          <p:cNvSpPr>
            <a:spLocks noGrp="1"/>
          </p:cNvSpPr>
          <p:nvPr>
            <p:ph type="title"/>
          </p:nvPr>
        </p:nvSpPr>
        <p:spPr>
          <a:xfrm>
            <a:off x="581192" y="5262296"/>
            <a:ext cx="4909445" cy="689514"/>
          </a:xfrm>
        </p:spPr>
        <p:txBody>
          <a:bodyPr rtlCol="0" anchor="ctr"/>
          <a:lstStyle>
            <a:lvl1pPr algn="l">
              <a:defRPr sz="2000" b="0">
                <a:solidFill>
                  <a:schemeClr val="accent1">
                    <a:lumMod val="75000"/>
                    <a:lumOff val="25000"/>
                  </a:schemeClr>
                </a:solidFill>
              </a:defRPr>
            </a:lvl1pPr>
          </a:lstStyle>
          <a:p>
            <a:pPr rtl="0"/>
            <a:r>
              <a:rPr lang="fr-FR" noProof="0"/>
              <a:t>Modifiez le style du titre</a:t>
            </a:r>
          </a:p>
        </p:txBody>
      </p:sp>
      <p:sp>
        <p:nvSpPr>
          <p:cNvPr id="3" name="Espace réservé du contenu 2"/>
          <p:cNvSpPr>
            <a:spLocks noGrp="1"/>
          </p:cNvSpPr>
          <p:nvPr>
            <p:ph idx="1" hasCustomPrompt="1"/>
          </p:nvPr>
        </p:nvSpPr>
        <p:spPr>
          <a:xfrm>
            <a:off x="447816" y="601200"/>
            <a:ext cx="11292840" cy="4204800"/>
          </a:xfrm>
        </p:spPr>
        <p:txBody>
          <a:bodyPr rtlCol="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texte 3"/>
          <p:cNvSpPr>
            <a:spLocks noGrp="1"/>
          </p:cNvSpPr>
          <p:nvPr>
            <p:ph type="body" sz="half" idx="2" hasCustomPrompt="1"/>
          </p:nvPr>
        </p:nvSpPr>
        <p:spPr>
          <a:xfrm>
            <a:off x="5740823" y="5262296"/>
            <a:ext cx="5869987" cy="689515"/>
          </a:xfrm>
        </p:spPr>
        <p:txBody>
          <a:bodyPr rtlCol="0"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sp>
        <p:nvSpPr>
          <p:cNvPr id="5" name="Espace réservé de la date 4"/>
          <p:cNvSpPr>
            <a:spLocks noGrp="1"/>
          </p:cNvSpPr>
          <p:nvPr>
            <p:ph type="dt" sz="half" idx="10"/>
          </p:nvPr>
        </p:nvSpPr>
        <p:spPr/>
        <p:txBody>
          <a:bodyPr rtlCol="0"/>
          <a:lstStyle>
            <a:lvl1pPr>
              <a:defRPr>
                <a:solidFill>
                  <a:schemeClr val="accent1">
                    <a:lumMod val="75000"/>
                    <a:lumOff val="25000"/>
                  </a:schemeClr>
                </a:solidFill>
              </a:defRPr>
            </a:lvl1pPr>
          </a:lstStyle>
          <a:p>
            <a:pPr rtl="0"/>
            <a:fld id="{98F108A3-3495-404B-9869-1BA62DF0E465}" type="datetime1">
              <a:rPr lang="fr-FR" noProof="0" smtClean="0"/>
              <a:t>03/10/2023</a:t>
            </a:fld>
            <a:endParaRPr lang="fr-FR" noProof="0"/>
          </a:p>
        </p:txBody>
      </p:sp>
      <p:sp>
        <p:nvSpPr>
          <p:cNvPr id="6" name="Espace réservé du pied de page 5"/>
          <p:cNvSpPr>
            <a:spLocks noGrp="1"/>
          </p:cNvSpPr>
          <p:nvPr>
            <p:ph type="ftr" sz="quarter" idx="11"/>
          </p:nvPr>
        </p:nvSpPr>
        <p:spPr/>
        <p:txBody>
          <a:bodyPr rtlCol="0"/>
          <a:lstStyle>
            <a:lvl1pPr>
              <a:defRPr>
                <a:solidFill>
                  <a:schemeClr val="accent1">
                    <a:lumMod val="75000"/>
                    <a:lumOff val="25000"/>
                  </a:schemeClr>
                </a:solidFill>
              </a:defRPr>
            </a:lvl1pPr>
          </a:lstStyle>
          <a:p>
            <a:pPr rtl="0"/>
            <a:endParaRPr lang="fr-FR" noProof="0"/>
          </a:p>
        </p:txBody>
      </p:sp>
      <p:sp>
        <p:nvSpPr>
          <p:cNvPr id="7" name="Espace réservé du numéro de diapositive 6"/>
          <p:cNvSpPr>
            <a:spLocks noGrp="1"/>
          </p:cNvSpPr>
          <p:nvPr>
            <p:ph type="sldNum" sz="quarter" idx="12"/>
          </p:nvPr>
        </p:nvSpPr>
        <p:spPr/>
        <p:txBody>
          <a:bodyPr rtlCol="0"/>
          <a:lstStyle>
            <a:lvl1pPr>
              <a:defRPr>
                <a:solidFill>
                  <a:schemeClr val="accent1">
                    <a:lumMod val="75000"/>
                    <a:lumOff val="25000"/>
                  </a:schemeClr>
                </a:solidFill>
              </a:defRPr>
            </a:lvl1pPr>
          </a:lstStyle>
          <a:p>
            <a:pPr rtl="0"/>
            <a:fld id="{D57F1E4F-1CFF-5643-939E-217C01CDF565}" type="slidenum">
              <a:rPr lang="fr-FR" noProof="0" smtClean="0"/>
              <a:pPr/>
              <a:t>‹N°›</a:t>
            </a:fld>
            <a:endParaRPr lang="fr-FR" noProof="0"/>
          </a:p>
        </p:txBody>
      </p:sp>
    </p:spTree>
    <p:extLst>
      <p:ext uri="{BB962C8B-B14F-4D97-AF65-F5344CB8AC3E}">
        <p14:creationId xmlns:p14="http://schemas.microsoft.com/office/powerpoint/2010/main" val="292329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81193" y="4693389"/>
            <a:ext cx="11029616" cy="566738"/>
          </a:xfrm>
        </p:spPr>
        <p:txBody>
          <a:bodyPr rtlCol="0" anchor="b">
            <a:normAutofit/>
          </a:bodyPr>
          <a:lstStyle>
            <a:lvl1pPr algn="l">
              <a:defRPr sz="2400" b="0">
                <a:solidFill>
                  <a:schemeClr val="accent1"/>
                </a:solidFill>
              </a:defRPr>
            </a:lvl1pPr>
          </a:lstStyle>
          <a:p>
            <a:pPr rtl="0"/>
            <a:r>
              <a:rPr lang="fr-FR" noProof="0"/>
              <a:t>Modifiez le style du titre</a:t>
            </a:r>
          </a:p>
        </p:txBody>
      </p:sp>
      <p:sp>
        <p:nvSpPr>
          <p:cNvPr id="3" name="Espace réservé d’image 2"/>
          <p:cNvSpPr>
            <a:spLocks noGrp="1" noChangeAspect="1"/>
          </p:cNvSpPr>
          <p:nvPr>
            <p:ph type="pic" idx="1" hasCustomPrompt="1"/>
          </p:nvPr>
        </p:nvSpPr>
        <p:spPr>
          <a:xfrm>
            <a:off x="447817" y="599725"/>
            <a:ext cx="11290859" cy="3557252"/>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fr-FR" noProof="0"/>
              <a:t>Cliquez sur l’icône pour ajouter une image</a:t>
            </a:r>
          </a:p>
        </p:txBody>
      </p:sp>
      <p:sp>
        <p:nvSpPr>
          <p:cNvPr id="4" name="Espace réservé du texte 3"/>
          <p:cNvSpPr>
            <a:spLocks noGrp="1"/>
          </p:cNvSpPr>
          <p:nvPr>
            <p:ph type="body" sz="half" idx="2" hasCustomPrompt="1"/>
          </p:nvPr>
        </p:nvSpPr>
        <p:spPr>
          <a:xfrm>
            <a:off x="581192" y="5260127"/>
            <a:ext cx="11029617" cy="598671"/>
          </a:xfrm>
        </p:spPr>
        <p:txBody>
          <a:bodyPr rtlCol="0">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sp>
        <p:nvSpPr>
          <p:cNvPr id="5" name="Espace réservé de la date 4"/>
          <p:cNvSpPr>
            <a:spLocks noGrp="1"/>
          </p:cNvSpPr>
          <p:nvPr>
            <p:ph type="dt" sz="half" idx="10"/>
          </p:nvPr>
        </p:nvSpPr>
        <p:spPr/>
        <p:txBody>
          <a:bodyPr rtlCol="0"/>
          <a:lstStyle/>
          <a:p>
            <a:pPr rtl="0"/>
            <a:fld id="{94B550F6-4238-41AE-B6F4-4D375745C983}" type="datetime1">
              <a:rPr lang="fr-FR" noProof="0" smtClean="0"/>
              <a:t>03/10/2023</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D57F1E4F-1CFF-5643-939E-217C01CDF565}" type="slidenum">
              <a:rPr lang="fr-FR" noProof="0" smtClean="0"/>
              <a:pPr/>
              <a:t>‹N°›</a:t>
            </a:fld>
            <a:endParaRPr lang="fr-FR" noProof="0"/>
          </a:p>
        </p:txBody>
      </p:sp>
    </p:spTree>
    <p:extLst>
      <p:ext uri="{BB962C8B-B14F-4D97-AF65-F5344CB8AC3E}">
        <p14:creationId xmlns:p14="http://schemas.microsoft.com/office/powerpoint/2010/main" val="1280803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pPr rtl="0"/>
            <a:r>
              <a:rPr lang="fr-FR" noProof="0"/>
              <a:t>Modifiez le style du titre</a:t>
            </a:r>
          </a:p>
        </p:txBody>
      </p:sp>
      <p:sp>
        <p:nvSpPr>
          <p:cNvPr id="3" name="Espace réservé du texte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pPr rtl="0"/>
            <a:fld id="{BBB97F02-5EDD-4BF6-BE41-AB41D1FEABF8}" type="datetime1">
              <a:rPr lang="fr-FR" noProof="0" smtClean="0"/>
              <a:t>03/10/2023</a:t>
            </a:fld>
            <a:endParaRPr lang="fr-FR" noProof="0"/>
          </a:p>
        </p:txBody>
      </p:sp>
      <p:sp>
        <p:nvSpPr>
          <p:cNvPr id="5" name="Espace réservé du pied de page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pPr rtl="0"/>
            <a:endParaRPr lang="fr-FR" noProof="0"/>
          </a:p>
        </p:txBody>
      </p:sp>
      <p:sp>
        <p:nvSpPr>
          <p:cNvPr id="6" name="Espace réservé du numéro de diapositive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pPr rtl="0"/>
            <a:fld id="{D57F1E4F-1CFF-5643-939E-217C01CDF565}" type="slidenum">
              <a:rPr lang="fr-FR" noProof="0" smtClean="0"/>
              <a:pPr/>
              <a:t>‹N°›</a:t>
            </a:fld>
            <a:endParaRPr lang="fr-FR" noProof="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28555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pic>
        <p:nvPicPr>
          <p:cNvPr id="7" name="Image 6" descr="Connexions numériques">
            <a:extLst>
              <a:ext uri="{FF2B5EF4-FFF2-40B4-BE49-F238E27FC236}">
                <a16:creationId xmlns:a16="http://schemas.microsoft.com/office/drawing/2014/main" id="{3840F91C-EDD0-4D4E-A4AB-E6C77856C8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265" t="9091" r="3502" b="-1"/>
          <a:stretch/>
        </p:blipFill>
        <p:spPr>
          <a:xfrm>
            <a:off x="20" y="10"/>
            <a:ext cx="12191980" cy="6857990"/>
          </a:xfrm>
          <a:prstGeom prst="rect">
            <a:avLst/>
          </a:prstGeom>
        </p:spPr>
      </p:pic>
      <p:grpSp>
        <p:nvGrpSpPr>
          <p:cNvPr id="17" name="Groupe 16">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8" name="Rectangle 17">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9" name="Rectangle 18">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0" name="Rectangle 19">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grpSp>
      <p:sp>
        <p:nvSpPr>
          <p:cNvPr id="22" name="Rectangle 21">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C02C5318-1A1E-49D0-B2E2-A4B0FA9E8A40}"/>
              </a:ext>
            </a:extLst>
          </p:cNvPr>
          <p:cNvSpPr>
            <a:spLocks noGrp="1"/>
          </p:cNvSpPr>
          <p:nvPr>
            <p:ph type="ctrTitle"/>
          </p:nvPr>
        </p:nvSpPr>
        <p:spPr>
          <a:xfrm>
            <a:off x="581191" y="4572000"/>
            <a:ext cx="10993549" cy="895244"/>
          </a:xfrm>
        </p:spPr>
        <p:txBody>
          <a:bodyPr rtlCol="0">
            <a:noAutofit/>
          </a:bodyPr>
          <a:lstStyle/>
          <a:p>
            <a:pPr rtl="0"/>
            <a:r>
              <a:rPr lang="fr-FR" sz="6000" dirty="0">
                <a:solidFill>
                  <a:schemeClr val="bg1"/>
                </a:solidFill>
              </a:rPr>
              <a:t>Applications</a:t>
            </a:r>
          </a:p>
        </p:txBody>
      </p:sp>
      <p:sp>
        <p:nvSpPr>
          <p:cNvPr id="3" name="Sous-titre 2">
            <a:extLst>
              <a:ext uri="{FF2B5EF4-FFF2-40B4-BE49-F238E27FC236}">
                <a16:creationId xmlns:a16="http://schemas.microsoft.com/office/drawing/2014/main" id="{48B6CF59-4E5B-494D-A2F7-97ADD01E6497}"/>
              </a:ext>
            </a:extLst>
          </p:cNvPr>
          <p:cNvSpPr>
            <a:spLocks noGrp="1"/>
          </p:cNvSpPr>
          <p:nvPr>
            <p:ph type="subTitle" idx="1"/>
          </p:nvPr>
        </p:nvSpPr>
        <p:spPr>
          <a:xfrm>
            <a:off x="581194" y="5467246"/>
            <a:ext cx="10993546" cy="484822"/>
          </a:xfrm>
        </p:spPr>
        <p:txBody>
          <a:bodyPr rtlCol="0">
            <a:normAutofit/>
          </a:bodyPr>
          <a:lstStyle/>
          <a:p>
            <a:pPr rtl="0"/>
            <a:endParaRPr lang="fr-FR">
              <a:solidFill>
                <a:srgbClr val="7CEBFF"/>
              </a:solidFill>
            </a:endParaRPr>
          </a:p>
        </p:txBody>
      </p:sp>
    </p:spTree>
    <p:extLst>
      <p:ext uri="{BB962C8B-B14F-4D97-AF65-F5344CB8AC3E}">
        <p14:creationId xmlns:p14="http://schemas.microsoft.com/office/powerpoint/2010/main" val="1487700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FDA9692-ECDC-4B59-86B2-8C90FDE1A0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536712"/>
            <a:ext cx="12192000" cy="63212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31" name="Rectangle 30">
            <a:extLst>
              <a:ext uri="{FF2B5EF4-FFF2-40B4-BE49-F238E27FC236}">
                <a16:creationId xmlns:a16="http://schemas.microsoft.com/office/drawing/2014/main" id="{12C05506-42A1-49C0-9D87-081CCD902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pic>
        <p:nvPicPr>
          <p:cNvPr id="6" name="Espace réservé pour une image  5">
            <a:extLst>
              <a:ext uri="{FF2B5EF4-FFF2-40B4-BE49-F238E27FC236}">
                <a16:creationId xmlns:a16="http://schemas.microsoft.com/office/drawing/2014/main" id="{B4669CA7-6C25-567F-CB43-87BD3087FB9D}"/>
              </a:ext>
            </a:extLst>
          </p:cNvPr>
          <p:cNvPicPr>
            <a:picLocks noChangeAspect="1"/>
          </p:cNvPicPr>
          <p:nvPr/>
        </p:nvPicPr>
        <p:blipFill rotWithShape="1">
          <a:blip r:embed="rId3"/>
          <a:srcRect l="749" r="749" b="1"/>
          <a:stretch/>
        </p:blipFill>
        <p:spPr>
          <a:xfrm>
            <a:off x="865492" y="1455134"/>
            <a:ext cx="6374712" cy="2768418"/>
          </a:xfrm>
          <a:prstGeom prst="rect">
            <a:avLst/>
          </a:prstGeom>
          <a:noFill/>
        </p:spPr>
      </p:pic>
      <p:sp>
        <p:nvSpPr>
          <p:cNvPr id="7" name="ZoneTexte 6">
            <a:extLst>
              <a:ext uri="{FF2B5EF4-FFF2-40B4-BE49-F238E27FC236}">
                <a16:creationId xmlns:a16="http://schemas.microsoft.com/office/drawing/2014/main" id="{6E165579-D9CF-7B1B-8D39-5C8E0FD7B634}"/>
              </a:ext>
            </a:extLst>
          </p:cNvPr>
          <p:cNvSpPr txBox="1"/>
          <p:nvPr/>
        </p:nvSpPr>
        <p:spPr>
          <a:xfrm>
            <a:off x="413526" y="5256274"/>
            <a:ext cx="11485103" cy="954107"/>
          </a:xfrm>
          <a:prstGeom prst="rect">
            <a:avLst/>
          </a:prstGeom>
          <a:noFill/>
        </p:spPr>
        <p:txBody>
          <a:bodyPr wrap="square">
            <a:spAutoFit/>
          </a:bodyPr>
          <a:lstStyle/>
          <a:p>
            <a:pPr algn="l"/>
            <a:endParaRPr lang="fr-FR" sz="2000" b="0" i="0" u="none" strike="noStrike" baseline="0" dirty="0">
              <a:solidFill>
                <a:srgbClr val="000000"/>
              </a:solidFill>
              <a:latin typeface="Times New Roman" panose="02020603050405020304" pitchFamily="18" charset="0"/>
            </a:endParaRPr>
          </a:p>
          <a:p>
            <a:r>
              <a:rPr lang="fr-FR" sz="1800" b="0" i="0" u="none" strike="noStrike" baseline="0" dirty="0">
                <a:solidFill>
                  <a:schemeClr val="bg1"/>
                </a:solidFill>
                <a:latin typeface="Times New Roman" panose="02020603050405020304" pitchFamily="18" charset="0"/>
              </a:rPr>
              <a:t>À partir de la poutre encastrée ci-contre, calculer les efforts internes exercés à l'intérieur de la poutre aux points A, B et C. 	</a:t>
            </a:r>
          </a:p>
        </p:txBody>
      </p:sp>
    </p:spTree>
    <p:extLst>
      <p:ext uri="{BB962C8B-B14F-4D97-AF65-F5344CB8AC3E}">
        <p14:creationId xmlns:p14="http://schemas.microsoft.com/office/powerpoint/2010/main" val="1703342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FDA9692-ECDC-4B59-86B2-8C90FDE1A0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536712"/>
            <a:ext cx="12192000" cy="63212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31" name="Rectangle 30">
            <a:extLst>
              <a:ext uri="{FF2B5EF4-FFF2-40B4-BE49-F238E27FC236}">
                <a16:creationId xmlns:a16="http://schemas.microsoft.com/office/drawing/2014/main" id="{12C05506-42A1-49C0-9D87-081CCD902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pic>
        <p:nvPicPr>
          <p:cNvPr id="4" name="Image 3" descr="Une image contenant texte, dessin, écriture manuscrite, Police&#10;&#10;Description générée automatiquement">
            <a:extLst>
              <a:ext uri="{FF2B5EF4-FFF2-40B4-BE49-F238E27FC236}">
                <a16:creationId xmlns:a16="http://schemas.microsoft.com/office/drawing/2014/main" id="{C8C927B6-AAAF-316A-25F7-1BD03DF9C0F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10883" t="18182" r="29932" b="27151"/>
          <a:stretch/>
        </p:blipFill>
        <p:spPr>
          <a:xfrm rot="5400000">
            <a:off x="1353473" y="-294213"/>
            <a:ext cx="2421313" cy="4994910"/>
          </a:xfrm>
          <a:prstGeom prst="rect">
            <a:avLst/>
          </a:prstGeom>
        </p:spPr>
      </p:pic>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560E7A59-098E-A0E5-4769-F29B3A967F7C}"/>
                  </a:ext>
                </a:extLst>
              </p:cNvPr>
              <p:cNvSpPr txBox="1"/>
              <p:nvPr/>
            </p:nvSpPr>
            <p:spPr>
              <a:xfrm>
                <a:off x="5128259" y="662940"/>
                <a:ext cx="6930391" cy="2066784"/>
              </a:xfrm>
              <a:prstGeom prst="rect">
                <a:avLst/>
              </a:prstGeom>
              <a:noFill/>
            </p:spPr>
            <p:txBody>
              <a:bodyPr wrap="square" rtlCol="0">
                <a:spAutoFit/>
              </a:bodyPr>
              <a:lstStyle/>
              <a:p>
                <a:r>
                  <a:rPr lang="fr-FR" dirty="0"/>
                  <a:t>Soit le ressort de compression 1. Ce ressort a un rayon R=25mm, son hélice est à droite et l’angle d’hélice vaut </a:t>
                </a:r>
                <a:r>
                  <a:rPr lang="el-GR" dirty="0"/>
                  <a:t>α</a:t>
                </a:r>
                <a:r>
                  <a:rPr lang="fr-FR" dirty="0"/>
                  <a:t>=9°. On désigne par (S) une section droite fictive du ressort. Soit G le centre de surface de cette section. Soit H la projection de G dans (A, </a:t>
                </a:r>
                <a14:m>
                  <m:oMath xmlns:m="http://schemas.openxmlformats.org/officeDocument/2006/math">
                    <m:acc>
                      <m:accPr>
                        <m:chr m:val="⃗"/>
                        <m:ctrlPr>
                          <a:rPr lang="fr-FR" i="1">
                            <a:latin typeface="Cambria Math" panose="02040503050406030204" pitchFamily="18" charset="0"/>
                          </a:rPr>
                        </m:ctrlPr>
                      </m:accPr>
                      <m:e>
                        <m:sSub>
                          <m:sSubPr>
                            <m:ctrlPr>
                              <a:rPr lang="fr-FR" i="1">
                                <a:latin typeface="Cambria Math" panose="02040503050406030204" pitchFamily="18" charset="0"/>
                              </a:rPr>
                            </m:ctrlPr>
                          </m:sSubPr>
                          <m:e>
                            <m:r>
                              <a:rPr lang="fr-FR">
                                <a:latin typeface="Cambria Math" panose="02040503050406030204" pitchFamily="18" charset="0"/>
                              </a:rPr>
                              <m:t>𝑦</m:t>
                            </m:r>
                          </m:e>
                          <m:sub>
                            <m:r>
                              <a:rPr lang="fr-FR">
                                <a:latin typeface="Cambria Math" panose="02040503050406030204" pitchFamily="18" charset="0"/>
                              </a:rPr>
                              <m:t>0</m:t>
                            </m:r>
                          </m:sub>
                        </m:sSub>
                      </m:e>
                    </m:acc>
                  </m:oMath>
                </a14:m>
                <a:r>
                  <a:rPr lang="fr-FR" dirty="0"/>
                  <a:t>) du ressort. Le plan est choisi perpendiculaire à GH. Le repère R de définition des sollicitations lié à la section (S) est tel que (</a:t>
                </a:r>
                <a:r>
                  <a:rPr lang="fr-FR" dirty="0" err="1"/>
                  <a:t>G,</a:t>
                </a:r>
                <a14:m>
                  <m:oMath xmlns:m="http://schemas.openxmlformats.org/officeDocument/2006/math">
                    <m:acc>
                      <m:accPr>
                        <m:chr m:val="⃗"/>
                        <m:ctrlPr>
                          <a:rPr lang="fr-FR" i="1" dirty="0">
                            <a:latin typeface="Cambria Math" panose="02040503050406030204" pitchFamily="18" charset="0"/>
                          </a:rPr>
                        </m:ctrlPr>
                      </m:accPr>
                      <m:e>
                        <m:r>
                          <a:rPr lang="fr-FR" dirty="0">
                            <a:latin typeface="Cambria Math" panose="02040503050406030204" pitchFamily="18" charset="0"/>
                          </a:rPr>
                          <m:t>𝑥</m:t>
                        </m:r>
                      </m:e>
                    </m:acc>
                  </m:oMath>
                </a14:m>
                <a:r>
                  <a:rPr lang="fr-FR" dirty="0"/>
                  <a:t>) est incliné de l’angle </a:t>
                </a:r>
                <a:r>
                  <a:rPr lang="el-GR" dirty="0"/>
                  <a:t>α</a:t>
                </a:r>
                <a:r>
                  <a:rPr lang="fr-FR" dirty="0"/>
                  <a:t> avec le plan perpendiculaire à l’axe (A, </a:t>
                </a:r>
                <a14:m>
                  <m:oMath xmlns:m="http://schemas.openxmlformats.org/officeDocument/2006/math">
                    <m:acc>
                      <m:accPr>
                        <m:chr m:val="⃗"/>
                        <m:ctrlPr>
                          <a:rPr lang="fr-FR" i="1">
                            <a:latin typeface="Cambria Math" panose="02040503050406030204" pitchFamily="18" charset="0"/>
                          </a:rPr>
                        </m:ctrlPr>
                      </m:accPr>
                      <m:e>
                        <m:sSub>
                          <m:sSubPr>
                            <m:ctrlPr>
                              <a:rPr lang="fr-FR" i="1">
                                <a:latin typeface="Cambria Math" panose="02040503050406030204" pitchFamily="18" charset="0"/>
                              </a:rPr>
                            </m:ctrlPr>
                          </m:sSubPr>
                          <m:e>
                            <m:r>
                              <a:rPr lang="fr-FR">
                                <a:latin typeface="Cambria Math" panose="02040503050406030204" pitchFamily="18" charset="0"/>
                              </a:rPr>
                              <m:t>𝑦</m:t>
                            </m:r>
                          </m:e>
                          <m:sub>
                            <m:r>
                              <a:rPr lang="fr-FR">
                                <a:latin typeface="Cambria Math" panose="02040503050406030204" pitchFamily="18" charset="0"/>
                              </a:rPr>
                              <m:t>0</m:t>
                            </m:r>
                          </m:sub>
                        </m:sSub>
                      </m:e>
                    </m:acc>
                  </m:oMath>
                </a14:m>
                <a:r>
                  <a:rPr lang="fr-FR" dirty="0"/>
                  <a:t>) et que (</a:t>
                </a:r>
                <a:r>
                  <a:rPr lang="fr-FR" dirty="0" err="1"/>
                  <a:t>G,</a:t>
                </a:r>
                <a14:m>
                  <m:oMath xmlns:m="http://schemas.openxmlformats.org/officeDocument/2006/math">
                    <m:acc>
                      <m:accPr>
                        <m:chr m:val="⃗"/>
                        <m:ctrlPr>
                          <a:rPr lang="fr-FR" i="1" dirty="0">
                            <a:latin typeface="Cambria Math" panose="02040503050406030204" pitchFamily="18" charset="0"/>
                          </a:rPr>
                        </m:ctrlPr>
                      </m:accPr>
                      <m:e>
                        <m:r>
                          <a:rPr lang="fr-FR" dirty="0">
                            <a:latin typeface="Cambria Math" panose="02040503050406030204" pitchFamily="18" charset="0"/>
                          </a:rPr>
                          <m:t>𝑧</m:t>
                        </m:r>
                      </m:e>
                    </m:acc>
                  </m:oMath>
                </a14:m>
                <a:r>
                  <a:rPr lang="fr-FR" dirty="0"/>
                  <a:t>) est tel que </a:t>
                </a:r>
                <a14:m>
                  <m:oMath xmlns:m="http://schemas.openxmlformats.org/officeDocument/2006/math">
                    <m:acc>
                      <m:accPr>
                        <m:chr m:val="⃗"/>
                        <m:ctrlPr>
                          <a:rPr lang="fr-FR" i="1" dirty="0">
                            <a:latin typeface="Cambria Math" panose="02040503050406030204" pitchFamily="18" charset="0"/>
                          </a:rPr>
                        </m:ctrlPr>
                      </m:accPr>
                      <m:e>
                        <m:r>
                          <a:rPr lang="fr-FR" dirty="0">
                            <a:latin typeface="Cambria Math" panose="02040503050406030204" pitchFamily="18" charset="0"/>
                          </a:rPr>
                          <m:t>𝐻𝐺</m:t>
                        </m:r>
                      </m:e>
                    </m:acc>
                  </m:oMath>
                </a14:m>
                <a:r>
                  <a:rPr lang="fr-FR" dirty="0"/>
                  <a:t>=R</a:t>
                </a:r>
                <a14:m>
                  <m:oMath xmlns:m="http://schemas.openxmlformats.org/officeDocument/2006/math">
                    <m:acc>
                      <m:accPr>
                        <m:chr m:val="⃗"/>
                        <m:ctrlPr>
                          <a:rPr lang="fr-FR" i="1">
                            <a:latin typeface="Cambria Math" panose="02040503050406030204" pitchFamily="18" charset="0"/>
                          </a:rPr>
                        </m:ctrlPr>
                      </m:accPr>
                      <m:e>
                        <m:r>
                          <m:rPr>
                            <m:nor/>
                          </m:rPr>
                          <a:rPr lang="fr-FR" dirty="0"/>
                          <m:t>z</m:t>
                        </m:r>
                      </m:e>
                    </m:acc>
                  </m:oMath>
                </a14:m>
                <a:r>
                  <a:rPr lang="fr-FR" dirty="0"/>
                  <a:t>.  </a:t>
                </a:r>
              </a:p>
            </p:txBody>
          </p:sp>
        </mc:Choice>
        <mc:Fallback xmlns="">
          <p:sp>
            <p:nvSpPr>
              <p:cNvPr id="9" name="ZoneTexte 8">
                <a:extLst>
                  <a:ext uri="{FF2B5EF4-FFF2-40B4-BE49-F238E27FC236}">
                    <a16:creationId xmlns:a16="http://schemas.microsoft.com/office/drawing/2014/main" id="{560E7A59-098E-A0E5-4769-F29B3A967F7C}"/>
                  </a:ext>
                </a:extLst>
              </p:cNvPr>
              <p:cNvSpPr txBox="1">
                <a:spLocks noRot="1" noChangeAspect="1" noMove="1" noResize="1" noEditPoints="1" noAdjustHandles="1" noChangeArrowheads="1" noChangeShapeType="1" noTextEdit="1"/>
              </p:cNvSpPr>
              <p:nvPr/>
            </p:nvSpPr>
            <p:spPr>
              <a:xfrm>
                <a:off x="5128259" y="662940"/>
                <a:ext cx="6930391" cy="2066784"/>
              </a:xfrm>
              <a:prstGeom prst="rect">
                <a:avLst/>
              </a:prstGeom>
              <a:blipFill>
                <a:blip r:embed="rId5"/>
                <a:stretch>
                  <a:fillRect l="-704" t="-1770" b="-3835"/>
                </a:stretch>
              </a:blipFill>
            </p:spPr>
            <p:txBody>
              <a:bodyPr/>
              <a:lstStyle/>
              <a:p>
                <a:r>
                  <a:rPr lang="fr-FR">
                    <a:noFill/>
                  </a:rPr>
                  <a:t> </a:t>
                </a:r>
              </a:p>
            </p:txBody>
          </p:sp>
        </mc:Fallback>
      </mc:AlternateContent>
      <p:sp>
        <p:nvSpPr>
          <p:cNvPr id="10" name="ZoneTexte 9">
            <a:extLst>
              <a:ext uri="{FF2B5EF4-FFF2-40B4-BE49-F238E27FC236}">
                <a16:creationId xmlns:a16="http://schemas.microsoft.com/office/drawing/2014/main" id="{31AC84EF-2DE0-EED9-F133-0759A233ED5F}"/>
              </a:ext>
            </a:extLst>
          </p:cNvPr>
          <p:cNvSpPr txBox="1"/>
          <p:nvPr/>
        </p:nvSpPr>
        <p:spPr>
          <a:xfrm>
            <a:off x="480235" y="4892696"/>
            <a:ext cx="11485103" cy="1508105"/>
          </a:xfrm>
          <a:prstGeom prst="rect">
            <a:avLst/>
          </a:prstGeom>
          <a:noFill/>
        </p:spPr>
        <p:txBody>
          <a:bodyPr wrap="square">
            <a:spAutoFit/>
          </a:bodyPr>
          <a:lstStyle/>
          <a:p>
            <a:pPr algn="l"/>
            <a:endParaRPr lang="fr-FR" sz="2000" b="0" i="0" u="none" strike="noStrike" baseline="0" dirty="0">
              <a:solidFill>
                <a:srgbClr val="000000"/>
              </a:solidFill>
              <a:latin typeface="Times New Roman" panose="02020603050405020304" pitchFamily="18" charset="0"/>
            </a:endParaRPr>
          </a:p>
          <a:p>
            <a:r>
              <a:rPr lang="fr-FR" sz="1800" b="0" i="0" u="none" strike="noStrike" baseline="0" dirty="0">
                <a:solidFill>
                  <a:schemeClr val="bg1"/>
                </a:solidFill>
                <a:latin typeface="Times New Roman" panose="02020603050405020304" pitchFamily="18" charset="0"/>
              </a:rPr>
              <a:t>Déterminer les composantes algébriques dans le repère R de définition des sollicitations, des éléments de réduction en G du torseur des efforts de cohésion dans la section (S).</a:t>
            </a:r>
          </a:p>
          <a:p>
            <a:endParaRPr lang="fr-FR" dirty="0">
              <a:solidFill>
                <a:schemeClr val="bg1"/>
              </a:solidFill>
              <a:latin typeface="Times New Roman" panose="02020603050405020304" pitchFamily="18" charset="0"/>
            </a:endParaRPr>
          </a:p>
          <a:p>
            <a:r>
              <a:rPr lang="fr-FR" sz="1800" b="0" i="0" u="none" strike="noStrike" baseline="0" dirty="0">
                <a:solidFill>
                  <a:schemeClr val="bg1"/>
                </a:solidFill>
                <a:latin typeface="Times New Roman" panose="02020603050405020304" pitchFamily="18" charset="0"/>
              </a:rPr>
              <a:t>Déduire les sollicitations qui apparaissent dans la section droite fictive (S) ?</a:t>
            </a:r>
          </a:p>
        </p:txBody>
      </p: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0A21C448-EF2E-0A82-7EE8-05EDD0600760}"/>
                  </a:ext>
                </a:extLst>
              </p:cNvPr>
              <p:cNvSpPr txBox="1"/>
              <p:nvPr/>
            </p:nvSpPr>
            <p:spPr>
              <a:xfrm>
                <a:off x="8650084" y="3273651"/>
                <a:ext cx="3188762" cy="1253613"/>
              </a:xfrm>
              <a:prstGeom prst="rect">
                <a:avLst/>
              </a:prstGeom>
              <a:noFill/>
            </p:spPr>
            <p:txBody>
              <a:bodyPr wrap="square" rtlCol="0">
                <a:spAutoFit/>
              </a:bodyPr>
              <a:lstStyle/>
              <a:p>
                <a:r>
                  <a:rPr lang="fr-FR" dirty="0"/>
                  <a:t>Tel que dans la base (</a:t>
                </a:r>
                <a14:m>
                  <m:oMath xmlns:m="http://schemas.openxmlformats.org/officeDocument/2006/math">
                    <m:acc>
                      <m:accPr>
                        <m:chr m:val="⃗"/>
                        <m:ctrlPr>
                          <a:rPr lang="fr-FR" i="1" smtClean="0">
                            <a:latin typeface="Cambria Math" panose="02040503050406030204" pitchFamily="18" charset="0"/>
                          </a:rPr>
                        </m:ctrlPr>
                      </m:accPr>
                      <m:e>
                        <m:sSub>
                          <m:sSubPr>
                            <m:ctrlPr>
                              <a:rPr lang="fr-FR" i="1" smtClean="0">
                                <a:latin typeface="Cambria Math" panose="02040503050406030204" pitchFamily="18" charset="0"/>
                              </a:rPr>
                            </m:ctrlPr>
                          </m:sSubPr>
                          <m:e>
                            <m:r>
                              <a:rPr lang="fr-FR" b="0" i="1" smtClean="0">
                                <a:latin typeface="Cambria Math" panose="02040503050406030204" pitchFamily="18" charset="0"/>
                              </a:rPr>
                              <m:t>𝑥</m:t>
                            </m:r>
                          </m:e>
                          <m:sub>
                            <m:r>
                              <a:rPr lang="fr-FR">
                                <a:latin typeface="Cambria Math" panose="02040503050406030204" pitchFamily="18" charset="0"/>
                              </a:rPr>
                              <m:t>0</m:t>
                            </m:r>
                          </m:sub>
                        </m:sSub>
                      </m:e>
                    </m:acc>
                  </m:oMath>
                </a14:m>
                <a:r>
                  <a:rPr lang="fr-FR" dirty="0"/>
                  <a:t>, </a:t>
                </a:r>
                <a14:m>
                  <m:oMath xmlns:m="http://schemas.openxmlformats.org/officeDocument/2006/math">
                    <m:acc>
                      <m:accPr>
                        <m:chr m:val="⃗"/>
                        <m:ctrlPr>
                          <a:rPr lang="fr-FR" i="1">
                            <a:latin typeface="Cambria Math" panose="02040503050406030204" pitchFamily="18" charset="0"/>
                          </a:rPr>
                        </m:ctrlPr>
                      </m:accPr>
                      <m:e>
                        <m:sSub>
                          <m:sSubPr>
                            <m:ctrlPr>
                              <a:rPr lang="fr-FR" i="1">
                                <a:latin typeface="Cambria Math" panose="02040503050406030204" pitchFamily="18" charset="0"/>
                              </a:rPr>
                            </m:ctrlPr>
                          </m:sSubPr>
                          <m:e>
                            <m:r>
                              <a:rPr lang="fr-FR">
                                <a:latin typeface="Cambria Math" panose="02040503050406030204" pitchFamily="18" charset="0"/>
                              </a:rPr>
                              <m:t>𝑦</m:t>
                            </m:r>
                          </m:e>
                          <m:sub>
                            <m:r>
                              <a:rPr lang="fr-FR">
                                <a:latin typeface="Cambria Math" panose="02040503050406030204" pitchFamily="18" charset="0"/>
                              </a:rPr>
                              <m:t>0</m:t>
                            </m:r>
                          </m:sub>
                        </m:sSub>
                      </m:e>
                    </m:acc>
                  </m:oMath>
                </a14:m>
                <a:r>
                  <a:rPr lang="fr-FR" dirty="0"/>
                  <a:t>, </a:t>
                </a:r>
                <a14:m>
                  <m:oMath xmlns:m="http://schemas.openxmlformats.org/officeDocument/2006/math">
                    <m:acc>
                      <m:accPr>
                        <m:chr m:val="⃗"/>
                        <m:ctrlPr>
                          <a:rPr lang="fr-FR" i="1">
                            <a:latin typeface="Cambria Math" panose="02040503050406030204" pitchFamily="18" charset="0"/>
                          </a:rPr>
                        </m:ctrlPr>
                      </m:accPr>
                      <m:e>
                        <m:sSub>
                          <m:sSubPr>
                            <m:ctrlPr>
                              <a:rPr lang="fr-FR" i="1">
                                <a:latin typeface="Cambria Math" panose="02040503050406030204" pitchFamily="18" charset="0"/>
                              </a:rPr>
                            </m:ctrlPr>
                          </m:sSubPr>
                          <m:e>
                            <m:r>
                              <a:rPr lang="fr-FR" b="0" i="1" smtClean="0">
                                <a:latin typeface="Cambria Math" panose="02040503050406030204" pitchFamily="18" charset="0"/>
                              </a:rPr>
                              <m:t>𝑧</m:t>
                            </m:r>
                          </m:e>
                          <m:sub>
                            <m:r>
                              <a:rPr lang="fr-FR">
                                <a:latin typeface="Cambria Math" panose="02040503050406030204" pitchFamily="18" charset="0"/>
                              </a:rPr>
                              <m:t>0</m:t>
                            </m:r>
                          </m:sub>
                        </m:sSub>
                      </m:e>
                    </m:acc>
                  </m:oMath>
                </a14:m>
                <a:r>
                  <a:rPr lang="fr-FR" dirty="0"/>
                  <a:t>)</a:t>
                </a:r>
              </a:p>
              <a:p>
                <a:r>
                  <a:rPr lang="fr-FR" dirty="0">
                    <a:ea typeface="Times New Roman" panose="02020603050405020304" pitchFamily="18" charset="0"/>
                  </a:rPr>
                  <a:t> </a:t>
                </a:r>
                <a14:m>
                  <m:oMath xmlns:m="http://schemas.openxmlformats.org/officeDocument/2006/math">
                    <m:d>
                      <m:dPr>
                        <m:begChr m:val="{"/>
                        <m:endChr m:val="}"/>
                        <m:ctrlPr>
                          <a:rPr lang="fr-FR" i="1">
                            <a:latin typeface="Cambria Math" panose="02040503050406030204" pitchFamily="18" charset="0"/>
                            <a:ea typeface="Times New Roman" panose="02020603050405020304" pitchFamily="18" charset="0"/>
                          </a:rPr>
                        </m:ctrlPr>
                      </m:dPr>
                      <m:e>
                        <m:sSub>
                          <m:sSubPr>
                            <m:ctrlPr>
                              <a:rPr lang="fr-FR" i="1">
                                <a:latin typeface="Cambria Math" panose="02040503050406030204" pitchFamily="18" charset="0"/>
                                <a:ea typeface="Times New Roman" panose="02020603050405020304" pitchFamily="18" charset="0"/>
                              </a:rPr>
                            </m:ctrlPr>
                          </m:sSubPr>
                          <m:e>
                            <m:r>
                              <a:rPr lang="fr-FR" i="1">
                                <a:latin typeface="Cambria Math" panose="02040503050406030204" pitchFamily="18" charset="0"/>
                                <a:ea typeface="Times New Roman" panose="02020603050405020304" pitchFamily="18" charset="0"/>
                                <a:cs typeface="Times New Roman" panose="02020603050405020304" pitchFamily="18" charset="0"/>
                              </a:rPr>
                              <m:t>𝒯</m:t>
                            </m:r>
                          </m:e>
                          <m:sub>
                            <m:d>
                              <m:dPr>
                                <m:ctrlPr>
                                  <a:rPr lang="fr-FR" i="1">
                                    <a:latin typeface="Cambria Math" panose="02040503050406030204" pitchFamily="18" charset="0"/>
                                    <a:ea typeface="Times New Roman" panose="02020603050405020304" pitchFamily="18" charset="0"/>
                                  </a:rPr>
                                </m:ctrlPr>
                              </m:dPr>
                              <m:e>
                                <m:r>
                                  <a:rPr lang="fr-FR" i="1">
                                    <a:latin typeface="Cambria Math" panose="02040503050406030204" pitchFamily="18" charset="0"/>
                                    <a:ea typeface="Times New Roman" panose="02020603050405020304" pitchFamily="18" charset="0"/>
                                    <a:cs typeface="Times New Roman" panose="02020603050405020304" pitchFamily="18" charset="0"/>
                                  </a:rPr>
                                  <m:t>2→1</m:t>
                                </m:r>
                              </m:e>
                            </m:d>
                          </m:sub>
                        </m:sSub>
                      </m:e>
                    </m:d>
                    <m:r>
                      <a:rPr lang="fr-FR" i="1">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fr-FR" i="1">
                            <a:latin typeface="Cambria Math" panose="02040503050406030204" pitchFamily="18" charset="0"/>
                            <a:ea typeface="Times New Roman" panose="02020603050405020304" pitchFamily="18" charset="0"/>
                          </a:rPr>
                        </m:ctrlPr>
                      </m:dPr>
                      <m:e>
                        <m:eqArr>
                          <m:eqArrPr>
                            <m:ctrlPr>
                              <a:rPr lang="fr-FR" i="1">
                                <a:latin typeface="Cambria Math" panose="02040503050406030204" pitchFamily="18" charset="0"/>
                                <a:ea typeface="Times New Roman" panose="02020603050405020304" pitchFamily="18" charset="0"/>
                              </a:rPr>
                            </m:ctrlPr>
                          </m:eqArrPr>
                          <m:e>
                            <m:r>
                              <a:rPr lang="fr-FR" i="1">
                                <a:latin typeface="Cambria Math" panose="02040503050406030204" pitchFamily="18" charset="0"/>
                                <a:ea typeface="Times New Roman" panose="02020603050405020304" pitchFamily="18" charset="0"/>
                                <a:cs typeface="Times New Roman" panose="02020603050405020304" pitchFamily="18" charset="0"/>
                              </a:rPr>
                              <m:t>0</m:t>
                            </m:r>
                          </m:e>
                          <m:e>
                            <m:r>
                              <a:rPr lang="fr-FR" i="1">
                                <a:latin typeface="Cambria Math" panose="02040503050406030204" pitchFamily="18" charset="0"/>
                                <a:ea typeface="Times New Roman" panose="02020603050405020304" pitchFamily="18" charset="0"/>
                              </a:rPr>
                              <m:t>200</m:t>
                            </m:r>
                          </m:e>
                          <m:e>
                            <m:r>
                              <a:rPr lang="fr-FR" i="1">
                                <a:latin typeface="Cambria Math" panose="02040503050406030204" pitchFamily="18" charset="0"/>
                                <a:ea typeface="Cambria Math" panose="02040503050406030204" pitchFamily="18" charset="0"/>
                                <a:cs typeface="Cambria Math" panose="02040503050406030204" pitchFamily="18" charset="0"/>
                              </a:rPr>
                              <m:t>0</m:t>
                            </m:r>
                          </m:e>
                        </m:eqArr>
                      </m:e>
                    </m:d>
                    <m:d>
                      <m:dPr>
                        <m:begChr m:val=""/>
                        <m:endChr m:val="}"/>
                        <m:ctrlPr>
                          <a:rPr lang="fr-FR" i="1">
                            <a:latin typeface="Cambria Math" panose="02040503050406030204" pitchFamily="18" charset="0"/>
                            <a:ea typeface="Times New Roman" panose="02020603050405020304" pitchFamily="18" charset="0"/>
                          </a:rPr>
                        </m:ctrlPr>
                      </m:dPr>
                      <m:e>
                        <m:eqArr>
                          <m:eqArrPr>
                            <m:ctrlPr>
                              <a:rPr lang="fr-FR" i="1">
                                <a:latin typeface="Cambria Math" panose="02040503050406030204" pitchFamily="18" charset="0"/>
                                <a:ea typeface="Times New Roman" panose="02020603050405020304" pitchFamily="18" charset="0"/>
                              </a:rPr>
                            </m:ctrlPr>
                          </m:eqArrPr>
                          <m:e>
                            <m:r>
                              <a:rPr lang="fr-FR" i="1">
                                <a:latin typeface="Cambria Math" panose="02040503050406030204" pitchFamily="18" charset="0"/>
                                <a:ea typeface="Times New Roman" panose="02020603050405020304" pitchFamily="18" charset="0"/>
                                <a:cs typeface="Times New Roman" panose="02020603050405020304" pitchFamily="18" charset="0"/>
                              </a:rPr>
                              <m:t>0</m:t>
                            </m:r>
                          </m:e>
                          <m:e>
                            <m:r>
                              <a:rPr lang="fr-FR" i="1">
                                <a:latin typeface="Cambria Math" panose="02040503050406030204" pitchFamily="18" charset="0"/>
                                <a:ea typeface="Times New Roman" panose="02020603050405020304" pitchFamily="18" charset="0"/>
                                <a:cs typeface="Times New Roman" panose="02020603050405020304" pitchFamily="18" charset="0"/>
                              </a:rPr>
                              <m:t>0</m:t>
                            </m:r>
                          </m:e>
                          <m:e>
                            <m:r>
                              <a:rPr lang="fr-FR" i="1">
                                <a:latin typeface="Cambria Math" panose="02040503050406030204" pitchFamily="18" charset="0"/>
                                <a:ea typeface="Times New Roman" panose="02020603050405020304" pitchFamily="18" charset="0"/>
                                <a:cs typeface="Times New Roman" panose="02020603050405020304" pitchFamily="18" charset="0"/>
                              </a:rPr>
                              <m:t>0</m:t>
                            </m:r>
                          </m:e>
                        </m:eqArr>
                      </m:e>
                    </m:d>
                  </m:oMath>
                </a14:m>
                <a:endParaRPr lang="fr-FR" dirty="0"/>
              </a:p>
            </p:txBody>
          </p:sp>
        </mc:Choice>
        <mc:Fallback xmlns="">
          <p:sp>
            <p:nvSpPr>
              <p:cNvPr id="11" name="ZoneTexte 10">
                <a:extLst>
                  <a:ext uri="{FF2B5EF4-FFF2-40B4-BE49-F238E27FC236}">
                    <a16:creationId xmlns:a16="http://schemas.microsoft.com/office/drawing/2014/main" id="{0A21C448-EF2E-0A82-7EE8-05EDD0600760}"/>
                  </a:ext>
                </a:extLst>
              </p:cNvPr>
              <p:cNvSpPr txBox="1">
                <a:spLocks noRot="1" noChangeAspect="1" noMove="1" noResize="1" noEditPoints="1" noAdjustHandles="1" noChangeArrowheads="1" noChangeShapeType="1" noTextEdit="1"/>
              </p:cNvSpPr>
              <p:nvPr/>
            </p:nvSpPr>
            <p:spPr>
              <a:xfrm>
                <a:off x="8650084" y="3273651"/>
                <a:ext cx="3188762" cy="1253613"/>
              </a:xfrm>
              <a:prstGeom prst="rect">
                <a:avLst/>
              </a:prstGeom>
              <a:blipFill>
                <a:blip r:embed="rId6"/>
                <a:stretch>
                  <a:fillRect l="-1721" t="-242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1592DE46-2A59-1D27-76FE-FEB77D2C4B3A}"/>
                  </a:ext>
                </a:extLst>
              </p:cNvPr>
              <p:cNvSpPr txBox="1"/>
              <p:nvPr/>
            </p:nvSpPr>
            <p:spPr>
              <a:xfrm>
                <a:off x="5128259" y="2783582"/>
                <a:ext cx="3395334" cy="2233753"/>
              </a:xfrm>
              <a:prstGeom prst="rect">
                <a:avLst/>
              </a:prstGeom>
              <a:noFill/>
            </p:spPr>
            <p:txBody>
              <a:bodyPr wrap="square" rtlCol="0">
                <a:spAutoFit/>
              </a:bodyPr>
              <a:lstStyle/>
              <a:p>
                <a:r>
                  <a:rPr lang="fr-FR" dirty="0"/>
                  <a:t>Il en résulte que </a:t>
                </a:r>
                <a14:m>
                  <m:oMath xmlns:m="http://schemas.openxmlformats.org/officeDocument/2006/math">
                    <m:acc>
                      <m:accPr>
                        <m:chr m:val="⃗"/>
                        <m:ctrlPr>
                          <a:rPr lang="fr-FR" i="1">
                            <a:latin typeface="Cambria Math" panose="02040503050406030204" pitchFamily="18" charset="0"/>
                          </a:rPr>
                        </m:ctrlPr>
                      </m:accPr>
                      <m:e>
                        <m:sSub>
                          <m:sSubPr>
                            <m:ctrlPr>
                              <a:rPr lang="fr-FR" i="1">
                                <a:latin typeface="Cambria Math" panose="02040503050406030204" pitchFamily="18" charset="0"/>
                              </a:rPr>
                            </m:ctrlPr>
                          </m:sSubPr>
                          <m:e>
                            <m:r>
                              <a:rPr lang="fr-FR">
                                <a:latin typeface="Cambria Math" panose="02040503050406030204" pitchFamily="18" charset="0"/>
                              </a:rPr>
                              <m:t>𝑦</m:t>
                            </m:r>
                          </m:e>
                          <m:sub>
                            <m:r>
                              <a:rPr lang="fr-FR">
                                <a:latin typeface="Cambria Math" panose="02040503050406030204" pitchFamily="18" charset="0"/>
                              </a:rPr>
                              <m:t>0</m:t>
                            </m:r>
                          </m:sub>
                        </m:sSub>
                      </m:e>
                    </m:acc>
                  </m:oMath>
                </a14:m>
                <a:r>
                  <a:rPr lang="fr-FR" dirty="0"/>
                  <a:t>= sin</a:t>
                </a:r>
                <a:r>
                  <a:rPr lang="el-GR" dirty="0">
                    <a:latin typeface="Calibri" panose="020F0502020204030204" pitchFamily="34" charset="0"/>
                    <a:ea typeface="Calibri" panose="020F0502020204030204" pitchFamily="34" charset="0"/>
                    <a:cs typeface="Calibri" panose="020F0502020204030204" pitchFamily="34" charset="0"/>
                  </a:rPr>
                  <a:t>α</a:t>
                </a:r>
                <a:r>
                  <a:rPr lang="fr-FR" dirty="0"/>
                  <a:t> </a:t>
                </a:r>
                <a14:m>
                  <m:oMath xmlns:m="http://schemas.openxmlformats.org/officeDocument/2006/math">
                    <m:acc>
                      <m:accPr>
                        <m:chr m:val="⃗"/>
                        <m:ctrlPr>
                          <a:rPr lang="fr-FR" i="1" dirty="0">
                            <a:latin typeface="Cambria Math" panose="02040503050406030204" pitchFamily="18" charset="0"/>
                          </a:rPr>
                        </m:ctrlPr>
                      </m:accPr>
                      <m:e>
                        <m:r>
                          <a:rPr lang="fr-FR" i="1" dirty="0">
                            <a:latin typeface="Cambria Math" panose="02040503050406030204" pitchFamily="18" charset="0"/>
                          </a:rPr>
                          <m:t>𝑥</m:t>
                        </m:r>
                      </m:e>
                    </m:acc>
                    <m:r>
                      <a:rPr lang="fr-FR" i="1" dirty="0">
                        <a:latin typeface="Cambria Math" panose="02040503050406030204" pitchFamily="18" charset="0"/>
                      </a:rPr>
                      <m:t> </m:t>
                    </m:r>
                  </m:oMath>
                </a14:m>
                <a:r>
                  <a:rPr lang="fr-FR" dirty="0"/>
                  <a:t>+cos</a:t>
                </a:r>
                <a:r>
                  <a:rPr lang="el-GR" dirty="0">
                    <a:latin typeface="Calibri" panose="020F0502020204030204" pitchFamily="34" charset="0"/>
                    <a:ea typeface="Calibri" panose="020F0502020204030204" pitchFamily="34" charset="0"/>
                    <a:cs typeface="Calibri" panose="020F0502020204030204" pitchFamily="34" charset="0"/>
                  </a:rPr>
                  <a:t>α</a:t>
                </a:r>
                <a:r>
                  <a:rPr lang="fr-FR" dirty="0"/>
                  <a:t> </a:t>
                </a:r>
                <a14:m>
                  <m:oMath xmlns:m="http://schemas.openxmlformats.org/officeDocument/2006/math">
                    <m:acc>
                      <m:accPr>
                        <m:chr m:val="⃗"/>
                        <m:ctrlPr>
                          <a:rPr lang="fr-FR" i="1" dirty="0">
                            <a:latin typeface="Cambria Math" panose="02040503050406030204" pitchFamily="18" charset="0"/>
                          </a:rPr>
                        </m:ctrlPr>
                      </m:accPr>
                      <m:e>
                        <m:r>
                          <m:rPr>
                            <m:sty m:val="p"/>
                          </m:rPr>
                          <a:rPr lang="fr-FR" dirty="0">
                            <a:latin typeface="Cambria Math" panose="02040503050406030204" pitchFamily="18" charset="0"/>
                          </a:rPr>
                          <m:t>y</m:t>
                        </m:r>
                      </m:e>
                    </m:acc>
                  </m:oMath>
                </a14:m>
                <a:r>
                  <a:rPr lang="fr-FR" dirty="0"/>
                  <a:t>. Les actions mécaniques de liaison agissant sur la face supérieure du ressort 1 sont modélisables en A par le glisseur</a:t>
                </a:r>
              </a:p>
              <a:p>
                <a:pPr/>
                <a14:m>
                  <m:oMathPara xmlns:m="http://schemas.openxmlformats.org/officeDocument/2006/math">
                    <m:oMathParaPr>
                      <m:jc m:val="centerGroup"/>
                    </m:oMathParaPr>
                    <m:oMath xmlns:m="http://schemas.openxmlformats.org/officeDocument/2006/math">
                      <m:d>
                        <m:dPr>
                          <m:begChr m:val=""/>
                          <m:endChr m:val="}"/>
                          <m:ctrlPr>
                            <a:rPr lang="fr-FR" sz="1800" i="1" smtClean="0">
                              <a:latin typeface="Cambria Math" panose="02040503050406030204" pitchFamily="18" charset="0"/>
                            </a:rPr>
                          </m:ctrlPr>
                        </m:dPr>
                        <m:e>
                          <m:d>
                            <m:dPr>
                              <m:begChr m:val="{"/>
                              <m:endChr m:val=""/>
                              <m:ctrlPr>
                                <a:rPr lang="fr-FR" sz="1800" i="1">
                                  <a:latin typeface="Cambria Math" panose="02040503050406030204" pitchFamily="18" charset="0"/>
                                </a:rPr>
                              </m:ctrlPr>
                            </m:dPr>
                            <m:e>
                              <m:sSub>
                                <m:sSubPr>
                                  <m:ctrlPr>
                                    <a:rPr lang="fr-FR" sz="1800" i="1">
                                      <a:latin typeface="Cambria Math" panose="02040503050406030204" pitchFamily="18" charset="0"/>
                                    </a:rPr>
                                  </m:ctrlPr>
                                </m:sSubPr>
                                <m:e>
                                  <m:r>
                                    <a:rPr lang="fr-FR" sz="1800">
                                      <a:latin typeface="Cambria Math" panose="02040503050406030204" pitchFamily="18" charset="0"/>
                                    </a:rPr>
                                    <m:t>𝒯</m:t>
                                  </m:r>
                                </m:e>
                                <m:sub>
                                  <m:d>
                                    <m:dPr>
                                      <m:ctrlPr>
                                        <a:rPr lang="fr-FR" sz="1800" i="1">
                                          <a:latin typeface="Cambria Math" panose="02040503050406030204" pitchFamily="18" charset="0"/>
                                        </a:rPr>
                                      </m:ctrlPr>
                                    </m:dPr>
                                    <m:e>
                                      <m:r>
                                        <a:rPr lang="fr-FR" sz="1800" b="0" i="0" smtClean="0">
                                          <a:latin typeface="Cambria Math" panose="02040503050406030204" pitchFamily="18" charset="0"/>
                                        </a:rPr>
                                        <m:t>2</m:t>
                                      </m:r>
                                      <m:r>
                                        <a:rPr lang="fr-FR" sz="1800">
                                          <a:latin typeface="Cambria Math" panose="02040503050406030204" pitchFamily="18" charset="0"/>
                                        </a:rPr>
                                        <m:t>→</m:t>
                                      </m:r>
                                      <m:r>
                                        <a:rPr lang="fr-FR" sz="1800" b="0" i="0" smtClean="0">
                                          <a:latin typeface="Cambria Math" panose="02040503050406030204" pitchFamily="18" charset="0"/>
                                        </a:rPr>
                                        <m:t>1</m:t>
                                      </m:r>
                                      <m:r>
                                        <a:rPr lang="fr-FR" sz="1800">
                                          <a:latin typeface="Cambria Math" panose="02040503050406030204" pitchFamily="18" charset="0"/>
                                        </a:rPr>
                                        <m:t> </m:t>
                                      </m:r>
                                    </m:e>
                                  </m:d>
                                </m:sub>
                              </m:sSub>
                            </m:e>
                          </m:d>
                        </m:e>
                      </m:d>
                      <m:r>
                        <a:rPr lang="fr-FR" sz="1800">
                          <a:latin typeface="Cambria Math" panose="02040503050406030204" pitchFamily="18" charset="0"/>
                        </a:rPr>
                        <m:t>=</m:t>
                      </m:r>
                      <m:sPre>
                        <m:sPrePr>
                          <m:ctrlPr>
                            <a:rPr lang="fr-FR" sz="1800" i="1">
                              <a:latin typeface="Cambria Math" panose="02040503050406030204" pitchFamily="18" charset="0"/>
                            </a:rPr>
                          </m:ctrlPr>
                        </m:sPrePr>
                        <m:sub>
                          <m:r>
                            <a:rPr lang="fr-FR" sz="1800">
                              <a:latin typeface="Cambria Math" panose="02040503050406030204" pitchFamily="18" charset="0"/>
                            </a:rPr>
                            <m:t>𝐴</m:t>
                          </m:r>
                        </m:sub>
                        <m:sup/>
                        <m:e>
                          <m:d>
                            <m:dPr>
                              <m:begChr m:val="{"/>
                              <m:endChr m:val="}"/>
                              <m:ctrlPr>
                                <a:rPr lang="fr-FR" sz="1800" i="1">
                                  <a:latin typeface="Cambria Math" panose="02040503050406030204" pitchFamily="18" charset="0"/>
                                </a:rPr>
                              </m:ctrlPr>
                            </m:dPr>
                            <m:e>
                              <m:eqArr>
                                <m:eqArrPr>
                                  <m:ctrlPr>
                                    <a:rPr lang="fr-FR" sz="1800" i="1">
                                      <a:latin typeface="Cambria Math" panose="02040503050406030204" pitchFamily="18" charset="0"/>
                                    </a:rPr>
                                  </m:ctrlPr>
                                </m:eqArrPr>
                                <m:e>
                                  <m:sSub>
                                    <m:sSubPr>
                                      <m:ctrlPr>
                                        <a:rPr lang="fr-FR" sz="1800" i="1">
                                          <a:latin typeface="Cambria Math" panose="02040503050406030204" pitchFamily="18" charset="0"/>
                                        </a:rPr>
                                      </m:ctrlPr>
                                    </m:sSubPr>
                                    <m:e>
                                      <m:acc>
                                        <m:accPr>
                                          <m:chr m:val="⃗"/>
                                          <m:ctrlPr>
                                            <a:rPr lang="fr-FR" sz="1800" i="1">
                                              <a:latin typeface="Cambria Math" panose="02040503050406030204" pitchFamily="18" charset="0"/>
                                            </a:rPr>
                                          </m:ctrlPr>
                                        </m:accPr>
                                        <m:e>
                                          <m:r>
                                            <a:rPr lang="fr-FR" sz="1800">
                                              <a:latin typeface="Cambria Math" panose="02040503050406030204" pitchFamily="18" charset="0"/>
                                            </a:rPr>
                                            <m:t>𝐴</m:t>
                                          </m:r>
                                        </m:e>
                                      </m:acc>
                                    </m:e>
                                    <m:sub>
                                      <m:d>
                                        <m:dPr>
                                          <m:ctrlPr>
                                            <a:rPr lang="fr-FR" sz="1800" i="1">
                                              <a:latin typeface="Cambria Math" panose="02040503050406030204" pitchFamily="18" charset="0"/>
                                            </a:rPr>
                                          </m:ctrlPr>
                                        </m:dPr>
                                        <m:e>
                                          <m:r>
                                            <a:rPr lang="fr-FR" sz="1800" b="0" i="0" smtClean="0">
                                              <a:latin typeface="Cambria Math" panose="02040503050406030204" pitchFamily="18" charset="0"/>
                                            </a:rPr>
                                            <m:t>2</m:t>
                                          </m:r>
                                          <m:r>
                                            <a:rPr lang="fr-FR" sz="1800">
                                              <a:latin typeface="Cambria Math" panose="02040503050406030204" pitchFamily="18" charset="0"/>
                                            </a:rPr>
                                            <m:t>→</m:t>
                                          </m:r>
                                          <m:r>
                                            <a:rPr lang="fr-FR" sz="1800" b="0" i="1" smtClean="0">
                                              <a:latin typeface="Cambria Math" panose="02040503050406030204" pitchFamily="18" charset="0"/>
                                            </a:rPr>
                                            <m:t>1</m:t>
                                          </m:r>
                                        </m:e>
                                      </m:d>
                                    </m:sub>
                                  </m:sSub>
                                </m:e>
                                <m:e>
                                  <m:acc>
                                    <m:accPr>
                                      <m:chr m:val="⃗"/>
                                      <m:ctrlPr>
                                        <a:rPr lang="fr-FR" sz="1800" i="1" smtClean="0">
                                          <a:latin typeface="Cambria Math" panose="02040503050406030204" pitchFamily="18" charset="0"/>
                                        </a:rPr>
                                      </m:ctrlPr>
                                    </m:accPr>
                                    <m:e>
                                      <m:r>
                                        <a:rPr lang="fr-FR" sz="1800" b="0" i="1" smtClean="0">
                                          <a:latin typeface="Cambria Math" panose="02040503050406030204" pitchFamily="18" charset="0"/>
                                        </a:rPr>
                                        <m:t>0</m:t>
                                      </m:r>
                                    </m:e>
                                  </m:acc>
                                </m:e>
                              </m:eqArr>
                            </m:e>
                          </m:d>
                        </m:e>
                      </m:sPre>
                    </m:oMath>
                  </m:oMathPara>
                </a14:m>
                <a:endParaRPr lang="fr-FR" dirty="0"/>
              </a:p>
            </p:txBody>
          </p:sp>
        </mc:Choice>
        <mc:Fallback xmlns="">
          <p:sp>
            <p:nvSpPr>
              <p:cNvPr id="12" name="ZoneTexte 11">
                <a:extLst>
                  <a:ext uri="{FF2B5EF4-FFF2-40B4-BE49-F238E27FC236}">
                    <a16:creationId xmlns:a16="http://schemas.microsoft.com/office/drawing/2014/main" id="{1592DE46-2A59-1D27-76FE-FEB77D2C4B3A}"/>
                  </a:ext>
                </a:extLst>
              </p:cNvPr>
              <p:cNvSpPr txBox="1">
                <a:spLocks noRot="1" noChangeAspect="1" noMove="1" noResize="1" noEditPoints="1" noAdjustHandles="1" noChangeArrowheads="1" noChangeShapeType="1" noTextEdit="1"/>
              </p:cNvSpPr>
              <p:nvPr/>
            </p:nvSpPr>
            <p:spPr>
              <a:xfrm>
                <a:off x="5128259" y="2783582"/>
                <a:ext cx="3395334" cy="2233753"/>
              </a:xfrm>
              <a:prstGeom prst="rect">
                <a:avLst/>
              </a:prstGeom>
              <a:blipFill>
                <a:blip r:embed="rId7"/>
                <a:stretch>
                  <a:fillRect l="-1436" t="-3825" r="-1436"/>
                </a:stretch>
              </a:blipFill>
            </p:spPr>
            <p:txBody>
              <a:bodyPr/>
              <a:lstStyle/>
              <a:p>
                <a:r>
                  <a:rPr lang="fr-FR">
                    <a:noFill/>
                  </a:rPr>
                  <a:t> </a:t>
                </a:r>
              </a:p>
            </p:txBody>
          </p:sp>
        </mc:Fallback>
      </mc:AlternateContent>
    </p:spTree>
    <p:extLst>
      <p:ext uri="{BB962C8B-B14F-4D97-AF65-F5344CB8AC3E}">
        <p14:creationId xmlns:p14="http://schemas.microsoft.com/office/powerpoint/2010/main" val="2691402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FDA9692-ECDC-4B59-86B2-8C90FDE1A0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536712"/>
            <a:ext cx="12192000" cy="63212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31" name="Rectangle 30">
            <a:extLst>
              <a:ext uri="{FF2B5EF4-FFF2-40B4-BE49-F238E27FC236}">
                <a16:creationId xmlns:a16="http://schemas.microsoft.com/office/drawing/2014/main" id="{12C05506-42A1-49C0-9D87-081CCD902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7" name="ZoneTexte 6">
            <a:extLst>
              <a:ext uri="{FF2B5EF4-FFF2-40B4-BE49-F238E27FC236}">
                <a16:creationId xmlns:a16="http://schemas.microsoft.com/office/drawing/2014/main" id="{6E165579-D9CF-7B1B-8D39-5C8E0FD7B634}"/>
              </a:ext>
            </a:extLst>
          </p:cNvPr>
          <p:cNvSpPr txBox="1"/>
          <p:nvPr/>
        </p:nvSpPr>
        <p:spPr>
          <a:xfrm>
            <a:off x="447817" y="4818628"/>
            <a:ext cx="11485103" cy="1508105"/>
          </a:xfrm>
          <a:prstGeom prst="rect">
            <a:avLst/>
          </a:prstGeom>
          <a:noFill/>
        </p:spPr>
        <p:txBody>
          <a:bodyPr wrap="square">
            <a:spAutoFit/>
          </a:bodyPr>
          <a:lstStyle/>
          <a:p>
            <a:pPr algn="l"/>
            <a:endParaRPr lang="fr-FR" sz="2000" b="0" i="0" u="none" strike="noStrike" baseline="0" dirty="0">
              <a:solidFill>
                <a:srgbClr val="000000"/>
              </a:solidFill>
              <a:latin typeface="Times New Roman" panose="02020603050405020304" pitchFamily="18" charset="0"/>
            </a:endParaRPr>
          </a:p>
          <a:p>
            <a:r>
              <a:rPr lang="fr-FR" sz="1800" b="1" i="0" u="none" strike="noStrike" baseline="0" dirty="0">
                <a:solidFill>
                  <a:schemeClr val="bg1"/>
                </a:solidFill>
                <a:latin typeface="Times New Roman" panose="02020603050405020304" pitchFamily="18" charset="0"/>
              </a:rPr>
              <a:t>Cosse de serrage de câble électrique</a:t>
            </a:r>
            <a:r>
              <a:rPr lang="fr-FR" sz="1800" b="0" i="0" u="none" strike="noStrike" baseline="0" dirty="0">
                <a:solidFill>
                  <a:schemeClr val="bg1"/>
                </a:solidFill>
                <a:latin typeface="Times New Roman" panose="02020603050405020304" pitchFamily="18" charset="0"/>
              </a:rPr>
              <a:t>. Elle permet le serrage de câbles électriques de 4 à 11mm de diamètre. Une forte pression au niveau du contact avec le câble est nécessaire pour assurer une résistance électrique de contact la plus faible possible. La pression de contact est obtenue par deux boulons 3 qui permettent de serrer la câble électrique 4 entre le support 1, lié à la borne et la bride de serrage 2.	</a:t>
            </a:r>
          </a:p>
        </p:txBody>
      </p:sp>
      <p:pic>
        <p:nvPicPr>
          <p:cNvPr id="3" name="Image 2" descr="Une image contenant texte, dessin, croquis, écriture manuscrite&#10;&#10;Description générée automatiquement">
            <a:extLst>
              <a:ext uri="{FF2B5EF4-FFF2-40B4-BE49-F238E27FC236}">
                <a16:creationId xmlns:a16="http://schemas.microsoft.com/office/drawing/2014/main" id="{49199EE1-F668-A0F8-E2FD-601C1E2A521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7688" t="22278" r="18612" b="27555"/>
          <a:stretch/>
        </p:blipFill>
        <p:spPr>
          <a:xfrm rot="16200000">
            <a:off x="6072346" y="-498217"/>
            <a:ext cx="4390943" cy="6675120"/>
          </a:xfrm>
          <a:prstGeom prst="rect">
            <a:avLst/>
          </a:prstGeom>
        </p:spPr>
      </p:pic>
      <p:pic>
        <p:nvPicPr>
          <p:cNvPr id="5" name="Image 4" descr="Une image contenant texte, écriture manuscrite, instrument de mesure rigide&#10;&#10;Description générée automatiquement">
            <a:extLst>
              <a:ext uri="{FF2B5EF4-FFF2-40B4-BE49-F238E27FC236}">
                <a16:creationId xmlns:a16="http://schemas.microsoft.com/office/drawing/2014/main" id="{73968C8F-83C5-DEB0-9CD3-CA7A6EE0A4D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l="16678" t="22445" r="39400" b="34720"/>
          <a:stretch/>
        </p:blipFill>
        <p:spPr>
          <a:xfrm rot="16200000">
            <a:off x="1507360" y="1083193"/>
            <a:ext cx="1915538" cy="4172186"/>
          </a:xfrm>
          <a:prstGeom prst="rect">
            <a:avLst/>
          </a:prstGeom>
        </p:spPr>
      </p:pic>
      <p:sp>
        <p:nvSpPr>
          <p:cNvPr id="8" name="Rectangle 7">
            <a:extLst>
              <a:ext uri="{FF2B5EF4-FFF2-40B4-BE49-F238E27FC236}">
                <a16:creationId xmlns:a16="http://schemas.microsoft.com/office/drawing/2014/main" id="{0EB7FAE8-6F6E-C383-E486-41922D18B032}"/>
              </a:ext>
            </a:extLst>
          </p:cNvPr>
          <p:cNvSpPr/>
          <p:nvPr/>
        </p:nvSpPr>
        <p:spPr>
          <a:xfrm>
            <a:off x="11384280" y="586721"/>
            <a:ext cx="662940" cy="44791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0030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FDA9692-ECDC-4B59-86B2-8C90FDE1A0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536712"/>
            <a:ext cx="12192000" cy="63212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31" name="Rectangle 30">
            <a:extLst>
              <a:ext uri="{FF2B5EF4-FFF2-40B4-BE49-F238E27FC236}">
                <a16:creationId xmlns:a16="http://schemas.microsoft.com/office/drawing/2014/main" id="{12C05506-42A1-49C0-9D87-081CCD902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7" name="ZoneTexte 6">
            <a:extLst>
              <a:ext uri="{FF2B5EF4-FFF2-40B4-BE49-F238E27FC236}">
                <a16:creationId xmlns:a16="http://schemas.microsoft.com/office/drawing/2014/main" id="{6E165579-D9CF-7B1B-8D39-5C8E0FD7B634}"/>
              </a:ext>
            </a:extLst>
          </p:cNvPr>
          <p:cNvSpPr txBox="1"/>
          <p:nvPr/>
        </p:nvSpPr>
        <p:spPr>
          <a:xfrm>
            <a:off x="447817" y="5434442"/>
            <a:ext cx="11485103" cy="646331"/>
          </a:xfrm>
          <a:prstGeom prst="rect">
            <a:avLst/>
          </a:prstGeom>
          <a:noFill/>
        </p:spPr>
        <p:txBody>
          <a:bodyPr wrap="square">
            <a:spAutoFit/>
          </a:bodyPr>
          <a:lstStyle/>
          <a:p>
            <a:r>
              <a:rPr lang="fr-FR" sz="1800" b="0" i="0" u="none" strike="noStrike" baseline="0" dirty="0">
                <a:solidFill>
                  <a:schemeClr val="bg1"/>
                </a:solidFill>
                <a:latin typeface="Times New Roman" panose="02020603050405020304" pitchFamily="18" charset="0"/>
              </a:rPr>
              <a:t>Calculer les composantes du torseur d’action de liaison (T(4-&gt;2) en C et déterminer les équations définissant le long de la ligne moyenne AB, les projections sur R des éléments de réduction en G du torseur des efforts de cohésion.	</a:t>
            </a:r>
          </a:p>
        </p:txBody>
      </p:sp>
      <p:pic>
        <p:nvPicPr>
          <p:cNvPr id="5" name="Image 4" descr="Une image contenant texte, écriture manuscrite, instrument de mesure rigide&#10;&#10;Description générée automatiquement">
            <a:extLst>
              <a:ext uri="{FF2B5EF4-FFF2-40B4-BE49-F238E27FC236}">
                <a16:creationId xmlns:a16="http://schemas.microsoft.com/office/drawing/2014/main" id="{73968C8F-83C5-DEB0-9CD3-CA7A6EE0A4D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16678" t="22445" r="39400" b="34720"/>
          <a:stretch/>
        </p:blipFill>
        <p:spPr>
          <a:xfrm rot="16200000">
            <a:off x="1507360" y="1083193"/>
            <a:ext cx="1915538" cy="4172186"/>
          </a:xfrm>
          <a:prstGeom prst="rect">
            <a:avLst/>
          </a:prstGeom>
        </p:spPr>
      </p:pic>
      <p:sp>
        <p:nvSpPr>
          <p:cNvPr id="8" name="Rectangle 7">
            <a:extLst>
              <a:ext uri="{FF2B5EF4-FFF2-40B4-BE49-F238E27FC236}">
                <a16:creationId xmlns:a16="http://schemas.microsoft.com/office/drawing/2014/main" id="{0EB7FAE8-6F6E-C383-E486-41922D18B032}"/>
              </a:ext>
            </a:extLst>
          </p:cNvPr>
          <p:cNvSpPr/>
          <p:nvPr/>
        </p:nvSpPr>
        <p:spPr>
          <a:xfrm>
            <a:off x="11384280" y="586721"/>
            <a:ext cx="662940" cy="44791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8561E841-D568-C306-69F7-4F66AEFE9944}"/>
                  </a:ext>
                </a:extLst>
              </p:cNvPr>
              <p:cNvSpPr txBox="1"/>
              <p:nvPr/>
            </p:nvSpPr>
            <p:spPr>
              <a:xfrm>
                <a:off x="4831079" y="605591"/>
                <a:ext cx="6907598" cy="3380669"/>
              </a:xfrm>
              <a:prstGeom prst="rect">
                <a:avLst/>
              </a:prstGeom>
              <a:noFill/>
            </p:spPr>
            <p:txBody>
              <a:bodyPr wrap="square" rtlCol="0">
                <a:spAutoFit/>
              </a:bodyPr>
              <a:lstStyle/>
              <a:p>
                <a:r>
                  <a:rPr lang="fr-FR" dirty="0"/>
                  <a:t>Cette bride est modélisable par une poutre de ligne moyenne rectiligne ABC.</a:t>
                </a:r>
              </a:p>
              <a:p>
                <a:pPr/>
                <a14:m>
                  <m:oMathPara xmlns:m="http://schemas.openxmlformats.org/officeDocument/2006/math">
                    <m:oMathParaPr>
                      <m:jc m:val="centerGroup"/>
                    </m:oMathParaPr>
                    <m:oMath xmlns:m="http://schemas.openxmlformats.org/officeDocument/2006/math">
                      <m:d>
                        <m:dPr>
                          <m:begChr m:val=""/>
                          <m:endChr m:val="}"/>
                          <m:ctrlPr>
                            <a:rPr lang="fr-FR" sz="1800" i="1" smtClean="0">
                              <a:latin typeface="Cambria Math" panose="02040503050406030204" pitchFamily="18" charset="0"/>
                            </a:rPr>
                          </m:ctrlPr>
                        </m:dPr>
                        <m:e>
                          <m:d>
                            <m:dPr>
                              <m:begChr m:val="{"/>
                              <m:endChr m:val=""/>
                              <m:ctrlPr>
                                <a:rPr lang="fr-FR" sz="1800" i="1">
                                  <a:latin typeface="Cambria Math" panose="02040503050406030204" pitchFamily="18" charset="0"/>
                                </a:rPr>
                              </m:ctrlPr>
                            </m:dPr>
                            <m:e>
                              <m:sSub>
                                <m:sSubPr>
                                  <m:ctrlPr>
                                    <a:rPr lang="fr-FR" sz="1800" i="1">
                                      <a:latin typeface="Cambria Math" panose="02040503050406030204" pitchFamily="18" charset="0"/>
                                    </a:rPr>
                                  </m:ctrlPr>
                                </m:sSubPr>
                                <m:e>
                                  <m:r>
                                    <a:rPr lang="fr-FR" sz="1800">
                                      <a:latin typeface="Cambria Math" panose="02040503050406030204" pitchFamily="18" charset="0"/>
                                    </a:rPr>
                                    <m:t>𝒯</m:t>
                                  </m:r>
                                </m:e>
                                <m:sub>
                                  <m:d>
                                    <m:dPr>
                                      <m:ctrlPr>
                                        <a:rPr lang="fr-FR" sz="1800" i="1">
                                          <a:latin typeface="Cambria Math" panose="02040503050406030204" pitchFamily="18" charset="0"/>
                                        </a:rPr>
                                      </m:ctrlPr>
                                    </m:dPr>
                                    <m:e>
                                      <m:r>
                                        <a:rPr lang="fr-FR" sz="1800" b="0" i="0" smtClean="0">
                                          <a:latin typeface="Cambria Math" panose="02040503050406030204" pitchFamily="18" charset="0"/>
                                        </a:rPr>
                                        <m:t>3</m:t>
                                      </m:r>
                                      <m:r>
                                        <a:rPr lang="fr-FR" sz="1800">
                                          <a:latin typeface="Cambria Math" panose="02040503050406030204" pitchFamily="18" charset="0"/>
                                        </a:rPr>
                                        <m:t>→</m:t>
                                      </m:r>
                                      <m:r>
                                        <a:rPr lang="fr-FR" sz="1800" b="0" i="0" smtClean="0">
                                          <a:latin typeface="Cambria Math" panose="02040503050406030204" pitchFamily="18" charset="0"/>
                                        </a:rPr>
                                        <m:t>2</m:t>
                                      </m:r>
                                      <m:r>
                                        <a:rPr lang="fr-FR" sz="1800">
                                          <a:latin typeface="Cambria Math" panose="02040503050406030204" pitchFamily="18" charset="0"/>
                                        </a:rPr>
                                        <m:t> </m:t>
                                      </m:r>
                                    </m:e>
                                  </m:d>
                                </m:sub>
                              </m:sSub>
                            </m:e>
                          </m:d>
                        </m:e>
                      </m:d>
                      <m:r>
                        <a:rPr lang="fr-FR" sz="1800">
                          <a:latin typeface="Cambria Math" panose="02040503050406030204" pitchFamily="18" charset="0"/>
                        </a:rPr>
                        <m:t>=</m:t>
                      </m:r>
                      <m:sPre>
                        <m:sPrePr>
                          <m:ctrlPr>
                            <a:rPr lang="fr-FR" sz="1800" i="1">
                              <a:latin typeface="Cambria Math" panose="02040503050406030204" pitchFamily="18" charset="0"/>
                            </a:rPr>
                          </m:ctrlPr>
                        </m:sPrePr>
                        <m:sub>
                          <m:r>
                            <a:rPr lang="fr-FR" sz="1800">
                              <a:latin typeface="Cambria Math" panose="02040503050406030204" pitchFamily="18" charset="0"/>
                            </a:rPr>
                            <m:t>𝐴</m:t>
                          </m:r>
                        </m:sub>
                        <m:sup/>
                        <m:e>
                          <m:d>
                            <m:dPr>
                              <m:begChr m:val="{"/>
                              <m:endChr m:val="}"/>
                              <m:ctrlPr>
                                <a:rPr lang="fr-FR" sz="1800" i="1">
                                  <a:latin typeface="Cambria Math" panose="02040503050406030204" pitchFamily="18" charset="0"/>
                                </a:rPr>
                              </m:ctrlPr>
                            </m:dPr>
                            <m:e>
                              <m:eqArr>
                                <m:eqArrPr>
                                  <m:ctrlPr>
                                    <a:rPr lang="fr-FR" sz="1800" i="1">
                                      <a:latin typeface="Cambria Math" panose="02040503050406030204" pitchFamily="18" charset="0"/>
                                    </a:rPr>
                                  </m:ctrlPr>
                                </m:eqArrPr>
                                <m:e>
                                  <m:sSub>
                                    <m:sSubPr>
                                      <m:ctrlPr>
                                        <a:rPr lang="fr-FR" sz="1800" i="1">
                                          <a:latin typeface="Cambria Math" panose="02040503050406030204" pitchFamily="18" charset="0"/>
                                        </a:rPr>
                                      </m:ctrlPr>
                                    </m:sSubPr>
                                    <m:e>
                                      <m:acc>
                                        <m:accPr>
                                          <m:chr m:val="⃗"/>
                                          <m:ctrlPr>
                                            <a:rPr lang="fr-FR" sz="1800" i="1">
                                              <a:latin typeface="Cambria Math" panose="02040503050406030204" pitchFamily="18" charset="0"/>
                                            </a:rPr>
                                          </m:ctrlPr>
                                        </m:accPr>
                                        <m:e>
                                          <m:r>
                                            <a:rPr lang="fr-FR" sz="1800">
                                              <a:latin typeface="Cambria Math" panose="02040503050406030204" pitchFamily="18" charset="0"/>
                                            </a:rPr>
                                            <m:t>𝐴</m:t>
                                          </m:r>
                                        </m:e>
                                      </m:acc>
                                    </m:e>
                                    <m:sub>
                                      <m:d>
                                        <m:dPr>
                                          <m:ctrlPr>
                                            <a:rPr lang="fr-FR" sz="1800" i="1">
                                              <a:latin typeface="Cambria Math" panose="02040503050406030204" pitchFamily="18" charset="0"/>
                                            </a:rPr>
                                          </m:ctrlPr>
                                        </m:dPr>
                                        <m:e>
                                          <m:r>
                                            <a:rPr lang="fr-FR" sz="1800" b="0" i="0" smtClean="0">
                                              <a:latin typeface="Cambria Math" panose="02040503050406030204" pitchFamily="18" charset="0"/>
                                            </a:rPr>
                                            <m:t>3</m:t>
                                          </m:r>
                                          <m:r>
                                            <a:rPr lang="fr-FR" sz="1800">
                                              <a:latin typeface="Cambria Math" panose="02040503050406030204" pitchFamily="18" charset="0"/>
                                            </a:rPr>
                                            <m:t>→</m:t>
                                          </m:r>
                                          <m:r>
                                            <a:rPr lang="fr-FR" sz="1800" b="0" i="1" smtClean="0">
                                              <a:latin typeface="Cambria Math" panose="02040503050406030204" pitchFamily="18" charset="0"/>
                                            </a:rPr>
                                            <m:t>2</m:t>
                                          </m:r>
                                        </m:e>
                                      </m:d>
                                    </m:sub>
                                  </m:sSub>
                                </m:e>
                                <m:e>
                                  <m:acc>
                                    <m:accPr>
                                      <m:chr m:val="⃗"/>
                                      <m:ctrlPr>
                                        <a:rPr lang="fr-FR" sz="1800" i="1" smtClean="0">
                                          <a:latin typeface="Cambria Math" panose="02040503050406030204" pitchFamily="18" charset="0"/>
                                        </a:rPr>
                                      </m:ctrlPr>
                                    </m:accPr>
                                    <m:e>
                                      <m:r>
                                        <a:rPr lang="fr-FR" sz="1800" b="0" i="1" smtClean="0">
                                          <a:latin typeface="Cambria Math" panose="02040503050406030204" pitchFamily="18" charset="0"/>
                                        </a:rPr>
                                        <m:t>0</m:t>
                                      </m:r>
                                    </m:e>
                                  </m:acc>
                                </m:e>
                              </m:eqArr>
                            </m:e>
                          </m:d>
                        </m:e>
                      </m:sPre>
                      <m:r>
                        <a:rPr lang="fr-FR" sz="1800" b="0" i="0" smtClean="0">
                          <a:latin typeface="Cambria Math" panose="02040503050406030204" pitchFamily="18" charset="0"/>
                        </a:rPr>
                        <m:t>,</m:t>
                      </m:r>
                      <m:r>
                        <a:rPr lang="fr-FR" sz="1800" b="0" i="1" smtClean="0">
                          <a:latin typeface="Cambria Math" panose="02040503050406030204" pitchFamily="18" charset="0"/>
                        </a:rPr>
                        <m:t> </m:t>
                      </m:r>
                      <m:d>
                        <m:dPr>
                          <m:begChr m:val=""/>
                          <m:endChr m:val="}"/>
                          <m:ctrlPr>
                            <a:rPr lang="fr-FR" sz="1800" i="1" smtClean="0">
                              <a:latin typeface="Cambria Math" panose="02040503050406030204" pitchFamily="18" charset="0"/>
                            </a:rPr>
                          </m:ctrlPr>
                        </m:dPr>
                        <m:e>
                          <m:d>
                            <m:dPr>
                              <m:begChr m:val="{"/>
                              <m:endChr m:val=""/>
                              <m:ctrlPr>
                                <a:rPr lang="fr-FR" sz="1800" i="1">
                                  <a:latin typeface="Cambria Math" panose="02040503050406030204" pitchFamily="18" charset="0"/>
                                </a:rPr>
                              </m:ctrlPr>
                            </m:dPr>
                            <m:e>
                              <m:sSub>
                                <m:sSubPr>
                                  <m:ctrlPr>
                                    <a:rPr lang="fr-FR" sz="1800" i="1">
                                      <a:latin typeface="Cambria Math" panose="02040503050406030204" pitchFamily="18" charset="0"/>
                                    </a:rPr>
                                  </m:ctrlPr>
                                </m:sSubPr>
                                <m:e>
                                  <m:r>
                                    <a:rPr lang="fr-FR" sz="1800">
                                      <a:latin typeface="Cambria Math" panose="02040503050406030204" pitchFamily="18" charset="0"/>
                                    </a:rPr>
                                    <m:t>𝒯</m:t>
                                  </m:r>
                                </m:e>
                                <m:sub>
                                  <m:d>
                                    <m:dPr>
                                      <m:ctrlPr>
                                        <a:rPr lang="fr-FR" sz="1800" i="1">
                                          <a:latin typeface="Cambria Math" panose="02040503050406030204" pitchFamily="18" charset="0"/>
                                        </a:rPr>
                                      </m:ctrlPr>
                                    </m:dPr>
                                    <m:e>
                                      <m:r>
                                        <a:rPr lang="fr-FR" sz="1800" b="0" i="0" smtClean="0">
                                          <a:latin typeface="Cambria Math" panose="02040503050406030204" pitchFamily="18" charset="0"/>
                                        </a:rPr>
                                        <m:t>3</m:t>
                                      </m:r>
                                      <m:r>
                                        <a:rPr lang="fr-FR" sz="1800">
                                          <a:latin typeface="Cambria Math" panose="02040503050406030204" pitchFamily="18" charset="0"/>
                                        </a:rPr>
                                        <m:t>→</m:t>
                                      </m:r>
                                      <m:r>
                                        <a:rPr lang="fr-FR" sz="1800" b="0" i="0" smtClean="0">
                                          <a:latin typeface="Cambria Math" panose="02040503050406030204" pitchFamily="18" charset="0"/>
                                        </a:rPr>
                                        <m:t>2</m:t>
                                      </m:r>
                                      <m:r>
                                        <a:rPr lang="fr-FR" sz="1800">
                                          <a:latin typeface="Cambria Math" panose="02040503050406030204" pitchFamily="18" charset="0"/>
                                        </a:rPr>
                                        <m:t> </m:t>
                                      </m:r>
                                    </m:e>
                                  </m:d>
                                </m:sub>
                              </m:sSub>
                            </m:e>
                          </m:d>
                        </m:e>
                      </m:d>
                      <m:r>
                        <a:rPr lang="fr-FR" sz="1800">
                          <a:latin typeface="Cambria Math" panose="02040503050406030204" pitchFamily="18" charset="0"/>
                        </a:rPr>
                        <m:t>=</m:t>
                      </m:r>
                      <m:sPre>
                        <m:sPrePr>
                          <m:ctrlPr>
                            <a:rPr lang="fr-FR" sz="1800" i="1">
                              <a:latin typeface="Cambria Math" panose="02040503050406030204" pitchFamily="18" charset="0"/>
                            </a:rPr>
                          </m:ctrlPr>
                        </m:sPrePr>
                        <m:sub>
                          <m:r>
                            <m:rPr>
                              <m:sty m:val="p"/>
                            </m:rPr>
                            <a:rPr lang="fr-FR" sz="1800" b="0" i="0" smtClean="0">
                              <a:latin typeface="Cambria Math" panose="02040503050406030204" pitchFamily="18" charset="0"/>
                            </a:rPr>
                            <m:t>B</m:t>
                          </m:r>
                        </m:sub>
                        <m:sup/>
                        <m:e>
                          <m:d>
                            <m:dPr>
                              <m:begChr m:val="{"/>
                              <m:endChr m:val="}"/>
                              <m:ctrlPr>
                                <a:rPr lang="fr-FR" sz="1800" i="1">
                                  <a:latin typeface="Cambria Math" panose="02040503050406030204" pitchFamily="18" charset="0"/>
                                </a:rPr>
                              </m:ctrlPr>
                            </m:dPr>
                            <m:e>
                              <m:eqArr>
                                <m:eqArrPr>
                                  <m:ctrlPr>
                                    <a:rPr lang="fr-FR" sz="1800" i="1">
                                      <a:latin typeface="Cambria Math" panose="02040503050406030204" pitchFamily="18" charset="0"/>
                                    </a:rPr>
                                  </m:ctrlPr>
                                </m:eqArrPr>
                                <m:e>
                                  <m:sSub>
                                    <m:sSubPr>
                                      <m:ctrlPr>
                                        <a:rPr lang="fr-FR" sz="1800" i="1">
                                          <a:latin typeface="Cambria Math" panose="02040503050406030204" pitchFamily="18" charset="0"/>
                                        </a:rPr>
                                      </m:ctrlPr>
                                    </m:sSubPr>
                                    <m:e>
                                      <m:acc>
                                        <m:accPr>
                                          <m:chr m:val="⃗"/>
                                          <m:ctrlPr>
                                            <a:rPr lang="fr-FR" sz="1800" i="1">
                                              <a:latin typeface="Cambria Math" panose="02040503050406030204" pitchFamily="18" charset="0"/>
                                            </a:rPr>
                                          </m:ctrlPr>
                                        </m:accPr>
                                        <m:e>
                                          <m:r>
                                            <m:rPr>
                                              <m:sty m:val="p"/>
                                            </m:rPr>
                                            <a:rPr lang="fr-FR" sz="1800" b="0" i="0" smtClean="0">
                                              <a:latin typeface="Cambria Math" panose="02040503050406030204" pitchFamily="18" charset="0"/>
                                            </a:rPr>
                                            <m:t>B</m:t>
                                          </m:r>
                                        </m:e>
                                      </m:acc>
                                    </m:e>
                                    <m:sub>
                                      <m:d>
                                        <m:dPr>
                                          <m:ctrlPr>
                                            <a:rPr lang="fr-FR" sz="1800" i="1">
                                              <a:latin typeface="Cambria Math" panose="02040503050406030204" pitchFamily="18" charset="0"/>
                                            </a:rPr>
                                          </m:ctrlPr>
                                        </m:dPr>
                                        <m:e>
                                          <m:r>
                                            <a:rPr lang="fr-FR" sz="1800" b="0" i="0" smtClean="0">
                                              <a:latin typeface="Cambria Math" panose="02040503050406030204" pitchFamily="18" charset="0"/>
                                            </a:rPr>
                                            <m:t>3</m:t>
                                          </m:r>
                                          <m:r>
                                            <a:rPr lang="fr-FR" sz="1800">
                                              <a:latin typeface="Cambria Math" panose="02040503050406030204" pitchFamily="18" charset="0"/>
                                            </a:rPr>
                                            <m:t>→</m:t>
                                          </m:r>
                                          <m:r>
                                            <a:rPr lang="fr-FR" sz="1800" b="0" i="1" smtClean="0">
                                              <a:latin typeface="Cambria Math" panose="02040503050406030204" pitchFamily="18" charset="0"/>
                                            </a:rPr>
                                            <m:t>2</m:t>
                                          </m:r>
                                        </m:e>
                                      </m:d>
                                    </m:sub>
                                  </m:sSub>
                                </m:e>
                                <m:e>
                                  <m:acc>
                                    <m:accPr>
                                      <m:chr m:val="⃗"/>
                                      <m:ctrlPr>
                                        <a:rPr lang="fr-FR" sz="1800" i="1" smtClean="0">
                                          <a:latin typeface="Cambria Math" panose="02040503050406030204" pitchFamily="18" charset="0"/>
                                        </a:rPr>
                                      </m:ctrlPr>
                                    </m:accPr>
                                    <m:e>
                                      <m:r>
                                        <a:rPr lang="fr-FR" sz="1800" b="0" i="1" smtClean="0">
                                          <a:latin typeface="Cambria Math" panose="02040503050406030204" pitchFamily="18" charset="0"/>
                                        </a:rPr>
                                        <m:t>0</m:t>
                                      </m:r>
                                    </m:e>
                                  </m:acc>
                                </m:e>
                              </m:eqArr>
                            </m:e>
                          </m:d>
                        </m:e>
                      </m:sPre>
                    </m:oMath>
                  </m:oMathPara>
                </a14:m>
                <a:endParaRPr lang="fr-FR" dirty="0"/>
              </a:p>
              <a:p>
                <a:endParaRPr lang="fr-FR" dirty="0"/>
              </a:p>
              <a:p>
                <a:pPr algn="ctr"/>
                <a14:m>
                  <m:oMath xmlns:m="http://schemas.openxmlformats.org/officeDocument/2006/math">
                    <m:d>
                      <m:dPr>
                        <m:begChr m:val=""/>
                        <m:endChr m:val="}"/>
                        <m:ctrlPr>
                          <a:rPr lang="fr-FR" sz="1800" i="1" smtClean="0">
                            <a:latin typeface="Cambria Math" panose="02040503050406030204" pitchFamily="18" charset="0"/>
                          </a:rPr>
                        </m:ctrlPr>
                      </m:dPr>
                      <m:e>
                        <m:d>
                          <m:dPr>
                            <m:begChr m:val="{"/>
                            <m:endChr m:val=""/>
                            <m:ctrlPr>
                              <a:rPr lang="fr-FR" sz="1800" i="1">
                                <a:latin typeface="Cambria Math" panose="02040503050406030204" pitchFamily="18" charset="0"/>
                              </a:rPr>
                            </m:ctrlPr>
                          </m:dPr>
                          <m:e>
                            <m:sSub>
                              <m:sSubPr>
                                <m:ctrlPr>
                                  <a:rPr lang="fr-FR" sz="1800" i="1">
                                    <a:latin typeface="Cambria Math" panose="02040503050406030204" pitchFamily="18" charset="0"/>
                                  </a:rPr>
                                </m:ctrlPr>
                              </m:sSubPr>
                              <m:e>
                                <m:r>
                                  <a:rPr lang="fr-FR" sz="1800">
                                    <a:latin typeface="Cambria Math" panose="02040503050406030204" pitchFamily="18" charset="0"/>
                                  </a:rPr>
                                  <m:t>𝒯</m:t>
                                </m:r>
                              </m:e>
                              <m:sub>
                                <m:d>
                                  <m:dPr>
                                    <m:ctrlPr>
                                      <a:rPr lang="fr-FR" sz="1800" i="1">
                                        <a:latin typeface="Cambria Math" panose="02040503050406030204" pitchFamily="18" charset="0"/>
                                      </a:rPr>
                                    </m:ctrlPr>
                                  </m:dPr>
                                  <m:e>
                                    <m:r>
                                      <a:rPr lang="fr-FR" sz="1800" b="0" i="0" smtClean="0">
                                        <a:latin typeface="Cambria Math" panose="02040503050406030204" pitchFamily="18" charset="0"/>
                                      </a:rPr>
                                      <m:t>3</m:t>
                                    </m:r>
                                    <m:r>
                                      <a:rPr lang="fr-FR" sz="1800">
                                        <a:latin typeface="Cambria Math" panose="02040503050406030204" pitchFamily="18" charset="0"/>
                                      </a:rPr>
                                      <m:t>→</m:t>
                                    </m:r>
                                    <m:r>
                                      <a:rPr lang="fr-FR" sz="1800" b="0" i="0" smtClean="0">
                                        <a:latin typeface="Cambria Math" panose="02040503050406030204" pitchFamily="18" charset="0"/>
                                      </a:rPr>
                                      <m:t>2</m:t>
                                    </m:r>
                                    <m:r>
                                      <a:rPr lang="fr-FR" sz="1800">
                                        <a:latin typeface="Cambria Math" panose="02040503050406030204" pitchFamily="18" charset="0"/>
                                      </a:rPr>
                                      <m:t> </m:t>
                                    </m:r>
                                  </m:e>
                                </m:d>
                              </m:sub>
                            </m:sSub>
                          </m:e>
                        </m:d>
                      </m:e>
                    </m:d>
                    <m:r>
                      <a:rPr lang="fr-FR" sz="1800">
                        <a:latin typeface="Cambria Math" panose="02040503050406030204" pitchFamily="18" charset="0"/>
                      </a:rPr>
                      <m:t>=</m:t>
                    </m:r>
                    <m:sPre>
                      <m:sPrePr>
                        <m:ctrlPr>
                          <a:rPr lang="fr-FR" sz="1800" i="1">
                            <a:latin typeface="Cambria Math" panose="02040503050406030204" pitchFamily="18" charset="0"/>
                          </a:rPr>
                        </m:ctrlPr>
                      </m:sPrePr>
                      <m:sub>
                        <m:r>
                          <a:rPr lang="fr-FR" sz="1800">
                            <a:latin typeface="Cambria Math" panose="02040503050406030204" pitchFamily="18" charset="0"/>
                          </a:rPr>
                          <m:t>𝐴</m:t>
                        </m:r>
                      </m:sub>
                      <m:sup/>
                      <m:e>
                        <m:d>
                          <m:dPr>
                            <m:begChr m:val="{"/>
                            <m:endChr m:val="}"/>
                            <m:ctrlPr>
                              <a:rPr lang="fr-FR" sz="1800" i="1">
                                <a:latin typeface="Cambria Math" panose="02040503050406030204" pitchFamily="18" charset="0"/>
                              </a:rPr>
                            </m:ctrlPr>
                          </m:dPr>
                          <m:e>
                            <m:eqArr>
                              <m:eqArrPr>
                                <m:ctrlPr>
                                  <a:rPr lang="fr-FR" sz="1800" b="0" i="1" smtClean="0">
                                    <a:latin typeface="Cambria Math" panose="02040503050406030204" pitchFamily="18" charset="0"/>
                                  </a:rPr>
                                </m:ctrlPr>
                              </m:eqArrPr>
                              <m:e>
                                <m:r>
                                  <a:rPr lang="fr-FR" sz="1800" b="0" i="1" smtClean="0">
                                    <a:latin typeface="Cambria Math" panose="02040503050406030204" pitchFamily="18" charset="0"/>
                                  </a:rPr>
                                  <m:t>0</m:t>
                                </m:r>
                              </m:e>
                              <m:e>
                                <m:r>
                                  <a:rPr lang="fr-FR" b="0" i="1" smtClean="0">
                                    <a:latin typeface="Cambria Math" panose="02040503050406030204" pitchFamily="18" charset="0"/>
                                  </a:rPr>
                                  <m:t>800</m:t>
                                </m:r>
                              </m:e>
                              <m:e>
                                <m:r>
                                  <a:rPr lang="fr-FR" b="0" i="1" smtClean="0">
                                    <a:latin typeface="Cambria Math" panose="02040503050406030204" pitchFamily="18" charset="0"/>
                                  </a:rPr>
                                  <m:t>0</m:t>
                                </m:r>
                              </m:e>
                            </m:eqArr>
                            <m:r>
                              <a:rPr lang="fr-FR" b="0" i="1" smtClean="0">
                                <a:latin typeface="Cambria Math" panose="02040503050406030204" pitchFamily="18" charset="0"/>
                              </a:rPr>
                              <m:t> </m:t>
                            </m:r>
                            <m:eqArr>
                              <m:eqArrPr>
                                <m:ctrlPr>
                                  <a:rPr lang="fr-FR" i="1">
                                    <a:latin typeface="Cambria Math" panose="02040503050406030204" pitchFamily="18" charset="0"/>
                                  </a:rPr>
                                </m:ctrlPr>
                              </m:eqArrPr>
                              <m:e>
                                <m:r>
                                  <a:rPr lang="fr-FR" b="0" i="1" smtClean="0">
                                    <a:latin typeface="Cambria Math" panose="02040503050406030204" pitchFamily="18" charset="0"/>
                                  </a:rPr>
                                  <m:t>0</m:t>
                                </m:r>
                              </m:e>
                              <m:e>
                                <m:r>
                                  <a:rPr lang="fr-FR" b="0" i="1" smtClean="0">
                                    <a:latin typeface="Cambria Math" panose="02040503050406030204" pitchFamily="18" charset="0"/>
                                  </a:rPr>
                                  <m:t>0</m:t>
                                </m:r>
                              </m:e>
                              <m:e>
                                <m:r>
                                  <a:rPr lang="fr-FR" b="0" i="1" smtClean="0">
                                    <a:latin typeface="Cambria Math" panose="02040503050406030204" pitchFamily="18" charset="0"/>
                                  </a:rPr>
                                  <m:t>0</m:t>
                                </m:r>
                              </m:e>
                            </m:eqArr>
                          </m:e>
                        </m:d>
                      </m:e>
                    </m:sPre>
                  </m:oMath>
                </a14:m>
                <a:r>
                  <a:rPr lang="fr-FR" dirty="0"/>
                  <a:t>,</a:t>
                </a:r>
                <a14:m>
                  <m:oMath xmlns:m="http://schemas.openxmlformats.org/officeDocument/2006/math">
                    <m:d>
                      <m:dPr>
                        <m:begChr m:val=""/>
                        <m:endChr m:val="}"/>
                        <m:ctrlPr>
                          <a:rPr lang="fr-FR" sz="1800" i="1" smtClean="0">
                            <a:latin typeface="Cambria Math" panose="02040503050406030204" pitchFamily="18" charset="0"/>
                          </a:rPr>
                        </m:ctrlPr>
                      </m:dPr>
                      <m:e>
                        <m:d>
                          <m:dPr>
                            <m:begChr m:val="{"/>
                            <m:endChr m:val=""/>
                            <m:ctrlPr>
                              <a:rPr lang="fr-FR" sz="1800" i="1">
                                <a:latin typeface="Cambria Math" panose="02040503050406030204" pitchFamily="18" charset="0"/>
                              </a:rPr>
                            </m:ctrlPr>
                          </m:dPr>
                          <m:e>
                            <m:sSub>
                              <m:sSubPr>
                                <m:ctrlPr>
                                  <a:rPr lang="fr-FR" sz="1800" i="1">
                                    <a:latin typeface="Cambria Math" panose="02040503050406030204" pitchFamily="18" charset="0"/>
                                  </a:rPr>
                                </m:ctrlPr>
                              </m:sSubPr>
                              <m:e>
                                <m:r>
                                  <a:rPr lang="fr-FR" sz="1800">
                                    <a:latin typeface="Cambria Math" panose="02040503050406030204" pitchFamily="18" charset="0"/>
                                  </a:rPr>
                                  <m:t>𝒯</m:t>
                                </m:r>
                              </m:e>
                              <m:sub>
                                <m:d>
                                  <m:dPr>
                                    <m:ctrlPr>
                                      <a:rPr lang="fr-FR" sz="1800" i="1">
                                        <a:latin typeface="Cambria Math" panose="02040503050406030204" pitchFamily="18" charset="0"/>
                                      </a:rPr>
                                    </m:ctrlPr>
                                  </m:dPr>
                                  <m:e>
                                    <m:r>
                                      <a:rPr lang="fr-FR" sz="1800" b="0" i="0" smtClean="0">
                                        <a:latin typeface="Cambria Math" panose="02040503050406030204" pitchFamily="18" charset="0"/>
                                      </a:rPr>
                                      <m:t>3</m:t>
                                    </m:r>
                                    <m:r>
                                      <a:rPr lang="fr-FR" sz="1800">
                                        <a:latin typeface="Cambria Math" panose="02040503050406030204" pitchFamily="18" charset="0"/>
                                      </a:rPr>
                                      <m:t>→</m:t>
                                    </m:r>
                                    <m:r>
                                      <a:rPr lang="fr-FR" sz="1800" b="0" i="0" smtClean="0">
                                        <a:latin typeface="Cambria Math" panose="02040503050406030204" pitchFamily="18" charset="0"/>
                                      </a:rPr>
                                      <m:t>2</m:t>
                                    </m:r>
                                    <m:r>
                                      <a:rPr lang="fr-FR" sz="1800">
                                        <a:latin typeface="Cambria Math" panose="02040503050406030204" pitchFamily="18" charset="0"/>
                                      </a:rPr>
                                      <m:t> </m:t>
                                    </m:r>
                                  </m:e>
                                </m:d>
                              </m:sub>
                            </m:sSub>
                          </m:e>
                        </m:d>
                      </m:e>
                    </m:d>
                    <m:r>
                      <a:rPr lang="fr-FR" sz="1800">
                        <a:latin typeface="Cambria Math" panose="02040503050406030204" pitchFamily="18" charset="0"/>
                      </a:rPr>
                      <m:t>=</m:t>
                    </m:r>
                    <m:sPre>
                      <m:sPrePr>
                        <m:ctrlPr>
                          <a:rPr lang="fr-FR" sz="1800" i="1">
                            <a:latin typeface="Cambria Math" panose="02040503050406030204" pitchFamily="18" charset="0"/>
                          </a:rPr>
                        </m:ctrlPr>
                      </m:sPrePr>
                      <m:sub>
                        <m:r>
                          <m:rPr>
                            <m:sty m:val="p"/>
                          </m:rPr>
                          <a:rPr lang="fr-FR" sz="1800" b="0" i="0" smtClean="0">
                            <a:latin typeface="Cambria Math" panose="02040503050406030204" pitchFamily="18" charset="0"/>
                          </a:rPr>
                          <m:t>B</m:t>
                        </m:r>
                      </m:sub>
                      <m:sup/>
                      <m:e>
                        <m:d>
                          <m:dPr>
                            <m:begChr m:val="{"/>
                            <m:endChr m:val="}"/>
                            <m:ctrlPr>
                              <a:rPr lang="fr-FR" sz="1800" i="1">
                                <a:latin typeface="Cambria Math" panose="02040503050406030204" pitchFamily="18" charset="0"/>
                              </a:rPr>
                            </m:ctrlPr>
                          </m:dPr>
                          <m:e>
                            <m:eqArr>
                              <m:eqArrPr>
                                <m:ctrlPr>
                                  <a:rPr lang="fr-FR" sz="1800" b="0" i="1" smtClean="0">
                                    <a:latin typeface="Cambria Math" panose="02040503050406030204" pitchFamily="18" charset="0"/>
                                  </a:rPr>
                                </m:ctrlPr>
                              </m:eqArrPr>
                              <m:e>
                                <m:r>
                                  <a:rPr lang="fr-FR" sz="1800" b="0" i="1" smtClean="0">
                                    <a:latin typeface="Cambria Math" panose="02040503050406030204" pitchFamily="18" charset="0"/>
                                  </a:rPr>
                                  <m:t>0</m:t>
                                </m:r>
                              </m:e>
                              <m:e>
                                <m:r>
                                  <a:rPr lang="fr-FR" b="0" i="1" smtClean="0">
                                    <a:latin typeface="Cambria Math" panose="02040503050406030204" pitchFamily="18" charset="0"/>
                                  </a:rPr>
                                  <m:t>800</m:t>
                                </m:r>
                              </m:e>
                              <m:e>
                                <m:r>
                                  <a:rPr lang="fr-FR" b="0" i="1" smtClean="0">
                                    <a:latin typeface="Cambria Math" panose="02040503050406030204" pitchFamily="18" charset="0"/>
                                  </a:rPr>
                                  <m:t>0</m:t>
                                </m:r>
                              </m:e>
                            </m:eqArr>
                            <m:r>
                              <a:rPr lang="fr-FR" b="0" i="1" smtClean="0">
                                <a:latin typeface="Cambria Math" panose="02040503050406030204" pitchFamily="18" charset="0"/>
                              </a:rPr>
                              <m:t> </m:t>
                            </m:r>
                            <m:eqArr>
                              <m:eqArrPr>
                                <m:ctrlPr>
                                  <a:rPr lang="fr-FR" i="1">
                                    <a:latin typeface="Cambria Math" panose="02040503050406030204" pitchFamily="18" charset="0"/>
                                  </a:rPr>
                                </m:ctrlPr>
                              </m:eqArrPr>
                              <m:e>
                                <m:r>
                                  <a:rPr lang="fr-FR" b="0" i="1" smtClean="0">
                                    <a:latin typeface="Cambria Math" panose="02040503050406030204" pitchFamily="18" charset="0"/>
                                  </a:rPr>
                                  <m:t>0</m:t>
                                </m:r>
                              </m:e>
                              <m:e>
                                <m:r>
                                  <a:rPr lang="fr-FR" b="0" i="1" smtClean="0">
                                    <a:latin typeface="Cambria Math" panose="02040503050406030204" pitchFamily="18" charset="0"/>
                                  </a:rPr>
                                  <m:t>0</m:t>
                                </m:r>
                              </m:e>
                              <m:e>
                                <m:r>
                                  <a:rPr lang="fr-FR" b="0" i="1" smtClean="0">
                                    <a:latin typeface="Cambria Math" panose="02040503050406030204" pitchFamily="18" charset="0"/>
                                  </a:rPr>
                                  <m:t>0</m:t>
                                </m:r>
                              </m:e>
                            </m:eqArr>
                          </m:e>
                        </m:d>
                      </m:e>
                    </m:sPre>
                  </m:oMath>
                </a14:m>
                <a:endParaRPr lang="fr-FR" dirty="0"/>
              </a:p>
              <a:p>
                <a:endParaRPr lang="fr-FR" dirty="0"/>
              </a:p>
              <a:p>
                <a:endParaRPr lang="fr-FR" dirty="0"/>
              </a:p>
              <a:p>
                <a:endParaRPr lang="fr-FR" dirty="0"/>
              </a:p>
            </p:txBody>
          </p:sp>
        </mc:Choice>
        <mc:Fallback xmlns="">
          <p:sp>
            <p:nvSpPr>
              <p:cNvPr id="2" name="ZoneTexte 1">
                <a:extLst>
                  <a:ext uri="{FF2B5EF4-FFF2-40B4-BE49-F238E27FC236}">
                    <a16:creationId xmlns:a16="http://schemas.microsoft.com/office/drawing/2014/main" id="{8561E841-D568-C306-69F7-4F66AEFE9944}"/>
                  </a:ext>
                </a:extLst>
              </p:cNvPr>
              <p:cNvSpPr txBox="1">
                <a:spLocks noRot="1" noChangeAspect="1" noMove="1" noResize="1" noEditPoints="1" noAdjustHandles="1" noChangeArrowheads="1" noChangeShapeType="1" noTextEdit="1"/>
              </p:cNvSpPr>
              <p:nvPr/>
            </p:nvSpPr>
            <p:spPr>
              <a:xfrm>
                <a:off x="4831079" y="605591"/>
                <a:ext cx="6907598" cy="3380669"/>
              </a:xfrm>
              <a:prstGeom prst="rect">
                <a:avLst/>
              </a:prstGeom>
              <a:blipFill>
                <a:blip r:embed="rId5"/>
                <a:stretch>
                  <a:fillRect l="-705" t="-901"/>
                </a:stretch>
              </a:blipFill>
            </p:spPr>
            <p:txBody>
              <a:bodyPr/>
              <a:lstStyle/>
              <a:p>
                <a:r>
                  <a:rPr lang="fr-FR">
                    <a:noFill/>
                  </a:rPr>
                  <a:t> </a:t>
                </a:r>
              </a:p>
            </p:txBody>
          </p:sp>
        </mc:Fallback>
      </mc:AlternateContent>
    </p:spTree>
    <p:extLst>
      <p:ext uri="{BB962C8B-B14F-4D97-AF65-F5344CB8AC3E}">
        <p14:creationId xmlns:p14="http://schemas.microsoft.com/office/powerpoint/2010/main" val="740932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FDA9692-ECDC-4B59-86B2-8C90FDE1A0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536712"/>
            <a:ext cx="12192000" cy="63212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31" name="Rectangle 30">
            <a:extLst>
              <a:ext uri="{FF2B5EF4-FFF2-40B4-BE49-F238E27FC236}">
                <a16:creationId xmlns:a16="http://schemas.microsoft.com/office/drawing/2014/main" id="{12C05506-42A1-49C0-9D87-081CCD902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7" name="ZoneTexte 6">
            <a:extLst>
              <a:ext uri="{FF2B5EF4-FFF2-40B4-BE49-F238E27FC236}">
                <a16:creationId xmlns:a16="http://schemas.microsoft.com/office/drawing/2014/main" id="{6E165579-D9CF-7B1B-8D39-5C8E0FD7B634}"/>
              </a:ext>
            </a:extLst>
          </p:cNvPr>
          <p:cNvSpPr txBox="1"/>
          <p:nvPr/>
        </p:nvSpPr>
        <p:spPr>
          <a:xfrm>
            <a:off x="447817" y="5434442"/>
            <a:ext cx="11485103" cy="369332"/>
          </a:xfrm>
          <a:prstGeom prst="rect">
            <a:avLst/>
          </a:prstGeom>
          <a:noFill/>
        </p:spPr>
        <p:txBody>
          <a:bodyPr wrap="square">
            <a:spAutoFit/>
          </a:bodyPr>
          <a:lstStyle/>
          <a:p>
            <a:r>
              <a:rPr lang="fr-FR" sz="1800" b="0" i="1" u="none" strike="noStrike" baseline="0" dirty="0">
                <a:solidFill>
                  <a:schemeClr val="bg1"/>
                </a:solidFill>
                <a:latin typeface="Times New Roman" panose="02020603050405020304" pitchFamily="18" charset="0"/>
              </a:rPr>
              <a:t>Calculer la déformation unitaire, la contrainte en traction et son module d'élasticité. </a:t>
            </a:r>
            <a:endParaRPr lang="fr-FR" dirty="0">
              <a:solidFill>
                <a:schemeClr val="bg1"/>
              </a:solidFill>
            </a:endParaRPr>
          </a:p>
        </p:txBody>
      </p:sp>
      <p:sp>
        <p:nvSpPr>
          <p:cNvPr id="8" name="Rectangle 7">
            <a:extLst>
              <a:ext uri="{FF2B5EF4-FFF2-40B4-BE49-F238E27FC236}">
                <a16:creationId xmlns:a16="http://schemas.microsoft.com/office/drawing/2014/main" id="{0EB7FAE8-6F6E-C383-E486-41922D18B032}"/>
              </a:ext>
            </a:extLst>
          </p:cNvPr>
          <p:cNvSpPr/>
          <p:nvPr/>
        </p:nvSpPr>
        <p:spPr>
          <a:xfrm>
            <a:off x="11384280" y="586721"/>
            <a:ext cx="662940" cy="44791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8561E841-D568-C306-69F7-4F66AEFE9944}"/>
              </a:ext>
            </a:extLst>
          </p:cNvPr>
          <p:cNvSpPr txBox="1"/>
          <p:nvPr/>
        </p:nvSpPr>
        <p:spPr>
          <a:xfrm>
            <a:off x="4354763" y="1392860"/>
            <a:ext cx="7029517" cy="646331"/>
          </a:xfrm>
          <a:prstGeom prst="rect">
            <a:avLst/>
          </a:prstGeom>
          <a:noFill/>
        </p:spPr>
        <p:txBody>
          <a:bodyPr wrap="square" rtlCol="0">
            <a:spAutoFit/>
          </a:bodyPr>
          <a:lstStyle/>
          <a:p>
            <a:r>
              <a:rPr lang="fr-FR" sz="1800" b="0" i="1" u="none" strike="noStrike" baseline="0" dirty="0">
                <a:solidFill>
                  <a:srgbClr val="000000"/>
                </a:solidFill>
                <a:latin typeface="Times New Roman" panose="02020603050405020304" pitchFamily="18" charset="0"/>
              </a:rPr>
              <a:t>Une tige fixée au plafond reçoit une charge de 285000N et elle s’allonge de 3,8mm. La tige a une section carrée de 20 cm par 20 cm. </a:t>
            </a:r>
            <a:endParaRPr lang="fr-FR" dirty="0"/>
          </a:p>
        </p:txBody>
      </p:sp>
      <p:pic>
        <p:nvPicPr>
          <p:cNvPr id="4" name="Image 3">
            <a:extLst>
              <a:ext uri="{FF2B5EF4-FFF2-40B4-BE49-F238E27FC236}">
                <a16:creationId xmlns:a16="http://schemas.microsoft.com/office/drawing/2014/main" id="{B4295012-DF24-0224-7236-B108228861BA}"/>
              </a:ext>
            </a:extLst>
          </p:cNvPr>
          <p:cNvPicPr>
            <a:picLocks noChangeAspect="1"/>
          </p:cNvPicPr>
          <p:nvPr/>
        </p:nvPicPr>
        <p:blipFill>
          <a:blip r:embed="rId3"/>
          <a:stretch>
            <a:fillRect/>
          </a:stretch>
        </p:blipFill>
        <p:spPr>
          <a:xfrm>
            <a:off x="1673448" y="1050774"/>
            <a:ext cx="1362265" cy="3096057"/>
          </a:xfrm>
          <a:prstGeom prst="rect">
            <a:avLst/>
          </a:prstGeom>
        </p:spPr>
      </p:pic>
    </p:spTree>
    <p:extLst>
      <p:ext uri="{BB962C8B-B14F-4D97-AF65-F5344CB8AC3E}">
        <p14:creationId xmlns:p14="http://schemas.microsoft.com/office/powerpoint/2010/main" val="2124880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FDA9692-ECDC-4B59-86B2-8C90FDE1A0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536712"/>
            <a:ext cx="12192000" cy="63212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31" name="Rectangle 30">
            <a:extLst>
              <a:ext uri="{FF2B5EF4-FFF2-40B4-BE49-F238E27FC236}">
                <a16:creationId xmlns:a16="http://schemas.microsoft.com/office/drawing/2014/main" id="{12C05506-42A1-49C0-9D87-081CCD902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7" name="ZoneTexte 6">
            <a:extLst>
              <a:ext uri="{FF2B5EF4-FFF2-40B4-BE49-F238E27FC236}">
                <a16:creationId xmlns:a16="http://schemas.microsoft.com/office/drawing/2014/main" id="{6E165579-D9CF-7B1B-8D39-5C8E0FD7B634}"/>
              </a:ext>
            </a:extLst>
          </p:cNvPr>
          <p:cNvSpPr txBox="1"/>
          <p:nvPr/>
        </p:nvSpPr>
        <p:spPr>
          <a:xfrm>
            <a:off x="447817" y="5434442"/>
            <a:ext cx="11485103" cy="369332"/>
          </a:xfrm>
          <a:prstGeom prst="rect">
            <a:avLst/>
          </a:prstGeom>
          <a:noFill/>
        </p:spPr>
        <p:txBody>
          <a:bodyPr wrap="square">
            <a:spAutoFit/>
          </a:bodyPr>
          <a:lstStyle/>
          <a:p>
            <a:r>
              <a:rPr lang="fr-FR" sz="1800" b="0" i="1" u="none" strike="noStrike" baseline="0" dirty="0">
                <a:solidFill>
                  <a:schemeClr val="bg1"/>
                </a:solidFill>
                <a:latin typeface="Times New Roman" panose="02020603050405020304" pitchFamily="18" charset="0"/>
              </a:rPr>
              <a:t>Calculer la charge maximum permise.</a:t>
            </a:r>
            <a:endParaRPr lang="fr-FR" dirty="0">
              <a:solidFill>
                <a:schemeClr val="bg1"/>
              </a:solidFill>
            </a:endParaRPr>
          </a:p>
        </p:txBody>
      </p:sp>
      <p:sp>
        <p:nvSpPr>
          <p:cNvPr id="8" name="Rectangle 7">
            <a:extLst>
              <a:ext uri="{FF2B5EF4-FFF2-40B4-BE49-F238E27FC236}">
                <a16:creationId xmlns:a16="http://schemas.microsoft.com/office/drawing/2014/main" id="{0EB7FAE8-6F6E-C383-E486-41922D18B032}"/>
              </a:ext>
            </a:extLst>
          </p:cNvPr>
          <p:cNvSpPr/>
          <p:nvPr/>
        </p:nvSpPr>
        <p:spPr>
          <a:xfrm>
            <a:off x="11384280" y="586721"/>
            <a:ext cx="662940" cy="44791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8561E841-D568-C306-69F7-4F66AEFE9944}"/>
              </a:ext>
            </a:extLst>
          </p:cNvPr>
          <p:cNvSpPr txBox="1"/>
          <p:nvPr/>
        </p:nvSpPr>
        <p:spPr>
          <a:xfrm>
            <a:off x="4354763" y="1392860"/>
            <a:ext cx="7029517" cy="2308324"/>
          </a:xfrm>
          <a:prstGeom prst="rect">
            <a:avLst/>
          </a:prstGeom>
          <a:noFill/>
        </p:spPr>
        <p:txBody>
          <a:bodyPr wrap="square" rtlCol="0">
            <a:spAutoFit/>
          </a:bodyPr>
          <a:lstStyle/>
          <a:p>
            <a:r>
              <a:rPr lang="fr-FR" sz="1800" b="0" i="1" u="none" strike="noStrike" baseline="0" dirty="0">
                <a:solidFill>
                  <a:srgbClr val="000000"/>
                </a:solidFill>
                <a:latin typeface="Times New Roman" panose="02020603050405020304" pitchFamily="18" charset="0"/>
              </a:rPr>
              <a:t>Un poteau de bois est utilisé pour supporter une charge compressive dans le sens des fibres. </a:t>
            </a:r>
          </a:p>
          <a:p>
            <a:r>
              <a:rPr lang="fr-FR" sz="1800" b="0" i="1" u="none" strike="noStrike" baseline="0" dirty="0">
                <a:solidFill>
                  <a:srgbClr val="000000"/>
                </a:solidFill>
                <a:latin typeface="Times New Roman" panose="02020603050405020304" pitchFamily="18" charset="0"/>
              </a:rPr>
              <a:t>La section du poteau est carrée et vaut 235 mm x 235 </a:t>
            </a:r>
            <a:r>
              <a:rPr lang="fr-FR" sz="1800" b="0" i="1" u="none" strike="noStrike" baseline="0" dirty="0" err="1">
                <a:solidFill>
                  <a:srgbClr val="000000"/>
                </a:solidFill>
                <a:latin typeface="Times New Roman" panose="02020603050405020304" pitchFamily="18" charset="0"/>
              </a:rPr>
              <a:t>mm.</a:t>
            </a:r>
            <a:r>
              <a:rPr lang="fr-FR" sz="1800" b="0" i="1" u="none" strike="noStrike" baseline="0">
                <a:solidFill>
                  <a:srgbClr val="000000"/>
                </a:solidFill>
                <a:latin typeface="Times New Roman" panose="02020603050405020304" pitchFamily="18" charset="0"/>
              </a:rPr>
              <a:t> </a:t>
            </a:r>
          </a:p>
          <a:p>
            <a:endParaRPr lang="fr-FR" sz="1800" b="0" i="1" u="none" strike="noStrike" baseline="0" dirty="0">
              <a:solidFill>
                <a:srgbClr val="000000"/>
              </a:solidFill>
              <a:latin typeface="Times New Roman" panose="02020603050405020304" pitchFamily="18" charset="0"/>
            </a:endParaRPr>
          </a:p>
          <a:p>
            <a:pPr marR="0" algn="just"/>
            <a:r>
              <a:rPr lang="fr-FR" i="1" dirty="0">
                <a:solidFill>
                  <a:srgbClr val="000000"/>
                </a:solidFill>
                <a:latin typeface="Times New Roman" panose="02020603050405020304" pitchFamily="18" charset="0"/>
              </a:rPr>
              <a:t>Le bois doit tolérer, dans une construction sans choc, un facteur de sécurité entre 8 et 10; utilisons pour ce calcul le coefficient le plus bas (8). </a:t>
            </a:r>
          </a:p>
          <a:p>
            <a:pPr marR="0" algn="just"/>
            <a:r>
              <a:rPr lang="fr-FR" i="1" dirty="0">
                <a:solidFill>
                  <a:srgbClr val="000000"/>
                </a:solidFill>
                <a:latin typeface="Times New Roman" panose="02020603050405020304" pitchFamily="18" charset="0"/>
              </a:rPr>
              <a:t>La contrainte ultime tolérée pour le bois est de 40 MPa.</a:t>
            </a:r>
          </a:p>
          <a:p>
            <a:endParaRPr lang="fr-FR" dirty="0"/>
          </a:p>
        </p:txBody>
      </p:sp>
      <p:pic>
        <p:nvPicPr>
          <p:cNvPr id="5" name="Image 4">
            <a:extLst>
              <a:ext uri="{FF2B5EF4-FFF2-40B4-BE49-F238E27FC236}">
                <a16:creationId xmlns:a16="http://schemas.microsoft.com/office/drawing/2014/main" id="{12FCB8D5-7DE2-A049-BA1E-028D3A4D7AF9}"/>
              </a:ext>
            </a:extLst>
          </p:cNvPr>
          <p:cNvPicPr>
            <a:picLocks noChangeAspect="1"/>
          </p:cNvPicPr>
          <p:nvPr/>
        </p:nvPicPr>
        <p:blipFill>
          <a:blip r:embed="rId3"/>
          <a:stretch>
            <a:fillRect/>
          </a:stretch>
        </p:blipFill>
        <p:spPr>
          <a:xfrm>
            <a:off x="1561972" y="1512792"/>
            <a:ext cx="1352739" cy="2867425"/>
          </a:xfrm>
          <a:prstGeom prst="rect">
            <a:avLst/>
          </a:prstGeom>
        </p:spPr>
      </p:pic>
    </p:spTree>
    <p:extLst>
      <p:ext uri="{BB962C8B-B14F-4D97-AF65-F5344CB8AC3E}">
        <p14:creationId xmlns:p14="http://schemas.microsoft.com/office/powerpoint/2010/main" val="2720754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FDA9692-ECDC-4B59-86B2-8C90FDE1A0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536712"/>
            <a:ext cx="12192000" cy="63212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31" name="Rectangle 30">
            <a:extLst>
              <a:ext uri="{FF2B5EF4-FFF2-40B4-BE49-F238E27FC236}">
                <a16:creationId xmlns:a16="http://schemas.microsoft.com/office/drawing/2014/main" id="{12C05506-42A1-49C0-9D87-081CCD902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7" name="ZoneTexte 6">
            <a:extLst>
              <a:ext uri="{FF2B5EF4-FFF2-40B4-BE49-F238E27FC236}">
                <a16:creationId xmlns:a16="http://schemas.microsoft.com/office/drawing/2014/main" id="{6E165579-D9CF-7B1B-8D39-5C8E0FD7B634}"/>
              </a:ext>
            </a:extLst>
          </p:cNvPr>
          <p:cNvSpPr txBox="1"/>
          <p:nvPr/>
        </p:nvSpPr>
        <p:spPr>
          <a:xfrm>
            <a:off x="447817" y="5434442"/>
            <a:ext cx="11485103" cy="369332"/>
          </a:xfrm>
          <a:prstGeom prst="rect">
            <a:avLst/>
          </a:prstGeom>
          <a:noFill/>
        </p:spPr>
        <p:txBody>
          <a:bodyPr wrap="square">
            <a:spAutoFit/>
          </a:bodyPr>
          <a:lstStyle/>
          <a:p>
            <a:r>
              <a:rPr lang="fr-FR" sz="1800" b="0" i="1" u="none" strike="noStrike" baseline="0" dirty="0">
                <a:solidFill>
                  <a:schemeClr val="bg1"/>
                </a:solidFill>
                <a:latin typeface="Times New Roman" panose="02020603050405020304" pitchFamily="18" charset="0"/>
              </a:rPr>
              <a:t>Calculer la charge maximum permise.</a:t>
            </a:r>
            <a:endParaRPr lang="fr-FR" dirty="0">
              <a:solidFill>
                <a:schemeClr val="bg1"/>
              </a:solidFill>
            </a:endParaRPr>
          </a:p>
        </p:txBody>
      </p:sp>
      <p:sp>
        <p:nvSpPr>
          <p:cNvPr id="8" name="Rectangle 7">
            <a:extLst>
              <a:ext uri="{FF2B5EF4-FFF2-40B4-BE49-F238E27FC236}">
                <a16:creationId xmlns:a16="http://schemas.microsoft.com/office/drawing/2014/main" id="{0EB7FAE8-6F6E-C383-E486-41922D18B032}"/>
              </a:ext>
            </a:extLst>
          </p:cNvPr>
          <p:cNvSpPr/>
          <p:nvPr/>
        </p:nvSpPr>
        <p:spPr>
          <a:xfrm>
            <a:off x="11384280" y="586721"/>
            <a:ext cx="662940" cy="44791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8561E841-D568-C306-69F7-4F66AEFE9944}"/>
              </a:ext>
            </a:extLst>
          </p:cNvPr>
          <p:cNvSpPr txBox="1"/>
          <p:nvPr/>
        </p:nvSpPr>
        <p:spPr>
          <a:xfrm>
            <a:off x="5215773" y="1392860"/>
            <a:ext cx="5292157" cy="1200329"/>
          </a:xfrm>
          <a:prstGeom prst="rect">
            <a:avLst/>
          </a:prstGeom>
          <a:noFill/>
        </p:spPr>
        <p:txBody>
          <a:bodyPr wrap="square" rtlCol="0">
            <a:spAutoFit/>
          </a:bodyPr>
          <a:lstStyle/>
          <a:p>
            <a:r>
              <a:rPr lang="fr-FR" sz="1800" b="0" i="1" u="none" strike="noStrike" baseline="0" dirty="0">
                <a:solidFill>
                  <a:srgbClr val="000000"/>
                </a:solidFill>
                <a:latin typeface="Times New Roman" panose="02020603050405020304" pitchFamily="18" charset="0"/>
              </a:rPr>
              <a:t>Calculer la déformation angulaire d'une tige d'aluminium (G = 27 </a:t>
            </a:r>
            <a:r>
              <a:rPr lang="fr-FR" sz="1800" b="0" i="1" u="none" strike="noStrike" baseline="0" dirty="0" err="1">
                <a:solidFill>
                  <a:srgbClr val="000000"/>
                </a:solidFill>
                <a:latin typeface="Times New Roman" panose="02020603050405020304" pitchFamily="18" charset="0"/>
              </a:rPr>
              <a:t>Gpa</a:t>
            </a:r>
            <a:r>
              <a:rPr lang="fr-FR" sz="1800" b="0" i="1" u="none" strike="noStrike" baseline="0" dirty="0">
                <a:solidFill>
                  <a:srgbClr val="000000"/>
                </a:solidFill>
                <a:latin typeface="Times New Roman" panose="02020603050405020304" pitchFamily="18" charset="0"/>
              </a:rPr>
              <a:t>) de 5 m de long et de 1 cm2 de section qui est soumise à un effort transversal de 100 kN.</a:t>
            </a:r>
            <a:endParaRPr lang="fr-FR" dirty="0"/>
          </a:p>
        </p:txBody>
      </p:sp>
      <p:pic>
        <p:nvPicPr>
          <p:cNvPr id="4" name="Image 3">
            <a:extLst>
              <a:ext uri="{FF2B5EF4-FFF2-40B4-BE49-F238E27FC236}">
                <a16:creationId xmlns:a16="http://schemas.microsoft.com/office/drawing/2014/main" id="{4F48B49E-BB72-6F6F-3C7F-9BD3EE0FB54E}"/>
              </a:ext>
            </a:extLst>
          </p:cNvPr>
          <p:cNvPicPr>
            <a:picLocks noChangeAspect="1"/>
          </p:cNvPicPr>
          <p:nvPr/>
        </p:nvPicPr>
        <p:blipFill>
          <a:blip r:embed="rId3"/>
          <a:stretch>
            <a:fillRect/>
          </a:stretch>
        </p:blipFill>
        <p:spPr>
          <a:xfrm>
            <a:off x="690366" y="1854525"/>
            <a:ext cx="3639784" cy="2233224"/>
          </a:xfrm>
          <a:prstGeom prst="rect">
            <a:avLst/>
          </a:prstGeom>
        </p:spPr>
      </p:pic>
    </p:spTree>
    <p:extLst>
      <p:ext uri="{BB962C8B-B14F-4D97-AF65-F5344CB8AC3E}">
        <p14:creationId xmlns:p14="http://schemas.microsoft.com/office/powerpoint/2010/main" val="3152552594"/>
      </p:ext>
    </p:extLst>
  </p:cSld>
  <p:clrMapOvr>
    <a:masterClrMapping/>
  </p:clrMapOvr>
</p:sld>
</file>

<file path=ppt/theme/theme1.xml><?xml version="1.0" encoding="utf-8"?>
<a:theme xmlns:a="http://schemas.openxmlformats.org/drawingml/2006/main" name="Dividende">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_61208800_TF56390039_Win32" id="{A2C48D3D-E1CA-4775-A35E-AEC151160406}" vid="{CD9B249E-2ADF-4545-A5EC-8CD837D747F5}"/>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{DD51BAC0-2D80-4784-864C-5D1F128FF927}tf56390039_win32</Template>
  <TotalTime>4121</TotalTime>
  <Words>583</Words>
  <Application>Microsoft Office PowerPoint</Application>
  <PresentationFormat>Grand écran</PresentationFormat>
  <Paragraphs>38</Paragraphs>
  <Slides>8</Slides>
  <Notes>8</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8</vt:i4>
      </vt:variant>
    </vt:vector>
  </HeadingPairs>
  <TitlesOfParts>
    <vt:vector size="15" baseType="lpstr">
      <vt:lpstr>Calibri</vt:lpstr>
      <vt:lpstr>Cambria Math</vt:lpstr>
      <vt:lpstr>Corbel</vt:lpstr>
      <vt:lpstr>Gill Sans MT</vt:lpstr>
      <vt:lpstr>Times New Roman</vt:lpstr>
      <vt:lpstr>Wingdings 2</vt:lpstr>
      <vt:lpstr>Dividende</vt:lpstr>
      <vt:lpstr>Applications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Applications</dc:title>
  <dc:creator>Dominique FICHOT</dc:creator>
  <cp:lastModifiedBy>Dominique FICHOT</cp:lastModifiedBy>
  <cp:revision>4</cp:revision>
  <dcterms:created xsi:type="dcterms:W3CDTF">2023-08-28T12:52:19Z</dcterms:created>
  <dcterms:modified xsi:type="dcterms:W3CDTF">2023-10-03T19:28:36Z</dcterms:modified>
</cp:coreProperties>
</file>