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8"/>
  </p:notesMasterIdLst>
  <p:handoutMasterIdLst>
    <p:handoutMasterId r:id="rId9"/>
  </p:handoutMasterIdLst>
  <p:sldIdLst>
    <p:sldId id="256" r:id="rId2"/>
    <p:sldId id="261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616" autoAdjust="0"/>
  </p:normalViewPr>
  <p:slideViewPr>
    <p:cSldViewPr snapToGrid="0">
      <p:cViewPr varScale="1">
        <p:scale>
          <a:sx n="86" d="100"/>
          <a:sy n="86" d="100"/>
        </p:scale>
        <p:origin x="14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1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367168-A7C3-4A51-ACFE-4D76B720982F}" type="datetime1">
              <a:rPr lang="fr-FR" smtClean="0"/>
              <a:t>10/10/2023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90168E-626C-4E60-93C0-A00D256094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347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B4F1169-1988-463B-A52C-EF5C9A50040C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B3AB32-59DF-41F1-9618-EDFBF5049629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61805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R="0"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92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R="0"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11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R="0"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99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R="0"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3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R="0"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17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F3B20A7-A3FE-46B9-84EA-B4257BA7E60C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5E3FBB-57D2-4FB3-B51E-0FDE8CEE6791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E9F9435-70D7-42BA-8564-5EC34B97B69E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B34D2F-0B02-482E-ABD2-95D8C2FF2A58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26ECFBB-4871-428F-B4AE-1EF357E63674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517F14-0D9C-452E-A596-36902551AE9C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BF800-A62B-4735-B9A7-5450007C0A78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7267E0-A979-4430-94B4-54611641D8EE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8A73B6-B077-488D-82CF-3056D5BAC73E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8F108A3-3495-404B-9869-1BA62DF0E465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B550F6-4238-41AE-B6F4-4D375745C983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BBB97F02-5EDD-4BF6-BE41-AB41D1FEABF8}" type="datetime1">
              <a:rPr lang="fr-FR" noProof="0" smtClean="0"/>
              <a:t>10/10/2023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 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 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pic>
        <p:nvPicPr>
          <p:cNvPr id="7" name="Image 6" descr="Connexions numériques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fr-FR" sz="6000" dirty="0">
                <a:solidFill>
                  <a:schemeClr val="bg1"/>
                </a:solidFill>
              </a:rPr>
              <a:t>Applications (suite)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endParaRPr lang="fr-FR">
              <a:solidFill>
                <a:srgbClr val="7CE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 28">
            <a:extLst>
              <a:ext uri="{FF2B5EF4-FFF2-40B4-BE49-F238E27FC236}">
                <a16:creationId xmlns:a16="http://schemas.microsoft.com/office/drawing/2014/main" id="{BFDA9692-ECDC-4B59-86B2-8C90FDE1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05506-42A1-49C0-9D87-081CCD90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E165579-D9CF-7B1B-8D39-5C8E0FD7B634}"/>
                  </a:ext>
                </a:extLst>
              </p:cNvPr>
              <p:cNvSpPr txBox="1"/>
              <p:nvPr/>
            </p:nvSpPr>
            <p:spPr>
              <a:xfrm>
                <a:off x="413526" y="5256274"/>
                <a:ext cx="11485103" cy="732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endParaRPr lang="fr-FR" sz="20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Faire</a:t>
                </a:r>
                <a:r>
                  <a:rPr lang="fr-FR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l’étude graphique de l’équilibre de la pelle 5 pour arracher le rocher 1 avec un effort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  <m:d>
                          <m:d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5→1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=20 000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E165579-D9CF-7B1B-8D39-5C8E0FD7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26" y="5256274"/>
                <a:ext cx="11485103" cy="732958"/>
              </a:xfrm>
              <a:prstGeom prst="rect">
                <a:avLst/>
              </a:prstGeom>
              <a:blipFill>
                <a:blip r:embed="rId3"/>
                <a:stretch>
                  <a:fillRect l="-478" b="-9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 descr="Une image contenant texte, croquis, dessin, fournitures de bureau&#10;&#10;Description générée automatiquement">
            <a:extLst>
              <a:ext uri="{FF2B5EF4-FFF2-40B4-BE49-F238E27FC236}">
                <a16:creationId xmlns:a16="http://schemas.microsoft.com/office/drawing/2014/main" id="{CADFA95D-5E41-D2E6-613C-736FBDA4F4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81000" contrast="67000"/>
                    </a14:imgEffect>
                  </a14:imgLayer>
                </a14:imgProps>
              </a:ext>
            </a:extLst>
          </a:blip>
          <a:srcRect t="20666" r="14390" b="26132"/>
          <a:stretch/>
        </p:blipFill>
        <p:spPr>
          <a:xfrm rot="16200000">
            <a:off x="1298874" y="-218954"/>
            <a:ext cx="4388031" cy="6090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248C0-90D1-70A9-0FCA-B9E4348FF0B8}"/>
              </a:ext>
            </a:extLst>
          </p:cNvPr>
          <p:cNvSpPr/>
          <p:nvPr/>
        </p:nvSpPr>
        <p:spPr>
          <a:xfrm>
            <a:off x="217170" y="559572"/>
            <a:ext cx="4960620" cy="11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4725E1-4D78-699F-46FC-FB70B7C6A51A}"/>
              </a:ext>
            </a:extLst>
          </p:cNvPr>
          <p:cNvSpPr txBox="1"/>
          <p:nvPr/>
        </p:nvSpPr>
        <p:spPr>
          <a:xfrm>
            <a:off x="6537962" y="632102"/>
            <a:ext cx="52007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tracteur ci-contre est représenté en appui sue ses stabilisateurs(11). Chaque vérin est équipé d’une « sécurité » qui empêche la pression intérieure de dépasser le maximum.</a:t>
            </a:r>
          </a:p>
          <a:p>
            <a:endParaRPr lang="fr-FR" dirty="0"/>
          </a:p>
          <a:p>
            <a:r>
              <a:rPr lang="fr-FR" dirty="0"/>
              <a:t>On considère la manœuvre nécessaire pour extraire le rocher 1 partiellement enterré. On se propose alors de vérifier le dimensionnement du vérin 6.</a:t>
            </a:r>
          </a:p>
          <a:p>
            <a:endParaRPr lang="fr-FR" dirty="0"/>
          </a:p>
          <a:p>
            <a:r>
              <a:rPr lang="fr-FR" dirty="0"/>
              <a:t>L’action du godet 5 sur le rocher 1 est modélisé en W par un glisseur dont la résultante a pour support la droite (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0334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 28">
            <a:extLst>
              <a:ext uri="{FF2B5EF4-FFF2-40B4-BE49-F238E27FC236}">
                <a16:creationId xmlns:a16="http://schemas.microsoft.com/office/drawing/2014/main" id="{BFDA9692-ECDC-4B59-86B2-8C90FDE1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05506-42A1-49C0-9D87-081CCD90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E165579-D9CF-7B1B-8D39-5C8E0FD7B634}"/>
                  </a:ext>
                </a:extLst>
              </p:cNvPr>
              <p:cNvSpPr txBox="1"/>
              <p:nvPr/>
            </p:nvSpPr>
            <p:spPr>
              <a:xfrm>
                <a:off x="413526" y="5256274"/>
                <a:ext cx="11485103" cy="732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endParaRPr lang="fr-FR" sz="20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Faire</a:t>
                </a:r>
                <a:r>
                  <a:rPr lang="fr-FR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l’étude graphique de l’équilibre de la pelle 5 pour arracher le rocher 1 avec un effort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  <m:d>
                          <m:d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5→1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=20 000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E165579-D9CF-7B1B-8D39-5C8E0FD7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26" y="5256274"/>
                <a:ext cx="11485103" cy="732958"/>
              </a:xfrm>
              <a:prstGeom prst="rect">
                <a:avLst/>
              </a:prstGeom>
              <a:blipFill>
                <a:blip r:embed="rId3"/>
                <a:stretch>
                  <a:fillRect l="-478" b="-9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 descr="Une image contenant texte, croquis, dessin, fournitures de bureau&#10;&#10;Description générée automatiquement">
            <a:extLst>
              <a:ext uri="{FF2B5EF4-FFF2-40B4-BE49-F238E27FC236}">
                <a16:creationId xmlns:a16="http://schemas.microsoft.com/office/drawing/2014/main" id="{CADFA95D-5E41-D2E6-613C-736FBDA4F4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81000" contrast="67000"/>
                    </a14:imgEffect>
                  </a14:imgLayer>
                </a14:imgProps>
              </a:ext>
            </a:extLst>
          </a:blip>
          <a:srcRect t="20666" r="14390" b="26132"/>
          <a:stretch/>
        </p:blipFill>
        <p:spPr>
          <a:xfrm rot="16200000">
            <a:off x="1298874" y="-218954"/>
            <a:ext cx="4388031" cy="6090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248C0-90D1-70A9-0FCA-B9E4348FF0B8}"/>
              </a:ext>
            </a:extLst>
          </p:cNvPr>
          <p:cNvSpPr/>
          <p:nvPr/>
        </p:nvSpPr>
        <p:spPr>
          <a:xfrm>
            <a:off x="217170" y="559572"/>
            <a:ext cx="4960620" cy="11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 28">
            <a:extLst>
              <a:ext uri="{FF2B5EF4-FFF2-40B4-BE49-F238E27FC236}">
                <a16:creationId xmlns:a16="http://schemas.microsoft.com/office/drawing/2014/main" id="{BFDA9692-ECDC-4B59-86B2-8C90FDE1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05506-42A1-49C0-9D87-081CCD90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E165579-D9CF-7B1B-8D39-5C8E0FD7B634}"/>
                  </a:ext>
                </a:extLst>
              </p:cNvPr>
              <p:cNvSpPr txBox="1"/>
              <p:nvPr/>
            </p:nvSpPr>
            <p:spPr>
              <a:xfrm>
                <a:off x="595417" y="5027674"/>
                <a:ext cx="1099566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endParaRPr lang="fr-FR" sz="20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Afin de s’assurer que la pression est suffisante pour que la pelle puisse arracher le rocher 1, calculer la pression d’huile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nécessaire pour extraire le rocher 1.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E165579-D9CF-7B1B-8D39-5C8E0FD7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17" y="5027674"/>
                <a:ext cx="10995660" cy="954107"/>
              </a:xfrm>
              <a:prstGeom prst="rect">
                <a:avLst/>
              </a:prstGeom>
              <a:blipFill>
                <a:blip r:embed="rId3"/>
                <a:stretch>
                  <a:fillRect l="-499" b="-89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87248C0-90D1-70A9-0FCA-B9E4348FF0B8}"/>
              </a:ext>
            </a:extLst>
          </p:cNvPr>
          <p:cNvSpPr/>
          <p:nvPr/>
        </p:nvSpPr>
        <p:spPr>
          <a:xfrm>
            <a:off x="217170" y="559572"/>
            <a:ext cx="4960620" cy="11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roquis, dessin, écriture manuscrite&#10;&#10;Description générée automatiquement">
            <a:extLst>
              <a:ext uri="{FF2B5EF4-FFF2-40B4-BE49-F238E27FC236}">
                <a16:creationId xmlns:a16="http://schemas.microsoft.com/office/drawing/2014/main" id="{0CFA2AF5-704A-C122-5310-F934DC143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6782" t="19618" r="6906" b="14077"/>
          <a:stretch/>
        </p:blipFill>
        <p:spPr>
          <a:xfrm rot="-60000">
            <a:off x="28467" y="1237670"/>
            <a:ext cx="8577975" cy="3337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A655E38-EF3B-7D82-E235-14ECDB191815}"/>
                  </a:ext>
                </a:extLst>
              </p:cNvPr>
              <p:cNvSpPr txBox="1"/>
              <p:nvPr/>
            </p:nvSpPr>
            <p:spPr>
              <a:xfrm>
                <a:off x="8732520" y="615025"/>
                <a:ext cx="324231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Le poids du vérin 6 étant négligé,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/>
                  <a:t> reçoit la pression du distributeur.</a:t>
                </a:r>
              </a:p>
              <a:p>
                <a:r>
                  <a:rPr lang="fr-FR" dirty="0"/>
                  <a:t>On sait que la pression intérieure maximale admissible dans le vérin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fr-FR" dirty="0"/>
                  <a:t> = 14,8 </a:t>
                </a:r>
                <a:r>
                  <a:rPr lang="fr-FR" dirty="0" err="1"/>
                  <a:t>Mpa</a:t>
                </a:r>
                <a:r>
                  <a:rPr lang="fr-FR" dirty="0"/>
                  <a:t>.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A655E38-EF3B-7D82-E235-14ECDB191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520" y="615025"/>
                <a:ext cx="3242310" cy="2031325"/>
              </a:xfrm>
              <a:prstGeom prst="rect">
                <a:avLst/>
              </a:prstGeom>
              <a:blipFill>
                <a:blip r:embed="rId6"/>
                <a:stretch>
                  <a:fillRect l="-1695" t="-1802" r="-2825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714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 28">
            <a:extLst>
              <a:ext uri="{FF2B5EF4-FFF2-40B4-BE49-F238E27FC236}">
                <a16:creationId xmlns:a16="http://schemas.microsoft.com/office/drawing/2014/main" id="{BFDA9692-ECDC-4B59-86B2-8C90FDE1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05506-42A1-49C0-9D87-081CCD90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165579-D9CF-7B1B-8D39-5C8E0FD7B634}"/>
              </a:ext>
            </a:extLst>
          </p:cNvPr>
          <p:cNvSpPr txBox="1"/>
          <p:nvPr/>
        </p:nvSpPr>
        <p:spPr>
          <a:xfrm>
            <a:off x="595417" y="5027674"/>
            <a:ext cx="109956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Déterminer le coefficient de sécurité dont dispose le corps du vérin.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248C0-90D1-70A9-0FCA-B9E4348FF0B8}"/>
              </a:ext>
            </a:extLst>
          </p:cNvPr>
          <p:cNvSpPr/>
          <p:nvPr/>
        </p:nvSpPr>
        <p:spPr>
          <a:xfrm>
            <a:off x="217170" y="559572"/>
            <a:ext cx="4960620" cy="11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roquis, dessin, écriture manuscrite&#10;&#10;Description générée automatiquement">
            <a:extLst>
              <a:ext uri="{FF2B5EF4-FFF2-40B4-BE49-F238E27FC236}">
                <a16:creationId xmlns:a16="http://schemas.microsoft.com/office/drawing/2014/main" id="{0CFA2AF5-704A-C122-5310-F934DC143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6782" t="19618" r="6906" b="14077"/>
          <a:stretch/>
        </p:blipFill>
        <p:spPr>
          <a:xfrm rot="-60000">
            <a:off x="28467" y="1237670"/>
            <a:ext cx="8577975" cy="33371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655E38-EF3B-7D82-E235-14ECDB191815}"/>
              </a:ext>
            </a:extLst>
          </p:cNvPr>
          <p:cNvSpPr txBox="1"/>
          <p:nvPr/>
        </p:nvSpPr>
        <p:spPr>
          <a:xfrm>
            <a:off x="8732520" y="615025"/>
            <a:ext cx="3242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l’hypothèse la plus défavorable, nous voulons vérifier la résistance du corps du vérin 1 considéré comme une enveloppe mince d’épaisseur a=10mm.</a:t>
            </a:r>
          </a:p>
          <a:p>
            <a:r>
              <a:rPr lang="fr-FR" dirty="0"/>
              <a:t>L’acier qui constitue celle-ci a une contrainte limite élastique Re= 180 MPa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792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 28">
            <a:extLst>
              <a:ext uri="{FF2B5EF4-FFF2-40B4-BE49-F238E27FC236}">
                <a16:creationId xmlns:a16="http://schemas.microsoft.com/office/drawing/2014/main" id="{BFDA9692-ECDC-4B59-86B2-8C90FDE1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05506-42A1-49C0-9D87-081CCD90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165579-D9CF-7B1B-8D39-5C8E0FD7B634}"/>
              </a:ext>
            </a:extLst>
          </p:cNvPr>
          <p:cNvSpPr txBox="1"/>
          <p:nvPr/>
        </p:nvSpPr>
        <p:spPr>
          <a:xfrm>
            <a:off x="595417" y="5027674"/>
            <a:ext cx="109956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Déterminer la nature de la sollicitation dans la tige, la contrainte maximale et la déformation dans la tige.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248C0-90D1-70A9-0FCA-B9E4348FF0B8}"/>
              </a:ext>
            </a:extLst>
          </p:cNvPr>
          <p:cNvSpPr/>
          <p:nvPr/>
        </p:nvSpPr>
        <p:spPr>
          <a:xfrm>
            <a:off x="217170" y="559572"/>
            <a:ext cx="4960620" cy="11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roquis, dessin, écriture manuscrite&#10;&#10;Description générée automatiquement">
            <a:extLst>
              <a:ext uri="{FF2B5EF4-FFF2-40B4-BE49-F238E27FC236}">
                <a16:creationId xmlns:a16="http://schemas.microsoft.com/office/drawing/2014/main" id="{0CFA2AF5-704A-C122-5310-F934DC143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6782" t="19618" r="6906" b="14077"/>
          <a:stretch/>
        </p:blipFill>
        <p:spPr>
          <a:xfrm rot="-60000">
            <a:off x="28467" y="1237670"/>
            <a:ext cx="8577975" cy="33371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655E38-EF3B-7D82-E235-14ECDB191815}"/>
              </a:ext>
            </a:extLst>
          </p:cNvPr>
          <p:cNvSpPr txBox="1"/>
          <p:nvPr/>
        </p:nvSpPr>
        <p:spPr>
          <a:xfrm>
            <a:off x="8732520" y="615025"/>
            <a:ext cx="324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L’acier qui constitue la tige du vérin a un module d’élasticité E = 2 10</a:t>
            </a:r>
            <a:r>
              <a:rPr lang="fr-FR" baseline="30000" dirty="0"/>
              <a:t>5</a:t>
            </a:r>
            <a:r>
              <a:rPr lang="fr-FR" dirty="0"/>
              <a:t> MPa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49741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08800_TF56390039_Win32" id="{A2C48D3D-E1CA-4775-A35E-AEC151160406}" vid="{CD9B249E-2ADF-4545-A5EC-8CD837D747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{DD51BAC0-2D80-4784-864C-5D1F128FF927}tf56390039_win32</Template>
  <TotalTime>4235</TotalTime>
  <Words>279</Words>
  <Application>Microsoft Office PowerPoint</Application>
  <PresentationFormat>Grand écran</PresentationFormat>
  <Paragraphs>27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Calibri</vt:lpstr>
      <vt:lpstr>Cambria Math</vt:lpstr>
      <vt:lpstr>Gill Sans MT</vt:lpstr>
      <vt:lpstr>Times New Roman</vt:lpstr>
      <vt:lpstr>Wingdings 2</vt:lpstr>
      <vt:lpstr>Dividende</vt:lpstr>
      <vt:lpstr>Applications (suite)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</dc:title>
  <dc:creator>Dominique FICHOT</dc:creator>
  <cp:lastModifiedBy>Dominique FICHOT</cp:lastModifiedBy>
  <cp:revision>7</cp:revision>
  <dcterms:created xsi:type="dcterms:W3CDTF">2023-08-28T12:52:19Z</dcterms:created>
  <dcterms:modified xsi:type="dcterms:W3CDTF">2023-10-10T13:32:51Z</dcterms:modified>
</cp:coreProperties>
</file>