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375" r:id="rId5"/>
    <p:sldId id="391" r:id="rId6"/>
    <p:sldId id="411" r:id="rId7"/>
    <p:sldId id="449" r:id="rId8"/>
    <p:sldId id="450" r:id="rId9"/>
    <p:sldId id="451" r:id="rId10"/>
    <p:sldId id="452" r:id="rId11"/>
    <p:sldId id="453" r:id="rId12"/>
    <p:sldId id="454" r:id="rId13"/>
    <p:sldId id="357" r:id="rId14"/>
    <p:sldId id="455" r:id="rId15"/>
    <p:sldId id="457" r:id="rId16"/>
    <p:sldId id="456" r:id="rId17"/>
    <p:sldId id="458" r:id="rId18"/>
    <p:sldId id="459" r:id="rId19"/>
    <p:sldId id="460" r:id="rId20"/>
    <p:sldId id="461" r:id="rId21"/>
    <p:sldId id="462" r:id="rId22"/>
    <p:sldId id="463" r:id="rId23"/>
    <p:sldId id="464" r:id="rId24"/>
    <p:sldId id="468" r:id="rId25"/>
    <p:sldId id="465" r:id="rId26"/>
    <p:sldId id="469" r:id="rId27"/>
    <p:sldId id="498" r:id="rId28"/>
    <p:sldId id="470" r:id="rId29"/>
    <p:sldId id="471" r:id="rId30"/>
    <p:sldId id="466" r:id="rId31"/>
    <p:sldId id="467" r:id="rId32"/>
    <p:sldId id="472" r:id="rId33"/>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CCCC"/>
    <a:srgbClr val="0066FF"/>
    <a:srgbClr val="A7FFCF"/>
    <a:srgbClr val="6699FF"/>
    <a:srgbClr val="EDFFF5"/>
    <a:srgbClr val="66FF66"/>
    <a:srgbClr val="CC0099"/>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616" autoAdjust="0"/>
  </p:normalViewPr>
  <p:slideViewPr>
    <p:cSldViewPr snapToGrid="0">
      <p:cViewPr>
        <p:scale>
          <a:sx n="100" d="100"/>
          <a:sy n="100" d="100"/>
        </p:scale>
        <p:origin x="174" y="-3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436DF-C117-E716-AC14-3DE093F97B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54EBCF9-D276-8959-8C48-62A96F804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778AEC-5429-41C5-947F-36D1B595FD67}" type="datetime1">
              <a:rPr lang="fr-FR" smtClean="0"/>
              <a:t>25/08/2023</a:t>
            </a:fld>
            <a:endParaRPr lang="fr-FR"/>
          </a:p>
        </p:txBody>
      </p:sp>
      <p:sp>
        <p:nvSpPr>
          <p:cNvPr id="4" name="Espace réservé du pied de page 3">
            <a:extLst>
              <a:ext uri="{FF2B5EF4-FFF2-40B4-BE49-F238E27FC236}">
                <a16:creationId xmlns:a16="http://schemas.microsoft.com/office/drawing/2014/main" id="{33F519C6-69D3-C85C-4E9D-AB9BDE76B4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95A6C8D-1BA3-033A-803D-1647FD1758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145609-722E-460B-8EA2-48A3E992DD85}" type="slidenum">
              <a:rPr lang="fr-FR" smtClean="0"/>
              <a:t>‹N°›</a:t>
            </a:fld>
            <a:endParaRPr lang="fr-FR"/>
          </a:p>
        </p:txBody>
      </p:sp>
    </p:spTree>
    <p:extLst>
      <p:ext uri="{BB962C8B-B14F-4D97-AF65-F5344CB8AC3E}">
        <p14:creationId xmlns:p14="http://schemas.microsoft.com/office/powerpoint/2010/main" val="31033717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2290545-5A73-4FD8-B3F3-3EA264A30574}" type="datetime1">
              <a:rPr lang="fr-FR" noProof="0" smtClean="0"/>
              <a:t>25/08/2023</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F72F06-F6ED-43C1-A86D-15B5F2AFDECD}" type="slidenum">
              <a:rPr lang="fr-FR" noProof="0" smtClean="0"/>
              <a:t>‹N°›</a:t>
            </a:fld>
            <a:endParaRPr lang="fr-FR" noProof="0"/>
          </a:p>
        </p:txBody>
      </p:sp>
    </p:spTree>
    <p:extLst>
      <p:ext uri="{BB962C8B-B14F-4D97-AF65-F5344CB8AC3E}">
        <p14:creationId xmlns:p14="http://schemas.microsoft.com/office/powerpoint/2010/main" val="123148348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a:t>
            </a:fld>
            <a:endParaRPr lang="fr-FR"/>
          </a:p>
        </p:txBody>
      </p:sp>
    </p:spTree>
    <p:extLst>
      <p:ext uri="{BB962C8B-B14F-4D97-AF65-F5344CB8AC3E}">
        <p14:creationId xmlns:p14="http://schemas.microsoft.com/office/powerpoint/2010/main" val="175848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E solide assimilé à une poutre et </a:t>
                </a:r>
                <a:r>
                  <a:rPr lang="fr-FR" sz="1200" b="0" i="0" u="none" strike="noStrike" baseline="0" dirty="0">
                    <a:latin typeface="Cambria Math" panose="02040503050406030204" pitchFamily="18" charset="0"/>
                  </a:rPr>
                  <a:t>𝐸 ̅  </a:t>
                </a:r>
                <a:r>
                  <a:rPr lang="fr-FR" sz="1200" b="0" i="0" u="none" strike="noStrike" baseline="0" dirty="0">
                    <a:latin typeface="NimbusRomanNo9L-Regu"/>
                  </a:rPr>
                  <a:t>l’ensemble extérieur à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R0=(O, </a:t>
                </a:r>
                <a:r>
                  <a:rPr lang="fr-FR" sz="1800" i="0">
                    <a:effectLst/>
                    <a:latin typeface="Cambria Math" panose="02040503050406030204" pitchFamily="18" charset="0"/>
                  </a:rPr>
                  <a:t>(</a:t>
                </a:r>
                <a:r>
                  <a:rPr lang="fr-FR" sz="1200" b="0" i="0">
                    <a:effectLst/>
                    <a:latin typeface="Cambria Math" panose="02040503050406030204" pitchFamily="18" charset="0"/>
                    <a:ea typeface="Times New Roman" panose="02020603050405020304" pitchFamily="18" charset="0"/>
                    <a:cs typeface="Times New Roman" panose="02020603050405020304" pitchFamily="18" charset="0"/>
                  </a:rPr>
                  <a:t>𝑥0</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200" b="0" i="0" u="none" strike="noStrike" baseline="0" dirty="0">
                    <a:latin typeface="NimbusRomanNo9L-Regu"/>
                  </a:rPr>
                  <a:t>, </a:t>
                </a:r>
                <a:r>
                  <a:rPr lang="fr-FR" sz="1800" i="0">
                    <a:effectLst/>
                    <a:latin typeface="Cambria Math" panose="02040503050406030204" pitchFamily="18" charset="0"/>
                  </a:rPr>
                  <a:t>(</a:t>
                </a:r>
                <a:r>
                  <a:rPr lang="fr-FR" sz="1800" b="0" i="0">
                    <a:effectLst/>
                    <a:latin typeface="Cambria Math" panose="02040503050406030204" pitchFamily="18" charset="0"/>
                    <a:ea typeface="Times New Roman" panose="02020603050405020304" pitchFamily="18" charset="0"/>
                  </a:rPr>
                  <a:t>𝑦0) ⃗</a:t>
                </a:r>
                <a:r>
                  <a:rPr lang="fr-FR" sz="1200" b="0" i="0" u="none" strike="noStrike" baseline="0" dirty="0">
                    <a:latin typeface="NimbusRomanNo9L-Regu"/>
                  </a:rPr>
                  <a:t>, </a:t>
                </a:r>
                <a:r>
                  <a:rPr lang="fr-FR" sz="1800" i="0">
                    <a:effectLst/>
                    <a:latin typeface="Cambria Math" panose="02040503050406030204" pitchFamily="18" charset="0"/>
                  </a:rPr>
                  <a:t>(</a:t>
                </a:r>
                <a:r>
                  <a:rPr lang="fr-FR" sz="1800" b="0" i="0">
                    <a:effectLst/>
                    <a:latin typeface="Cambria Math" panose="02040503050406030204" pitchFamily="18" charset="0"/>
                    <a:ea typeface="Times New Roman" panose="02020603050405020304" pitchFamily="18" charset="0"/>
                  </a:rPr>
                  <a:t>𝑧0) ⃗</a:t>
                </a:r>
                <a:r>
                  <a:rPr lang="fr-FR" sz="1200" b="0" i="0" u="none" strike="noStrike" baseline="0" dirty="0">
                    <a:latin typeface="NimbusRomanNo9L-Regu"/>
                  </a:rPr>
                  <a:t>) est un repère lié à E, très souvent c’est celui utilisé pour l’étude statique de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R0 est tel qu’un de ses axes est confondu avec la ligne moyenne.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P est un plan perpendiculaire à (O, </a:t>
                </a:r>
                <a:r>
                  <a:rPr lang="fr-FR" sz="1800" i="0">
                    <a:effectLst/>
                    <a:latin typeface="Cambria Math" panose="02040503050406030204" pitchFamily="18" charset="0"/>
                  </a:rPr>
                  <a:t>(</a:t>
                </a:r>
                <a:r>
                  <a:rPr lang="fr-FR" sz="1200" b="0" i="0">
                    <a:effectLst/>
                    <a:latin typeface="Cambria Math" panose="02040503050406030204" pitchFamily="18" charset="0"/>
                    <a:ea typeface="Times New Roman" panose="02020603050405020304" pitchFamily="18" charset="0"/>
                    <a:cs typeface="Times New Roman" panose="02020603050405020304" pitchFamily="18" charset="0"/>
                  </a:rPr>
                  <a:t>𝑥0</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200" b="0" i="0" u="none" strike="noStrike" baseline="0" dirty="0">
                    <a:latin typeface="NimbusRomanNo9L-Regu"/>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S la section droite de E dans le plan P</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G d’abscisse x, centre de la surface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Le vecteur position </a:t>
                </a:r>
                <a:r>
                  <a:rPr lang="fr-FR" sz="1800" i="0">
                    <a:effectLst/>
                    <a:latin typeface="Cambria Math" panose="02040503050406030204" pitchFamily="18" charset="0"/>
                  </a:rPr>
                  <a:t>(</a:t>
                </a:r>
                <a:r>
                  <a:rPr lang="fr-FR" sz="1800" b="0" i="0">
                    <a:effectLst/>
                    <a:latin typeface="Cambria Math" panose="02040503050406030204" pitchFamily="18" charset="0"/>
                    <a:ea typeface="Times New Roman" panose="02020603050405020304" pitchFamily="18" charset="0"/>
                  </a:rPr>
                  <a:t>𝑂𝐺) ⃗</a:t>
                </a:r>
                <a:r>
                  <a:rPr lang="fr-FR" sz="1200" b="0" i="0" u="none" strike="noStrike" baseline="0" dirty="0">
                    <a:latin typeface="NimbusRomanNo9L-Regu"/>
                  </a:rPr>
                  <a:t>= </a:t>
                </a:r>
                <a:r>
                  <a:rPr lang="fr-FR" sz="1800" b="0" i="0">
                    <a:effectLst/>
                    <a:latin typeface="Cambria Math" panose="02040503050406030204" pitchFamily="18" charset="0"/>
                    <a:ea typeface="Times New Roman" panose="02020603050405020304" pitchFamily="18" charset="0"/>
                  </a:rPr>
                  <a:t>x</a:t>
                </a:r>
                <a:r>
                  <a:rPr lang="fr-FR" sz="1800" i="0">
                    <a:effectLst/>
                    <a:latin typeface="Cambria Math" panose="02040503050406030204" pitchFamily="18" charset="0"/>
                  </a:rPr>
                  <a:t>(</a:t>
                </a:r>
                <a:r>
                  <a:rPr lang="fr-FR" sz="1200" b="0" i="0">
                    <a:effectLst/>
                    <a:latin typeface="Cambria Math" panose="02040503050406030204" pitchFamily="18" charset="0"/>
                    <a:ea typeface="Times New Roman" panose="02020603050405020304" pitchFamily="18" charset="0"/>
                    <a:cs typeface="Times New Roman" panose="02020603050405020304" pitchFamily="18" charset="0"/>
                  </a:rPr>
                  <a:t>𝑥0</a:t>
                </a:r>
                <a:r>
                  <a:rPr lang="fr-FR" sz="1800" b="0" i="0">
                    <a:effectLst/>
                    <a:latin typeface="Cambria Math" panose="02040503050406030204" pitchFamily="18" charset="0"/>
                    <a:ea typeface="Times New Roman" panose="02020603050405020304" pitchFamily="18" charset="0"/>
                    <a:cs typeface="Times New Roman" panose="02020603050405020304" pitchFamily="18" charset="0"/>
                  </a:rPr>
                  <a:t>) ⃗</a:t>
                </a:r>
                <a:r>
                  <a:rPr lang="fr-FR" sz="1200" b="0" i="0" u="none" strike="noStrike" baseline="0" dirty="0">
                    <a:latin typeface="NimbusRomanNo9L-Regu"/>
                  </a:rPr>
                  <a:t> définit la position de la section droite fictive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La coupure fictive par le plan P partage la poutre E en deux tronçons E1 et E2. On convient de déplacer le plan de coupure d’une extrémité à l’autre de la poutre et toujours dans le même sens.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10</a:t>
            </a:fld>
            <a:endParaRPr lang="fr-FR"/>
          </a:p>
        </p:txBody>
      </p:sp>
    </p:spTree>
    <p:extLst>
      <p:ext uri="{BB962C8B-B14F-4D97-AF65-F5344CB8AC3E}">
        <p14:creationId xmlns:p14="http://schemas.microsoft.com/office/powerpoint/2010/main" val="418371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dirty="0">
                    <a:latin typeface="NimbusRomanNo9L-Regu"/>
                  </a:rPr>
                  <a:t>Définition du torseur de cohésion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Les actions que le tronçon E2 exerce sur le tronçon E1 à travers la section droite fictive S sont des efforts intérieurs à la poutre E. nous en ignorons a priori la répartition, mais nous pouvons les modéliser par un torseur appelé Torseur de cohésion </a:t>
                </a:r>
                <a:r>
                  <a:rPr lang="fr-FR"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𝒯_𝑐𝑜ℎ ┤}</a:t>
                </a:r>
                <a:r>
                  <a:rPr lang="fr-FR" sz="1200" b="0" i="0" u="none" strike="noStrike" baseline="0" dirty="0">
                    <a:latin typeface="NimbusRomanNo9L-Regu"/>
                  </a:rPr>
                  <a:t> et exprimer ces éléments de réduction au point G du centre de la surface 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11</a:t>
            </a:fld>
            <a:endParaRPr lang="fr-FR"/>
          </a:p>
        </p:txBody>
      </p:sp>
    </p:spTree>
    <p:extLst>
      <p:ext uri="{BB962C8B-B14F-4D97-AF65-F5344CB8AC3E}">
        <p14:creationId xmlns:p14="http://schemas.microsoft.com/office/powerpoint/2010/main" val="2951000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latin typeface="NimbusRomanNo9L-Regu"/>
                  </a:rPr>
                  <a:t>Les équations d’équilibre de la poutre </a:t>
                </a:r>
                <a:r>
                  <a:rPr lang="fr-FR"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𝒯_((𝐸 ̅→𝐸) ) ┤}=</a:t>
                </a:r>
                <a:r>
                  <a:rPr lang="fr-FR" i="0">
                    <a:effectLst/>
                    <a:latin typeface="Cambria Math" panose="02040503050406030204" pitchFamily="18" charset="0"/>
                  </a:rPr>
                  <a:t>(</a:t>
                </a:r>
                <a:r>
                  <a:rPr lang="fr-FR" sz="1800" i="0">
                    <a:effectLst/>
                    <a:latin typeface="Cambria Math" panose="02040503050406030204" pitchFamily="18" charset="0"/>
                  </a:rPr>
                  <a:t>_</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𝐺^){█(𝑅 ⃗_((𝐸 ̅→𝐸 ) )@(𝑀_𝐺 ) ⃗_((𝐸 ̅→𝐸 ) ) )}   </a:t>
                </a:r>
                <a:r>
                  <a:rPr lang="fr-FR" sz="1200" b="0" i="0" u="none" strike="noStrike" baseline="0" dirty="0">
                    <a:latin typeface="NimbusRomanNo9L-Regu"/>
                  </a:rPr>
                  <a:t>peuvent s’écrire : </a:t>
                </a:r>
                <a:r>
                  <a:rPr lang="fr-FR" sz="1200" i="0" kern="1200">
                    <a:solidFill>
                      <a:schemeClr val="tx1"/>
                    </a:solidFill>
                    <a:effectLst/>
                    <a:latin typeface="+mn-lt"/>
                    <a:ea typeface="+mn-ea"/>
                    <a:cs typeface="+mn-cs"/>
                  </a:rPr>
                  <a:t>(_𝐺^){█(𝑅 ⃗_((𝐸 ̅→𝐸_1  ))+ 𝑅 ⃗_((𝐸 ̅→𝐸_2  ))=0 ⃗@(𝑀_𝐺 ) ⃗_((𝐸 ̅→𝐸_1  ))+(𝑀_𝐺 ) ⃗_((𝐸 ̅→𝐸_2  ))=0 ⃗ )} </a:t>
                </a:r>
                <a:endParaRPr lang="fr-FR" sz="1200" b="0"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12</a:t>
            </a:fld>
            <a:endParaRPr lang="fr-FR"/>
          </a:p>
        </p:txBody>
      </p:sp>
    </p:spTree>
    <p:extLst>
      <p:ext uri="{BB962C8B-B14F-4D97-AF65-F5344CB8AC3E}">
        <p14:creationId xmlns:p14="http://schemas.microsoft.com/office/powerpoint/2010/main" val="248315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13</a:t>
            </a:fld>
            <a:endParaRPr lang="fr-FR"/>
          </a:p>
        </p:txBody>
      </p:sp>
    </p:spTree>
    <p:extLst>
      <p:ext uri="{BB962C8B-B14F-4D97-AF65-F5344CB8AC3E}">
        <p14:creationId xmlns:p14="http://schemas.microsoft.com/office/powerpoint/2010/main" val="339918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dirty="0">
                    <a:latin typeface="NimbusRomanNo9L-Regu"/>
                  </a:rPr>
                  <a:t>Appliquons le PFS à E1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𝒯_((𝐸 ̅→𝐸_1 ) ) ┤}+</a:t>
                </a:r>
                <a:r>
                  <a:rPr lang="fr-FR"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𝒯_𝑐𝑜ℎ ┤}=</a:t>
                </a:r>
                <a:r>
                  <a:rPr lang="fr-FR" i="0">
                    <a:effectLst/>
                    <a:latin typeface="Cambria Math" panose="02040503050406030204" pitchFamily="18" charset="0"/>
                  </a:rPr>
                  <a:t>{</a:t>
                </a:r>
                <a:r>
                  <a:rPr lang="fr-FR" sz="1800" i="0">
                    <a:effectLst/>
                    <a:latin typeface="Cambria Math" panose="02040503050406030204" pitchFamily="18" charset="0"/>
                    <a:ea typeface="Times New Roman" panose="02020603050405020304" pitchFamily="18" charset="0"/>
                    <a:cs typeface="Times New Roman" panose="02020603050405020304" pitchFamily="18" charset="0"/>
                  </a:rPr>
                  <a:t>0 ⃗ ┤} </a:t>
                </a:r>
                <a:endParaRPr lang="fr-FR" sz="1200" b="1"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baseline="0" dirty="0">
                  <a:latin typeface="NimbusRoman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14</a:t>
            </a:fld>
            <a:endParaRPr lang="fr-FR"/>
          </a:p>
        </p:txBody>
      </p:sp>
    </p:spTree>
    <p:extLst>
      <p:ext uri="{BB962C8B-B14F-4D97-AF65-F5344CB8AC3E}">
        <p14:creationId xmlns:p14="http://schemas.microsoft.com/office/powerpoint/2010/main" val="284674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a:solidFill>
                      <a:srgbClr val="836967"/>
                    </a:solidFill>
                    <a:latin typeface="Cambria Math" panose="02040503050406030204" pitchFamily="18" charset="0"/>
                  </a:rPr>
                  <a:t>(_</a:t>
                </a:r>
                <a:r>
                  <a:rPr lang="fr-FR" sz="1200" i="0">
                    <a:latin typeface="Cambria Math" panose="02040503050406030204" pitchFamily="18" charset="0"/>
                  </a:rPr>
                  <a:t>𝐺^</a:t>
                </a:r>
                <a:r>
                  <a:rPr lang="fr-FR" sz="1200" i="0">
                    <a:solidFill>
                      <a:srgbClr val="836967"/>
                    </a:solidFill>
                    <a:latin typeface="Cambria Math" panose="02040503050406030204" pitchFamily="18" charset="0"/>
                  </a:rPr>
                  <a:t>){█(</a:t>
                </a:r>
                <a:r>
                  <a:rPr lang="fr-FR" sz="1200" i="0">
                    <a:latin typeface="Cambria Math" panose="02040503050406030204" pitchFamily="18" charset="0"/>
                  </a:rPr>
                  <a:t>𝑅</a:t>
                </a:r>
                <a:r>
                  <a:rPr lang="fr-FR" sz="1200" i="0">
                    <a:solidFill>
                      <a:srgbClr val="836967"/>
                    </a:solidFill>
                    <a:latin typeface="Cambria Math" panose="02040503050406030204" pitchFamily="18" charset="0"/>
                  </a:rPr>
                  <a:t> ⃗_((</a:t>
                </a:r>
                <a:r>
                  <a:rPr lang="fr-FR" sz="1200" i="0">
                    <a:latin typeface="Cambria Math" panose="02040503050406030204" pitchFamily="18" charset="0"/>
                  </a:rPr>
                  <a:t>𝐸</a:t>
                </a:r>
                <a:r>
                  <a:rPr lang="fr-FR" sz="1200" i="0">
                    <a:solidFill>
                      <a:srgbClr val="836967"/>
                    </a:solidFill>
                    <a:latin typeface="Cambria Math" panose="02040503050406030204" pitchFamily="18" charset="0"/>
                  </a:rPr>
                  <a:t> ̅</a:t>
                </a:r>
                <a:r>
                  <a:rPr lang="fr-FR" sz="1200" i="0">
                    <a:latin typeface="Cambria Math" panose="02040503050406030204" pitchFamily="18" charset="0"/>
                  </a:rPr>
                  <a:t>→𝐸</a:t>
                </a:r>
                <a:r>
                  <a:rPr lang="fr-FR" sz="1200" i="0">
                    <a:solidFill>
                      <a:srgbClr val="836967"/>
                    </a:solidFill>
                    <a:latin typeface="Cambria Math" panose="02040503050406030204" pitchFamily="18" charset="0"/>
                  </a:rPr>
                  <a:t>_</a:t>
                </a:r>
                <a:r>
                  <a:rPr lang="fr-FR" sz="1200" i="0">
                    <a:latin typeface="Cambria Math" panose="02040503050406030204" pitchFamily="18" charset="0"/>
                  </a:rPr>
                  <a:t>1  ) </a:t>
                </a:r>
                <a:r>
                  <a:rPr lang="fr-FR" sz="1200" i="0">
                    <a:solidFill>
                      <a:srgbClr val="836967"/>
                    </a:solidFill>
                    <a:latin typeface="Cambria Math" panose="02040503050406030204" pitchFamily="18" charset="0"/>
                  </a:rPr>
                  <a:t>)</a:t>
                </a:r>
                <a:r>
                  <a:rPr lang="fr-FR" sz="1200" i="0">
                    <a:latin typeface="Cambria Math" panose="02040503050406030204" pitchFamily="18" charset="0"/>
                  </a:rPr>
                  <a:t>+</a:t>
                </a:r>
                <a:r>
                  <a:rPr lang="fr-FR" sz="1200" b="0" i="0">
                    <a:solidFill>
                      <a:schemeClr val="tx1"/>
                    </a:solidFill>
                    <a:latin typeface="Cambria Math" panose="02040503050406030204" pitchFamily="18" charset="0"/>
                  </a:rPr>
                  <a:t>𝑅 ⃗</a:t>
                </a:r>
                <a:r>
                  <a:rPr lang="fr-FR" sz="1200" i="0">
                    <a:latin typeface="Cambria Math" panose="02040503050406030204" pitchFamily="18" charset="0"/>
                  </a:rPr>
                  <a:t>=0</a:t>
                </a:r>
                <a:r>
                  <a:rPr lang="fr-FR" sz="1200" i="0">
                    <a:solidFill>
                      <a:srgbClr val="836967"/>
                    </a:solidFill>
                    <a:latin typeface="Cambria Math" panose="02040503050406030204" pitchFamily="18" charset="0"/>
                  </a:rPr>
                  <a:t> ⃗@(</a:t>
                </a:r>
                <a:r>
                  <a:rPr lang="fr-FR" sz="1200" i="0">
                    <a:latin typeface="Cambria Math" panose="02040503050406030204" pitchFamily="18" charset="0"/>
                  </a:rPr>
                  <a:t>𝑀</a:t>
                </a:r>
                <a:r>
                  <a:rPr lang="fr-FR" sz="1200" i="0">
                    <a:solidFill>
                      <a:srgbClr val="836967"/>
                    </a:solidFill>
                    <a:latin typeface="Cambria Math" panose="02040503050406030204" pitchFamily="18" charset="0"/>
                  </a:rPr>
                  <a:t>_</a:t>
                </a:r>
                <a:r>
                  <a:rPr lang="fr-FR" sz="1200" i="0">
                    <a:latin typeface="Cambria Math" panose="02040503050406030204" pitchFamily="18" charset="0"/>
                  </a:rPr>
                  <a:t>𝐺 </a:t>
                </a:r>
                <a:r>
                  <a:rPr lang="fr-FR" sz="1200" i="0">
                    <a:solidFill>
                      <a:srgbClr val="836967"/>
                    </a:solidFill>
                    <a:latin typeface="Cambria Math" panose="02040503050406030204" pitchFamily="18" charset="0"/>
                  </a:rPr>
                  <a:t>) ⃗_((</a:t>
                </a:r>
                <a:r>
                  <a:rPr lang="fr-FR" sz="1200" i="0">
                    <a:latin typeface="Cambria Math" panose="02040503050406030204" pitchFamily="18" charset="0"/>
                  </a:rPr>
                  <a:t>𝐸</a:t>
                </a:r>
                <a:r>
                  <a:rPr lang="fr-FR" sz="1200" i="0">
                    <a:solidFill>
                      <a:srgbClr val="836967"/>
                    </a:solidFill>
                    <a:latin typeface="Cambria Math" panose="02040503050406030204" pitchFamily="18" charset="0"/>
                  </a:rPr>
                  <a:t> ̅</a:t>
                </a:r>
                <a:r>
                  <a:rPr lang="fr-FR" sz="1200" i="0">
                    <a:latin typeface="Cambria Math" panose="02040503050406030204" pitchFamily="18" charset="0"/>
                  </a:rPr>
                  <a:t>→𝐸</a:t>
                </a:r>
                <a:r>
                  <a:rPr lang="fr-FR" sz="1200" i="0">
                    <a:solidFill>
                      <a:srgbClr val="836967"/>
                    </a:solidFill>
                    <a:latin typeface="Cambria Math" panose="02040503050406030204" pitchFamily="18" charset="0"/>
                  </a:rPr>
                  <a:t>_</a:t>
                </a:r>
                <a:r>
                  <a:rPr lang="fr-FR" sz="1200" i="0">
                    <a:latin typeface="Cambria Math" panose="02040503050406030204" pitchFamily="18" charset="0"/>
                  </a:rPr>
                  <a:t>1  ) </a:t>
                </a:r>
                <a:r>
                  <a:rPr lang="fr-FR" sz="1200" i="0">
                    <a:solidFill>
                      <a:srgbClr val="836967"/>
                    </a:solidFill>
                    <a:latin typeface="Cambria Math" panose="02040503050406030204" pitchFamily="18" charset="0"/>
                  </a:rPr>
                  <a:t>)</a:t>
                </a:r>
                <a:r>
                  <a:rPr lang="fr-FR" sz="1200" i="0">
                    <a:latin typeface="Cambria Math" panose="02040503050406030204" pitchFamily="18" charset="0"/>
                  </a:rPr>
                  <a:t>+</a:t>
                </a:r>
                <a:r>
                  <a:rPr lang="fr-FR" sz="1200" i="0">
                    <a:solidFill>
                      <a:schemeClr val="tx1"/>
                    </a:solidFill>
                    <a:latin typeface="Cambria Math" panose="02040503050406030204" pitchFamily="18" charset="0"/>
                  </a:rPr>
                  <a:t>(</a:t>
                </a:r>
                <a:r>
                  <a:rPr lang="fr-FR" sz="1200" b="0" i="0">
                    <a:solidFill>
                      <a:schemeClr val="tx1"/>
                    </a:solidFill>
                    <a:latin typeface="Cambria Math" panose="02040503050406030204" pitchFamily="18" charset="0"/>
                  </a:rPr>
                  <a:t>𝑀_𝐺 ) ⃗</a:t>
                </a:r>
                <a:r>
                  <a:rPr lang="fr-FR" sz="1200" i="0">
                    <a:latin typeface="Cambria Math" panose="02040503050406030204" pitchFamily="18" charset="0"/>
                  </a:rPr>
                  <a:t>=0</a:t>
                </a:r>
                <a:r>
                  <a:rPr lang="fr-FR" sz="1200" i="0">
                    <a:solidFill>
                      <a:srgbClr val="836967"/>
                    </a:solidFill>
                    <a:latin typeface="Cambria Math" panose="02040503050406030204" pitchFamily="18" charset="0"/>
                  </a:rPr>
                  <a:t> ⃗ )} </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15</a:t>
            </a:fld>
            <a:endParaRPr lang="fr-FR"/>
          </a:p>
        </p:txBody>
      </p:sp>
    </p:spTree>
    <p:extLst>
      <p:ext uri="{BB962C8B-B14F-4D97-AF65-F5344CB8AC3E}">
        <p14:creationId xmlns:p14="http://schemas.microsoft.com/office/powerpoint/2010/main" val="2183172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16</a:t>
            </a:fld>
            <a:endParaRPr lang="fr-FR"/>
          </a:p>
        </p:txBody>
      </p:sp>
    </p:spTree>
    <p:extLst>
      <p:ext uri="{BB962C8B-B14F-4D97-AF65-F5344CB8AC3E}">
        <p14:creationId xmlns:p14="http://schemas.microsoft.com/office/powerpoint/2010/main" val="50852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17</a:t>
            </a:fld>
            <a:endParaRPr lang="fr-FR"/>
          </a:p>
        </p:txBody>
      </p:sp>
    </p:spTree>
    <p:extLst>
      <p:ext uri="{BB962C8B-B14F-4D97-AF65-F5344CB8AC3E}">
        <p14:creationId xmlns:p14="http://schemas.microsoft.com/office/powerpoint/2010/main" val="388941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18</a:t>
            </a:fld>
            <a:endParaRPr lang="fr-FR"/>
          </a:p>
        </p:txBody>
      </p:sp>
    </p:spTree>
    <p:extLst>
      <p:ext uri="{BB962C8B-B14F-4D97-AF65-F5344CB8AC3E}">
        <p14:creationId xmlns:p14="http://schemas.microsoft.com/office/powerpoint/2010/main" val="276751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19</a:t>
            </a:fld>
            <a:endParaRPr lang="fr-FR"/>
          </a:p>
        </p:txBody>
      </p:sp>
    </p:spTree>
    <p:extLst>
      <p:ext uri="{BB962C8B-B14F-4D97-AF65-F5344CB8AC3E}">
        <p14:creationId xmlns:p14="http://schemas.microsoft.com/office/powerpoint/2010/main" val="398204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a:t>
            </a:fld>
            <a:endParaRPr lang="fr-FR"/>
          </a:p>
        </p:txBody>
      </p:sp>
    </p:spTree>
    <p:extLst>
      <p:ext uri="{BB962C8B-B14F-4D97-AF65-F5344CB8AC3E}">
        <p14:creationId xmlns:p14="http://schemas.microsoft.com/office/powerpoint/2010/main" val="3431088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20</a:t>
            </a:fld>
            <a:endParaRPr lang="fr-FR"/>
          </a:p>
        </p:txBody>
      </p:sp>
    </p:spTree>
    <p:extLst>
      <p:ext uri="{BB962C8B-B14F-4D97-AF65-F5344CB8AC3E}">
        <p14:creationId xmlns:p14="http://schemas.microsoft.com/office/powerpoint/2010/main" val="536040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21</a:t>
            </a:fld>
            <a:endParaRPr lang="fr-FR"/>
          </a:p>
        </p:txBody>
      </p:sp>
    </p:spTree>
    <p:extLst>
      <p:ext uri="{BB962C8B-B14F-4D97-AF65-F5344CB8AC3E}">
        <p14:creationId xmlns:p14="http://schemas.microsoft.com/office/powerpoint/2010/main" val="205268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le principe des actions mutuelles (réciproques),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E1-&gt;E2} = -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E2-&gt;E1}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22</a:t>
            </a:fld>
            <a:endParaRPr lang="fr-FR"/>
          </a:p>
        </p:txBody>
      </p:sp>
    </p:spTree>
    <p:extLst>
      <p:ext uri="{BB962C8B-B14F-4D97-AF65-F5344CB8AC3E}">
        <p14:creationId xmlns:p14="http://schemas.microsoft.com/office/powerpoint/2010/main" val="3134577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le principe des actions mutuelles (réciproques),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E1-&gt;E2} = -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E2-&gt;E1}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23</a:t>
            </a:fld>
            <a:endParaRPr lang="fr-FR"/>
          </a:p>
        </p:txBody>
      </p:sp>
    </p:spTree>
    <p:extLst>
      <p:ext uri="{BB962C8B-B14F-4D97-AF65-F5344CB8AC3E}">
        <p14:creationId xmlns:p14="http://schemas.microsoft.com/office/powerpoint/2010/main" val="51932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le principe des actions mutuelles (réciproques),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E1-&gt;E2} = -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E2-&gt;E1}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25</a:t>
            </a:fld>
            <a:endParaRPr lang="fr-FR"/>
          </a:p>
        </p:txBody>
      </p:sp>
    </p:spTree>
    <p:extLst>
      <p:ext uri="{BB962C8B-B14F-4D97-AF65-F5344CB8AC3E}">
        <p14:creationId xmlns:p14="http://schemas.microsoft.com/office/powerpoint/2010/main" val="21215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le principe des actions mutuelles (réciproques),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E1-&gt;E2} = -  </a:t>
                </a:r>
                <a:r>
                  <a:rPr lang="fr-FR" sz="1200" i="0">
                    <a:latin typeface="Cambria Math" panose="02040503050406030204" pitchFamily="18" charset="0"/>
                  </a:rPr>
                  <a:t>{𝒯_</a:t>
                </a:r>
                <a:r>
                  <a:rPr lang="fr-FR" sz="1200" b="0" i="0">
                    <a:latin typeface="Cambria Math" panose="02040503050406030204" pitchFamily="18" charset="0"/>
                  </a:rPr>
                  <a:t>𝑐𝑜ℎ ┤</a:t>
                </a:r>
                <a:r>
                  <a:rPr lang="fr-FR" dirty="0"/>
                  <a:t> E2-&gt;E1} </a:t>
                </a:r>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26</a:t>
            </a:fld>
            <a:endParaRPr lang="fr-FR"/>
          </a:p>
        </p:txBody>
      </p:sp>
    </p:spTree>
    <p:extLst>
      <p:ext uri="{BB962C8B-B14F-4D97-AF65-F5344CB8AC3E}">
        <p14:creationId xmlns:p14="http://schemas.microsoft.com/office/powerpoint/2010/main" val="8473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27</a:t>
            </a:fld>
            <a:endParaRPr lang="fr-FR"/>
          </a:p>
        </p:txBody>
      </p:sp>
    </p:spTree>
    <p:extLst>
      <p:ext uri="{BB962C8B-B14F-4D97-AF65-F5344CB8AC3E}">
        <p14:creationId xmlns:p14="http://schemas.microsoft.com/office/powerpoint/2010/main" val="814206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28</a:t>
            </a:fld>
            <a:endParaRPr lang="fr-FR"/>
          </a:p>
        </p:txBody>
      </p:sp>
    </p:spTree>
    <p:extLst>
      <p:ext uri="{BB962C8B-B14F-4D97-AF65-F5344CB8AC3E}">
        <p14:creationId xmlns:p14="http://schemas.microsoft.com/office/powerpoint/2010/main" val="3142213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29</a:t>
            </a:fld>
            <a:endParaRPr lang="fr-FR"/>
          </a:p>
        </p:txBody>
      </p:sp>
    </p:spTree>
    <p:extLst>
      <p:ext uri="{BB962C8B-B14F-4D97-AF65-F5344CB8AC3E}">
        <p14:creationId xmlns:p14="http://schemas.microsoft.com/office/powerpoint/2010/main" val="38012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3</a:t>
            </a:fld>
            <a:endParaRPr lang="fr-FR"/>
          </a:p>
        </p:txBody>
      </p:sp>
    </p:spTree>
    <p:extLst>
      <p:ext uri="{BB962C8B-B14F-4D97-AF65-F5344CB8AC3E}">
        <p14:creationId xmlns:p14="http://schemas.microsoft.com/office/powerpoint/2010/main" val="27684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Importance des essais.</a:t>
                </a:r>
              </a:p>
              <a:p>
                <a:endParaRPr lang="fr-FR" dirty="0"/>
              </a:p>
              <a:p>
                <a:r>
                  <a:rPr lang="fr-FR" dirty="0"/>
                  <a:t>Nous distinguons 2 types d'essais, </a:t>
                </a:r>
              </a:p>
              <a:p>
                <a:endParaRPr lang="fr-FR" dirty="0"/>
              </a:p>
              <a:p>
                <a:r>
                  <a:rPr lang="fr-FR" dirty="0"/>
                  <a:t>les essais sur éprouvettes, qui sont généralement des essais destructifs, c'est-à-dire que l'éprouvette ne peut être utilisée qu'une seule fois, </a:t>
                </a:r>
              </a:p>
              <a:p>
                <a:endParaRPr lang="fr-FR" dirty="0"/>
              </a:p>
              <a:p>
                <a:r>
                  <a:rPr lang="fr-FR" dirty="0"/>
                  <a:t>et les essais de pièces en situation pour lesquelles on simule les conditions réelles d'utilisation </a:t>
                </a:r>
              </a:p>
              <a:p>
                <a:endParaRPr lang="fr-FR" dirty="0"/>
              </a:p>
              <a:p>
                <a:r>
                  <a:rPr lang="fr-FR" b="1" dirty="0"/>
                  <a:t>Eprouvettes</a:t>
                </a:r>
                <a:r>
                  <a:rPr lang="fr-FR" dirty="0"/>
                  <a:t> pour pouvoir comparer les caractéristiques de différents matériaux entre eux pour pouvoir réaliser des essais dans les mêmes conditions. Expérimental, il est nécessaire pour chaque type d'essai de définir une éprouvette normalisée analysant la forme de l'éprouvette d'extension et considérons le type de résultat que l'on peut en attendre. Lors de l'essai d'extension on exerce sur l'éprouvette un effort d'extension d'intensité F variable et on enregistre l'allongement delta L de la partie centrale de longueur initiale l0 pour pouvoir exploiter un tel résultat, nous devrons ramener celui-ci à </a:t>
                </a:r>
                <a:r>
                  <a:rPr lang="fr-FR" b="1" dirty="0"/>
                  <a:t>l'éprouvette unitaire : </a:t>
                </a:r>
                <a:r>
                  <a:rPr lang="fr-FR" dirty="0"/>
                  <a:t>éprouvette fictive de section un millimètre carré de longueur un millimètre.</a:t>
                </a:r>
              </a:p>
              <a:p>
                <a:endParaRPr lang="fr-FR" dirty="0"/>
              </a:p>
              <a:p>
                <a:r>
                  <a:rPr lang="fr-FR" dirty="0"/>
                  <a:t>On fait alors l'hypothèse que sur la section de cette éprouvette s'exerce une un effort unitaire d'extension </a:t>
                </a:r>
                <a:r>
                  <a:rPr lang="fr-FR" sz="1200" b="0" i="0" kern="100">
                    <a:effectLst/>
                    <a:latin typeface="Cambria Math" panose="02040503050406030204" pitchFamily="18" charset="0"/>
                    <a:ea typeface="Calibri" panose="020F0502020204030204" pitchFamily="34" charset="0"/>
                    <a:cs typeface="Times New Roman" panose="02020603050405020304" pitchFamily="18" charset="0"/>
                  </a:rPr>
                  <a:t>𝐹/𝑆_</a:t>
                </a:r>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0 </a:t>
                </a:r>
                <a:r>
                  <a:rPr lang="fr-FR" dirty="0"/>
                  <a:t>et que sa longueur subit un accroissement, appelé allongement unitaire:</a:t>
                </a:r>
                <a:r>
                  <a:rPr lang="fr-FR" baseline="0" dirty="0"/>
                  <a:t> H.</a:t>
                </a:r>
                <a:r>
                  <a:rPr lang="fr-FR" sz="1200" kern="100" dirty="0">
                    <a:effectLst/>
                    <a:ea typeface="Calibri" panose="020F0502020204030204" pitchFamily="34" charset="0"/>
                    <a:cs typeface="Times New Roman" panose="02020603050405020304" pitchFamily="18" charset="0"/>
                  </a:rPr>
                  <a:t> </a:t>
                </a:r>
                <a:r>
                  <a:rPr lang="fr-FR" sz="1200" i="0" kern="100">
                    <a:effectLst/>
                    <a:latin typeface="Cambria Math" panose="02040503050406030204" pitchFamily="18" charset="0"/>
                    <a:ea typeface="Calibri" panose="020F0502020204030204" pitchFamily="34" charset="0"/>
                    <a:cs typeface="Times New Roman" panose="02020603050405020304" pitchFamily="18" charset="0"/>
                  </a:rPr>
                  <a:t>∆𝑙/𝑙_0 </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4</a:t>
            </a:fld>
            <a:endParaRPr lang="fr-FR"/>
          </a:p>
        </p:txBody>
      </p:sp>
    </p:spTree>
    <p:extLst>
      <p:ext uri="{BB962C8B-B14F-4D97-AF65-F5344CB8AC3E}">
        <p14:creationId xmlns:p14="http://schemas.microsoft.com/office/powerpoint/2010/main" val="347574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endParaRPr lang="fr-FR" dirty="0"/>
              </a:p>
            </p:txBody>
          </p:sp>
        </mc:Choice>
        <mc:Fallback xmlns="">
          <p:sp>
            <p:nvSpPr>
              <p:cNvPr id="3" name="Espace réservé des notes 2"/>
              <p:cNvSpPr>
                <a:spLocks noGrp="1"/>
              </p:cNvSpPr>
              <p:nvPr>
                <p:ph type="body" idx="1"/>
              </p:nvPr>
            </p:nvSpPr>
            <p:spPr/>
            <p:txBody>
              <a:bodyPr/>
              <a:lstStyle/>
              <a:p>
                <a:r>
                  <a:rPr lang="fr-FR" dirty="0"/>
                  <a:t>Importance des essais.</a:t>
                </a:r>
              </a:p>
              <a:p>
                <a:endParaRPr lang="fr-FR" dirty="0"/>
              </a:p>
              <a:p>
                <a:r>
                  <a:rPr lang="fr-FR" b="1" dirty="0"/>
                  <a:t>Essai sur pièces</a:t>
                </a:r>
              </a:p>
              <a:p>
                <a:r>
                  <a:rPr lang="fr-FR" dirty="0"/>
                  <a:t>Puisqu'un tel essai ne doit jamais être destructif, il est évident que celui-ci ne peut se faire que dans le domaine élastique du matériau. Le problème est ici de définir un capteur de déformation suffisamment précis et fidèle. Différents moyens sont employés, citons les extensomètres, mécaniques, électriques, optiques, les jauges </a:t>
                </a:r>
                <a:r>
                  <a:rPr lang="fr-FR" dirty="0" err="1"/>
                  <a:t>piezo</a:t>
                </a:r>
                <a:r>
                  <a:rPr lang="fr-FR" dirty="0"/>
                  <a:t>-résistantes, et cetera.</a:t>
                </a:r>
              </a:p>
              <a:p>
                <a:endParaRPr lang="fr-FR" dirty="0"/>
              </a:p>
              <a:p>
                <a:r>
                  <a:rPr lang="fr-FR" dirty="0"/>
                  <a:t>On peut démontrer que la variation relative de longueur du fil </a:t>
                </a:r>
                <a:r>
                  <a:rPr lang="fr-FR" sz="1800" i="0">
                    <a:effectLst/>
                    <a:latin typeface="Cambria Math" panose="02040503050406030204" pitchFamily="18" charset="0"/>
                    <a:ea typeface="Calibri" panose="020F0502020204030204" pitchFamily="34" charset="0"/>
                    <a:cs typeface="Times New Roman" panose="02020603050405020304" pitchFamily="18" charset="0"/>
                  </a:rPr>
                  <a:t>∆𝑙/𝑙</a:t>
                </a:r>
                <a:r>
                  <a:rPr lang="fr-FR" dirty="0"/>
                  <a:t> peut alors être remplacer par la variation relative de résistance </a:t>
                </a:r>
                <a:r>
                  <a:rPr lang="fr-FR" sz="1200" i="0" kern="1200">
                    <a:solidFill>
                      <a:schemeClr val="tx1"/>
                    </a:solidFill>
                    <a:effectLst/>
                    <a:latin typeface="+mn-lt"/>
                    <a:ea typeface="+mn-ea"/>
                    <a:cs typeface="+mn-cs"/>
                  </a:rPr>
                  <a:t>∆</a:t>
                </a:r>
                <a:r>
                  <a:rPr lang="fr-FR" sz="1200" b="0" i="0" kern="1200">
                    <a:solidFill>
                      <a:schemeClr val="tx1"/>
                    </a:solidFill>
                    <a:effectLst/>
                    <a:latin typeface="Cambria Math" panose="02040503050406030204" pitchFamily="18" charset="0"/>
                    <a:ea typeface="+mn-ea"/>
                    <a:cs typeface="+mn-cs"/>
                  </a:rPr>
                  <a:t>𝑅</a:t>
                </a:r>
                <a:r>
                  <a:rPr lang="fr-FR" sz="1200" b="0" i="0" kern="1200">
                    <a:solidFill>
                      <a:schemeClr val="tx1"/>
                    </a:solidFill>
                    <a:effectLst/>
                    <a:latin typeface="+mn-lt"/>
                    <a:ea typeface="+mn-ea"/>
                    <a:cs typeface="+mn-cs"/>
                  </a:rPr>
                  <a:t>/</a:t>
                </a:r>
                <a:r>
                  <a:rPr lang="fr-FR" sz="1200" b="0" i="0" kern="1200">
                    <a:solidFill>
                      <a:schemeClr val="tx1"/>
                    </a:solidFill>
                    <a:effectLst/>
                    <a:latin typeface="Cambria Math" panose="02040503050406030204" pitchFamily="18" charset="0"/>
                    <a:ea typeface="+mn-ea"/>
                    <a:cs typeface="+mn-cs"/>
                  </a:rPr>
                  <a:t>𝑅</a:t>
                </a:r>
                <a:endParaRPr lang="fr-FR" dirty="0"/>
              </a:p>
            </p:txBody>
          </p:sp>
        </mc:Fallback>
      </mc:AlternateContent>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5</a:t>
            </a:fld>
            <a:endParaRPr lang="fr-FR"/>
          </a:p>
        </p:txBody>
      </p:sp>
    </p:spTree>
    <p:extLst>
      <p:ext uri="{BB962C8B-B14F-4D97-AF65-F5344CB8AC3E}">
        <p14:creationId xmlns:p14="http://schemas.microsoft.com/office/powerpoint/2010/main" val="242635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6</a:t>
            </a:fld>
            <a:endParaRPr lang="fr-FR"/>
          </a:p>
        </p:txBody>
      </p:sp>
    </p:spTree>
    <p:extLst>
      <p:ext uri="{BB962C8B-B14F-4D97-AF65-F5344CB8AC3E}">
        <p14:creationId xmlns:p14="http://schemas.microsoft.com/office/powerpoint/2010/main" val="35244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7</a:t>
            </a:fld>
            <a:endParaRPr lang="fr-FR"/>
          </a:p>
        </p:txBody>
      </p:sp>
    </p:spTree>
    <p:extLst>
      <p:ext uri="{BB962C8B-B14F-4D97-AF65-F5344CB8AC3E}">
        <p14:creationId xmlns:p14="http://schemas.microsoft.com/office/powerpoint/2010/main" val="391025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8</a:t>
            </a:fld>
            <a:endParaRPr lang="fr-FR"/>
          </a:p>
        </p:txBody>
      </p:sp>
    </p:spTree>
    <p:extLst>
      <p:ext uri="{BB962C8B-B14F-4D97-AF65-F5344CB8AC3E}">
        <p14:creationId xmlns:p14="http://schemas.microsoft.com/office/powerpoint/2010/main" val="427349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endParaRPr lang="fr-FR" b="0" dirty="0"/>
          </a:p>
        </p:txBody>
      </p:sp>
      <p:sp>
        <p:nvSpPr>
          <p:cNvPr id="4" name="Espace réservé du numéro de diapositive 3"/>
          <p:cNvSpPr>
            <a:spLocks noGrp="1"/>
          </p:cNvSpPr>
          <p:nvPr>
            <p:ph type="sldNum" sz="quarter" idx="5"/>
          </p:nvPr>
        </p:nvSpPr>
        <p:spPr/>
        <p:txBody>
          <a:bodyPr/>
          <a:lstStyle/>
          <a:p>
            <a:pPr rtl="0"/>
            <a:fld id="{DAF72F06-F6ED-43C1-A86D-15B5F2AFDECD}" type="slidenum">
              <a:rPr lang="fr-FR" smtClean="0"/>
              <a:t>9</a:t>
            </a:fld>
            <a:endParaRPr lang="fr-FR"/>
          </a:p>
        </p:txBody>
      </p:sp>
    </p:spTree>
    <p:extLst>
      <p:ext uri="{BB962C8B-B14F-4D97-AF65-F5344CB8AC3E}">
        <p14:creationId xmlns:p14="http://schemas.microsoft.com/office/powerpoint/2010/main" val="122601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rtlCol="0" anchor="ctr">
            <a:noAutofit/>
          </a:bodyPr>
          <a:lstStyle>
            <a:lvl1pPr algn="ctr">
              <a:defRPr sz="2000"/>
            </a:lvl1pPr>
          </a:lstStyle>
          <a:p>
            <a:pPr rtl="0"/>
            <a:r>
              <a:rPr lang="fr-FR" noProof="0"/>
              <a:t>Cliquez pour insérer une image</a:t>
            </a:r>
          </a:p>
          <a:p>
            <a:pPr rtl="0"/>
            <a:endParaRPr lang="fr-FR" noProof="0"/>
          </a:p>
        </p:txBody>
      </p:sp>
      <p:sp>
        <p:nvSpPr>
          <p:cNvPr id="3" name="Titr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rtlCol="0">
            <a:normAutofit/>
          </a:bodyPr>
          <a:lstStyle>
            <a:lvl1pPr>
              <a:defRPr sz="4000" b="1">
                <a:solidFill>
                  <a:schemeClr val="bg1"/>
                </a:solidFill>
              </a:defRPr>
            </a:lvl1pPr>
          </a:lstStyle>
          <a:p>
            <a:pPr rtl="0"/>
            <a:r>
              <a:rPr lang="fr-FR" noProof="0"/>
              <a:t>Cliquez pour modifier le style du titre du masque</a:t>
            </a:r>
          </a:p>
        </p:txBody>
      </p:sp>
    </p:spTree>
    <p:extLst>
      <p:ext uri="{BB962C8B-B14F-4D97-AF65-F5344CB8AC3E}">
        <p14:creationId xmlns:p14="http://schemas.microsoft.com/office/powerpoint/2010/main" val="3557477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image plein fond perdu">
    <p:spTree>
      <p:nvGrpSpPr>
        <p:cNvPr id="1" name=""/>
        <p:cNvGrpSpPr/>
        <p:nvPr/>
      </p:nvGrpSpPr>
      <p:grpSpPr>
        <a:xfrm>
          <a:off x="0" y="0"/>
          <a:ext cx="0" cy="0"/>
          <a:chOff x="0" y="0"/>
          <a:chExt cx="0" cy="0"/>
        </a:xfrm>
      </p:grpSpPr>
      <p:sp>
        <p:nvSpPr>
          <p:cNvPr id="3" name="Espace réservé d’image 2">
            <a:extLst>
              <a:ext uri="{FF2B5EF4-FFF2-40B4-BE49-F238E27FC236}">
                <a16:creationId xmlns:a16="http://schemas.microsoft.com/office/drawing/2014/main" id="{8022E6D3-9558-45D3-9914-1F3B0A5BDCAB}"/>
              </a:ext>
            </a:extLst>
          </p:cNvPr>
          <p:cNvSpPr>
            <a:spLocks noGrp="1"/>
          </p:cNvSpPr>
          <p:nvPr>
            <p:ph type="pic" sz="quarter" idx="14" hasCustomPrompt="1"/>
          </p:nvPr>
        </p:nvSpPr>
        <p:spPr>
          <a:xfrm>
            <a:off x="1" y="0"/>
            <a:ext cx="12188952" cy="6858000"/>
          </a:xfrm>
          <a:solidFill>
            <a:schemeClr val="accent1"/>
          </a:solidFill>
        </p:spPr>
        <p:txBody>
          <a:bodyPr rtlCol="0">
            <a:normAutofit/>
          </a:bodyPr>
          <a:lstStyle>
            <a:lvl1pPr algn="ctr">
              <a:defRPr sz="1800"/>
            </a:lvl1pPr>
          </a:lstStyle>
          <a:p>
            <a:pPr rtl="0"/>
            <a:r>
              <a:rPr lang="fr-FR" noProof="0"/>
              <a:t>Cliquez ici pour insérer une image ou un graphique</a:t>
            </a:r>
          </a:p>
          <a:p>
            <a:pPr rtl="0"/>
            <a:endParaRPr lang="fr-FR" noProof="0"/>
          </a:p>
        </p:txBody>
      </p:sp>
      <p:sp>
        <p:nvSpPr>
          <p:cNvPr id="9" name="Titre 8">
            <a:extLst>
              <a:ext uri="{FF2B5EF4-FFF2-40B4-BE49-F238E27FC236}">
                <a16:creationId xmlns:a16="http://schemas.microsoft.com/office/drawing/2014/main" id="{5DF58130-BFA9-C64B-9400-27CEC7444FBE}"/>
              </a:ext>
            </a:extLst>
          </p:cNvPr>
          <p:cNvSpPr>
            <a:spLocks noGrp="1"/>
          </p:cNvSpPr>
          <p:nvPr>
            <p:ph type="title" hasCustomPrompt="1"/>
          </p:nvPr>
        </p:nvSpPr>
        <p:spPr>
          <a:xfrm>
            <a:off x="836966" y="2338086"/>
            <a:ext cx="10541219" cy="2164466"/>
          </a:xfrm>
        </p:spPr>
        <p:txBody>
          <a:bodyPr lIns="0" rtlCol="0">
            <a:noAutofit/>
          </a:bodyPr>
          <a:lstStyle>
            <a:lvl1pPr>
              <a:defRPr sz="2000" b="0">
                <a:solidFill>
                  <a:schemeClr val="bg1"/>
                </a:solidFill>
              </a:defRPr>
            </a:lvl1pPr>
          </a:lstStyle>
          <a:p>
            <a:pPr rtl="0"/>
            <a:r>
              <a:rPr lang="fr-FR" noProof="0">
                <a:solidFill>
                  <a:schemeClr val="bg1"/>
                </a:solidFill>
              </a:rPr>
              <a:t>Cliquez ici pour modifier le style du texte</a:t>
            </a:r>
            <a:endParaRPr lang="fr-FR" noProof="0"/>
          </a:p>
        </p:txBody>
      </p:sp>
    </p:spTree>
    <p:extLst>
      <p:ext uri="{BB962C8B-B14F-4D97-AF65-F5344CB8AC3E}">
        <p14:creationId xmlns:p14="http://schemas.microsoft.com/office/powerpoint/2010/main" val="404079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ous-titre, image et contenu">
    <p:spTree>
      <p:nvGrpSpPr>
        <p:cNvPr id="1" name=""/>
        <p:cNvGrpSpPr/>
        <p:nvPr/>
      </p:nvGrpSpPr>
      <p:grpSpPr>
        <a:xfrm>
          <a:off x="0" y="0"/>
          <a:ext cx="0" cy="0"/>
          <a:chOff x="0" y="0"/>
          <a:chExt cx="0" cy="0"/>
        </a:xfrm>
      </p:grpSpPr>
      <p:sp>
        <p:nvSpPr>
          <p:cNvPr id="11" name="Titre 13">
            <a:extLst>
              <a:ext uri="{FF2B5EF4-FFF2-40B4-BE49-F238E27FC236}">
                <a16:creationId xmlns:a16="http://schemas.microsoft.com/office/drawing/2014/main" id="{63C9361F-F5AC-124A-A751-F276961C97BC}"/>
              </a:ext>
            </a:extLst>
          </p:cNvPr>
          <p:cNvSpPr>
            <a:spLocks noGrp="1"/>
          </p:cNvSpPr>
          <p:nvPr>
            <p:ph type="title" hasCustomPrompt="1"/>
          </p:nvPr>
        </p:nvSpPr>
        <p:spPr>
          <a:xfrm>
            <a:off x="833175" y="528629"/>
            <a:ext cx="10542707"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3" name="Espace réservé du texte 11">
            <a:extLst>
              <a:ext uri="{FF2B5EF4-FFF2-40B4-BE49-F238E27FC236}">
                <a16:creationId xmlns:a16="http://schemas.microsoft.com/office/drawing/2014/main" id="{E110C240-E84A-BB4D-911E-3069CAF91AAB}"/>
              </a:ext>
            </a:extLst>
          </p:cNvPr>
          <p:cNvSpPr>
            <a:spLocks noGrp="1"/>
          </p:cNvSpPr>
          <p:nvPr>
            <p:ph type="body" sz="quarter" idx="19" hasCustomPrompt="1"/>
          </p:nvPr>
        </p:nvSpPr>
        <p:spPr>
          <a:xfrm>
            <a:off x="833176" y="1018950"/>
            <a:ext cx="10542706"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611B2370-69F6-454B-ACB1-3BCDAE4D8D56}"/>
              </a:ext>
            </a:extLst>
          </p:cNvPr>
          <p:cNvSpPr>
            <a:spLocks noGrp="1"/>
          </p:cNvSpPr>
          <p:nvPr>
            <p:ph type="pic" sz="quarter" idx="20" hasCustomPrompt="1"/>
          </p:nvPr>
        </p:nvSpPr>
        <p:spPr>
          <a:xfrm>
            <a:off x="833175" y="1963738"/>
            <a:ext cx="7320225"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11">
            <a:extLst>
              <a:ext uri="{FF2B5EF4-FFF2-40B4-BE49-F238E27FC236}">
                <a16:creationId xmlns:a16="http://schemas.microsoft.com/office/drawing/2014/main" id="{5485AAEB-729B-0E45-AA2A-8821D226E74F}"/>
              </a:ext>
            </a:extLst>
          </p:cNvPr>
          <p:cNvSpPr>
            <a:spLocks noGrp="1"/>
          </p:cNvSpPr>
          <p:nvPr>
            <p:ph type="body" sz="quarter" idx="14" hasCustomPrompt="1"/>
          </p:nvPr>
        </p:nvSpPr>
        <p:spPr>
          <a:xfrm>
            <a:off x="8960220" y="3888618"/>
            <a:ext cx="2389094" cy="479900"/>
          </a:xfrm>
        </p:spPr>
        <p:txBody>
          <a:bodyPr lIns="0" tIns="0" rIns="0" bIns="0" rtlCol="0">
            <a:noAutofit/>
          </a:bodyPr>
          <a:lstStyle>
            <a:lvl1pPr marL="0" indent="0">
              <a:buNone/>
              <a:defRPr sz="1600" b="1">
                <a:solidFill>
                  <a:schemeClr val="accent5"/>
                </a:solidFill>
              </a:defRPr>
            </a:lvl1pPr>
          </a:lstStyle>
          <a:p>
            <a:pPr lvl="0" rtl="0"/>
            <a:r>
              <a:rPr lang="fr-FR" noProof="0"/>
              <a:t>Cliquez ici pour modifier le style du texte</a:t>
            </a:r>
          </a:p>
        </p:txBody>
      </p:sp>
      <p:sp>
        <p:nvSpPr>
          <p:cNvPr id="18" name="Espace réservé du texte 11">
            <a:extLst>
              <a:ext uri="{FF2B5EF4-FFF2-40B4-BE49-F238E27FC236}">
                <a16:creationId xmlns:a16="http://schemas.microsoft.com/office/drawing/2014/main" id="{3BA4E48D-7640-4648-AD2A-35EB9295CCF5}"/>
              </a:ext>
            </a:extLst>
          </p:cNvPr>
          <p:cNvSpPr>
            <a:spLocks noGrp="1"/>
          </p:cNvSpPr>
          <p:nvPr>
            <p:ph type="body" sz="quarter" idx="18" hasCustomPrompt="1"/>
          </p:nvPr>
        </p:nvSpPr>
        <p:spPr>
          <a:xfrm>
            <a:off x="8960220" y="5322378"/>
            <a:ext cx="2389094" cy="859760"/>
          </a:xfrm>
        </p:spPr>
        <p:txBody>
          <a:bodyPr lIns="0" tIns="0" rIns="0" bIns="0" rtlCol="0">
            <a:noAutofit/>
          </a:bodyPr>
          <a:lstStyle>
            <a:lvl1pPr marL="0" indent="0">
              <a:buNone/>
              <a:defRPr sz="1600">
                <a:solidFill>
                  <a:schemeClr val="accent5"/>
                </a:solidFill>
              </a:defRPr>
            </a:lvl1pPr>
          </a:lstStyle>
          <a:p>
            <a:pPr lvl="0" rtl="0"/>
            <a:r>
              <a:rPr lang="fr-FR" noProof="0"/>
              <a:t>Cliquez ici pour modifier le style du texte</a:t>
            </a:r>
          </a:p>
        </p:txBody>
      </p:sp>
    </p:spTree>
    <p:extLst>
      <p:ext uri="{BB962C8B-B14F-4D97-AF65-F5344CB8AC3E}">
        <p14:creationId xmlns:p14="http://schemas.microsoft.com/office/powerpoint/2010/main" val="22694616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ous-titre, image pleine saignée et contenu">
    <p:spTree>
      <p:nvGrpSpPr>
        <p:cNvPr id="1" name=""/>
        <p:cNvGrpSpPr/>
        <p:nvPr/>
      </p:nvGrpSpPr>
      <p:grpSpPr>
        <a:xfrm>
          <a:off x="0" y="0"/>
          <a:ext cx="0" cy="0"/>
          <a:chOff x="0" y="0"/>
          <a:chExt cx="0" cy="0"/>
        </a:xfrm>
      </p:grpSpPr>
      <p:sp>
        <p:nvSpPr>
          <p:cNvPr id="26" name="Titre 13">
            <a:extLst>
              <a:ext uri="{FF2B5EF4-FFF2-40B4-BE49-F238E27FC236}">
                <a16:creationId xmlns:a16="http://schemas.microsoft.com/office/drawing/2014/main" id="{3265DD9D-6018-7248-B068-226B5087E31A}"/>
              </a:ext>
            </a:extLst>
          </p:cNvPr>
          <p:cNvSpPr>
            <a:spLocks noGrp="1"/>
          </p:cNvSpPr>
          <p:nvPr>
            <p:ph type="title" hasCustomPrompt="1"/>
          </p:nvPr>
        </p:nvSpPr>
        <p:spPr>
          <a:xfrm>
            <a:off x="833175" y="528629"/>
            <a:ext cx="10540405" cy="479900"/>
          </a:xfrm>
        </p:spPr>
        <p:txBody>
          <a:bodyPr lIns="0" tIns="0" rIns="0" bIns="0" rtlCol="0" anchor="t">
            <a:noAutofit/>
          </a:bodyPr>
          <a:lstStyle>
            <a:lvl1pPr>
              <a:defRPr sz="3600" b="1">
                <a:solidFill>
                  <a:schemeClr val="accent5"/>
                </a:solidFill>
              </a:defRPr>
            </a:lvl1pPr>
          </a:lstStyle>
          <a:p>
            <a:pPr rtl="0"/>
            <a:r>
              <a:rPr lang="fr-FR" noProof="0"/>
              <a:t>Cliquez pour modifier le titre principal</a:t>
            </a:r>
            <a:br>
              <a:rPr lang="fr-FR" noProof="0"/>
            </a:br>
            <a:endParaRPr lang="fr-FR" noProof="0"/>
          </a:p>
        </p:txBody>
      </p:sp>
      <p:sp>
        <p:nvSpPr>
          <p:cNvPr id="27" name="Espace réservé du texte 11">
            <a:extLst>
              <a:ext uri="{FF2B5EF4-FFF2-40B4-BE49-F238E27FC236}">
                <a16:creationId xmlns:a16="http://schemas.microsoft.com/office/drawing/2014/main" id="{2BB5A709-E25A-CC47-AE58-EC9F42EF1219}"/>
              </a:ext>
            </a:extLst>
          </p:cNvPr>
          <p:cNvSpPr>
            <a:spLocks noGrp="1"/>
          </p:cNvSpPr>
          <p:nvPr>
            <p:ph type="body" sz="quarter" idx="21" hasCustomPrompt="1"/>
          </p:nvPr>
        </p:nvSpPr>
        <p:spPr>
          <a:xfrm>
            <a:off x="833176" y="1018950"/>
            <a:ext cx="10540404" cy="479900"/>
          </a:xfrm>
        </p:spPr>
        <p:txBody>
          <a:bodyPr lIns="0" tIns="0" rIns="0" bIns="0" rtlCol="0">
            <a:noAutofit/>
          </a:bodyPr>
          <a:lstStyle>
            <a:lvl1pPr marL="0" indent="0">
              <a:buNone/>
              <a:defRPr sz="2800" b="1">
                <a:solidFill>
                  <a:schemeClr val="accent6"/>
                </a:solidFill>
              </a:defRPr>
            </a:lvl1pPr>
          </a:lstStyle>
          <a:p>
            <a:pPr lvl="0" rtl="0"/>
            <a:r>
              <a:rPr lang="fr-FR" noProof="0"/>
              <a:t>Cliquez pour modifier le titre principal</a:t>
            </a:r>
          </a:p>
        </p:txBody>
      </p:sp>
      <p:sp>
        <p:nvSpPr>
          <p:cNvPr id="3" name="Espace réservé d’image 2">
            <a:extLst>
              <a:ext uri="{FF2B5EF4-FFF2-40B4-BE49-F238E27FC236}">
                <a16:creationId xmlns:a16="http://schemas.microsoft.com/office/drawing/2014/main" id="{37BB3087-49AA-480C-A462-1133A6E7C6C7}"/>
              </a:ext>
            </a:extLst>
          </p:cNvPr>
          <p:cNvSpPr>
            <a:spLocks noGrp="1"/>
          </p:cNvSpPr>
          <p:nvPr>
            <p:ph type="pic" sz="quarter" idx="22" hasCustomPrompt="1"/>
          </p:nvPr>
        </p:nvSpPr>
        <p:spPr>
          <a:xfrm>
            <a:off x="-1" y="2066536"/>
            <a:ext cx="12188951" cy="4800602"/>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12" name="Espace réservé du texte 9">
            <a:extLst>
              <a:ext uri="{FF2B5EF4-FFF2-40B4-BE49-F238E27FC236}">
                <a16:creationId xmlns:a16="http://schemas.microsoft.com/office/drawing/2014/main" id="{60AF7B98-3554-234B-A9A0-828B8E3E8697}"/>
              </a:ext>
            </a:extLst>
          </p:cNvPr>
          <p:cNvSpPr>
            <a:spLocks noGrp="1"/>
          </p:cNvSpPr>
          <p:nvPr>
            <p:ph type="body" sz="quarter" idx="10" hasCustomPrompt="1"/>
          </p:nvPr>
        </p:nvSpPr>
        <p:spPr>
          <a:xfrm>
            <a:off x="0" y="2066537"/>
            <a:ext cx="6096000" cy="4800604"/>
          </a:xfrm>
          <a:solidFill>
            <a:srgbClr val="262626">
              <a:alpha val="61961"/>
            </a:srgbClr>
          </a:solidFill>
        </p:spPr>
        <p:txBody>
          <a:bodyPr lIns="1920240" tIns="274320" rtlCol="0" anchor="ctr" anchorCtr="0">
            <a:normAutofit/>
          </a:bodyPr>
          <a:lstStyle>
            <a:lvl1pPr marL="0" indent="0" algn="l">
              <a:lnSpc>
                <a:spcPct val="60000"/>
              </a:lnSpc>
              <a:buNone/>
              <a:defRPr sz="1600" b="0" i="0">
                <a:solidFill>
                  <a:schemeClr val="bg1"/>
                </a:solidFill>
                <a:latin typeface="+mn-lt"/>
                <a:cs typeface="Arial" panose="020B0604020202020204" pitchFamily="34" charset="0"/>
              </a:defRPr>
            </a:lvl1pPr>
          </a:lstStyle>
          <a:p>
            <a:pPr lvl="0" rtl="0"/>
            <a:r>
              <a:rPr lang="fr-FR" noProof="0"/>
              <a:t>Cliquez pour modifier le maître</a:t>
            </a:r>
          </a:p>
          <a:p>
            <a:pPr lvl="0" rtl="0"/>
            <a:r>
              <a:rPr lang="fr-FR" noProof="0"/>
              <a:t>styles de texte</a:t>
            </a:r>
          </a:p>
          <a:p>
            <a:pPr lvl="0" rtl="0"/>
            <a:endParaRPr lang="fr-FR" noProof="0"/>
          </a:p>
        </p:txBody>
      </p:sp>
    </p:spTree>
    <p:extLst>
      <p:ext uri="{BB962C8B-B14F-4D97-AF65-F5344CB8AC3E}">
        <p14:creationId xmlns:p14="http://schemas.microsoft.com/office/powerpoint/2010/main" val="634308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horizontaux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E667F-4D1E-EA4A-9BD5-F58C1A590CE7}"/>
              </a:ext>
            </a:extLst>
          </p:cNvPr>
          <p:cNvSpPr>
            <a:spLocks noGrp="1"/>
          </p:cNvSpPr>
          <p:nvPr>
            <p:ph type="title" hasCustomPrompt="1"/>
          </p:nvPr>
        </p:nvSpPr>
        <p:spPr>
          <a:xfrm>
            <a:off x="838199" y="566928"/>
            <a:ext cx="10537683" cy="862621"/>
          </a:xfrm>
        </p:spPr>
        <p:txBody>
          <a:bodyPr lIns="0" tIns="0" rtlCol="0" anchor="t">
            <a:normAutofit/>
          </a:bodyPr>
          <a:lstStyle>
            <a:lvl1pPr>
              <a:defRPr sz="2800" b="1">
                <a:solidFill>
                  <a:schemeClr val="accent5"/>
                </a:solidFill>
              </a:defRPr>
            </a:lvl1pPr>
          </a:lstStyle>
          <a:p>
            <a:pPr rtl="0"/>
            <a:r>
              <a:rPr lang="fr-FR" noProof="0"/>
              <a:t>Cliquez pour modifier le style du titre du masque</a:t>
            </a:r>
          </a:p>
        </p:txBody>
      </p:sp>
      <p:sp>
        <p:nvSpPr>
          <p:cNvPr id="4" name="Espace réservé d’image 3">
            <a:extLst>
              <a:ext uri="{FF2B5EF4-FFF2-40B4-BE49-F238E27FC236}">
                <a16:creationId xmlns:a16="http://schemas.microsoft.com/office/drawing/2014/main" id="{FDA66A47-2551-47FC-AF11-56C9D8900AD8}"/>
              </a:ext>
            </a:extLst>
          </p:cNvPr>
          <p:cNvSpPr>
            <a:spLocks noGrp="1"/>
          </p:cNvSpPr>
          <p:nvPr>
            <p:ph type="pic" sz="quarter" idx="32" hasCustomPrompt="1"/>
          </p:nvPr>
        </p:nvSpPr>
        <p:spPr>
          <a:xfrm>
            <a:off x="2895600" y="202268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3" name="Espace réservé du texte 5">
            <a:extLst>
              <a:ext uri="{FF2B5EF4-FFF2-40B4-BE49-F238E27FC236}">
                <a16:creationId xmlns:a16="http://schemas.microsoft.com/office/drawing/2014/main" id="{46A8B312-3B12-4FB7-8207-99056B6249D0}"/>
              </a:ext>
            </a:extLst>
          </p:cNvPr>
          <p:cNvSpPr>
            <a:spLocks noGrp="1"/>
          </p:cNvSpPr>
          <p:nvPr>
            <p:ph type="body" sz="quarter" idx="35" hasCustomPrompt="1"/>
          </p:nvPr>
        </p:nvSpPr>
        <p:spPr>
          <a:xfrm>
            <a:off x="6107040" y="202268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5" name="Espace réservé d’image 3">
            <a:extLst>
              <a:ext uri="{FF2B5EF4-FFF2-40B4-BE49-F238E27FC236}">
                <a16:creationId xmlns:a16="http://schemas.microsoft.com/office/drawing/2014/main" id="{1889AF3F-A262-4DE7-9C9F-D0730B47D914}"/>
              </a:ext>
            </a:extLst>
          </p:cNvPr>
          <p:cNvSpPr>
            <a:spLocks noGrp="1"/>
          </p:cNvSpPr>
          <p:nvPr>
            <p:ph type="pic" sz="quarter" idx="33" hasCustomPrompt="1"/>
          </p:nvPr>
        </p:nvSpPr>
        <p:spPr>
          <a:xfrm>
            <a:off x="2895600" y="3470340"/>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30" name="Espace réservé du texte 5">
            <a:extLst>
              <a:ext uri="{FF2B5EF4-FFF2-40B4-BE49-F238E27FC236}">
                <a16:creationId xmlns:a16="http://schemas.microsoft.com/office/drawing/2014/main" id="{43E97BC8-22E4-3141-9608-84A945A42A89}"/>
              </a:ext>
            </a:extLst>
          </p:cNvPr>
          <p:cNvSpPr>
            <a:spLocks noGrp="1"/>
          </p:cNvSpPr>
          <p:nvPr>
            <p:ph type="body" sz="quarter" idx="22" hasCustomPrompt="1"/>
          </p:nvPr>
        </p:nvSpPr>
        <p:spPr>
          <a:xfrm>
            <a:off x="6096000" y="3470340"/>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6" name="Espace réservé d’image 3">
            <a:extLst>
              <a:ext uri="{FF2B5EF4-FFF2-40B4-BE49-F238E27FC236}">
                <a16:creationId xmlns:a16="http://schemas.microsoft.com/office/drawing/2014/main" id="{F4D375CF-42E3-43DD-814F-AC643A2908FE}"/>
              </a:ext>
            </a:extLst>
          </p:cNvPr>
          <p:cNvSpPr>
            <a:spLocks noGrp="1"/>
          </p:cNvSpPr>
          <p:nvPr>
            <p:ph type="pic" sz="quarter" idx="34" hasCustomPrompt="1"/>
          </p:nvPr>
        </p:nvSpPr>
        <p:spPr>
          <a:xfrm>
            <a:off x="2895600" y="4922214"/>
            <a:ext cx="3200400" cy="1225296"/>
          </a:xfrm>
          <a:solidFill>
            <a:schemeClr val="accent1"/>
          </a:solidFill>
          <a:ln w="12700">
            <a:solidFill>
              <a:schemeClr val="accent5"/>
            </a:solidFill>
          </a:ln>
        </p:spPr>
        <p:txBody>
          <a:bodyPr rtlCol="0" anchor="ctr">
            <a:normAutofit/>
          </a:bodyPr>
          <a:lstStyle>
            <a:lvl1pPr algn="ctr">
              <a:defRPr sz="1600"/>
            </a:lvl1pPr>
          </a:lstStyle>
          <a:p>
            <a:pPr rtl="0"/>
            <a:r>
              <a:rPr lang="fr-FR" noProof="0"/>
              <a:t>Cliquez pour insérer une image</a:t>
            </a:r>
          </a:p>
        </p:txBody>
      </p:sp>
      <p:sp>
        <p:nvSpPr>
          <p:cNvPr id="14" name="Espace réservé du texte 5">
            <a:extLst>
              <a:ext uri="{FF2B5EF4-FFF2-40B4-BE49-F238E27FC236}">
                <a16:creationId xmlns:a16="http://schemas.microsoft.com/office/drawing/2014/main" id="{1B752F2A-0251-4959-80B1-17743D2F9FE4}"/>
              </a:ext>
            </a:extLst>
          </p:cNvPr>
          <p:cNvSpPr>
            <a:spLocks noGrp="1"/>
          </p:cNvSpPr>
          <p:nvPr>
            <p:ph type="body" sz="quarter" idx="36" hasCustomPrompt="1"/>
          </p:nvPr>
        </p:nvSpPr>
        <p:spPr>
          <a:xfrm>
            <a:off x="6096000" y="4922214"/>
            <a:ext cx="3200400" cy="1225296"/>
          </a:xfrm>
          <a:solidFill>
            <a:schemeClr val="accent5"/>
          </a:solidFill>
          <a:ln w="25400">
            <a:solidFill>
              <a:schemeClr val="accent5"/>
            </a:solidFill>
          </a:ln>
        </p:spPr>
        <p:txBody>
          <a:bodyPr lIns="438912" rIns="438912" rtlCol="0" anchor="ctr">
            <a:normAutofit/>
          </a:bodyPr>
          <a:lstStyle>
            <a:lvl1pPr marL="0" indent="0">
              <a:buFontTx/>
              <a:buNone/>
              <a:defRPr sz="1600">
                <a:solidFill>
                  <a:schemeClr val="bg1"/>
                </a:solidFill>
              </a:defRPr>
            </a:lvl1pPr>
          </a:lstStyle>
          <a:p>
            <a:pPr rtl="0"/>
            <a:r>
              <a:rPr lang="fr-FR" noProof="0">
                <a:solidFill>
                  <a:schemeClr val="bg1"/>
                </a:solidFill>
              </a:rPr>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39823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3 colonnes">
    <p:spTree>
      <p:nvGrpSpPr>
        <p:cNvPr id="1" name=""/>
        <p:cNvGrpSpPr/>
        <p:nvPr/>
      </p:nvGrpSpPr>
      <p:grpSpPr>
        <a:xfrm>
          <a:off x="0" y="0"/>
          <a:ext cx="0" cy="0"/>
          <a:chOff x="0" y="0"/>
          <a:chExt cx="0" cy="0"/>
        </a:xfrm>
      </p:grpSpPr>
      <p:sp>
        <p:nvSpPr>
          <p:cNvPr id="36" name="Titre 13">
            <a:extLst>
              <a:ext uri="{FF2B5EF4-FFF2-40B4-BE49-F238E27FC236}">
                <a16:creationId xmlns:a16="http://schemas.microsoft.com/office/drawing/2014/main" id="{40DEA294-B1C6-9E48-A990-C4FC916393BE}"/>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image 2">
            <a:extLst>
              <a:ext uri="{FF2B5EF4-FFF2-40B4-BE49-F238E27FC236}">
                <a16:creationId xmlns:a16="http://schemas.microsoft.com/office/drawing/2014/main" id="{692A9031-5DBD-4AD9-9381-7F3F67DD857C}"/>
              </a:ext>
            </a:extLst>
          </p:cNvPr>
          <p:cNvSpPr>
            <a:spLocks noGrp="1"/>
          </p:cNvSpPr>
          <p:nvPr>
            <p:ph type="pic" sz="quarter" idx="31" hasCustomPrompt="1"/>
          </p:nvPr>
        </p:nvSpPr>
        <p:spPr>
          <a:xfrm>
            <a:off x="838200"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9" name="Espace réservé du texte 9">
            <a:extLst>
              <a:ext uri="{FF2B5EF4-FFF2-40B4-BE49-F238E27FC236}">
                <a16:creationId xmlns:a16="http://schemas.microsoft.com/office/drawing/2014/main" id="{89751D94-3DF3-A241-B368-55DC9BEF389C}"/>
              </a:ext>
            </a:extLst>
          </p:cNvPr>
          <p:cNvSpPr>
            <a:spLocks noGrp="1"/>
          </p:cNvSpPr>
          <p:nvPr>
            <p:ph type="body" sz="quarter" idx="30" hasCustomPrompt="1"/>
          </p:nvPr>
        </p:nvSpPr>
        <p:spPr>
          <a:xfrm>
            <a:off x="838197" y="4634096"/>
            <a:ext cx="3042684" cy="617685"/>
          </a:xfrm>
          <a:solidFill>
            <a:schemeClr val="accent4">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2" name="Espace réservé d’image 2">
            <a:extLst>
              <a:ext uri="{FF2B5EF4-FFF2-40B4-BE49-F238E27FC236}">
                <a16:creationId xmlns:a16="http://schemas.microsoft.com/office/drawing/2014/main" id="{3B5A1782-324D-4E6F-B70F-B4AAAF5BE282}"/>
              </a:ext>
            </a:extLst>
          </p:cNvPr>
          <p:cNvSpPr>
            <a:spLocks noGrp="1"/>
          </p:cNvSpPr>
          <p:nvPr>
            <p:ph type="pic" sz="quarter" idx="32" hasCustomPrompt="1"/>
          </p:nvPr>
        </p:nvSpPr>
        <p:spPr>
          <a:xfrm>
            <a:off x="4600994"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6" name="Espace réservé du texte 9">
            <a:extLst>
              <a:ext uri="{FF2B5EF4-FFF2-40B4-BE49-F238E27FC236}">
                <a16:creationId xmlns:a16="http://schemas.microsoft.com/office/drawing/2014/main" id="{D02C2A04-A4DF-194D-9BF0-98BDCA834A87}"/>
              </a:ext>
            </a:extLst>
          </p:cNvPr>
          <p:cNvSpPr>
            <a:spLocks noGrp="1"/>
          </p:cNvSpPr>
          <p:nvPr>
            <p:ph type="body" sz="quarter" idx="29" hasCustomPrompt="1"/>
          </p:nvPr>
        </p:nvSpPr>
        <p:spPr>
          <a:xfrm>
            <a:off x="4601548" y="4634097"/>
            <a:ext cx="3042684" cy="617685"/>
          </a:xfrm>
          <a:solidFill>
            <a:schemeClr val="accent2">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3" name="Espace réservé d’image 2">
            <a:extLst>
              <a:ext uri="{FF2B5EF4-FFF2-40B4-BE49-F238E27FC236}">
                <a16:creationId xmlns:a16="http://schemas.microsoft.com/office/drawing/2014/main" id="{D948B0B4-59DD-4F57-BC4D-AD690F1F9A8F}"/>
              </a:ext>
            </a:extLst>
          </p:cNvPr>
          <p:cNvSpPr>
            <a:spLocks noGrp="1"/>
          </p:cNvSpPr>
          <p:nvPr>
            <p:ph type="pic" sz="quarter" idx="33" hasCustomPrompt="1"/>
          </p:nvPr>
        </p:nvSpPr>
        <p:spPr>
          <a:xfrm>
            <a:off x="8310557" y="2540000"/>
            <a:ext cx="3043238" cy="2711450"/>
          </a:xfrm>
          <a:solidFill>
            <a:schemeClr val="accent1"/>
          </a:solidFill>
        </p:spPr>
        <p:txBody>
          <a:bodyPr rtlCol="0" anchor="ctr">
            <a:normAutofit/>
          </a:bodyPr>
          <a:lstStyle>
            <a:lvl1pPr algn="ctr">
              <a:defRPr sz="1800"/>
            </a:lvl1pPr>
          </a:lstStyle>
          <a:p>
            <a:pPr rtl="0"/>
            <a:r>
              <a:rPr lang="fr-FR" noProof="0"/>
              <a:t>Cliquez pour insérer une image</a:t>
            </a:r>
          </a:p>
        </p:txBody>
      </p:sp>
      <p:sp>
        <p:nvSpPr>
          <p:cNvPr id="15" name="Espace réservé du texte 9">
            <a:extLst>
              <a:ext uri="{FF2B5EF4-FFF2-40B4-BE49-F238E27FC236}">
                <a16:creationId xmlns:a16="http://schemas.microsoft.com/office/drawing/2014/main" id="{910F1566-2F10-C94E-A440-3BE6863E4147}"/>
              </a:ext>
            </a:extLst>
          </p:cNvPr>
          <p:cNvSpPr>
            <a:spLocks noGrp="1"/>
          </p:cNvSpPr>
          <p:nvPr>
            <p:ph type="body" sz="quarter" idx="10" hasCustomPrompt="1"/>
          </p:nvPr>
        </p:nvSpPr>
        <p:spPr>
          <a:xfrm>
            <a:off x="8311111" y="4636714"/>
            <a:ext cx="3042684" cy="617685"/>
          </a:xfrm>
          <a:solidFill>
            <a:schemeClr val="accent3">
              <a:alpha val="90000"/>
            </a:schemeClr>
          </a:solidFill>
        </p:spPr>
        <p:txBody>
          <a:bodyPr lIns="91440" tIns="91440" rtlCol="0" anchor="ctr" anchorCtr="0">
            <a:normAutofit/>
          </a:bodyPr>
          <a:lstStyle>
            <a:lvl1pPr marL="0" indent="0" algn="ctr">
              <a:lnSpc>
                <a:spcPct val="60000"/>
              </a:lnSpc>
              <a:buNone/>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8707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9" name="Titre 13">
            <a:extLst>
              <a:ext uri="{FF2B5EF4-FFF2-40B4-BE49-F238E27FC236}">
                <a16:creationId xmlns:a16="http://schemas.microsoft.com/office/drawing/2014/main" id="{61830361-A194-9F4E-999F-05BDD53E56D9}"/>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BEF09F5E-ECB4-4608-BAD6-3C0B906FBC10}"/>
              </a:ext>
            </a:extLst>
          </p:cNvPr>
          <p:cNvSpPr>
            <a:spLocks noGrp="1"/>
          </p:cNvSpPr>
          <p:nvPr>
            <p:ph sz="quarter" idx="25" hasCustomPrompt="1"/>
          </p:nvPr>
        </p:nvSpPr>
        <p:spPr>
          <a:xfrm>
            <a:off x="1968500" y="1780031"/>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0" name="Espace réservé du contenu 2">
            <a:extLst>
              <a:ext uri="{FF2B5EF4-FFF2-40B4-BE49-F238E27FC236}">
                <a16:creationId xmlns:a16="http://schemas.microsoft.com/office/drawing/2014/main" id="{D31456E2-715C-4D0E-AEC1-EDCEF7EFE170}"/>
              </a:ext>
            </a:extLst>
          </p:cNvPr>
          <p:cNvSpPr>
            <a:spLocks noGrp="1"/>
          </p:cNvSpPr>
          <p:nvPr>
            <p:ph sz="quarter" idx="26" hasCustomPrompt="1"/>
          </p:nvPr>
        </p:nvSpPr>
        <p:spPr>
          <a:xfrm>
            <a:off x="6997700" y="1779475"/>
            <a:ext cx="3225800" cy="3930207"/>
          </a:xfrm>
          <a:solidFill>
            <a:schemeClr val="accent1"/>
          </a:solidFill>
        </p:spPr>
        <p:txBody>
          <a:bodyPr rtlCol="0" anchor="ctr">
            <a:normAutofit/>
          </a:bodyPr>
          <a:lstStyle>
            <a:lvl1pPr algn="ctr">
              <a:defRPr sz="16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584744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3" name="Titre 13">
            <a:extLst>
              <a:ext uri="{FF2B5EF4-FFF2-40B4-BE49-F238E27FC236}">
                <a16:creationId xmlns:a16="http://schemas.microsoft.com/office/drawing/2014/main" id="{6BEBC398-0B32-5D4C-8F8E-8DA17BC07AAF}"/>
              </a:ext>
            </a:extLst>
          </p:cNvPr>
          <p:cNvSpPr>
            <a:spLocks noGrp="1"/>
          </p:cNvSpPr>
          <p:nvPr>
            <p:ph type="title" hasCustomPrompt="1"/>
          </p:nvPr>
        </p:nvSpPr>
        <p:spPr>
          <a:xfrm>
            <a:off x="838199" y="566928"/>
            <a:ext cx="10537683" cy="873436"/>
          </a:xfrm>
        </p:spPr>
        <p:txBody>
          <a:bodyPr lIns="0" tIns="0" rIns="0" bIns="0" rtlCol="0" anchor="t">
            <a:noAutofit/>
          </a:bodyPr>
          <a:lstStyle>
            <a:lvl1pPr>
              <a:defRPr sz="2800" b="1">
                <a:solidFill>
                  <a:schemeClr val="accent5"/>
                </a:solidFill>
              </a:defRPr>
            </a:lvl1pPr>
          </a:lstStyle>
          <a:p>
            <a:pPr rtl="0"/>
            <a:r>
              <a:rPr lang="fr-FR" noProof="0"/>
              <a:t>Cliquez pour modifier le style du titre du masque</a:t>
            </a:r>
          </a:p>
        </p:txBody>
      </p:sp>
      <p:sp>
        <p:nvSpPr>
          <p:cNvPr id="3" name="Espace réservé du contenu 2">
            <a:extLst>
              <a:ext uri="{FF2B5EF4-FFF2-40B4-BE49-F238E27FC236}">
                <a16:creationId xmlns:a16="http://schemas.microsoft.com/office/drawing/2014/main" id="{D7252D11-D0BD-46AC-942A-A7F84C34C1CC}"/>
              </a:ext>
            </a:extLst>
          </p:cNvPr>
          <p:cNvSpPr>
            <a:spLocks noGrp="1"/>
          </p:cNvSpPr>
          <p:nvPr>
            <p:ph sz="quarter" idx="24" hasCustomPrompt="1"/>
          </p:nvPr>
        </p:nvSpPr>
        <p:spPr>
          <a:xfrm>
            <a:off x="838199" y="1780031"/>
            <a:ext cx="10537683" cy="4576318"/>
          </a:xfrm>
          <a:solidFill>
            <a:schemeClr val="accent1"/>
          </a:solidFill>
        </p:spPr>
        <p:txBody>
          <a:bodyPr rtlCol="0" anchor="ctr">
            <a:normAutofit/>
          </a:bodyPr>
          <a:lstStyle>
            <a:lvl1pPr algn="ctr">
              <a:defRPr sz="1800"/>
            </a:lvl1pPr>
          </a:lstStyle>
          <a:p>
            <a:pPr lvl="0" rtl="0"/>
            <a:r>
              <a:rPr lang="fr-FR" noProof="0"/>
              <a:t>Cliquez ici pour insérer une image ou un graphique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4054317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60269070-4807-43E2-A9DF-90767C93C775}"/>
              </a:ext>
            </a:extLst>
          </p:cNvPr>
          <p:cNvSpPr>
            <a:spLocks noGrp="1"/>
          </p:cNvSpPr>
          <p:nvPr>
            <p:ph type="pic" sz="quarter" idx="15" hasCustomPrompt="1"/>
          </p:nvPr>
        </p:nvSpPr>
        <p:spPr>
          <a:xfrm>
            <a:off x="0" y="0"/>
            <a:ext cx="12207239" cy="6858000"/>
          </a:xfrm>
          <a:solidFill>
            <a:schemeClr val="accent1"/>
          </a:solidFill>
        </p:spPr>
        <p:txBody>
          <a:bodyPr tIns="2560320" rtlCol="0" anchor="ctr">
            <a:noAutofit/>
          </a:bodyPr>
          <a:lstStyle>
            <a:lvl1pPr algn="ctr">
              <a:defRPr sz="1800"/>
            </a:lvl1pPr>
          </a:lstStyle>
          <a:p>
            <a:pPr rtl="0"/>
            <a:r>
              <a:rPr lang="fr-FR" noProof="0"/>
              <a:t>Cliquez pour insérer une image</a:t>
            </a:r>
          </a:p>
          <a:p>
            <a:pPr rtl="0"/>
            <a:endParaRPr lang="fr-FR" noProof="0"/>
          </a:p>
        </p:txBody>
      </p:sp>
      <p:sp>
        <p:nvSpPr>
          <p:cNvPr id="6" name="Espace réservé du texte 9">
            <a:extLst>
              <a:ext uri="{FF2B5EF4-FFF2-40B4-BE49-F238E27FC236}">
                <a16:creationId xmlns:a16="http://schemas.microsoft.com/office/drawing/2014/main" id="{B95A5A22-1295-5A4C-BEED-CDAAB6B38DA8}"/>
              </a:ext>
            </a:extLst>
          </p:cNvPr>
          <p:cNvSpPr>
            <a:spLocks noGrp="1"/>
          </p:cNvSpPr>
          <p:nvPr>
            <p:ph type="body" sz="quarter" idx="14" hasCustomPrompt="1"/>
          </p:nvPr>
        </p:nvSpPr>
        <p:spPr>
          <a:xfrm>
            <a:off x="-11574" y="-11151"/>
            <a:ext cx="12207240" cy="3429000"/>
          </a:xfrm>
          <a:solidFill>
            <a:srgbClr val="262626">
              <a:alpha val="61961"/>
            </a:srgbClr>
          </a:solidFill>
          <a:ln>
            <a:noFill/>
          </a:ln>
        </p:spPr>
        <p:txBody>
          <a:bodyPr lIns="868680" tIns="2057400" bIns="91440" rtlCol="0" anchor="t" anchorCtr="0">
            <a:normAutofit/>
          </a:bodyPr>
          <a:lstStyle>
            <a:lvl1pPr marL="0" marR="0" indent="0" algn="l" defTabSz="914400" rtl="0" eaLnBrk="1" fontAlgn="auto" latinLnBrk="0" hangingPunct="1">
              <a:lnSpc>
                <a:spcPct val="60000"/>
              </a:lnSpc>
              <a:spcBef>
                <a:spcPts val="1000"/>
              </a:spcBef>
              <a:spcAft>
                <a:spcPts val="0"/>
              </a:spcAft>
              <a:buClrTx/>
              <a:buSzTx/>
              <a:buFontTx/>
              <a:buNone/>
              <a:tabLst/>
              <a:defRPr sz="1600" b="0" i="0">
                <a:solidFill>
                  <a:schemeClr val="bg1"/>
                </a:solidFill>
                <a:latin typeface="+mn-lt"/>
                <a:cs typeface="Arial" panose="020B0604020202020204" pitchFamily="34" charset="0"/>
              </a:defRPr>
            </a:lvl1pPr>
          </a:lstStyle>
          <a:p>
            <a:pPr lvl="0" rtl="0"/>
            <a:r>
              <a:rPr lang="fr-FR" noProof="0"/>
              <a:t>Cliquez ici pour modifier le style du texte</a:t>
            </a:r>
          </a:p>
        </p:txBody>
      </p:sp>
      <p:sp>
        <p:nvSpPr>
          <p:cNvPr id="2" name="Titre 1">
            <a:extLst>
              <a:ext uri="{FF2B5EF4-FFF2-40B4-BE49-F238E27FC236}">
                <a16:creationId xmlns:a16="http://schemas.microsoft.com/office/drawing/2014/main" id="{AEDEBD28-F38A-B644-853D-75CBD6A9F711}"/>
              </a:ext>
            </a:extLst>
          </p:cNvPr>
          <p:cNvSpPr>
            <a:spLocks noGrp="1"/>
          </p:cNvSpPr>
          <p:nvPr>
            <p:ph type="title" hasCustomPrompt="1"/>
          </p:nvPr>
        </p:nvSpPr>
        <p:spPr>
          <a:xfrm>
            <a:off x="838200" y="565847"/>
            <a:ext cx="10515600" cy="1062232"/>
          </a:xfrm>
        </p:spPr>
        <p:txBody>
          <a:bodyPr lIns="0" tIns="0" rIns="0" bIns="0" rtlCol="0" anchor="t">
            <a:normAutofit/>
          </a:bodyPr>
          <a:lstStyle>
            <a:lvl1pPr>
              <a:defRPr sz="2800">
                <a:solidFill>
                  <a:schemeClr val="bg1"/>
                </a:solidFill>
              </a:defRPr>
            </a:lvl1pPr>
          </a:lstStyle>
          <a:p>
            <a:pPr rtl="0"/>
            <a:r>
              <a:rPr lang="fr-FR" noProof="0"/>
              <a:t>Cliquez pour modifier le style du titre du masque</a:t>
            </a:r>
          </a:p>
        </p:txBody>
      </p:sp>
      <p:sp>
        <p:nvSpPr>
          <p:cNvPr id="7" name="Zone de texte 6">
            <a:extLst>
              <a:ext uri="{FF2B5EF4-FFF2-40B4-BE49-F238E27FC236}">
                <a16:creationId xmlns:a16="http://schemas.microsoft.com/office/drawing/2014/main" id="{C3B6C998-067D-F24C-8880-399DE7EC60CF}"/>
              </a:ext>
            </a:extLst>
          </p:cNvPr>
          <p:cNvSpPr txBox="1"/>
          <p:nvPr userDrawn="1"/>
        </p:nvSpPr>
        <p:spPr>
          <a:xfrm>
            <a:off x="3340444" y="5935091"/>
            <a:ext cx="5511112" cy="954107"/>
          </a:xfrm>
          <a:prstGeom prst="rect">
            <a:avLst/>
          </a:prstGeom>
          <a:solidFill>
            <a:schemeClr val="bg1">
              <a:alpha val="0"/>
            </a:schemeClr>
          </a:solidFill>
        </p:spPr>
        <p:txBody>
          <a:bodyPr wrap="square" rtlCol="0">
            <a:spAutoFit/>
          </a:bodyPr>
          <a:lstStyle/>
          <a:p>
            <a:pPr algn="ctr" rtl="0"/>
            <a:r>
              <a:rPr lang="fr-FR" sz="2800" b="1" noProof="0">
                <a:solidFill>
                  <a:schemeClr val="accent5"/>
                </a:solidFill>
                <a:latin typeface="+mn-lt"/>
                <a:cs typeface="Arial" panose="020B0604020202020204" pitchFamily="34" charset="0"/>
              </a:rPr>
              <a:t>Cliquez ici pour modifier le style du texte</a:t>
            </a:r>
          </a:p>
        </p:txBody>
      </p:sp>
    </p:spTree>
    <p:extLst>
      <p:ext uri="{BB962C8B-B14F-4D97-AF65-F5344CB8AC3E}">
        <p14:creationId xmlns:p14="http://schemas.microsoft.com/office/powerpoint/2010/main" val="65470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3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imag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EFD44-3E18-544B-BBAC-DCBF5F125EA3}"/>
              </a:ext>
            </a:extLst>
          </p:cNvPr>
          <p:cNvSpPr>
            <a:spLocks noGrp="1"/>
          </p:cNvSpPr>
          <p:nvPr>
            <p:ph type="title" hasCustomPrompt="1"/>
          </p:nvPr>
        </p:nvSpPr>
        <p:spPr>
          <a:xfrm>
            <a:off x="838200" y="569494"/>
            <a:ext cx="10515600" cy="911595"/>
          </a:xfrm>
        </p:spPr>
        <p:txBody>
          <a:bodyPr lIns="0" tIns="0" rIns="0" bIns="0" rtlCol="0" anchor="t">
            <a:normAutofit/>
          </a:bodyPr>
          <a:lstStyle>
            <a:lvl1pPr>
              <a:defRPr sz="2800">
                <a:solidFill>
                  <a:schemeClr val="accent6"/>
                </a:solidFill>
              </a:defRPr>
            </a:lvl1pPr>
          </a:lstStyle>
          <a:p>
            <a:pPr rtl="0"/>
            <a:r>
              <a:rPr lang="fr-FR" noProof="0"/>
              <a:t>Cliquez pour modifier le style du titre du masque</a:t>
            </a:r>
          </a:p>
        </p:txBody>
      </p:sp>
      <p:sp>
        <p:nvSpPr>
          <p:cNvPr id="7" name="Espace réservé d’image 2">
            <a:extLst>
              <a:ext uri="{FF2B5EF4-FFF2-40B4-BE49-F238E27FC236}">
                <a16:creationId xmlns:a16="http://schemas.microsoft.com/office/drawing/2014/main" id="{E69AB53E-6566-42B1-A87A-589EE239D5AA}"/>
              </a:ext>
            </a:extLst>
          </p:cNvPr>
          <p:cNvSpPr>
            <a:spLocks noGrp="1"/>
          </p:cNvSpPr>
          <p:nvPr>
            <p:ph type="pic" sz="quarter" idx="20" hasCustomPrompt="1"/>
          </p:nvPr>
        </p:nvSpPr>
        <p:spPr>
          <a:xfrm>
            <a:off x="833175" y="1963738"/>
            <a:ext cx="6759223" cy="4217987"/>
          </a:xfrm>
          <a:solidFill>
            <a:schemeClr val="accent1"/>
          </a:solidFill>
        </p:spPr>
        <p:txBody>
          <a:bodyPr rtlCol="0" anchor="ctr">
            <a:normAutofit/>
          </a:bodyPr>
          <a:lstStyle>
            <a:lvl1pPr algn="ctr">
              <a:defRPr sz="1600"/>
            </a:lvl1pPr>
          </a:lstStyle>
          <a:p>
            <a:pPr rtl="0"/>
            <a:r>
              <a:rPr lang="fr-FR" noProof="0"/>
              <a:t>Cliquez pour insérer une image</a:t>
            </a:r>
          </a:p>
        </p:txBody>
      </p:sp>
      <p:sp>
        <p:nvSpPr>
          <p:cNvPr id="20" name="Espace réservé du texte 11">
            <a:extLst>
              <a:ext uri="{FF2B5EF4-FFF2-40B4-BE49-F238E27FC236}">
                <a16:creationId xmlns:a16="http://schemas.microsoft.com/office/drawing/2014/main" id="{FD3509C8-7877-6946-8CE5-00F7B9552E07}"/>
              </a:ext>
            </a:extLst>
          </p:cNvPr>
          <p:cNvSpPr>
            <a:spLocks noGrp="1"/>
          </p:cNvSpPr>
          <p:nvPr>
            <p:ph type="body" sz="quarter" idx="24" hasCustomPrompt="1"/>
          </p:nvPr>
        </p:nvSpPr>
        <p:spPr>
          <a:xfrm>
            <a:off x="8432800" y="3725227"/>
            <a:ext cx="2919113" cy="1835313"/>
          </a:xfrm>
        </p:spPr>
        <p:txBody>
          <a:bodyPr lIns="0" tIns="0" rIns="0" bIns="0" rtlCol="0">
            <a:noAutofit/>
          </a:bodyPr>
          <a:lstStyle>
            <a:lvl1pPr marL="0" indent="0">
              <a:lnSpc>
                <a:spcPct val="90000"/>
              </a:lnSpc>
              <a:buNone/>
              <a:defRPr sz="1600" b="0">
                <a:solidFill>
                  <a:schemeClr val="accent5"/>
                </a:solidFill>
              </a:defRPr>
            </a:lvl1pPr>
          </a:lstStyle>
          <a:p>
            <a:pPr lvl="0" rtl="0"/>
            <a:r>
              <a:rPr lang="fr-FR" noProof="0"/>
              <a:t>Cliquez ici pour modifier le style du texte</a:t>
            </a:r>
          </a:p>
        </p:txBody>
      </p:sp>
      <p:sp>
        <p:nvSpPr>
          <p:cNvPr id="19" name="Espace réservé du texte 11">
            <a:extLst>
              <a:ext uri="{FF2B5EF4-FFF2-40B4-BE49-F238E27FC236}">
                <a16:creationId xmlns:a16="http://schemas.microsoft.com/office/drawing/2014/main" id="{46EC1DFF-6B7A-4C4C-9BDC-76D1FE8DD60B}"/>
              </a:ext>
            </a:extLst>
          </p:cNvPr>
          <p:cNvSpPr>
            <a:spLocks noGrp="1"/>
          </p:cNvSpPr>
          <p:nvPr>
            <p:ph type="body" sz="quarter" idx="23" hasCustomPrompt="1"/>
          </p:nvPr>
        </p:nvSpPr>
        <p:spPr>
          <a:xfrm>
            <a:off x="8432800" y="5692068"/>
            <a:ext cx="2919113" cy="532753"/>
          </a:xfrm>
        </p:spPr>
        <p:txBody>
          <a:bodyPr lIns="0" tIns="0" rIns="0" bIns="0" rtlCol="0" anchor="b">
            <a:noAutofit/>
          </a:bodyPr>
          <a:lstStyle>
            <a:lvl1pPr marL="0" indent="0">
              <a:lnSpc>
                <a:spcPct val="90000"/>
              </a:lnSpc>
              <a:buNone/>
              <a:defRPr sz="2000" b="1">
                <a:solidFill>
                  <a:schemeClr val="accent5"/>
                </a:solidFill>
              </a:defRPr>
            </a:lvl1pPr>
          </a:lstStyle>
          <a:p>
            <a:pPr lvl="0" rtl="0"/>
            <a:r>
              <a:rPr lang="fr-FR" noProof="0"/>
              <a:t>Cliquez ici pour modifier le style du texte</a:t>
            </a:r>
          </a:p>
        </p:txBody>
      </p:sp>
      <p:sp>
        <p:nvSpPr>
          <p:cNvPr id="17" name="Espace réservé du numéro de diapositive 16">
            <a:extLst>
              <a:ext uri="{FF2B5EF4-FFF2-40B4-BE49-F238E27FC236}">
                <a16:creationId xmlns:a16="http://schemas.microsoft.com/office/drawing/2014/main" id="{127BF259-DAF9-B243-B6F0-58E2A58BD7DC}"/>
              </a:ext>
            </a:extLst>
          </p:cNvPr>
          <p:cNvSpPr>
            <a:spLocks noGrp="1"/>
          </p:cNvSpPr>
          <p:nvPr>
            <p:ph type="sldNum" sz="quarter" idx="17"/>
          </p:nvPr>
        </p:nvSpPr>
        <p:spPr/>
        <p:txBody>
          <a:bodyPr rtlCol="0"/>
          <a:lstStyle>
            <a:lvl1pPr>
              <a:defRPr sz="1200">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2105053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4DDE9C-955A-40E0-AEDB-57EE5B377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Cliquez pour modifier le style du titre du masque</a:t>
            </a:r>
          </a:p>
        </p:txBody>
      </p:sp>
      <p:sp>
        <p:nvSpPr>
          <p:cNvPr id="3" name="Espace réservé du texte 2">
            <a:extLst>
              <a:ext uri="{FF2B5EF4-FFF2-40B4-BE49-F238E27FC236}">
                <a16:creationId xmlns:a16="http://schemas.microsoft.com/office/drawing/2014/main" id="{2C8092AA-470A-438D-B06A-389D4965D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numéro de diapositive 5">
            <a:extLst>
              <a:ext uri="{FF2B5EF4-FFF2-40B4-BE49-F238E27FC236}">
                <a16:creationId xmlns:a16="http://schemas.microsoft.com/office/drawing/2014/main" id="{2F0C0FCC-269D-49E4-B1A8-2F5D9EEA5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pPr rtl="0"/>
            <a:fld id="{A52BEA90-E6BE-45F4-8D5D-C2E01FE3DBCB}" type="slidenum">
              <a:rPr lang="fr-FR" noProof="0" smtClean="0"/>
              <a:pPr/>
              <a:t>‹N°›</a:t>
            </a:fld>
            <a:endParaRPr lang="fr-FR" noProof="0"/>
          </a:p>
        </p:txBody>
      </p:sp>
    </p:spTree>
    <p:extLst>
      <p:ext uri="{BB962C8B-B14F-4D97-AF65-F5344CB8AC3E}">
        <p14:creationId xmlns:p14="http://schemas.microsoft.com/office/powerpoint/2010/main" val="14417243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8" r:id="rId4"/>
    <p:sldLayoutId id="2147483679" r:id="rId5"/>
    <p:sldLayoutId id="2147483680" r:id="rId6"/>
    <p:sldLayoutId id="2147483682" r:id="rId7"/>
    <p:sldLayoutId id="2147483687" r:id="rId8"/>
    <p:sldLayoutId id="2147483686" r:id="rId9"/>
    <p:sldLayoutId id="2147483681"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7.wd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23.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8.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0.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43.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image 4" descr="Montagne couverte de neige&#10;">
            <a:extLst>
              <a:ext uri="{FF2B5EF4-FFF2-40B4-BE49-F238E27FC236}">
                <a16:creationId xmlns:a16="http://schemas.microsoft.com/office/drawing/2014/main" id="{7913F9A8-5859-8441-9D34-EA6DF53BAFA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sp>
        <p:nvSpPr>
          <p:cNvPr id="6" name="Titre 2">
            <a:extLst>
              <a:ext uri="{FF2B5EF4-FFF2-40B4-BE49-F238E27FC236}">
                <a16:creationId xmlns:a16="http://schemas.microsoft.com/office/drawing/2014/main" id="{C60E6CE8-7AB6-B54A-8434-8F730542E2DD}"/>
              </a:ext>
            </a:extLst>
          </p:cNvPr>
          <p:cNvSpPr>
            <a:spLocks noGrp="1"/>
          </p:cNvSpPr>
          <p:nvPr>
            <p:ph type="title"/>
          </p:nvPr>
        </p:nvSpPr>
        <p:spPr/>
        <p:txBody>
          <a:bodyPr rtlCol="0"/>
          <a:lstStyle/>
          <a:p>
            <a:pPr rtl="0"/>
            <a:r>
              <a:rPr lang="fr-FR" dirty="0"/>
              <a:t>Mécanique M2</a:t>
            </a:r>
          </a:p>
        </p:txBody>
      </p:sp>
    </p:spTree>
    <p:extLst>
      <p:ext uri="{BB962C8B-B14F-4D97-AF65-F5344CB8AC3E}">
        <p14:creationId xmlns:p14="http://schemas.microsoft.com/office/powerpoint/2010/main" val="403171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Définition du torseur associé aux efforts de cohésion dans une section droite</a:t>
            </a:r>
          </a:p>
        </p:txBody>
      </p:sp>
      <p:sp>
        <p:nvSpPr>
          <p:cNvPr id="20" name="Espace réservé du texte 19">
            <a:extLst>
              <a:ext uri="{FF2B5EF4-FFF2-40B4-BE49-F238E27FC236}">
                <a16:creationId xmlns:a16="http://schemas.microsoft.com/office/drawing/2014/main" id="{6C29D695-E04C-1A40-A4AC-7C58DA0EAFC7}"/>
              </a:ext>
            </a:extLst>
          </p:cNvPr>
          <p:cNvSpPr>
            <a:spLocks noGrp="1"/>
          </p:cNvSpPr>
          <p:nvPr>
            <p:ph type="body" sz="quarter" idx="35"/>
          </p:nvPr>
        </p:nvSpPr>
        <p:spPr>
          <a:xfrm>
            <a:off x="994265" y="2705261"/>
            <a:ext cx="4866245" cy="1225296"/>
          </a:xfrm>
        </p:spPr>
        <p:txBody>
          <a:bodyPr rtlCol="0"/>
          <a:lstStyle/>
          <a:p>
            <a:pPr rtl="0"/>
            <a:r>
              <a:rPr lang="fr-FR" dirty="0"/>
              <a:t>Repérage de la coupe fictive</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10</a:t>
            </a:fld>
            <a:endParaRPr lang="fr-FR"/>
          </a:p>
        </p:txBody>
      </p:sp>
      <p:pic>
        <p:nvPicPr>
          <p:cNvPr id="4" name="Image 3" descr="Une image contenant texte, dessin, livre, Parallèle&#10;&#10;Description générée automatiquement">
            <a:extLst>
              <a:ext uri="{FF2B5EF4-FFF2-40B4-BE49-F238E27FC236}">
                <a16:creationId xmlns:a16="http://schemas.microsoft.com/office/drawing/2014/main" id="{833FF27D-4245-0674-2BC5-750ED0B0CE4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l="19411" t="24008" r="18230" b="28765"/>
          <a:stretch/>
        </p:blipFill>
        <p:spPr>
          <a:xfrm rot="16200000">
            <a:off x="7713192" y="401449"/>
            <a:ext cx="2825766" cy="4779573"/>
          </a:xfrm>
          <a:prstGeom prst="rect">
            <a:avLst/>
          </a:prstGeom>
        </p:spPr>
      </p:pic>
    </p:spTree>
    <p:extLst>
      <p:ext uri="{BB962C8B-B14F-4D97-AF65-F5344CB8AC3E}">
        <p14:creationId xmlns:p14="http://schemas.microsoft.com/office/powerpoint/2010/main" val="97440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Définition du torseur associé aux efforts de cohésion dans une section droite</a:t>
            </a:r>
          </a:p>
        </p:txBody>
      </p:sp>
      <p:sp>
        <p:nvSpPr>
          <p:cNvPr id="32" name="Espace réservé du texte 31">
            <a:extLst>
              <a:ext uri="{FF2B5EF4-FFF2-40B4-BE49-F238E27FC236}">
                <a16:creationId xmlns:a16="http://schemas.microsoft.com/office/drawing/2014/main" id="{9F983F22-14BA-4187-AC39-8300E1DAAEDF}"/>
              </a:ext>
            </a:extLst>
          </p:cNvPr>
          <p:cNvSpPr>
            <a:spLocks noGrp="1"/>
          </p:cNvSpPr>
          <p:nvPr>
            <p:ph type="body" sz="quarter" idx="22"/>
          </p:nvPr>
        </p:nvSpPr>
        <p:spPr>
          <a:xfrm>
            <a:off x="983225" y="4152921"/>
            <a:ext cx="4866245" cy="1225296"/>
          </a:xfrm>
        </p:spPr>
        <p:txBody>
          <a:bodyPr rtlCol="0"/>
          <a:lstStyle/>
          <a:p>
            <a:pPr rtl="0"/>
            <a:r>
              <a:rPr lang="fr-FR" dirty="0"/>
              <a:t>Torseur de cohésion</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11</a:t>
            </a:fld>
            <a:endParaRPr lang="fr-FR"/>
          </a:p>
        </p:txBody>
      </p:sp>
      <p:pic>
        <p:nvPicPr>
          <p:cNvPr id="4" name="Image 3" descr="Une image contenant texte, dessin, livre, Parallèle&#10;&#10;Description générée automatiquement">
            <a:extLst>
              <a:ext uri="{FF2B5EF4-FFF2-40B4-BE49-F238E27FC236}">
                <a16:creationId xmlns:a16="http://schemas.microsoft.com/office/drawing/2014/main" id="{833FF27D-4245-0674-2BC5-750ED0B0CE4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l="19411" t="24008" r="18230" b="28765"/>
          <a:stretch/>
        </p:blipFill>
        <p:spPr>
          <a:xfrm rot="16200000">
            <a:off x="7713192" y="401449"/>
            <a:ext cx="2825766" cy="4779573"/>
          </a:xfrm>
          <a:prstGeom prst="rect">
            <a:avLst/>
          </a:prstGeom>
        </p:spPr>
      </p:pic>
      <p:pic>
        <p:nvPicPr>
          <p:cNvPr id="11" name="Image 10">
            <a:extLst>
              <a:ext uri="{FF2B5EF4-FFF2-40B4-BE49-F238E27FC236}">
                <a16:creationId xmlns:a16="http://schemas.microsoft.com/office/drawing/2014/main" id="{7733FD38-9046-A0EB-E414-754BB212B9DD}"/>
              </a:ext>
            </a:extLst>
          </p:cNvPr>
          <p:cNvPicPr>
            <a:picLocks noChangeAspect="1"/>
          </p:cNvPicPr>
          <p:nvPr/>
        </p:nvPicPr>
        <p:blipFill>
          <a:blip r:embed="rId5"/>
          <a:stretch>
            <a:fillRect/>
          </a:stretch>
        </p:blipFill>
        <p:spPr>
          <a:xfrm>
            <a:off x="7711415" y="4649453"/>
            <a:ext cx="2829320" cy="1457528"/>
          </a:xfrm>
          <a:prstGeom prst="rect">
            <a:avLst/>
          </a:prstGeom>
        </p:spPr>
      </p:pic>
    </p:spTree>
    <p:extLst>
      <p:ext uri="{BB962C8B-B14F-4D97-AF65-F5344CB8AC3E}">
        <p14:creationId xmlns:p14="http://schemas.microsoft.com/office/powerpoint/2010/main" val="327975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Etude de l’équilibre de la poutre E</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12</a:t>
            </a:fld>
            <a:endParaRPr lang="fr-FR"/>
          </a:p>
        </p:txBody>
      </p:sp>
      <p:pic>
        <p:nvPicPr>
          <p:cNvPr id="4" name="Image 3" descr="Une image contenant texte, dessin, livre, Parallèle&#10;&#10;Description générée automatiquement">
            <a:extLst>
              <a:ext uri="{FF2B5EF4-FFF2-40B4-BE49-F238E27FC236}">
                <a16:creationId xmlns:a16="http://schemas.microsoft.com/office/drawing/2014/main" id="{833FF27D-4245-0674-2BC5-750ED0B0CE4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l="19411" t="24008" r="18230" b="28765"/>
          <a:stretch/>
        </p:blipFill>
        <p:spPr>
          <a:xfrm rot="16200000">
            <a:off x="7713192" y="401449"/>
            <a:ext cx="2825766" cy="4779573"/>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A1F1409-5D24-88B1-6600-27185AF165CB}"/>
                  </a:ext>
                </a:extLst>
              </p:cNvPr>
              <p:cNvSpPr txBox="1"/>
              <p:nvPr/>
            </p:nvSpPr>
            <p:spPr>
              <a:xfrm>
                <a:off x="1148937" y="1090774"/>
                <a:ext cx="4444339" cy="1457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800" i="1" smtClean="0">
                              <a:solidFill>
                                <a:srgbClr val="836967"/>
                              </a:solidFill>
                              <a:latin typeface="Cambria Math" panose="02040503050406030204" pitchFamily="18" charset="0"/>
                            </a:rPr>
                          </m:ctrlPr>
                        </m:dPr>
                        <m:e>
                          <m:d>
                            <m:dPr>
                              <m:begChr m:val="{"/>
                              <m:endChr m:val=""/>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a:latin typeface="Cambria Math" panose="02040503050406030204" pitchFamily="18" charset="0"/>
                                    </a:rPr>
                                    <m:t>𝒯</m:t>
                                  </m:r>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d>
                        </m:e>
                      </m:d>
                      <m:r>
                        <a:rPr lang="fr-FR" sz="2800" i="0">
                          <a:latin typeface="Cambria Math" panose="02040503050406030204" pitchFamily="18" charset="0"/>
                        </a:rPr>
                        <m:t>=</m:t>
                      </m:r>
                      <m:sPre>
                        <m:sPrePr>
                          <m:ctrlPr>
                            <a:rPr lang="fr-FR" sz="2800" i="1">
                              <a:solidFill>
                                <a:srgbClr val="836967"/>
                              </a:solidFill>
                              <a:latin typeface="Cambria Math" panose="02040503050406030204" pitchFamily="18" charset="0"/>
                            </a:rPr>
                          </m:ctrlPr>
                        </m:sPrePr>
                        <m:sub>
                          <m:r>
                            <a:rPr lang="fr-FR" sz="2800" i="1">
                              <a:latin typeface="Cambria Math" panose="02040503050406030204" pitchFamily="18" charset="0"/>
                            </a:rPr>
                            <m:t>𝐺</m:t>
                          </m:r>
                        </m:sub>
                        <m:sup/>
                        <m:e>
                          <m:d>
                            <m:dPr>
                              <m:begChr m:val="{"/>
                              <m:endChr m:val="}"/>
                              <m:ctrlPr>
                                <a:rPr lang="fr-FR" sz="2800" i="1">
                                  <a:solidFill>
                                    <a:srgbClr val="836967"/>
                                  </a:solidFill>
                                  <a:latin typeface="Cambria Math" panose="02040503050406030204" pitchFamily="18" charset="0"/>
                                </a:rPr>
                              </m:ctrlPr>
                            </m:dPr>
                            <m:e>
                              <m:eqArr>
                                <m:eqArrPr>
                                  <m:ctrlPr>
                                    <a:rPr lang="fr-FR" sz="2800" i="1">
                                      <a:solidFill>
                                        <a:srgbClr val="836967"/>
                                      </a:solidFill>
                                      <a:latin typeface="Cambria Math" panose="02040503050406030204" pitchFamily="18" charset="0"/>
                                    </a:rPr>
                                  </m:ctrlPr>
                                </m:eqArrPr>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𝑅</m:t>
                                          </m:r>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𝐺</m:t>
                                              </m:r>
                                            </m:sub>
                                          </m:sSub>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qArr>
                            </m:e>
                          </m:d>
                        </m:e>
                      </m:sPre>
                      <m:r>
                        <a:rPr lang="fr-FR" sz="2800" i="0">
                          <a:latin typeface="Cambria Math" panose="02040503050406030204" pitchFamily="18" charset="0"/>
                        </a:rPr>
                        <m:t> </m:t>
                      </m:r>
                    </m:oMath>
                  </m:oMathPara>
                </a14:m>
                <a:endParaRPr lang="fr-FR" sz="2800" dirty="0"/>
              </a:p>
            </p:txBody>
          </p:sp>
        </mc:Choice>
        <mc:Fallback xmlns="">
          <p:sp>
            <p:nvSpPr>
              <p:cNvPr id="7" name="ZoneTexte 6">
                <a:extLst>
                  <a:ext uri="{FF2B5EF4-FFF2-40B4-BE49-F238E27FC236}">
                    <a16:creationId xmlns:a16="http://schemas.microsoft.com/office/drawing/2014/main" id="{8A1F1409-5D24-88B1-6600-27185AF165CB}"/>
                  </a:ext>
                </a:extLst>
              </p:cNvPr>
              <p:cNvSpPr txBox="1">
                <a:spLocks noRot="1" noChangeAspect="1" noMove="1" noResize="1" noEditPoints="1" noAdjustHandles="1" noChangeArrowheads="1" noChangeShapeType="1" noTextEdit="1"/>
              </p:cNvSpPr>
              <p:nvPr/>
            </p:nvSpPr>
            <p:spPr>
              <a:xfrm>
                <a:off x="1148937" y="1090774"/>
                <a:ext cx="4444339" cy="1457066"/>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7F0ABC34-B791-6C7D-7750-60EAC9AE5BBA}"/>
                  </a:ext>
                </a:extLst>
              </p:cNvPr>
              <p:cNvSpPr txBox="1"/>
              <p:nvPr/>
            </p:nvSpPr>
            <p:spPr>
              <a:xfrm>
                <a:off x="1232068" y="2838458"/>
                <a:ext cx="4230583" cy="1457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800" i="1" smtClean="0">
                              <a:solidFill>
                                <a:srgbClr val="836967"/>
                              </a:solidFill>
                              <a:latin typeface="Cambria Math" panose="02040503050406030204" pitchFamily="18" charset="0"/>
                            </a:rPr>
                          </m:ctrlPr>
                        </m:dPr>
                        <m:e>
                          <m:d>
                            <m:dPr>
                              <m:begChr m:val="{"/>
                              <m:endChr m:val=""/>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a:latin typeface="Cambria Math" panose="02040503050406030204" pitchFamily="18" charset="0"/>
                                    </a:rPr>
                                    <m:t>𝒯</m:t>
                                  </m:r>
                                </m:e>
                                <m:sub>
                                  <m:d>
                                    <m:dPr>
                                      <m:ctrlPr>
                                        <a:rPr lang="fr-FR" sz="2800" i="1">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2</m:t>
                                          </m:r>
                                        </m:sub>
                                      </m:sSub>
                                      <m:r>
                                        <a:rPr lang="fr-FR" sz="2800" i="0">
                                          <a:latin typeface="Cambria Math" panose="02040503050406030204" pitchFamily="18" charset="0"/>
                                        </a:rPr>
                                        <m:t> </m:t>
                                      </m:r>
                                    </m:e>
                                  </m:d>
                                </m:sub>
                              </m:sSub>
                            </m:e>
                          </m:d>
                        </m:e>
                      </m:d>
                      <m:r>
                        <a:rPr lang="fr-FR" sz="2800" i="0">
                          <a:latin typeface="Cambria Math" panose="02040503050406030204" pitchFamily="18" charset="0"/>
                        </a:rPr>
                        <m:t>=</m:t>
                      </m:r>
                      <m:sPre>
                        <m:sPrePr>
                          <m:ctrlPr>
                            <a:rPr lang="fr-FR" sz="2800" i="1">
                              <a:solidFill>
                                <a:srgbClr val="836967"/>
                              </a:solidFill>
                              <a:latin typeface="Cambria Math" panose="02040503050406030204" pitchFamily="18" charset="0"/>
                            </a:rPr>
                          </m:ctrlPr>
                        </m:sPrePr>
                        <m:sub>
                          <m:r>
                            <a:rPr lang="fr-FR" sz="2800" i="1">
                              <a:latin typeface="Cambria Math" panose="02040503050406030204" pitchFamily="18" charset="0"/>
                            </a:rPr>
                            <m:t>𝐺</m:t>
                          </m:r>
                        </m:sub>
                        <m:sup/>
                        <m:e>
                          <m:d>
                            <m:dPr>
                              <m:begChr m:val="{"/>
                              <m:endChr m:val="}"/>
                              <m:ctrlPr>
                                <a:rPr lang="fr-FR" sz="2800" i="1">
                                  <a:solidFill>
                                    <a:srgbClr val="836967"/>
                                  </a:solidFill>
                                  <a:latin typeface="Cambria Math" panose="02040503050406030204" pitchFamily="18" charset="0"/>
                                </a:rPr>
                              </m:ctrlPr>
                            </m:dPr>
                            <m:e>
                              <m:eqArr>
                                <m:eqArrPr>
                                  <m:ctrlPr>
                                    <a:rPr lang="fr-FR" sz="2800" i="1">
                                      <a:solidFill>
                                        <a:srgbClr val="836967"/>
                                      </a:solidFill>
                                      <a:latin typeface="Cambria Math" panose="02040503050406030204" pitchFamily="18" charset="0"/>
                                    </a:rPr>
                                  </m:ctrlPr>
                                </m:eqArrPr>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𝑅</m:t>
                                          </m:r>
                                        </m:e>
                                      </m:acc>
                                    </m:e>
                                    <m:sub>
                                      <m:d>
                                        <m:dPr>
                                          <m:ctrlPr>
                                            <a:rPr lang="fr-FR" sz="2800" i="1">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2</m:t>
                                              </m:r>
                                            </m:sub>
                                          </m:sSub>
                                          <m:r>
                                            <a:rPr lang="fr-FR" sz="2800" i="0">
                                              <a:latin typeface="Cambria Math" panose="02040503050406030204" pitchFamily="18" charset="0"/>
                                            </a:rPr>
                                            <m:t> </m:t>
                                          </m:r>
                                        </m:e>
                                      </m:d>
                                    </m:sub>
                                  </m:sSub>
                                </m:e>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𝐺</m:t>
                                              </m:r>
                                            </m:sub>
                                          </m:sSub>
                                        </m:e>
                                      </m:acc>
                                    </m:e>
                                    <m:sub>
                                      <m:d>
                                        <m:dPr>
                                          <m:ctrlPr>
                                            <a:rPr lang="fr-FR" sz="2800" i="1">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2</m:t>
                                              </m:r>
                                            </m:sub>
                                          </m:sSub>
                                          <m:r>
                                            <a:rPr lang="fr-FR" sz="2800" i="0">
                                              <a:latin typeface="Cambria Math" panose="02040503050406030204" pitchFamily="18" charset="0"/>
                                            </a:rPr>
                                            <m:t> </m:t>
                                          </m:r>
                                        </m:e>
                                      </m:d>
                                    </m:sub>
                                  </m:sSub>
                                </m:e>
                              </m:eqArr>
                            </m:e>
                          </m:d>
                        </m:e>
                      </m:sPre>
                    </m:oMath>
                  </m:oMathPara>
                </a14:m>
                <a:endParaRPr lang="fr-FR" dirty="0"/>
              </a:p>
            </p:txBody>
          </p:sp>
        </mc:Choice>
        <mc:Fallback xmlns="">
          <p:sp>
            <p:nvSpPr>
              <p:cNvPr id="9" name="ZoneTexte 8">
                <a:extLst>
                  <a:ext uri="{FF2B5EF4-FFF2-40B4-BE49-F238E27FC236}">
                    <a16:creationId xmlns:a16="http://schemas.microsoft.com/office/drawing/2014/main" id="{7F0ABC34-B791-6C7D-7750-60EAC9AE5BBA}"/>
                  </a:ext>
                </a:extLst>
              </p:cNvPr>
              <p:cNvSpPr txBox="1">
                <a:spLocks noRot="1" noChangeAspect="1" noMove="1" noResize="1" noEditPoints="1" noAdjustHandles="1" noChangeArrowheads="1" noChangeShapeType="1" noTextEdit="1"/>
              </p:cNvSpPr>
              <p:nvPr/>
            </p:nvSpPr>
            <p:spPr>
              <a:xfrm>
                <a:off x="1232068" y="2838458"/>
                <a:ext cx="4230583" cy="1457066"/>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863EDD5-B06B-BB6F-530C-6B97F028D632}"/>
                  </a:ext>
                </a:extLst>
              </p:cNvPr>
              <p:cNvSpPr txBox="1"/>
              <p:nvPr/>
            </p:nvSpPr>
            <p:spPr>
              <a:xfrm>
                <a:off x="322117" y="4586142"/>
                <a:ext cx="6097978" cy="16584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3200" i="1" smtClean="0">
                              <a:solidFill>
                                <a:srgbClr val="836967"/>
                              </a:solidFill>
                              <a:latin typeface="Cambria Math" panose="02040503050406030204" pitchFamily="18" charset="0"/>
                            </a:rPr>
                          </m:ctrlPr>
                        </m:sPrePr>
                        <m:sub>
                          <m:r>
                            <a:rPr lang="fr-FR" sz="3200" i="1">
                              <a:latin typeface="Cambria Math" panose="02040503050406030204" pitchFamily="18" charset="0"/>
                            </a:rPr>
                            <m:t>𝐺</m:t>
                          </m:r>
                        </m:sub>
                        <m:sup/>
                        <m:e>
                          <m:d>
                            <m:dPr>
                              <m:begChr m:val="{"/>
                              <m:endChr m:val="}"/>
                              <m:ctrlPr>
                                <a:rPr lang="fr-FR" sz="3200" i="1">
                                  <a:solidFill>
                                    <a:srgbClr val="836967"/>
                                  </a:solidFill>
                                  <a:latin typeface="Cambria Math" panose="02040503050406030204" pitchFamily="18" charset="0"/>
                                </a:rPr>
                              </m:ctrlPr>
                            </m:dPr>
                            <m:e>
                              <m:eqArr>
                                <m:eqArrPr>
                                  <m:ctrlPr>
                                    <a:rPr lang="fr-FR" sz="3200" i="1">
                                      <a:solidFill>
                                        <a:srgbClr val="836967"/>
                                      </a:solidFill>
                                      <a:latin typeface="Cambria Math" panose="02040503050406030204" pitchFamily="18" charset="0"/>
                                    </a:rPr>
                                  </m:ctrlPr>
                                </m:eqArrPr>
                                <m:e>
                                  <m:r>
                                    <a:rPr lang="fr-FR" sz="3200">
                                      <a:latin typeface="Cambria Math" panose="02040503050406030204" pitchFamily="18" charset="0"/>
                                    </a:rPr>
                                    <m:t>&amp;</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𝑅</m:t>
                                          </m:r>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r>
                                            <a:rPr lang="fr-FR" sz="3200" i="0">
                                              <a:latin typeface="Cambria Math" panose="02040503050406030204" pitchFamily="18" charset="0"/>
                                            </a:rPr>
                                            <m:t> </m:t>
                                          </m:r>
                                        </m:e>
                                      </m:d>
                                    </m:sub>
                                  </m:sSub>
                                  <m:r>
                                    <a:rPr lang="fr-FR" sz="3200" i="0">
                                      <a:latin typeface="Cambria Math" panose="02040503050406030204" pitchFamily="18" charset="0"/>
                                    </a:rPr>
                                    <m:t>+ </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𝑅</m:t>
                                          </m:r>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2</m:t>
                                              </m:r>
                                            </m:sub>
                                          </m:sSub>
                                          <m:r>
                                            <a:rPr lang="fr-FR" sz="3200" i="0">
                                              <a:latin typeface="Cambria Math" panose="02040503050406030204" pitchFamily="18" charset="0"/>
                                            </a:rPr>
                                            <m:t> </m:t>
                                          </m:r>
                                        </m:e>
                                      </m:d>
                                    </m:sub>
                                  </m:sSub>
                                  <m:r>
                                    <a:rPr lang="fr-FR" sz="3200" i="0">
                                      <a:latin typeface="Cambria Math" panose="02040503050406030204" pitchFamily="18" charset="0"/>
                                    </a:rPr>
                                    <m:t>=</m:t>
                                  </m:r>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e>
                                  <m:r>
                                    <a:rPr lang="fr-FR" sz="3200" i="0">
                                      <a:latin typeface="Cambria Math" panose="02040503050406030204" pitchFamily="18" charset="0"/>
                                    </a:rPr>
                                    <m:t>&amp;</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𝑀</m:t>
                                              </m:r>
                                            </m:e>
                                            <m:sub>
                                              <m:r>
                                                <a:rPr lang="fr-FR" sz="3200" i="1">
                                                  <a:latin typeface="Cambria Math" panose="02040503050406030204" pitchFamily="18" charset="0"/>
                                                </a:rPr>
                                                <m:t>𝐺</m:t>
                                              </m:r>
                                            </m:sub>
                                          </m:sSub>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r>
                                            <a:rPr lang="fr-FR" sz="3200" i="0">
                                              <a:latin typeface="Cambria Math" panose="02040503050406030204" pitchFamily="18" charset="0"/>
                                            </a:rPr>
                                            <m:t> </m:t>
                                          </m:r>
                                        </m:e>
                                      </m:d>
                                    </m:sub>
                                  </m:sSub>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𝑀</m:t>
                                              </m:r>
                                            </m:e>
                                            <m:sub>
                                              <m:r>
                                                <a:rPr lang="fr-FR" sz="3200" i="1">
                                                  <a:latin typeface="Cambria Math" panose="02040503050406030204" pitchFamily="18" charset="0"/>
                                                </a:rPr>
                                                <m:t>𝐺</m:t>
                                              </m:r>
                                            </m:sub>
                                          </m:sSub>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2</m:t>
                                              </m:r>
                                            </m:sub>
                                          </m:sSub>
                                          <m:r>
                                            <a:rPr lang="fr-FR" sz="3200" i="0">
                                              <a:latin typeface="Cambria Math" panose="02040503050406030204" pitchFamily="18" charset="0"/>
                                            </a:rPr>
                                            <m:t> </m:t>
                                          </m:r>
                                        </m:e>
                                      </m:d>
                                    </m:sub>
                                  </m:sSub>
                                  <m:r>
                                    <a:rPr lang="fr-FR" sz="3200" i="0">
                                      <a:latin typeface="Cambria Math" panose="02040503050406030204" pitchFamily="18" charset="0"/>
                                    </a:rPr>
                                    <m:t>=</m:t>
                                  </m:r>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eqArr>
                            </m:e>
                          </m:d>
                        </m:e>
                      </m:sPre>
                    </m:oMath>
                  </m:oMathPara>
                </a14:m>
                <a:endParaRPr lang="fr-FR" sz="3200" dirty="0"/>
              </a:p>
            </p:txBody>
          </p:sp>
        </mc:Choice>
        <mc:Fallback xmlns="">
          <p:sp>
            <p:nvSpPr>
              <p:cNvPr id="11" name="ZoneTexte 10">
                <a:extLst>
                  <a:ext uri="{FF2B5EF4-FFF2-40B4-BE49-F238E27FC236}">
                    <a16:creationId xmlns:a16="http://schemas.microsoft.com/office/drawing/2014/main" id="{6863EDD5-B06B-BB6F-530C-6B97F028D632}"/>
                  </a:ext>
                </a:extLst>
              </p:cNvPr>
              <p:cNvSpPr txBox="1">
                <a:spLocks noRot="1" noChangeAspect="1" noMove="1" noResize="1" noEditPoints="1" noAdjustHandles="1" noChangeArrowheads="1" noChangeShapeType="1" noTextEdit="1"/>
              </p:cNvSpPr>
              <p:nvPr/>
            </p:nvSpPr>
            <p:spPr>
              <a:xfrm>
                <a:off x="322117" y="4586142"/>
                <a:ext cx="6097978" cy="1658467"/>
              </a:xfrm>
              <a:prstGeom prst="rect">
                <a:avLst/>
              </a:prstGeom>
              <a:blipFill>
                <a:blip r:embed="rId7"/>
                <a:stretch>
                  <a:fillRect/>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F322385B-61F5-9E3C-8639-BBC626979200}"/>
              </a:ext>
            </a:extLst>
          </p:cNvPr>
          <p:cNvSpPr/>
          <p:nvPr/>
        </p:nvSpPr>
        <p:spPr>
          <a:xfrm>
            <a:off x="3173369" y="997438"/>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994E269-7314-9F8C-1219-6176F8CC41F4}"/>
              </a:ext>
            </a:extLst>
          </p:cNvPr>
          <p:cNvSpPr/>
          <p:nvPr/>
        </p:nvSpPr>
        <p:spPr>
          <a:xfrm>
            <a:off x="3146807" y="2791235"/>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73690BC-1190-D02D-9959-C548C15773E5}"/>
              </a:ext>
            </a:extLst>
          </p:cNvPr>
          <p:cNvSpPr/>
          <p:nvPr/>
        </p:nvSpPr>
        <p:spPr>
          <a:xfrm>
            <a:off x="661397" y="4586142"/>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765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Relation entre le torseur des efforts extérieurs et le torseur des efforts de cohésion sur un tronçon isolé</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13</a:t>
            </a:fld>
            <a:endParaRPr lang="fr-F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B75B95D-5D8F-4F85-1B5B-E633E208C257}"/>
                  </a:ext>
                </a:extLst>
              </p:cNvPr>
              <p:cNvSpPr txBox="1"/>
              <p:nvPr/>
            </p:nvSpPr>
            <p:spPr>
              <a:xfrm>
                <a:off x="838199" y="1971934"/>
                <a:ext cx="4444339" cy="1457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800" i="1" smtClean="0">
                              <a:solidFill>
                                <a:srgbClr val="836967"/>
                              </a:solidFill>
                              <a:latin typeface="Cambria Math" panose="02040503050406030204" pitchFamily="18" charset="0"/>
                            </a:rPr>
                          </m:ctrlPr>
                        </m:dPr>
                        <m:e>
                          <m:d>
                            <m:dPr>
                              <m:begChr m:val="{"/>
                              <m:endChr m:val=""/>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a:latin typeface="Cambria Math" panose="02040503050406030204" pitchFamily="18" charset="0"/>
                                    </a:rPr>
                                    <m:t>𝒯</m:t>
                                  </m:r>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d>
                        </m:e>
                      </m:d>
                      <m:r>
                        <a:rPr lang="fr-FR" sz="2800" i="0">
                          <a:latin typeface="Cambria Math" panose="02040503050406030204" pitchFamily="18" charset="0"/>
                        </a:rPr>
                        <m:t>=</m:t>
                      </m:r>
                      <m:sPre>
                        <m:sPrePr>
                          <m:ctrlPr>
                            <a:rPr lang="fr-FR" sz="2800" i="1">
                              <a:solidFill>
                                <a:srgbClr val="836967"/>
                              </a:solidFill>
                              <a:latin typeface="Cambria Math" panose="02040503050406030204" pitchFamily="18" charset="0"/>
                            </a:rPr>
                          </m:ctrlPr>
                        </m:sPrePr>
                        <m:sub>
                          <m:r>
                            <a:rPr lang="fr-FR" sz="2800" i="1">
                              <a:latin typeface="Cambria Math" panose="02040503050406030204" pitchFamily="18" charset="0"/>
                            </a:rPr>
                            <m:t>𝐺</m:t>
                          </m:r>
                        </m:sub>
                        <m:sup/>
                        <m:e>
                          <m:d>
                            <m:dPr>
                              <m:begChr m:val="{"/>
                              <m:endChr m:val="}"/>
                              <m:ctrlPr>
                                <a:rPr lang="fr-FR" sz="2800" i="1">
                                  <a:solidFill>
                                    <a:srgbClr val="836967"/>
                                  </a:solidFill>
                                  <a:latin typeface="Cambria Math" panose="02040503050406030204" pitchFamily="18" charset="0"/>
                                </a:rPr>
                              </m:ctrlPr>
                            </m:dPr>
                            <m:e>
                              <m:eqArr>
                                <m:eqArrPr>
                                  <m:ctrlPr>
                                    <a:rPr lang="fr-FR" sz="2800" i="1">
                                      <a:solidFill>
                                        <a:srgbClr val="836967"/>
                                      </a:solidFill>
                                      <a:latin typeface="Cambria Math" panose="02040503050406030204" pitchFamily="18" charset="0"/>
                                    </a:rPr>
                                  </m:ctrlPr>
                                </m:eqArrPr>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𝑅</m:t>
                                          </m:r>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𝐺</m:t>
                                              </m:r>
                                            </m:sub>
                                          </m:sSub>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qArr>
                            </m:e>
                          </m:d>
                        </m:e>
                      </m:sPre>
                      <m:r>
                        <a:rPr lang="fr-FR" sz="2800" i="0">
                          <a:latin typeface="Cambria Math" panose="02040503050406030204" pitchFamily="18" charset="0"/>
                        </a:rPr>
                        <m:t> </m:t>
                      </m:r>
                    </m:oMath>
                  </m:oMathPara>
                </a14:m>
                <a:endParaRPr lang="fr-FR" sz="2800" dirty="0"/>
              </a:p>
            </p:txBody>
          </p:sp>
        </mc:Choice>
        <mc:Fallback xmlns="">
          <p:sp>
            <p:nvSpPr>
              <p:cNvPr id="6" name="ZoneTexte 5">
                <a:extLst>
                  <a:ext uri="{FF2B5EF4-FFF2-40B4-BE49-F238E27FC236}">
                    <a16:creationId xmlns:a16="http://schemas.microsoft.com/office/drawing/2014/main" id="{AB75B95D-5D8F-4F85-1B5B-E633E208C257}"/>
                  </a:ext>
                </a:extLst>
              </p:cNvPr>
              <p:cNvSpPr txBox="1">
                <a:spLocks noRot="1" noChangeAspect="1" noMove="1" noResize="1" noEditPoints="1" noAdjustHandles="1" noChangeArrowheads="1" noChangeShapeType="1" noTextEdit="1"/>
              </p:cNvSpPr>
              <p:nvPr/>
            </p:nvSpPr>
            <p:spPr>
              <a:xfrm>
                <a:off x="838199" y="1971934"/>
                <a:ext cx="4444339" cy="1457066"/>
              </a:xfrm>
              <a:prstGeom prst="rect">
                <a:avLst/>
              </a:prstGeom>
              <a:blipFill>
                <a:blip r:embed="rId3"/>
                <a:stretch>
                  <a:fillRect/>
                </a:stretch>
              </a:blipFill>
            </p:spPr>
            <p:txBody>
              <a:bodyPr/>
              <a:lstStyle/>
              <a:p>
                <a:r>
                  <a:rPr lang="fr-FR">
                    <a:noFill/>
                  </a:rPr>
                  <a:t> </a:t>
                </a:r>
              </a:p>
            </p:txBody>
          </p:sp>
        </mc:Fallback>
      </mc:AlternateContent>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DFFF28C-69A7-AA4A-E7FC-C837A84349FA}"/>
              </a:ext>
            </a:extLst>
          </p:cNvPr>
          <p:cNvPicPr>
            <a:picLocks noChangeAspect="1"/>
          </p:cNvPicPr>
          <p:nvPr/>
        </p:nvPicPr>
        <p:blipFill>
          <a:blip r:embed="rId4"/>
          <a:stretch>
            <a:fillRect/>
          </a:stretch>
        </p:blipFill>
        <p:spPr>
          <a:xfrm>
            <a:off x="6909464" y="1971472"/>
            <a:ext cx="2829320" cy="1457528"/>
          </a:xfrm>
          <a:prstGeom prst="rect">
            <a:avLst/>
          </a:prstGeom>
        </p:spPr>
      </p:pic>
      <p:pic>
        <p:nvPicPr>
          <p:cNvPr id="10" name="Image 9" descr="Une image contenant texte, papier, lettre, Produit en papier&#10;&#10;Description générée automatiquement">
            <a:extLst>
              <a:ext uri="{FF2B5EF4-FFF2-40B4-BE49-F238E27FC236}">
                <a16:creationId xmlns:a16="http://schemas.microsoft.com/office/drawing/2014/main" id="{0F16E301-E8D1-38B6-9C8A-352C6E0C5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6718" t="20032" r="37124" b="14324"/>
          <a:stretch/>
        </p:blipFill>
        <p:spPr>
          <a:xfrm rot="10800000">
            <a:off x="3581401" y="3499620"/>
            <a:ext cx="4900215" cy="3120394"/>
          </a:xfrm>
          <a:prstGeom prst="rect">
            <a:avLst/>
          </a:prstGeom>
        </p:spPr>
      </p:pic>
    </p:spTree>
    <p:extLst>
      <p:ext uri="{BB962C8B-B14F-4D97-AF65-F5344CB8AC3E}">
        <p14:creationId xmlns:p14="http://schemas.microsoft.com/office/powerpoint/2010/main" val="3352208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Relation entre le torseur des efforts extérieurs et le torseur des efforts de cohésion sur un tronçon isolé</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14</a:t>
            </a:fld>
            <a:endParaRPr lang="fr-F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B75B95D-5D8F-4F85-1B5B-E633E208C257}"/>
                  </a:ext>
                </a:extLst>
              </p:cNvPr>
              <p:cNvSpPr txBox="1"/>
              <p:nvPr/>
            </p:nvSpPr>
            <p:spPr>
              <a:xfrm>
                <a:off x="838199" y="1971934"/>
                <a:ext cx="4444339" cy="1457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800" i="1" smtClean="0">
                              <a:solidFill>
                                <a:srgbClr val="836967"/>
                              </a:solidFill>
                              <a:latin typeface="Cambria Math" panose="02040503050406030204" pitchFamily="18" charset="0"/>
                            </a:rPr>
                          </m:ctrlPr>
                        </m:dPr>
                        <m:e>
                          <m:d>
                            <m:dPr>
                              <m:begChr m:val="{"/>
                              <m:endChr m:val=""/>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a:latin typeface="Cambria Math" panose="02040503050406030204" pitchFamily="18" charset="0"/>
                                    </a:rPr>
                                    <m:t>𝒯</m:t>
                                  </m:r>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d>
                        </m:e>
                      </m:d>
                      <m:r>
                        <a:rPr lang="fr-FR" sz="2800" i="0">
                          <a:latin typeface="Cambria Math" panose="02040503050406030204" pitchFamily="18" charset="0"/>
                        </a:rPr>
                        <m:t>=</m:t>
                      </m:r>
                      <m:sPre>
                        <m:sPrePr>
                          <m:ctrlPr>
                            <a:rPr lang="fr-FR" sz="2800" i="1">
                              <a:solidFill>
                                <a:srgbClr val="836967"/>
                              </a:solidFill>
                              <a:latin typeface="Cambria Math" panose="02040503050406030204" pitchFamily="18" charset="0"/>
                            </a:rPr>
                          </m:ctrlPr>
                        </m:sPrePr>
                        <m:sub>
                          <m:r>
                            <a:rPr lang="fr-FR" sz="2800" i="1">
                              <a:latin typeface="Cambria Math" panose="02040503050406030204" pitchFamily="18" charset="0"/>
                            </a:rPr>
                            <m:t>𝐺</m:t>
                          </m:r>
                        </m:sub>
                        <m:sup/>
                        <m:e>
                          <m:d>
                            <m:dPr>
                              <m:begChr m:val="{"/>
                              <m:endChr m:val="}"/>
                              <m:ctrlPr>
                                <a:rPr lang="fr-FR" sz="2800" i="1">
                                  <a:solidFill>
                                    <a:srgbClr val="836967"/>
                                  </a:solidFill>
                                  <a:latin typeface="Cambria Math" panose="02040503050406030204" pitchFamily="18" charset="0"/>
                                </a:rPr>
                              </m:ctrlPr>
                            </m:dPr>
                            <m:e>
                              <m:eqArr>
                                <m:eqArrPr>
                                  <m:ctrlPr>
                                    <a:rPr lang="fr-FR" sz="2800" i="1">
                                      <a:solidFill>
                                        <a:srgbClr val="836967"/>
                                      </a:solidFill>
                                      <a:latin typeface="Cambria Math" panose="02040503050406030204" pitchFamily="18" charset="0"/>
                                    </a:rPr>
                                  </m:ctrlPr>
                                </m:eqArrPr>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𝑅</m:t>
                                          </m:r>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𝐺</m:t>
                                              </m:r>
                                            </m:sub>
                                          </m:sSub>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qArr>
                            </m:e>
                          </m:d>
                        </m:e>
                      </m:sPre>
                      <m:r>
                        <a:rPr lang="fr-FR" sz="2800" i="0">
                          <a:latin typeface="Cambria Math" panose="02040503050406030204" pitchFamily="18" charset="0"/>
                        </a:rPr>
                        <m:t> </m:t>
                      </m:r>
                    </m:oMath>
                  </m:oMathPara>
                </a14:m>
                <a:endParaRPr lang="fr-FR" sz="2800" dirty="0"/>
              </a:p>
            </p:txBody>
          </p:sp>
        </mc:Choice>
        <mc:Fallback xmlns="">
          <p:sp>
            <p:nvSpPr>
              <p:cNvPr id="6" name="ZoneTexte 5">
                <a:extLst>
                  <a:ext uri="{FF2B5EF4-FFF2-40B4-BE49-F238E27FC236}">
                    <a16:creationId xmlns:a16="http://schemas.microsoft.com/office/drawing/2014/main" id="{AB75B95D-5D8F-4F85-1B5B-E633E208C257}"/>
                  </a:ext>
                </a:extLst>
              </p:cNvPr>
              <p:cNvSpPr txBox="1">
                <a:spLocks noRot="1" noChangeAspect="1" noMove="1" noResize="1" noEditPoints="1" noAdjustHandles="1" noChangeArrowheads="1" noChangeShapeType="1" noTextEdit="1"/>
              </p:cNvSpPr>
              <p:nvPr/>
            </p:nvSpPr>
            <p:spPr>
              <a:xfrm>
                <a:off x="838199" y="1971934"/>
                <a:ext cx="4444339" cy="1457066"/>
              </a:xfrm>
              <a:prstGeom prst="rect">
                <a:avLst/>
              </a:prstGeom>
              <a:blipFill>
                <a:blip r:embed="rId3"/>
                <a:stretch>
                  <a:fillRect/>
                </a:stretch>
              </a:blipFill>
            </p:spPr>
            <p:txBody>
              <a:bodyPr/>
              <a:lstStyle/>
              <a:p>
                <a:r>
                  <a:rPr lang="fr-FR">
                    <a:noFill/>
                  </a:rPr>
                  <a:t> </a:t>
                </a:r>
              </a:p>
            </p:txBody>
          </p:sp>
        </mc:Fallback>
      </mc:AlternateContent>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DFFF28C-69A7-AA4A-E7FC-C837A84349FA}"/>
              </a:ext>
            </a:extLst>
          </p:cNvPr>
          <p:cNvPicPr>
            <a:picLocks noChangeAspect="1"/>
          </p:cNvPicPr>
          <p:nvPr/>
        </p:nvPicPr>
        <p:blipFill>
          <a:blip r:embed="rId4"/>
          <a:stretch>
            <a:fillRect/>
          </a:stretch>
        </p:blipFill>
        <p:spPr>
          <a:xfrm>
            <a:off x="6909464" y="1971472"/>
            <a:ext cx="2829320" cy="1457528"/>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B21C193-42B1-1AFE-E22E-B7888F54E532}"/>
                  </a:ext>
                </a:extLst>
              </p:cNvPr>
              <p:cNvSpPr txBox="1"/>
              <p:nvPr/>
            </p:nvSpPr>
            <p:spPr>
              <a:xfrm>
                <a:off x="838199" y="4501952"/>
                <a:ext cx="4788724" cy="11908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3200" i="1" smtClean="0">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sSub>
                                        <m:sSubPr>
                                          <m:ctrlPr>
                                            <a:rPr lang="fr-FR" sz="3200" i="1">
                                              <a:solidFill>
                                                <a:srgbClr val="836967"/>
                                              </a:solidFill>
                                              <a:latin typeface="Cambria Math" panose="02040503050406030204" pitchFamily="18" charset="0"/>
                                            </a:rPr>
                                          </m:ctrlPr>
                                        </m:sSubPr>
                                        <m:e>
                                          <m:r>
                                            <a:rPr lang="fr-FR" sz="3200">
                                              <a:latin typeface="Cambria Math" panose="02040503050406030204" pitchFamily="18" charset="0"/>
                                            </a:rPr>
                                            <m:t>𝒯</m:t>
                                          </m:r>
                                        </m:e>
                                        <m:sub>
                                          <m:d>
                                            <m:dPr>
                                              <m:ctrlPr>
                                                <a:rPr lang="fr-FR" sz="3200" i="1">
                                                  <a:solidFill>
                                                    <a:srgbClr val="836967"/>
                                                  </a:solidFill>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e>
                                          </m:d>
                                        </m:sub>
                                      </m:sSub>
                                    </m:e>
                                  </m:d>
                                </m:e>
                              </m:d>
                              <m:r>
                                <a:rPr lang="fr-FR" sz="3200" i="0">
                                  <a:latin typeface="Cambria Math" panose="02040503050406030204" pitchFamily="18" charset="0"/>
                                </a:rPr>
                                <m:t>+</m:t>
                              </m:r>
                              <m:d>
                                <m:dPr>
                                  <m:begChr m:val="{"/>
                                  <m:endChr m:val=""/>
                                  <m:ctrlPr>
                                    <a:rPr lang="fr-FR" sz="3200" i="1">
                                      <a:solidFill>
                                        <a:srgbClr val="836967"/>
                                      </a:solidFill>
                                      <a:latin typeface="Cambria Math" panose="02040503050406030204" pitchFamily="18" charset="0"/>
                                    </a:rPr>
                                  </m:ctrlPr>
                                </m:dPr>
                                <m:e>
                                  <m:sSub>
                                    <m:sSubPr>
                                      <m:ctrlPr>
                                        <a:rPr lang="fr-FR" sz="3200" i="1">
                                          <a:solidFill>
                                            <a:srgbClr val="836967"/>
                                          </a:solidFill>
                                          <a:latin typeface="Cambria Math" panose="02040503050406030204" pitchFamily="18" charset="0"/>
                                        </a:rPr>
                                      </m:ctrlPr>
                                    </m:sSubPr>
                                    <m:e>
                                      <m:r>
                                        <a:rPr lang="fr-FR" sz="3200" i="0">
                                          <a:latin typeface="Cambria Math" panose="02040503050406030204" pitchFamily="18" charset="0"/>
                                        </a:rPr>
                                        <m:t>𝒯</m:t>
                                      </m:r>
                                    </m:e>
                                    <m:sub>
                                      <m:r>
                                        <a:rPr lang="fr-FR" sz="3200" i="1">
                                          <a:latin typeface="Cambria Math" panose="02040503050406030204" pitchFamily="18" charset="0"/>
                                        </a:rPr>
                                        <m:t>𝑐𝑜h</m:t>
                                      </m:r>
                                    </m:sub>
                                  </m:sSub>
                                </m:e>
                              </m:d>
                            </m:e>
                          </m:d>
                          <m:r>
                            <a:rPr lang="fr-FR" sz="3200" i="0">
                              <a:latin typeface="Cambria Math" panose="02040503050406030204" pitchFamily="18" charset="0"/>
                            </a:rPr>
                            <m:t>=</m:t>
                          </m:r>
                          <m:d>
                            <m:dPr>
                              <m:begChr m:val="{"/>
                              <m:endChr m:val=""/>
                              <m:ctrlPr>
                                <a:rPr lang="fr-FR" sz="3200" i="1">
                                  <a:solidFill>
                                    <a:srgbClr val="836967"/>
                                  </a:solidFill>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d>
                        </m:e>
                      </m:d>
                      <m:r>
                        <a:rPr lang="fr-FR" sz="3200" i="0">
                          <a:latin typeface="Cambria Math" panose="02040503050406030204" pitchFamily="18" charset="0"/>
                        </a:rPr>
                        <m:t> </m:t>
                      </m:r>
                    </m:oMath>
                  </m:oMathPara>
                </a14:m>
                <a:endParaRPr lang="fr-FR" sz="3200" dirty="0"/>
              </a:p>
            </p:txBody>
          </p:sp>
        </mc:Choice>
        <mc:Fallback xmlns="">
          <p:sp>
            <p:nvSpPr>
              <p:cNvPr id="4" name="ZoneTexte 3">
                <a:extLst>
                  <a:ext uri="{FF2B5EF4-FFF2-40B4-BE49-F238E27FC236}">
                    <a16:creationId xmlns:a16="http://schemas.microsoft.com/office/drawing/2014/main" id="{2B21C193-42B1-1AFE-E22E-B7888F54E532}"/>
                  </a:ext>
                </a:extLst>
              </p:cNvPr>
              <p:cNvSpPr txBox="1">
                <a:spLocks noRot="1" noChangeAspect="1" noMove="1" noResize="1" noEditPoints="1" noAdjustHandles="1" noChangeArrowheads="1" noChangeShapeType="1" noTextEdit="1"/>
              </p:cNvSpPr>
              <p:nvPr/>
            </p:nvSpPr>
            <p:spPr>
              <a:xfrm>
                <a:off x="838199" y="4501952"/>
                <a:ext cx="4788724" cy="1190839"/>
              </a:xfrm>
              <a:prstGeom prst="rect">
                <a:avLst/>
              </a:prstGeom>
              <a:blipFill>
                <a:blip r:embed="rId5"/>
                <a:stretch>
                  <a:fillRect/>
                </a:stretch>
              </a:blipFill>
            </p:spPr>
            <p:txBody>
              <a:bodyPr/>
              <a:lstStyle/>
              <a:p>
                <a:r>
                  <a:rPr lang="fr-FR">
                    <a:noFill/>
                  </a:rPr>
                  <a:t> </a:t>
                </a:r>
              </a:p>
            </p:txBody>
          </p:sp>
        </mc:Fallback>
      </mc:AlternateContent>
      <p:pic>
        <p:nvPicPr>
          <p:cNvPr id="5" name="Image 4" descr="Une image contenant texte, papier, lettre, Produit en papier&#10;&#10;Description générée automatiquement">
            <a:extLst>
              <a:ext uri="{FF2B5EF4-FFF2-40B4-BE49-F238E27FC236}">
                <a16:creationId xmlns:a16="http://schemas.microsoft.com/office/drawing/2014/main" id="{FAC1E191-0EC6-1B82-3924-DCEBF742CFA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16718" t="20032" r="37124" b="14324"/>
          <a:stretch/>
        </p:blipFill>
        <p:spPr>
          <a:xfrm rot="10800000">
            <a:off x="6107040" y="3429000"/>
            <a:ext cx="4900215" cy="3120394"/>
          </a:xfrm>
          <a:prstGeom prst="rect">
            <a:avLst/>
          </a:prstGeom>
        </p:spPr>
      </p:pic>
    </p:spTree>
    <p:extLst>
      <p:ext uri="{BB962C8B-B14F-4D97-AF65-F5344CB8AC3E}">
        <p14:creationId xmlns:p14="http://schemas.microsoft.com/office/powerpoint/2010/main" val="2817128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Relation entre le torseur des efforts extérieurs et le torseur des efforts de cohésion sur un tronçon isolé</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B75B95D-5D8F-4F85-1B5B-E633E208C257}"/>
                  </a:ext>
                </a:extLst>
              </p:cNvPr>
              <p:cNvSpPr txBox="1"/>
              <p:nvPr/>
            </p:nvSpPr>
            <p:spPr>
              <a:xfrm>
                <a:off x="838199" y="1971934"/>
                <a:ext cx="4444339" cy="1457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800" i="1" smtClean="0">
                              <a:solidFill>
                                <a:srgbClr val="836967"/>
                              </a:solidFill>
                              <a:latin typeface="Cambria Math" panose="02040503050406030204" pitchFamily="18" charset="0"/>
                            </a:rPr>
                          </m:ctrlPr>
                        </m:dPr>
                        <m:e>
                          <m:d>
                            <m:dPr>
                              <m:begChr m:val="{"/>
                              <m:endChr m:val=""/>
                              <m:ctrlPr>
                                <a:rPr lang="fr-FR" sz="2800" i="1">
                                  <a:solidFill>
                                    <a:srgbClr val="836967"/>
                                  </a:solidFill>
                                  <a:latin typeface="Cambria Math" panose="02040503050406030204" pitchFamily="18" charset="0"/>
                                </a:rPr>
                              </m:ctrlPr>
                            </m:dPr>
                            <m:e>
                              <m:sSub>
                                <m:sSubPr>
                                  <m:ctrlPr>
                                    <a:rPr lang="fr-FR" sz="2800" i="1">
                                      <a:solidFill>
                                        <a:srgbClr val="836967"/>
                                      </a:solidFill>
                                      <a:latin typeface="Cambria Math" panose="02040503050406030204" pitchFamily="18" charset="0"/>
                                    </a:rPr>
                                  </m:ctrlPr>
                                </m:sSubPr>
                                <m:e>
                                  <m:r>
                                    <a:rPr lang="fr-FR" sz="2800">
                                      <a:latin typeface="Cambria Math" panose="02040503050406030204" pitchFamily="18" charset="0"/>
                                    </a:rPr>
                                    <m:t>𝒯</m:t>
                                  </m:r>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d>
                        </m:e>
                      </m:d>
                      <m:r>
                        <a:rPr lang="fr-FR" sz="2800" i="0">
                          <a:latin typeface="Cambria Math" panose="02040503050406030204" pitchFamily="18" charset="0"/>
                        </a:rPr>
                        <m:t>=</m:t>
                      </m:r>
                      <m:sPre>
                        <m:sPrePr>
                          <m:ctrlPr>
                            <a:rPr lang="fr-FR" sz="2800" i="1">
                              <a:solidFill>
                                <a:srgbClr val="836967"/>
                              </a:solidFill>
                              <a:latin typeface="Cambria Math" panose="02040503050406030204" pitchFamily="18" charset="0"/>
                            </a:rPr>
                          </m:ctrlPr>
                        </m:sPrePr>
                        <m:sub>
                          <m:r>
                            <a:rPr lang="fr-FR" sz="2800" i="1">
                              <a:latin typeface="Cambria Math" panose="02040503050406030204" pitchFamily="18" charset="0"/>
                            </a:rPr>
                            <m:t>𝐺</m:t>
                          </m:r>
                        </m:sub>
                        <m:sup/>
                        <m:e>
                          <m:d>
                            <m:dPr>
                              <m:begChr m:val="{"/>
                              <m:endChr m:val="}"/>
                              <m:ctrlPr>
                                <a:rPr lang="fr-FR" sz="2800" i="1">
                                  <a:solidFill>
                                    <a:srgbClr val="836967"/>
                                  </a:solidFill>
                                  <a:latin typeface="Cambria Math" panose="02040503050406030204" pitchFamily="18" charset="0"/>
                                </a:rPr>
                              </m:ctrlPr>
                            </m:dPr>
                            <m:e>
                              <m:eqArr>
                                <m:eqArrPr>
                                  <m:ctrlPr>
                                    <a:rPr lang="fr-FR" sz="2800" i="1">
                                      <a:solidFill>
                                        <a:srgbClr val="836967"/>
                                      </a:solidFill>
                                      <a:latin typeface="Cambria Math" panose="02040503050406030204" pitchFamily="18" charset="0"/>
                                    </a:rPr>
                                  </m:ctrlPr>
                                </m:eqArrPr>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𝑅</m:t>
                                          </m:r>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
                                  <m:r>
                                    <a:rPr lang="fr-FR" sz="2800" i="0">
                                      <a:latin typeface="Cambria Math" panose="02040503050406030204" pitchFamily="18" charset="0"/>
                                    </a:rPr>
                                    <m:t>&amp;</m:t>
                                  </m:r>
                                  <m:sSub>
                                    <m:sSubPr>
                                      <m:ctrlPr>
                                        <a:rPr lang="fr-FR" sz="2800" i="1">
                                          <a:solidFill>
                                            <a:srgbClr val="836967"/>
                                          </a:solidFill>
                                          <a:latin typeface="Cambria Math" panose="02040503050406030204" pitchFamily="18" charset="0"/>
                                        </a:rPr>
                                      </m:ctrlPr>
                                    </m:sSubPr>
                                    <m:e>
                                      <m:acc>
                                        <m:accPr>
                                          <m:chr m:val="⃗"/>
                                          <m:ctrlPr>
                                            <a:rPr lang="fr-FR" sz="2800" i="1">
                                              <a:solidFill>
                                                <a:srgbClr val="836967"/>
                                              </a:solidFill>
                                              <a:latin typeface="Cambria Math" panose="02040503050406030204" pitchFamily="18" charset="0"/>
                                            </a:rPr>
                                          </m:ctrlPr>
                                        </m:accPr>
                                        <m:e>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𝑀</m:t>
                                              </m:r>
                                            </m:e>
                                            <m:sub>
                                              <m:r>
                                                <a:rPr lang="fr-FR" sz="2800" i="1">
                                                  <a:latin typeface="Cambria Math" panose="02040503050406030204" pitchFamily="18" charset="0"/>
                                                </a:rPr>
                                                <m:t>𝐺</m:t>
                                              </m:r>
                                            </m:sub>
                                          </m:sSub>
                                        </m:e>
                                      </m:acc>
                                    </m:e>
                                    <m:sub>
                                      <m:d>
                                        <m:dPr>
                                          <m:ctrlPr>
                                            <a:rPr lang="fr-FR" sz="2800" i="1">
                                              <a:solidFill>
                                                <a:srgbClr val="836967"/>
                                              </a:solidFill>
                                              <a:latin typeface="Cambria Math" panose="02040503050406030204" pitchFamily="18" charset="0"/>
                                            </a:rPr>
                                          </m:ctrlPr>
                                        </m:dPr>
                                        <m:e>
                                          <m:acc>
                                            <m:accPr>
                                              <m:chr m:val="̅"/>
                                              <m:ctrlPr>
                                                <a:rPr lang="fr-FR" sz="2800" i="1">
                                                  <a:solidFill>
                                                    <a:srgbClr val="836967"/>
                                                  </a:solidFill>
                                                  <a:latin typeface="Cambria Math" panose="02040503050406030204" pitchFamily="18" charset="0"/>
                                                </a:rPr>
                                              </m:ctrlPr>
                                            </m:accPr>
                                            <m:e>
                                              <m:r>
                                                <a:rPr lang="fr-FR" sz="2800" i="1">
                                                  <a:latin typeface="Cambria Math" panose="02040503050406030204" pitchFamily="18" charset="0"/>
                                                </a:rPr>
                                                <m:t>𝐸</m:t>
                                              </m:r>
                                            </m:e>
                                          </m:acc>
                                          <m:r>
                                            <a:rPr lang="fr-FR" sz="2800" i="0">
                                              <a:latin typeface="Cambria Math" panose="02040503050406030204" pitchFamily="18" charset="0"/>
                                            </a:rPr>
                                            <m:t>→</m:t>
                                          </m:r>
                                          <m:sSub>
                                            <m:sSubPr>
                                              <m:ctrlPr>
                                                <a:rPr lang="fr-FR" sz="2800" i="1">
                                                  <a:solidFill>
                                                    <a:srgbClr val="836967"/>
                                                  </a:solidFill>
                                                  <a:latin typeface="Cambria Math" panose="02040503050406030204" pitchFamily="18" charset="0"/>
                                                </a:rPr>
                                              </m:ctrlPr>
                                            </m:sSubPr>
                                            <m:e>
                                              <m:r>
                                                <a:rPr lang="fr-FR" sz="2800" i="1">
                                                  <a:latin typeface="Cambria Math" panose="02040503050406030204" pitchFamily="18" charset="0"/>
                                                </a:rPr>
                                                <m:t>𝐸</m:t>
                                              </m:r>
                                            </m:e>
                                            <m:sub>
                                              <m:r>
                                                <a:rPr lang="fr-FR" sz="2800" i="0">
                                                  <a:latin typeface="Cambria Math" panose="02040503050406030204" pitchFamily="18" charset="0"/>
                                                </a:rPr>
                                                <m:t>1</m:t>
                                              </m:r>
                                            </m:sub>
                                          </m:sSub>
                                          <m:r>
                                            <a:rPr lang="fr-FR" sz="2800" i="0">
                                              <a:latin typeface="Cambria Math" panose="02040503050406030204" pitchFamily="18" charset="0"/>
                                            </a:rPr>
                                            <m:t> </m:t>
                                          </m:r>
                                        </m:e>
                                      </m:d>
                                    </m:sub>
                                  </m:sSub>
                                </m:e>
                              </m:eqArr>
                            </m:e>
                          </m:d>
                        </m:e>
                      </m:sPre>
                      <m:r>
                        <a:rPr lang="fr-FR" sz="2800" i="0">
                          <a:latin typeface="Cambria Math" panose="02040503050406030204" pitchFamily="18" charset="0"/>
                        </a:rPr>
                        <m:t> </m:t>
                      </m:r>
                    </m:oMath>
                  </m:oMathPara>
                </a14:m>
                <a:endParaRPr lang="fr-FR" sz="2800" dirty="0"/>
              </a:p>
            </p:txBody>
          </p:sp>
        </mc:Choice>
        <mc:Fallback xmlns="">
          <p:sp>
            <p:nvSpPr>
              <p:cNvPr id="6" name="ZoneTexte 5">
                <a:extLst>
                  <a:ext uri="{FF2B5EF4-FFF2-40B4-BE49-F238E27FC236}">
                    <a16:creationId xmlns:a16="http://schemas.microsoft.com/office/drawing/2014/main" id="{AB75B95D-5D8F-4F85-1B5B-E633E208C257}"/>
                  </a:ext>
                </a:extLst>
              </p:cNvPr>
              <p:cNvSpPr txBox="1">
                <a:spLocks noRot="1" noChangeAspect="1" noMove="1" noResize="1" noEditPoints="1" noAdjustHandles="1" noChangeArrowheads="1" noChangeShapeType="1" noTextEdit="1"/>
              </p:cNvSpPr>
              <p:nvPr/>
            </p:nvSpPr>
            <p:spPr>
              <a:xfrm>
                <a:off x="838199" y="1971934"/>
                <a:ext cx="4444339" cy="1457066"/>
              </a:xfrm>
              <a:prstGeom prst="rect">
                <a:avLst/>
              </a:prstGeom>
              <a:blipFill>
                <a:blip r:embed="rId3"/>
                <a:stretch>
                  <a:fillRect/>
                </a:stretch>
              </a:blipFill>
            </p:spPr>
            <p:txBody>
              <a:bodyPr/>
              <a:lstStyle/>
              <a:p>
                <a:r>
                  <a:rPr lang="fr-FR">
                    <a:noFill/>
                  </a:rPr>
                  <a:t> </a:t>
                </a:r>
              </a:p>
            </p:txBody>
          </p:sp>
        </mc:Fallback>
      </mc:AlternateContent>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DFFF28C-69A7-AA4A-E7FC-C837A84349FA}"/>
              </a:ext>
            </a:extLst>
          </p:cNvPr>
          <p:cNvPicPr>
            <a:picLocks noChangeAspect="1"/>
          </p:cNvPicPr>
          <p:nvPr/>
        </p:nvPicPr>
        <p:blipFill>
          <a:blip r:embed="rId4"/>
          <a:stretch>
            <a:fillRect/>
          </a:stretch>
        </p:blipFill>
        <p:spPr>
          <a:xfrm>
            <a:off x="6909464" y="1971472"/>
            <a:ext cx="2829320" cy="1457528"/>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B21C193-42B1-1AFE-E22E-B7888F54E532}"/>
                  </a:ext>
                </a:extLst>
              </p:cNvPr>
              <p:cNvSpPr txBox="1"/>
              <p:nvPr/>
            </p:nvSpPr>
            <p:spPr>
              <a:xfrm>
                <a:off x="838199" y="4501952"/>
                <a:ext cx="4788724" cy="11908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3200" i="1" smtClean="0">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d>
                                    <m:dPr>
                                      <m:begChr m:val="{"/>
                                      <m:endChr m:val=""/>
                                      <m:ctrlPr>
                                        <a:rPr lang="fr-FR" sz="3200" i="1">
                                          <a:solidFill>
                                            <a:srgbClr val="836967"/>
                                          </a:solidFill>
                                          <a:latin typeface="Cambria Math" panose="02040503050406030204" pitchFamily="18" charset="0"/>
                                        </a:rPr>
                                      </m:ctrlPr>
                                    </m:dPr>
                                    <m:e>
                                      <m:sSub>
                                        <m:sSubPr>
                                          <m:ctrlPr>
                                            <a:rPr lang="fr-FR" sz="3200" i="1">
                                              <a:solidFill>
                                                <a:srgbClr val="836967"/>
                                              </a:solidFill>
                                              <a:latin typeface="Cambria Math" panose="02040503050406030204" pitchFamily="18" charset="0"/>
                                            </a:rPr>
                                          </m:ctrlPr>
                                        </m:sSubPr>
                                        <m:e>
                                          <m:r>
                                            <a:rPr lang="fr-FR" sz="3200">
                                              <a:latin typeface="Cambria Math" panose="02040503050406030204" pitchFamily="18" charset="0"/>
                                            </a:rPr>
                                            <m:t>𝒯</m:t>
                                          </m:r>
                                        </m:e>
                                        <m:sub>
                                          <m:d>
                                            <m:dPr>
                                              <m:ctrlPr>
                                                <a:rPr lang="fr-FR" sz="3200" i="1">
                                                  <a:solidFill>
                                                    <a:srgbClr val="836967"/>
                                                  </a:solidFill>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e>
                                          </m:d>
                                        </m:sub>
                                      </m:sSub>
                                    </m:e>
                                  </m:d>
                                </m:e>
                              </m:d>
                              <m:r>
                                <a:rPr lang="fr-FR" sz="3200" i="0">
                                  <a:latin typeface="Cambria Math" panose="02040503050406030204" pitchFamily="18" charset="0"/>
                                </a:rPr>
                                <m:t>+</m:t>
                              </m:r>
                              <m:d>
                                <m:dPr>
                                  <m:begChr m:val="{"/>
                                  <m:endChr m:val=""/>
                                  <m:ctrlPr>
                                    <a:rPr lang="fr-FR" sz="3200" i="1">
                                      <a:solidFill>
                                        <a:srgbClr val="836967"/>
                                      </a:solidFill>
                                      <a:latin typeface="Cambria Math" panose="02040503050406030204" pitchFamily="18" charset="0"/>
                                    </a:rPr>
                                  </m:ctrlPr>
                                </m:dPr>
                                <m:e>
                                  <m:sSub>
                                    <m:sSubPr>
                                      <m:ctrlPr>
                                        <a:rPr lang="fr-FR" sz="3200" i="1">
                                          <a:solidFill>
                                            <a:srgbClr val="836967"/>
                                          </a:solidFill>
                                          <a:latin typeface="Cambria Math" panose="02040503050406030204" pitchFamily="18" charset="0"/>
                                        </a:rPr>
                                      </m:ctrlPr>
                                    </m:sSubPr>
                                    <m:e>
                                      <m:r>
                                        <a:rPr lang="fr-FR" sz="3200" i="0">
                                          <a:latin typeface="Cambria Math" panose="02040503050406030204" pitchFamily="18" charset="0"/>
                                        </a:rPr>
                                        <m:t>𝒯</m:t>
                                      </m:r>
                                    </m:e>
                                    <m:sub>
                                      <m:r>
                                        <a:rPr lang="fr-FR" sz="3200" i="1">
                                          <a:latin typeface="Cambria Math" panose="02040503050406030204" pitchFamily="18" charset="0"/>
                                        </a:rPr>
                                        <m:t>𝑐𝑜h</m:t>
                                      </m:r>
                                    </m:sub>
                                  </m:sSub>
                                </m:e>
                              </m:d>
                            </m:e>
                          </m:d>
                          <m:r>
                            <a:rPr lang="fr-FR" sz="3200" i="0">
                              <a:latin typeface="Cambria Math" panose="02040503050406030204" pitchFamily="18" charset="0"/>
                            </a:rPr>
                            <m:t>=</m:t>
                          </m:r>
                          <m:d>
                            <m:dPr>
                              <m:begChr m:val="{"/>
                              <m:endChr m:val=""/>
                              <m:ctrlPr>
                                <a:rPr lang="fr-FR" sz="3200" i="1">
                                  <a:solidFill>
                                    <a:srgbClr val="836967"/>
                                  </a:solidFill>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d>
                        </m:e>
                      </m:d>
                      <m:r>
                        <a:rPr lang="fr-FR" sz="3200" i="0">
                          <a:latin typeface="Cambria Math" panose="02040503050406030204" pitchFamily="18" charset="0"/>
                        </a:rPr>
                        <m:t> </m:t>
                      </m:r>
                    </m:oMath>
                  </m:oMathPara>
                </a14:m>
                <a:endParaRPr lang="fr-FR" sz="3200" dirty="0"/>
              </a:p>
            </p:txBody>
          </p:sp>
        </mc:Choice>
        <mc:Fallback xmlns="">
          <p:sp>
            <p:nvSpPr>
              <p:cNvPr id="4" name="ZoneTexte 3">
                <a:extLst>
                  <a:ext uri="{FF2B5EF4-FFF2-40B4-BE49-F238E27FC236}">
                    <a16:creationId xmlns:a16="http://schemas.microsoft.com/office/drawing/2014/main" id="{2B21C193-42B1-1AFE-E22E-B7888F54E532}"/>
                  </a:ext>
                </a:extLst>
              </p:cNvPr>
              <p:cNvSpPr txBox="1">
                <a:spLocks noRot="1" noChangeAspect="1" noMove="1" noResize="1" noEditPoints="1" noAdjustHandles="1" noChangeArrowheads="1" noChangeShapeType="1" noTextEdit="1"/>
              </p:cNvSpPr>
              <p:nvPr/>
            </p:nvSpPr>
            <p:spPr>
              <a:xfrm>
                <a:off x="838199" y="4501952"/>
                <a:ext cx="4788724" cy="1190839"/>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D8AF537-623B-175A-F55A-BC26F9A6B237}"/>
                  </a:ext>
                </a:extLst>
              </p:cNvPr>
              <p:cNvSpPr txBox="1"/>
              <p:nvPr/>
            </p:nvSpPr>
            <p:spPr>
              <a:xfrm>
                <a:off x="5282538" y="4268137"/>
                <a:ext cx="6097978" cy="17009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3200" i="1" smtClean="0">
                              <a:solidFill>
                                <a:srgbClr val="836967"/>
                              </a:solidFill>
                              <a:latin typeface="Cambria Math" panose="02040503050406030204" pitchFamily="18" charset="0"/>
                            </a:rPr>
                          </m:ctrlPr>
                        </m:sPrePr>
                        <m:sub>
                          <m:r>
                            <a:rPr lang="fr-FR" sz="3200" i="1">
                              <a:latin typeface="Cambria Math" panose="02040503050406030204" pitchFamily="18" charset="0"/>
                            </a:rPr>
                            <m:t>𝐺</m:t>
                          </m:r>
                        </m:sub>
                        <m:sup/>
                        <m:e>
                          <m:d>
                            <m:dPr>
                              <m:begChr m:val="{"/>
                              <m:endChr m:val="}"/>
                              <m:ctrlPr>
                                <a:rPr lang="fr-FR" sz="3200" i="1">
                                  <a:solidFill>
                                    <a:srgbClr val="836967"/>
                                  </a:solidFill>
                                  <a:latin typeface="Cambria Math" panose="02040503050406030204" pitchFamily="18" charset="0"/>
                                </a:rPr>
                              </m:ctrlPr>
                            </m:dPr>
                            <m:e>
                              <m:eqArr>
                                <m:eqArrPr>
                                  <m:ctrlPr>
                                    <a:rPr lang="fr-FR" sz="3200" i="1">
                                      <a:solidFill>
                                        <a:srgbClr val="836967"/>
                                      </a:solidFill>
                                      <a:latin typeface="Cambria Math" panose="02040503050406030204" pitchFamily="18" charset="0"/>
                                    </a:rPr>
                                  </m:ctrlPr>
                                </m:eqArrPr>
                                <m:e>
                                  <m:r>
                                    <a:rPr lang="fr-FR" sz="3200">
                                      <a:latin typeface="Cambria Math" panose="02040503050406030204" pitchFamily="18" charset="0"/>
                                    </a:rPr>
                                    <m:t>&amp;</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𝑅</m:t>
                                          </m:r>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r>
                                            <a:rPr lang="fr-FR" sz="3200" i="0">
                                              <a:latin typeface="Cambria Math" panose="02040503050406030204" pitchFamily="18" charset="0"/>
                                            </a:rPr>
                                            <m:t> </m:t>
                                          </m:r>
                                        </m:e>
                                      </m:d>
                                    </m:sub>
                                  </m:sSub>
                                  <m:r>
                                    <a:rPr lang="fr-FR" sz="3200" i="0">
                                      <a:latin typeface="Cambria Math" panose="02040503050406030204" pitchFamily="18" charset="0"/>
                                    </a:rPr>
                                    <m:t>+</m:t>
                                  </m:r>
                                  <m:acc>
                                    <m:accPr>
                                      <m:chr m:val="⃗"/>
                                      <m:ctrlPr>
                                        <a:rPr lang="fr-FR" sz="3200" i="1" smtClean="0">
                                          <a:solidFill>
                                            <a:schemeClr val="tx1"/>
                                          </a:solidFill>
                                          <a:latin typeface="Cambria Math" panose="02040503050406030204" pitchFamily="18" charset="0"/>
                                        </a:rPr>
                                      </m:ctrlPr>
                                    </m:accPr>
                                    <m:e>
                                      <m:r>
                                        <a:rPr lang="fr-FR" sz="3200" b="0" i="1" smtClean="0">
                                          <a:solidFill>
                                            <a:schemeClr val="tx1"/>
                                          </a:solidFill>
                                          <a:latin typeface="Cambria Math" panose="02040503050406030204" pitchFamily="18" charset="0"/>
                                        </a:rPr>
                                        <m:t>𝑅</m:t>
                                      </m:r>
                                    </m:e>
                                  </m:acc>
                                  <m:r>
                                    <a:rPr lang="fr-FR" sz="3200" i="0">
                                      <a:latin typeface="Cambria Math" panose="02040503050406030204" pitchFamily="18" charset="0"/>
                                    </a:rPr>
                                    <m:t>=</m:t>
                                  </m:r>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e>
                                  <m:r>
                                    <a:rPr lang="fr-FR" sz="3200" i="0">
                                      <a:latin typeface="Cambria Math" panose="02040503050406030204" pitchFamily="18" charset="0"/>
                                    </a:rPr>
                                    <m:t>&amp;</m:t>
                                  </m:r>
                                  <m:sSub>
                                    <m:sSubPr>
                                      <m:ctrlPr>
                                        <a:rPr lang="fr-FR" sz="3200" i="1">
                                          <a:solidFill>
                                            <a:srgbClr val="836967"/>
                                          </a:solidFill>
                                          <a:latin typeface="Cambria Math" panose="02040503050406030204" pitchFamily="18" charset="0"/>
                                        </a:rPr>
                                      </m:ctrlPr>
                                    </m:sSubPr>
                                    <m:e>
                                      <m:acc>
                                        <m:accPr>
                                          <m:chr m:val="⃗"/>
                                          <m:ctrlPr>
                                            <a:rPr lang="fr-FR" sz="3200" i="1">
                                              <a:solidFill>
                                                <a:srgbClr val="836967"/>
                                              </a:solidFill>
                                              <a:latin typeface="Cambria Math" panose="02040503050406030204" pitchFamily="18" charset="0"/>
                                            </a:rPr>
                                          </m:ctrlPr>
                                        </m:accPr>
                                        <m:e>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𝑀</m:t>
                                              </m:r>
                                            </m:e>
                                            <m:sub>
                                              <m:r>
                                                <a:rPr lang="fr-FR" sz="3200" i="1">
                                                  <a:latin typeface="Cambria Math" panose="02040503050406030204" pitchFamily="18" charset="0"/>
                                                </a:rPr>
                                                <m:t>𝐺</m:t>
                                              </m:r>
                                            </m:sub>
                                          </m:sSub>
                                        </m:e>
                                      </m:acc>
                                    </m:e>
                                    <m:sub>
                                      <m:d>
                                        <m:dPr>
                                          <m:ctrlPr>
                                            <a:rPr lang="fr-FR" sz="3200" i="1">
                                              <a:latin typeface="Cambria Math" panose="02040503050406030204" pitchFamily="18" charset="0"/>
                                            </a:rPr>
                                          </m:ctrlPr>
                                        </m:dPr>
                                        <m:e>
                                          <m:acc>
                                            <m:accPr>
                                              <m:chr m:val="̅"/>
                                              <m:ctrlPr>
                                                <a:rPr lang="fr-FR" sz="3200" i="1">
                                                  <a:solidFill>
                                                    <a:srgbClr val="836967"/>
                                                  </a:solidFill>
                                                  <a:latin typeface="Cambria Math" panose="02040503050406030204" pitchFamily="18" charset="0"/>
                                                </a:rPr>
                                              </m:ctrlPr>
                                            </m:accPr>
                                            <m:e>
                                              <m:r>
                                                <a:rPr lang="fr-FR" sz="3200" i="1">
                                                  <a:latin typeface="Cambria Math" panose="02040503050406030204" pitchFamily="18" charset="0"/>
                                                </a:rPr>
                                                <m:t>𝐸</m:t>
                                              </m:r>
                                            </m:e>
                                          </m:acc>
                                          <m:r>
                                            <a:rPr lang="fr-FR" sz="3200" i="0">
                                              <a:latin typeface="Cambria Math" panose="02040503050406030204" pitchFamily="18" charset="0"/>
                                            </a:rPr>
                                            <m:t>→</m:t>
                                          </m:r>
                                          <m:sSub>
                                            <m:sSubPr>
                                              <m:ctrlPr>
                                                <a:rPr lang="fr-FR" sz="3200" i="1">
                                                  <a:solidFill>
                                                    <a:srgbClr val="836967"/>
                                                  </a:solidFill>
                                                  <a:latin typeface="Cambria Math" panose="02040503050406030204" pitchFamily="18" charset="0"/>
                                                </a:rPr>
                                              </m:ctrlPr>
                                            </m:sSubPr>
                                            <m:e>
                                              <m:r>
                                                <a:rPr lang="fr-FR" sz="3200" i="1">
                                                  <a:latin typeface="Cambria Math" panose="02040503050406030204" pitchFamily="18" charset="0"/>
                                                </a:rPr>
                                                <m:t>𝐸</m:t>
                                              </m:r>
                                            </m:e>
                                            <m:sub>
                                              <m:r>
                                                <a:rPr lang="fr-FR" sz="3200" i="0">
                                                  <a:latin typeface="Cambria Math" panose="02040503050406030204" pitchFamily="18" charset="0"/>
                                                </a:rPr>
                                                <m:t>1</m:t>
                                              </m:r>
                                            </m:sub>
                                          </m:sSub>
                                          <m:r>
                                            <a:rPr lang="fr-FR" sz="3200" i="0">
                                              <a:latin typeface="Cambria Math" panose="02040503050406030204" pitchFamily="18" charset="0"/>
                                            </a:rPr>
                                            <m:t> </m:t>
                                          </m:r>
                                        </m:e>
                                      </m:d>
                                    </m:sub>
                                  </m:sSub>
                                  <m:r>
                                    <a:rPr lang="fr-FR" sz="3200" i="0">
                                      <a:latin typeface="Cambria Math" panose="02040503050406030204" pitchFamily="18" charset="0"/>
                                    </a:rPr>
                                    <m:t>+</m:t>
                                  </m:r>
                                  <m:acc>
                                    <m:accPr>
                                      <m:chr m:val="⃗"/>
                                      <m:ctrlPr>
                                        <a:rPr lang="fr-FR" sz="3200" i="1" smtClean="0">
                                          <a:solidFill>
                                            <a:schemeClr val="tx1"/>
                                          </a:solidFill>
                                          <a:latin typeface="Cambria Math" panose="02040503050406030204" pitchFamily="18" charset="0"/>
                                        </a:rPr>
                                      </m:ctrlPr>
                                    </m:accPr>
                                    <m:e>
                                      <m:sSub>
                                        <m:sSubPr>
                                          <m:ctrlPr>
                                            <a:rPr lang="fr-FR" sz="3200" i="1" smtClean="0">
                                              <a:solidFill>
                                                <a:schemeClr val="tx1"/>
                                              </a:solidFill>
                                              <a:latin typeface="Cambria Math" panose="02040503050406030204" pitchFamily="18" charset="0"/>
                                            </a:rPr>
                                          </m:ctrlPr>
                                        </m:sSubPr>
                                        <m:e>
                                          <m:r>
                                            <a:rPr lang="fr-FR" sz="3200" b="0" i="1" smtClean="0">
                                              <a:solidFill>
                                                <a:schemeClr val="tx1"/>
                                              </a:solidFill>
                                              <a:latin typeface="Cambria Math" panose="02040503050406030204" pitchFamily="18" charset="0"/>
                                            </a:rPr>
                                            <m:t>𝑀</m:t>
                                          </m:r>
                                        </m:e>
                                        <m:sub>
                                          <m:r>
                                            <a:rPr lang="fr-FR" sz="3200" b="0" i="1" smtClean="0">
                                              <a:solidFill>
                                                <a:schemeClr val="tx1"/>
                                              </a:solidFill>
                                              <a:latin typeface="Cambria Math" panose="02040503050406030204" pitchFamily="18" charset="0"/>
                                            </a:rPr>
                                            <m:t>𝐺</m:t>
                                          </m:r>
                                        </m:sub>
                                      </m:sSub>
                                    </m:e>
                                  </m:acc>
                                  <m:r>
                                    <a:rPr lang="fr-FR" sz="3200" i="0">
                                      <a:latin typeface="Cambria Math" panose="02040503050406030204" pitchFamily="18" charset="0"/>
                                    </a:rPr>
                                    <m:t>=</m:t>
                                  </m:r>
                                  <m:acc>
                                    <m:accPr>
                                      <m:chr m:val="⃗"/>
                                      <m:ctrlPr>
                                        <a:rPr lang="fr-FR" sz="3200" i="1">
                                          <a:solidFill>
                                            <a:srgbClr val="836967"/>
                                          </a:solidFill>
                                          <a:latin typeface="Cambria Math" panose="02040503050406030204" pitchFamily="18" charset="0"/>
                                        </a:rPr>
                                      </m:ctrlPr>
                                    </m:accPr>
                                    <m:e>
                                      <m:r>
                                        <a:rPr lang="fr-FR" sz="3200" i="0">
                                          <a:latin typeface="Cambria Math" panose="02040503050406030204" pitchFamily="18" charset="0"/>
                                        </a:rPr>
                                        <m:t>0</m:t>
                                      </m:r>
                                    </m:e>
                                  </m:acc>
                                </m:e>
                              </m:eqArr>
                            </m:e>
                          </m:d>
                        </m:e>
                      </m:sPre>
                    </m:oMath>
                  </m:oMathPara>
                </a14:m>
                <a:endParaRPr lang="fr-FR" sz="3200" dirty="0"/>
              </a:p>
            </p:txBody>
          </p:sp>
        </mc:Choice>
        <mc:Fallback xmlns="">
          <p:sp>
            <p:nvSpPr>
              <p:cNvPr id="3" name="ZoneTexte 2">
                <a:extLst>
                  <a:ext uri="{FF2B5EF4-FFF2-40B4-BE49-F238E27FC236}">
                    <a16:creationId xmlns:a16="http://schemas.microsoft.com/office/drawing/2014/main" id="{1D8AF537-623B-175A-F55A-BC26F9A6B237}"/>
                  </a:ext>
                </a:extLst>
              </p:cNvPr>
              <p:cNvSpPr txBox="1">
                <a:spLocks noRot="1" noChangeAspect="1" noMove="1" noResize="1" noEditPoints="1" noAdjustHandles="1" noChangeArrowheads="1" noChangeShapeType="1" noTextEdit="1"/>
              </p:cNvSpPr>
              <p:nvPr/>
            </p:nvSpPr>
            <p:spPr>
              <a:xfrm>
                <a:off x="5282538" y="4268137"/>
                <a:ext cx="6097978" cy="1700915"/>
              </a:xfrm>
              <a:prstGeom prst="rect">
                <a:avLst/>
              </a:prstGeom>
              <a:blipFill>
                <a:blip r:embed="rId6"/>
                <a:stretch>
                  <a:fillRect/>
                </a:stretch>
              </a:blipFill>
            </p:spPr>
            <p:txBody>
              <a:bodyPr/>
              <a:lstStyle/>
              <a:p>
                <a:r>
                  <a:rPr lang="fr-FR">
                    <a:noFill/>
                  </a:rPr>
                  <a:t> </a:t>
                </a:r>
              </a:p>
            </p:txBody>
          </p:sp>
        </mc:Fallback>
      </mc:AlternateContent>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785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fontScale="90000"/>
          </a:bodyPr>
          <a:lstStyle/>
          <a:p>
            <a:pPr rtl="0"/>
            <a:r>
              <a:rPr lang="fr-FR" dirty="0"/>
              <a:t>Dénomination des composantes des éléments de réduction du torseur des efforts de cohésion dans le repère de définition des sollicitations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texte, diagramme, dessin, carte&#10;&#10;Description générée automatiquement">
            <a:extLst>
              <a:ext uri="{FF2B5EF4-FFF2-40B4-BE49-F238E27FC236}">
                <a16:creationId xmlns:a16="http://schemas.microsoft.com/office/drawing/2014/main" id="{0BEDA19A-8888-72A4-EF53-518930B2417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1507" t="23779" r="13098" b="16702"/>
          <a:stretch/>
        </p:blipFill>
        <p:spPr>
          <a:xfrm rot="5400000">
            <a:off x="6044518" y="668845"/>
            <a:ext cx="4083019" cy="7198584"/>
          </a:xfrm>
          <a:prstGeom prst="rect">
            <a:avLst/>
          </a:prstGeom>
        </p:spPr>
      </p:pic>
      <p:pic>
        <p:nvPicPr>
          <p:cNvPr id="11" name="Image 10" descr="Une image contenant texte, dessin, capture d’écran, fournitures de bureau&#10;&#10;Description générée automatiquement">
            <a:extLst>
              <a:ext uri="{FF2B5EF4-FFF2-40B4-BE49-F238E27FC236}">
                <a16:creationId xmlns:a16="http://schemas.microsoft.com/office/drawing/2014/main" id="{4978CB4D-C981-931A-7ACF-B31248683EE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1552" t="29536" r="9444" b="25962"/>
          <a:stretch/>
        </p:blipFill>
        <p:spPr>
          <a:xfrm rot="5400000">
            <a:off x="875914" y="2255269"/>
            <a:ext cx="2425986" cy="3051959"/>
          </a:xfrm>
          <a:prstGeom prst="rect">
            <a:avLst/>
          </a:prstGeom>
        </p:spPr>
      </p:pic>
    </p:spTree>
    <p:extLst>
      <p:ext uri="{BB962C8B-B14F-4D97-AF65-F5344CB8AC3E}">
        <p14:creationId xmlns:p14="http://schemas.microsoft.com/office/powerpoint/2010/main" val="59345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fontScale="90000"/>
          </a:bodyPr>
          <a:lstStyle/>
          <a:p>
            <a:pPr rtl="0"/>
            <a:r>
              <a:rPr lang="fr-FR" dirty="0"/>
              <a:t>Dénomination des composantes des éléments de réduction du torseur des efforts de cohésion dans le repère de définition des sollicitations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graphicFrame>
            <p:nvGraphicFramePr>
              <p:cNvPr id="2" name="Tableau 2">
                <a:extLst>
                  <a:ext uri="{FF2B5EF4-FFF2-40B4-BE49-F238E27FC236}">
                    <a16:creationId xmlns:a16="http://schemas.microsoft.com/office/drawing/2014/main" id="{FAD37697-DACF-6AB1-12D2-BF86A1E4D251}"/>
                  </a:ext>
                </a:extLst>
              </p:cNvPr>
              <p:cNvGraphicFramePr>
                <a:graphicFrameLocks noGrp="1"/>
              </p:cNvGraphicFramePr>
              <p:nvPr>
                <p:extLst>
                  <p:ext uri="{D42A27DB-BD31-4B8C-83A1-F6EECF244321}">
                    <p14:modId xmlns:p14="http://schemas.microsoft.com/office/powerpoint/2010/main" val="2904617874"/>
                  </p:ext>
                </p:extLst>
              </p:nvPr>
            </p:nvGraphicFramePr>
            <p:xfrm>
              <a:off x="838198" y="1901314"/>
              <a:ext cx="10537684" cy="4547668"/>
            </p:xfrm>
            <a:graphic>
              <a:graphicData uri="http://schemas.openxmlformats.org/drawingml/2006/table">
                <a:tbl>
                  <a:tblPr firstRow="1" bandRow="1">
                    <a:tableStyleId>{EB9631B5-78F2-41C9-869B-9F39066F8104}</a:tableStyleId>
                  </a:tblPr>
                  <a:tblGrid>
                    <a:gridCol w="871849">
                      <a:extLst>
                        <a:ext uri="{9D8B030D-6E8A-4147-A177-3AD203B41FA5}">
                          <a16:colId xmlns:a16="http://schemas.microsoft.com/office/drawing/2014/main" val="48021735"/>
                        </a:ext>
                      </a:extLst>
                    </a:gridCol>
                    <a:gridCol w="9665835">
                      <a:extLst>
                        <a:ext uri="{9D8B030D-6E8A-4147-A177-3AD203B41FA5}">
                          <a16:colId xmlns:a16="http://schemas.microsoft.com/office/drawing/2014/main" val="147011934"/>
                        </a:ext>
                      </a:extLst>
                    </a:gridCol>
                  </a:tblGrid>
                  <a:tr h="548720">
                    <a:tc gridSpan="2">
                      <a:txBody>
                        <a:bodyPr/>
                        <a:lstStyle/>
                        <a:p>
                          <a:pPr algn="ctr"/>
                          <a:r>
                            <a:rPr lang="fr-FR" dirty="0"/>
                            <a:t>Coordonnées </a:t>
                          </a:r>
                          <a:r>
                            <a:rPr lang="fr-FR" sz="1800" b="1" kern="1200" dirty="0">
                              <a:solidFill>
                                <a:schemeClr val="lt1"/>
                              </a:solidFill>
                              <a:latin typeface="+mn-lt"/>
                              <a:ea typeface="+mn-ea"/>
                              <a:cs typeface="+mn-cs"/>
                            </a:rPr>
                            <a:t>de </a:t>
                          </a:r>
                          <a14:m>
                            <m:oMath xmlns:m="http://schemas.openxmlformats.org/officeDocument/2006/math">
                              <m:acc>
                                <m:accPr>
                                  <m:chr m:val="⃗"/>
                                  <m:ctrlPr>
                                    <a:rPr lang="fr-FR" sz="1800" b="1" i="1" kern="1200" smtClean="0">
                                      <a:solidFill>
                                        <a:schemeClr val="lt1"/>
                                      </a:solidFill>
                                      <a:latin typeface="Cambria Math" panose="02040503050406030204" pitchFamily="18" charset="0"/>
                                      <a:ea typeface="+mn-ea"/>
                                      <a:cs typeface="+mn-cs"/>
                                    </a:rPr>
                                  </m:ctrlPr>
                                </m:accPr>
                                <m:e>
                                  <m:r>
                                    <a:rPr lang="fr-FR" sz="1800" b="1" i="1" kern="1200" smtClean="0">
                                      <a:solidFill>
                                        <a:schemeClr val="lt1"/>
                                      </a:solidFill>
                                      <a:latin typeface="Cambria Math" panose="02040503050406030204" pitchFamily="18" charset="0"/>
                                      <a:ea typeface="+mn-ea"/>
                                      <a:cs typeface="+mn-cs"/>
                                    </a:rPr>
                                    <m:t>𝑹</m:t>
                                  </m:r>
                                </m:e>
                              </m:acc>
                            </m:oMath>
                          </a14:m>
                          <a:r>
                            <a:rPr lang="fr-FR" sz="1800" b="1" kern="1200" dirty="0">
                              <a:solidFill>
                                <a:schemeClr val="lt1"/>
                              </a:solidFill>
                              <a:latin typeface="+mn-lt"/>
                              <a:ea typeface="+mn-ea"/>
                              <a:cs typeface="+mn-cs"/>
                            </a:rPr>
                            <a:t> et de </a:t>
                          </a:r>
                          <a14:m>
                            <m:oMath xmlns:m="http://schemas.openxmlformats.org/officeDocument/2006/math">
                              <m:acc>
                                <m:accPr>
                                  <m:chr m:val="⃗"/>
                                  <m:ctrlPr>
                                    <a:rPr lang="fr-FR" sz="1800" b="1" i="1" kern="1200" smtClean="0">
                                      <a:solidFill>
                                        <a:schemeClr val="lt1"/>
                                      </a:solidFill>
                                      <a:latin typeface="Cambria Math" panose="02040503050406030204" pitchFamily="18" charset="0"/>
                                      <a:ea typeface="+mn-ea"/>
                                      <a:cs typeface="+mn-cs"/>
                                    </a:rPr>
                                  </m:ctrlPr>
                                </m:accPr>
                                <m:e>
                                  <m:sSub>
                                    <m:sSubPr>
                                      <m:ctrlPr>
                                        <a:rPr lang="fr-FR" sz="1800" b="1" i="1" kern="1200" smtClean="0">
                                          <a:solidFill>
                                            <a:schemeClr val="lt1"/>
                                          </a:solidFill>
                                          <a:latin typeface="Cambria Math" panose="02040503050406030204" pitchFamily="18" charset="0"/>
                                          <a:ea typeface="+mn-ea"/>
                                          <a:cs typeface="+mn-cs"/>
                                        </a:rPr>
                                      </m:ctrlPr>
                                    </m:sSubPr>
                                    <m:e>
                                      <m:r>
                                        <a:rPr lang="fr-FR" sz="1800" b="1" i="1" kern="1200" smtClean="0">
                                          <a:solidFill>
                                            <a:schemeClr val="lt1"/>
                                          </a:solidFill>
                                          <a:latin typeface="Cambria Math" panose="02040503050406030204" pitchFamily="18" charset="0"/>
                                          <a:ea typeface="+mn-ea"/>
                                          <a:cs typeface="+mn-cs"/>
                                        </a:rPr>
                                        <m:t>𝑴</m:t>
                                      </m:r>
                                    </m:e>
                                    <m:sub>
                                      <m:r>
                                        <a:rPr lang="fr-FR" sz="1800" b="1" i="1" kern="1200" smtClean="0">
                                          <a:solidFill>
                                            <a:schemeClr val="lt1"/>
                                          </a:solidFill>
                                          <a:latin typeface="Cambria Math" panose="02040503050406030204" pitchFamily="18" charset="0"/>
                                          <a:ea typeface="+mn-ea"/>
                                          <a:cs typeface="+mn-cs"/>
                                        </a:rPr>
                                        <m:t>𝑮</m:t>
                                      </m:r>
                                    </m:sub>
                                  </m:sSub>
                                </m:e>
                              </m:acc>
                            </m:oMath>
                          </a14:m>
                          <a:r>
                            <a:rPr lang="fr-FR" sz="1800" b="1" kern="1200" dirty="0">
                              <a:solidFill>
                                <a:schemeClr val="lt1"/>
                              </a:solidFill>
                              <a:latin typeface="+mn-lt"/>
                              <a:ea typeface="+mn-ea"/>
                              <a:cs typeface="+mn-cs"/>
                            </a:rPr>
                            <a:t> </a:t>
                          </a:r>
                          <a:r>
                            <a:rPr lang="fr-FR" dirty="0"/>
                            <a:t>dans R</a:t>
                          </a:r>
                        </a:p>
                      </a:txBody>
                      <a:tcPr/>
                    </a:tc>
                    <a:tc hMerge="1">
                      <a:txBody>
                        <a:bodyPr/>
                        <a:lstStyle/>
                        <a:p>
                          <a:endParaRPr lang="fr-FR" dirty="0"/>
                        </a:p>
                      </a:txBody>
                      <a:tcPr/>
                    </a:tc>
                    <a:extLst>
                      <a:ext uri="{0D108BD9-81ED-4DB2-BD59-A6C34878D82A}">
                        <a16:rowId xmlns:a16="http://schemas.microsoft.com/office/drawing/2014/main" val="521656547"/>
                      </a:ext>
                    </a:extLst>
                  </a:tr>
                  <a:tr h="548720">
                    <a:tc gridSpan="2">
                      <a:txBody>
                        <a:bodyPr/>
                        <a:lstStyle/>
                        <a:p>
                          <a:pPr algn="ct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𝑹</m:t>
                                  </m:r>
                                </m:e>
                              </m:acc>
                            </m:oMath>
                          </a14:m>
                          <a:r>
                            <a:rPr lang="fr-FR" sz="1800" b="1" kern="1200" dirty="0">
                              <a:solidFill>
                                <a:schemeClr val="tx1"/>
                              </a:solidFill>
                              <a:latin typeface="+mn-lt"/>
                              <a:ea typeface="+mn-ea"/>
                              <a:cs typeface="+mn-cs"/>
                            </a:rPr>
                            <a:t> = N.</a:t>
                          </a:r>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𝒙</m:t>
                                  </m:r>
                                </m:e>
                              </m:acc>
                            </m:oMath>
                          </a14:m>
                          <a:r>
                            <a:rPr lang="fr-FR" sz="1800" b="1" kern="1200" dirty="0">
                              <a:solidFill>
                                <a:schemeClr val="tx1"/>
                              </a:solidFill>
                              <a:latin typeface="+mn-lt"/>
                              <a:ea typeface="+mn-ea"/>
                              <a:cs typeface="+mn-cs"/>
                            </a:rPr>
                            <a:t> + </a:t>
                          </a:r>
                          <a14:m>
                            <m:oMath xmlns:m="http://schemas.openxmlformats.org/officeDocument/2006/math">
                              <m:sSub>
                                <m:sSubPr>
                                  <m:ctrlPr>
                                    <a:rPr lang="fr-FR" sz="1800" b="1" i="1" kern="1200" dirty="0" smtClean="0">
                                      <a:solidFill>
                                        <a:schemeClr val="tx1"/>
                                      </a:solidFill>
                                      <a:latin typeface="Cambria Math" panose="02040503050406030204" pitchFamily="18" charset="0"/>
                                      <a:ea typeface="+mn-ea"/>
                                      <a:cs typeface="+mn-cs"/>
                                    </a:rPr>
                                  </m:ctrlPr>
                                </m:sSubPr>
                                <m:e>
                                  <m:r>
                                    <a:rPr lang="fr-FR" sz="1800" b="1" i="1" kern="1200" dirty="0" smtClean="0">
                                      <a:solidFill>
                                        <a:schemeClr val="tx1"/>
                                      </a:solidFill>
                                      <a:latin typeface="Cambria Math" panose="02040503050406030204" pitchFamily="18" charset="0"/>
                                      <a:ea typeface="+mn-ea"/>
                                      <a:cs typeface="+mn-cs"/>
                                    </a:rPr>
                                    <m:t>𝑻</m:t>
                                  </m:r>
                                </m:e>
                                <m:sub>
                                  <m:r>
                                    <a:rPr lang="fr-FR" sz="1800" b="1" i="1" kern="1200" dirty="0" smtClean="0">
                                      <a:solidFill>
                                        <a:schemeClr val="tx1"/>
                                      </a:solidFill>
                                      <a:latin typeface="Cambria Math" panose="02040503050406030204" pitchFamily="18" charset="0"/>
                                      <a:ea typeface="+mn-ea"/>
                                      <a:cs typeface="+mn-cs"/>
                                    </a:rPr>
                                    <m:t>𝒚</m:t>
                                  </m:r>
                                </m:sub>
                              </m:sSub>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𝒚</m:t>
                                  </m:r>
                                </m:e>
                              </m:acc>
                            </m:oMath>
                          </a14:m>
                          <a:r>
                            <a:rPr lang="fr-FR" sz="1800" b="1" kern="1200" dirty="0">
                              <a:solidFill>
                                <a:schemeClr val="tx1"/>
                              </a:solidFill>
                              <a:latin typeface="+mn-lt"/>
                              <a:ea typeface="+mn-ea"/>
                              <a:cs typeface="+mn-cs"/>
                            </a:rPr>
                            <a:t> + </a:t>
                          </a:r>
                          <a14:m>
                            <m:oMath xmlns:m="http://schemas.openxmlformats.org/officeDocument/2006/math">
                              <m:sSub>
                                <m:sSubPr>
                                  <m:ctrlPr>
                                    <a:rPr lang="fr-FR" sz="1800" b="1" i="1" kern="1200" dirty="0" smtClean="0">
                                      <a:solidFill>
                                        <a:schemeClr val="tx1"/>
                                      </a:solidFill>
                                      <a:latin typeface="Cambria Math" panose="02040503050406030204" pitchFamily="18" charset="0"/>
                                      <a:ea typeface="+mn-ea"/>
                                      <a:cs typeface="+mn-cs"/>
                                    </a:rPr>
                                  </m:ctrlPr>
                                </m:sSubPr>
                                <m:e>
                                  <m:r>
                                    <a:rPr lang="fr-FR" sz="1800" b="1" i="1" kern="1200" dirty="0" smtClean="0">
                                      <a:solidFill>
                                        <a:schemeClr val="tx1"/>
                                      </a:solidFill>
                                      <a:latin typeface="Cambria Math" panose="02040503050406030204" pitchFamily="18" charset="0"/>
                                      <a:ea typeface="+mn-ea"/>
                                      <a:cs typeface="+mn-cs"/>
                                    </a:rPr>
                                    <m:t>𝑻</m:t>
                                  </m:r>
                                </m:e>
                                <m:sub>
                                  <m:r>
                                    <a:rPr lang="fr-FR" sz="1800" b="1" i="1" kern="1200" dirty="0" smtClean="0">
                                      <a:solidFill>
                                        <a:schemeClr val="tx1"/>
                                      </a:solidFill>
                                      <a:latin typeface="Cambria Math" panose="02040503050406030204" pitchFamily="18" charset="0"/>
                                      <a:ea typeface="+mn-ea"/>
                                      <a:cs typeface="+mn-cs"/>
                                    </a:rPr>
                                    <m:t>𝒛</m:t>
                                  </m:r>
                                </m:sub>
                              </m:sSub>
                            </m:oMath>
                          </a14:m>
                          <a:r>
                            <a:rPr lang="fr-FR" sz="1800" b="1" kern="1200" dirty="0">
                              <a:solidFill>
                                <a:schemeClr val="tx1"/>
                              </a:solidFill>
                              <a:latin typeface="+mn-lt"/>
                              <a:ea typeface="+mn-ea"/>
                              <a:cs typeface="+mn-cs"/>
                            </a:rPr>
                            <a:t>.</a:t>
                          </a:r>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𝒛</m:t>
                                  </m:r>
                                </m:e>
                              </m:acc>
                            </m:oMath>
                          </a14:m>
                          <a:r>
                            <a:rPr lang="fr-FR" sz="1800" b="1" kern="1200" dirty="0">
                              <a:solidFill>
                                <a:schemeClr val="tx1"/>
                              </a:solidFill>
                              <a:latin typeface="+mn-lt"/>
                              <a:ea typeface="+mn-ea"/>
                              <a:cs typeface="+mn-cs"/>
                            </a:rPr>
                            <a:t>  </a:t>
                          </a:r>
                          <a:endParaRPr lang="fr-FR"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sSub>
                                    <m:sSubPr>
                                      <m:ctrlPr>
                                        <a:rPr lang="fr-FR" sz="1800" b="1" i="1" kern="1200" smtClean="0">
                                          <a:solidFill>
                                            <a:schemeClr val="tx1"/>
                                          </a:solidFill>
                                          <a:latin typeface="Cambria Math" panose="02040503050406030204" pitchFamily="18" charset="0"/>
                                          <a:ea typeface="+mn-ea"/>
                                          <a:cs typeface="+mn-cs"/>
                                        </a:rPr>
                                      </m:ctrlPr>
                                    </m:sSubPr>
                                    <m:e>
                                      <m:r>
                                        <a:rPr lang="fr-FR" sz="1800" b="1" kern="1200" smtClean="0">
                                          <a:solidFill>
                                            <a:schemeClr val="tx1"/>
                                          </a:solidFill>
                                          <a:latin typeface="Cambria Math" panose="02040503050406030204" pitchFamily="18" charset="0"/>
                                          <a:ea typeface="+mn-ea"/>
                                          <a:cs typeface="+mn-cs"/>
                                        </a:rPr>
                                        <m:t>𝑴</m:t>
                                      </m:r>
                                    </m:e>
                                    <m:sub>
                                      <m:r>
                                        <a:rPr lang="fr-FR" sz="1800" b="1" kern="1200" smtClean="0">
                                          <a:solidFill>
                                            <a:schemeClr val="tx1"/>
                                          </a:solidFill>
                                          <a:latin typeface="Cambria Math" panose="02040503050406030204" pitchFamily="18" charset="0"/>
                                          <a:ea typeface="+mn-ea"/>
                                          <a:cs typeface="+mn-cs"/>
                                        </a:rPr>
                                        <m:t>𝑮</m:t>
                                      </m:r>
                                    </m:sub>
                                  </m:sSub>
                                </m:e>
                              </m:acc>
                            </m:oMath>
                          </a14:m>
                          <a:r>
                            <a:rPr lang="fr-FR" sz="1800" b="1" kern="1200" dirty="0">
                              <a:solidFill>
                                <a:schemeClr val="tx1"/>
                              </a:solidFill>
                              <a:latin typeface="+mn-lt"/>
                              <a:ea typeface="+mn-ea"/>
                              <a:cs typeface="+mn-cs"/>
                            </a:rPr>
                            <a:t> = Mt.</a:t>
                          </a:r>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𝒙</m:t>
                                  </m:r>
                                </m:e>
                              </m:acc>
                            </m:oMath>
                          </a14:m>
                          <a:r>
                            <a:rPr lang="fr-FR" sz="1800" b="1" kern="1200" dirty="0">
                              <a:solidFill>
                                <a:schemeClr val="tx1"/>
                              </a:solidFill>
                              <a:latin typeface="+mn-lt"/>
                              <a:ea typeface="+mn-ea"/>
                              <a:cs typeface="+mn-cs"/>
                            </a:rPr>
                            <a:t> + </a:t>
                          </a:r>
                          <a14:m>
                            <m:oMath xmlns:m="http://schemas.openxmlformats.org/officeDocument/2006/math">
                              <m:sSub>
                                <m:sSubPr>
                                  <m:ctrlPr>
                                    <a:rPr lang="fr-FR" sz="1800" b="1" i="1" kern="1200" dirty="0" smtClean="0">
                                      <a:solidFill>
                                        <a:schemeClr val="tx1"/>
                                      </a:solidFill>
                                      <a:latin typeface="Cambria Math" panose="02040503050406030204" pitchFamily="18" charset="0"/>
                                      <a:ea typeface="+mn-ea"/>
                                      <a:cs typeface="+mn-cs"/>
                                    </a:rPr>
                                  </m:ctrlPr>
                                </m:sSubPr>
                                <m:e>
                                  <m:r>
                                    <a:rPr lang="fr-FR" sz="1800" b="1" i="1" kern="1200" dirty="0" smtClean="0">
                                      <a:solidFill>
                                        <a:schemeClr val="tx1"/>
                                      </a:solidFill>
                                      <a:latin typeface="Cambria Math" panose="02040503050406030204" pitchFamily="18" charset="0"/>
                                      <a:ea typeface="+mn-ea"/>
                                      <a:cs typeface="+mn-cs"/>
                                    </a:rPr>
                                    <m:t>𝑴𝒇</m:t>
                                  </m:r>
                                </m:e>
                                <m:sub>
                                  <m:r>
                                    <a:rPr lang="fr-FR" sz="1800" b="1" i="1" kern="1200" dirty="0" smtClean="0">
                                      <a:solidFill>
                                        <a:schemeClr val="tx1"/>
                                      </a:solidFill>
                                      <a:latin typeface="Cambria Math" panose="02040503050406030204" pitchFamily="18" charset="0"/>
                                      <a:ea typeface="+mn-ea"/>
                                      <a:cs typeface="+mn-cs"/>
                                    </a:rPr>
                                    <m:t>𝒈𝒚</m:t>
                                  </m:r>
                                </m:sub>
                              </m:sSub>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𝒚</m:t>
                                  </m:r>
                                </m:e>
                              </m:acc>
                            </m:oMath>
                          </a14:m>
                          <a:r>
                            <a:rPr lang="fr-FR" sz="1800" b="1" kern="1200" dirty="0">
                              <a:solidFill>
                                <a:schemeClr val="tx1"/>
                              </a:solidFill>
                              <a:latin typeface="+mn-lt"/>
                              <a:ea typeface="+mn-ea"/>
                              <a:cs typeface="+mn-cs"/>
                            </a:rPr>
                            <a:t> + </a:t>
                          </a:r>
                          <a14:m>
                            <m:oMath xmlns:m="http://schemas.openxmlformats.org/officeDocument/2006/math">
                              <m:sSub>
                                <m:sSubPr>
                                  <m:ctrlPr>
                                    <a:rPr lang="fr-FR" sz="1800" b="1" i="1" kern="1200" dirty="0" smtClean="0">
                                      <a:solidFill>
                                        <a:schemeClr val="tx1"/>
                                      </a:solidFill>
                                      <a:latin typeface="Cambria Math" panose="02040503050406030204" pitchFamily="18" charset="0"/>
                                      <a:ea typeface="+mn-ea"/>
                                      <a:cs typeface="+mn-cs"/>
                                    </a:rPr>
                                  </m:ctrlPr>
                                </m:sSubPr>
                                <m:e>
                                  <m:r>
                                    <a:rPr lang="fr-FR" sz="1800" b="1" i="1" kern="1200" dirty="0" smtClean="0">
                                      <a:solidFill>
                                        <a:schemeClr val="tx1"/>
                                      </a:solidFill>
                                      <a:latin typeface="Cambria Math" panose="02040503050406030204" pitchFamily="18" charset="0"/>
                                      <a:ea typeface="+mn-ea"/>
                                      <a:cs typeface="+mn-cs"/>
                                    </a:rPr>
                                    <m:t>𝑴𝒇</m:t>
                                  </m:r>
                                </m:e>
                                <m:sub>
                                  <m:r>
                                    <a:rPr lang="fr-FR" sz="1800" b="1" i="1" kern="1200" dirty="0" smtClean="0">
                                      <a:solidFill>
                                        <a:schemeClr val="tx1"/>
                                      </a:solidFill>
                                      <a:latin typeface="Cambria Math" panose="02040503050406030204" pitchFamily="18" charset="0"/>
                                      <a:ea typeface="+mn-ea"/>
                                      <a:cs typeface="+mn-cs"/>
                                    </a:rPr>
                                    <m:t>𝒈𝒛</m:t>
                                  </m:r>
                                </m:sub>
                              </m:sSub>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𝒛</m:t>
                                  </m:r>
                                </m:e>
                              </m:acc>
                            </m:oMath>
                          </a14:m>
                          <a:r>
                            <a:rPr lang="fr-FR" sz="1800" b="1" kern="1200" dirty="0">
                              <a:solidFill>
                                <a:schemeClr val="tx1"/>
                              </a:solidFill>
                              <a:latin typeface="+mn-lt"/>
                              <a:ea typeface="+mn-ea"/>
                              <a:cs typeface="+mn-cs"/>
                            </a:rPr>
                            <a:t> </a:t>
                          </a:r>
                          <a:endParaRPr lang="fr-FR" dirty="0">
                            <a:solidFill>
                              <a:schemeClr val="tx1"/>
                            </a:solidFill>
                          </a:endParaRPr>
                        </a:p>
                      </a:txBody>
                      <a:tcPr>
                        <a:lnB w="12700" cap="flat" cmpd="sng" algn="ctr">
                          <a:solidFill>
                            <a:schemeClr val="tx1"/>
                          </a:solidFill>
                          <a:prstDash val="solid"/>
                          <a:round/>
                          <a:headEnd type="none" w="med" len="med"/>
                          <a:tailEnd type="none" w="med" len="med"/>
                        </a:lnB>
                      </a:tcPr>
                    </a:tc>
                    <a:tc hMerge="1">
                      <a:txBody>
                        <a:bodyPr/>
                        <a:lstStyle/>
                        <a:p>
                          <a:endParaRPr lang="fr-FR" dirty="0"/>
                        </a:p>
                      </a:txBody>
                      <a:tcPr/>
                    </a:tc>
                    <a:extLst>
                      <a:ext uri="{0D108BD9-81ED-4DB2-BD59-A6C34878D82A}">
                        <a16:rowId xmlns:a16="http://schemas.microsoft.com/office/drawing/2014/main" val="3729525734"/>
                      </a:ext>
                    </a:extLst>
                  </a:tr>
                  <a:tr h="548720">
                    <a:tc>
                      <a:txBody>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𝑁</m:t>
                                </m:r>
                              </m:oMath>
                            </m:oMathPara>
                          </a14:m>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fr-FR" dirty="0"/>
                            <a:t>Coordonnée de l’effort normal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𝑁</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𝒙</m:t>
                                  </m:r>
                                </m:e>
                              </m:acc>
                            </m:oMath>
                          </a14:m>
                          <a:r>
                            <a:rPr lang="fr-FR" dirty="0"/>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23510478"/>
                      </a:ext>
                    </a:extLst>
                  </a:tr>
                  <a:tr h="548720">
                    <a:tc>
                      <a:txBody>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rPr>
                                    </m:ctrlPr>
                                  </m:sSubPr>
                                  <m:e>
                                    <m:r>
                                      <a:rPr lang="fr-FR" b="0" i="1" dirty="0" smtClean="0">
                                        <a:latin typeface="Cambria Math" panose="02040503050406030204" pitchFamily="18" charset="0"/>
                                      </a:rPr>
                                      <m:t>𝑇</m:t>
                                    </m:r>
                                  </m:e>
                                  <m:sub>
                                    <m:r>
                                      <a:rPr lang="fr-FR" b="0" i="1" dirty="0" smtClean="0">
                                        <a:latin typeface="Cambria Math" panose="02040503050406030204" pitchFamily="18" charset="0"/>
                                      </a:rPr>
                                      <m:t>𝑦</m:t>
                                    </m:r>
                                  </m:sub>
                                </m:sSub>
                              </m:oMath>
                            </m:oMathPara>
                          </a14:m>
                          <a:endParaRPr lang="fr-FR" dirty="0"/>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Coordonnée de l’effort tranchant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𝑇</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𝒚</m:t>
                                  </m:r>
                                </m:e>
                              </m:acc>
                            </m:oMath>
                          </a14:m>
                          <a:r>
                            <a:rPr lang="fr-FR" dirty="0"/>
                            <a: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6476744"/>
                      </a:ext>
                    </a:extLst>
                  </a:tr>
                  <a:tr h="548720">
                    <a:tc>
                      <a:txBody>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rPr>
                                    </m:ctrlPr>
                                  </m:sSubPr>
                                  <m:e>
                                    <m:r>
                                      <a:rPr lang="fr-FR" b="0" i="1" dirty="0" smtClean="0">
                                        <a:latin typeface="Cambria Math" panose="02040503050406030204" pitchFamily="18" charset="0"/>
                                      </a:rPr>
                                      <m:t>𝑇</m:t>
                                    </m:r>
                                  </m:e>
                                  <m:sub>
                                    <m:r>
                                      <a:rPr lang="fr-FR" b="0" i="1" dirty="0" smtClean="0">
                                        <a:latin typeface="Cambria Math" panose="02040503050406030204" pitchFamily="18" charset="0"/>
                                      </a:rPr>
                                      <m:t>𝑧</m:t>
                                    </m:r>
                                  </m:sub>
                                </m:sSub>
                              </m:oMath>
                            </m:oMathPara>
                          </a14:m>
                          <a:endParaRPr lang="fr-FR"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Coordonnée de l’effort tranchant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𝑇</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𝒛</m:t>
                                  </m:r>
                                </m:e>
                              </m:acc>
                            </m:oMath>
                          </a14:m>
                          <a:r>
                            <a:rPr lang="fr-FR" dirty="0"/>
                            <a:t>).</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1046367"/>
                      </a:ext>
                    </a:extLst>
                  </a:tr>
                  <a:tr h="548720">
                    <a:tc>
                      <a:txBody>
                        <a:bodyPr/>
                        <a:lstStyle/>
                        <a:p>
                          <a:pPr/>
                          <a14:m>
                            <m:oMathPara xmlns:m="http://schemas.openxmlformats.org/officeDocument/2006/math">
                              <m:oMathParaPr>
                                <m:jc m:val="centerGroup"/>
                              </m:oMathParaPr>
                              <m:oMath xmlns:m="http://schemas.openxmlformats.org/officeDocument/2006/math">
                                <m:r>
                                  <a:rPr lang="fr-FR" i="1" dirty="0" smtClean="0">
                                    <a:latin typeface="Cambria Math" panose="02040503050406030204" pitchFamily="18" charset="0"/>
                                  </a:rPr>
                                  <m:t>𝑀𝑡</m:t>
                                </m:r>
                              </m:oMath>
                            </m:oMathPara>
                          </a14:m>
                          <a:endParaRPr lang="fr-FR"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Coordonnée du</a:t>
                          </a:r>
                          <a:r>
                            <a:rPr lang="fr-FR" baseline="0" dirty="0"/>
                            <a:t> moment de torsion</a:t>
                          </a:r>
                          <a:r>
                            <a:rPr lang="fr-FR" dirty="0"/>
                            <a: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𝑀𝑡</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𝒛</m:t>
                                  </m:r>
                                </m:e>
                              </m:acc>
                            </m:oMath>
                          </a14:m>
                          <a:r>
                            <a:rPr lang="fr-FR" dirty="0"/>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74836132"/>
                      </a:ext>
                    </a:extLst>
                  </a:tr>
                  <a:tr h="548720">
                    <a:tc>
                      <a:txBody>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rPr>
                                    </m:ctrlPr>
                                  </m:sSubPr>
                                  <m:e>
                                    <m:r>
                                      <a:rPr lang="fr-FR" b="0" i="1" dirty="0" smtClean="0">
                                        <a:latin typeface="Cambria Math" panose="02040503050406030204" pitchFamily="18" charset="0"/>
                                      </a:rPr>
                                      <m:t>𝑀𝑓</m:t>
                                    </m:r>
                                  </m:e>
                                  <m:sub>
                                    <m:r>
                                      <a:rPr lang="fr-FR" b="0" i="1" dirty="0" smtClean="0">
                                        <a:latin typeface="Cambria Math" panose="02040503050406030204" pitchFamily="18" charset="0"/>
                                      </a:rPr>
                                      <m:t>𝑔𝑦</m:t>
                                    </m:r>
                                  </m:sub>
                                </m:sSub>
                              </m:oMath>
                            </m:oMathPara>
                          </a14:m>
                          <a:endParaRPr lang="fr-FR" dirty="0"/>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Coordonnée du</a:t>
                          </a:r>
                          <a:r>
                            <a:rPr lang="fr-FR" baseline="0" dirty="0"/>
                            <a:t> moment de flexion</a:t>
                          </a:r>
                          <a:r>
                            <a:rPr lang="fr-FR" dirty="0"/>
                            <a: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𝑀𝑓</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𝒚</m:t>
                                  </m:r>
                                </m:e>
                              </m:acc>
                            </m:oMath>
                          </a14:m>
                          <a:r>
                            <a:rPr lang="fr-FR" dirty="0"/>
                            <a: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51796651"/>
                      </a:ext>
                    </a:extLst>
                  </a:tr>
                  <a:tr h="548720">
                    <a:tc>
                      <a:txBody>
                        <a:bodyPr/>
                        <a:lstStyle/>
                        <a:p>
                          <a:pPr/>
                          <a14:m>
                            <m:oMathPara xmlns:m="http://schemas.openxmlformats.org/officeDocument/2006/math">
                              <m:oMathParaPr>
                                <m:jc m:val="centerGroup"/>
                              </m:oMathParaPr>
                              <m:oMath xmlns:m="http://schemas.openxmlformats.org/officeDocument/2006/math">
                                <m:sSub>
                                  <m:sSubPr>
                                    <m:ctrlPr>
                                      <a:rPr lang="fr-FR" i="1" dirty="0" smtClean="0">
                                        <a:latin typeface="Cambria Math" panose="02040503050406030204" pitchFamily="18" charset="0"/>
                                      </a:rPr>
                                    </m:ctrlPr>
                                  </m:sSubPr>
                                  <m:e>
                                    <m:r>
                                      <a:rPr lang="fr-FR" b="0" i="1" dirty="0" smtClean="0">
                                        <a:latin typeface="Cambria Math" panose="02040503050406030204" pitchFamily="18" charset="0"/>
                                      </a:rPr>
                                      <m:t>𝑀𝑓</m:t>
                                    </m:r>
                                  </m:e>
                                  <m:sub>
                                    <m:r>
                                      <a:rPr lang="fr-FR" b="0" i="1" dirty="0" smtClean="0">
                                        <a:latin typeface="Cambria Math" panose="02040503050406030204" pitchFamily="18" charset="0"/>
                                      </a:rPr>
                                      <m:t>𝑔𝑧</m:t>
                                    </m:r>
                                  </m:sub>
                                </m:sSub>
                              </m:oMath>
                            </m:oMathPara>
                          </a14:m>
                          <a:endParaRPr lang="fr-FR" dirty="0"/>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Coordonnée du</a:t>
                          </a:r>
                          <a:r>
                            <a:rPr lang="fr-FR" baseline="0" dirty="0"/>
                            <a:t> moment de flexion</a:t>
                          </a:r>
                          <a:r>
                            <a:rPr lang="fr-FR" dirty="0"/>
                            <a:t>            </a:t>
                          </a:r>
                          <a14:m>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𝑀𝑓</m:t>
                                  </m:r>
                                </m:e>
                              </m:acc>
                              <m:r>
                                <a:rPr lang="fr-FR" b="0" i="1" smtClean="0">
                                  <a:latin typeface="Cambria Math" panose="02040503050406030204" pitchFamily="18" charset="0"/>
                                </a:rPr>
                                <m:t> </m:t>
                              </m:r>
                              <m:r>
                                <a:rPr lang="fr-FR" b="0" i="1" smtClean="0">
                                  <a:latin typeface="Cambria Math" panose="02040503050406030204" pitchFamily="18" charset="0"/>
                                </a:rPr>
                                <m:t>𝑠𝑢𝑟</m:t>
                              </m:r>
                              <m:r>
                                <a:rPr lang="fr-FR" b="0" i="1" smtClean="0">
                                  <a:latin typeface="Cambria Math" panose="02040503050406030204" pitchFamily="18" charset="0"/>
                                </a:rPr>
                                <m:t> (</m:t>
                              </m:r>
                              <m:r>
                                <a:rPr lang="fr-FR" b="0" i="1" smtClean="0">
                                  <a:latin typeface="Cambria Math" panose="02040503050406030204" pitchFamily="18" charset="0"/>
                                </a:rPr>
                                <m:t>𝐺</m:t>
                              </m:r>
                              <m:r>
                                <a:rPr lang="fr-FR" b="0" i="1" smtClean="0">
                                  <a:latin typeface="Cambria Math" panose="02040503050406030204" pitchFamily="18" charset="0"/>
                                </a:rPr>
                                <m:t>,</m:t>
                              </m:r>
                            </m:oMath>
                          </a14:m>
                          <a:r>
                            <a:rPr lang="fr-FR" sz="1800" b="1" kern="1200" dirty="0">
                              <a:solidFill>
                                <a:schemeClr val="tx1"/>
                              </a:solidFill>
                              <a:ea typeface="+mn-ea"/>
                              <a:cs typeface="+mn-cs"/>
                            </a:rPr>
                            <a:t> </a:t>
                          </a:r>
                          <a14:m>
                            <m:oMath xmlns:m="http://schemas.openxmlformats.org/officeDocument/2006/math">
                              <m:acc>
                                <m:accPr>
                                  <m:chr m:val="⃗"/>
                                  <m:ctrlPr>
                                    <a:rPr lang="fr-FR" sz="1800" b="1" i="1" kern="1200" smtClean="0">
                                      <a:solidFill>
                                        <a:schemeClr val="tx1"/>
                                      </a:solidFill>
                                      <a:latin typeface="Cambria Math" panose="02040503050406030204" pitchFamily="18" charset="0"/>
                                      <a:ea typeface="+mn-ea"/>
                                      <a:cs typeface="+mn-cs"/>
                                    </a:rPr>
                                  </m:ctrlPr>
                                </m:accPr>
                                <m:e>
                                  <m:r>
                                    <a:rPr lang="fr-FR" sz="1800" b="1" i="1" kern="1200" smtClean="0">
                                      <a:solidFill>
                                        <a:schemeClr val="tx1"/>
                                      </a:solidFill>
                                      <a:latin typeface="Cambria Math" panose="02040503050406030204" pitchFamily="18" charset="0"/>
                                      <a:ea typeface="+mn-ea"/>
                                      <a:cs typeface="+mn-cs"/>
                                    </a:rPr>
                                    <m:t>𝒛</m:t>
                                  </m:r>
                                </m:e>
                              </m:acc>
                            </m:oMath>
                          </a14:m>
                          <a:r>
                            <a:rPr lang="fr-FR" dirty="0"/>
                            <a: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657156"/>
                      </a:ext>
                    </a:extLst>
                  </a:tr>
                </a:tbl>
              </a:graphicData>
            </a:graphic>
          </p:graphicFrame>
        </mc:Choice>
        <mc:Fallback xmlns="">
          <p:graphicFrame>
            <p:nvGraphicFramePr>
              <p:cNvPr id="2" name="Tableau 2">
                <a:extLst>
                  <a:ext uri="{FF2B5EF4-FFF2-40B4-BE49-F238E27FC236}">
                    <a16:creationId xmlns:a16="http://schemas.microsoft.com/office/drawing/2014/main" id="{FAD37697-DACF-6AB1-12D2-BF86A1E4D251}"/>
                  </a:ext>
                </a:extLst>
              </p:cNvPr>
              <p:cNvGraphicFramePr>
                <a:graphicFrameLocks noGrp="1"/>
              </p:cNvGraphicFramePr>
              <p:nvPr>
                <p:extLst>
                  <p:ext uri="{D42A27DB-BD31-4B8C-83A1-F6EECF244321}">
                    <p14:modId xmlns:p14="http://schemas.microsoft.com/office/powerpoint/2010/main" val="2904617874"/>
                  </p:ext>
                </p:extLst>
              </p:nvPr>
            </p:nvGraphicFramePr>
            <p:xfrm>
              <a:off x="838198" y="1901314"/>
              <a:ext cx="10537684" cy="4547668"/>
            </p:xfrm>
            <a:graphic>
              <a:graphicData uri="http://schemas.openxmlformats.org/drawingml/2006/table">
                <a:tbl>
                  <a:tblPr firstRow="1" bandRow="1">
                    <a:tableStyleId>{EB9631B5-78F2-41C9-869B-9F39066F8104}</a:tableStyleId>
                  </a:tblPr>
                  <a:tblGrid>
                    <a:gridCol w="871849">
                      <a:extLst>
                        <a:ext uri="{9D8B030D-6E8A-4147-A177-3AD203B41FA5}">
                          <a16:colId xmlns:a16="http://schemas.microsoft.com/office/drawing/2014/main" val="48021735"/>
                        </a:ext>
                      </a:extLst>
                    </a:gridCol>
                    <a:gridCol w="9665835">
                      <a:extLst>
                        <a:ext uri="{9D8B030D-6E8A-4147-A177-3AD203B41FA5}">
                          <a16:colId xmlns:a16="http://schemas.microsoft.com/office/drawing/2014/main" val="147011934"/>
                        </a:ext>
                      </a:extLst>
                    </a:gridCol>
                  </a:tblGrid>
                  <a:tr h="548720">
                    <a:tc gridSpan="2">
                      <a:txBody>
                        <a:bodyPr/>
                        <a:lstStyle/>
                        <a:p>
                          <a:endParaRPr lang="fr-FR"/>
                        </a:p>
                      </a:txBody>
                      <a:tcPr>
                        <a:blipFill>
                          <a:blip r:embed="rId3"/>
                          <a:stretch>
                            <a:fillRect t="-2222" r="-116" b="-734444"/>
                          </a:stretch>
                        </a:blipFill>
                      </a:tcPr>
                    </a:tc>
                    <a:tc hMerge="1">
                      <a:txBody>
                        <a:bodyPr/>
                        <a:lstStyle/>
                        <a:p>
                          <a:endParaRPr lang="fr-FR" dirty="0"/>
                        </a:p>
                      </a:txBody>
                      <a:tcPr/>
                    </a:tc>
                    <a:extLst>
                      <a:ext uri="{0D108BD9-81ED-4DB2-BD59-A6C34878D82A}">
                        <a16:rowId xmlns:a16="http://schemas.microsoft.com/office/drawing/2014/main" val="521656547"/>
                      </a:ext>
                    </a:extLst>
                  </a:tr>
                  <a:tr h="706628">
                    <a:tc gridSpan="2">
                      <a:txBody>
                        <a:bodyPr/>
                        <a:lstStyle/>
                        <a:p>
                          <a:endParaRPr lang="fr-FR"/>
                        </a:p>
                      </a:txBody>
                      <a:tcPr>
                        <a:lnB w="12700" cap="flat" cmpd="sng" algn="ctr">
                          <a:solidFill>
                            <a:schemeClr val="tx1"/>
                          </a:solidFill>
                          <a:prstDash val="solid"/>
                          <a:round/>
                          <a:headEnd type="none" w="med" len="med"/>
                          <a:tailEnd type="none" w="med" len="med"/>
                        </a:lnB>
                        <a:blipFill>
                          <a:blip r:embed="rId3"/>
                          <a:stretch>
                            <a:fillRect t="-79310" r="-116" b="-469828"/>
                          </a:stretch>
                        </a:blipFill>
                      </a:tcPr>
                    </a:tc>
                    <a:tc hMerge="1">
                      <a:txBody>
                        <a:bodyPr/>
                        <a:lstStyle/>
                        <a:p>
                          <a:endParaRPr lang="fr-FR" dirty="0"/>
                        </a:p>
                      </a:txBody>
                      <a:tcPr/>
                    </a:tc>
                    <a:extLst>
                      <a:ext uri="{0D108BD9-81ED-4DB2-BD59-A6C34878D82A}">
                        <a16:rowId xmlns:a16="http://schemas.microsoft.com/office/drawing/2014/main" val="3729525734"/>
                      </a:ext>
                    </a:extLst>
                  </a:tr>
                  <a:tr h="548720">
                    <a:tc>
                      <a:txBody>
                        <a:bodyPr/>
                        <a:lstStyle/>
                        <a:p>
                          <a:endParaRPr lang="fr-F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t="-231111" r="-1111189" b="-505556"/>
                          </a:stretch>
                        </a:blipFill>
                      </a:tcPr>
                    </a:tc>
                    <a:tc>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9011" t="-231111" r="-126" b="-505556"/>
                          </a:stretch>
                        </a:blipFill>
                      </a:tcPr>
                    </a:tc>
                    <a:extLst>
                      <a:ext uri="{0D108BD9-81ED-4DB2-BD59-A6C34878D82A}">
                        <a16:rowId xmlns:a16="http://schemas.microsoft.com/office/drawing/2014/main" val="2323510478"/>
                      </a:ext>
                    </a:extLst>
                  </a:tr>
                  <a:tr h="548720">
                    <a:tc>
                      <a:txBody>
                        <a:bodyPr/>
                        <a:lstStyle/>
                        <a:p>
                          <a:endParaRPr lang="fr-FR"/>
                        </a:p>
                      </a:txBody>
                      <a:tcPr>
                        <a:lnR w="12700" cap="flat" cmpd="sng" algn="ctr">
                          <a:solidFill>
                            <a:schemeClr val="tx1"/>
                          </a:solidFill>
                          <a:prstDash val="solid"/>
                          <a:round/>
                          <a:headEnd type="none" w="med" len="med"/>
                          <a:tailEnd type="none" w="med" len="med"/>
                        </a:lnR>
                        <a:blipFill>
                          <a:blip r:embed="rId3"/>
                          <a:stretch>
                            <a:fillRect t="-331111" r="-1111189" b="-405556"/>
                          </a:stretch>
                        </a:blipFill>
                      </a:tcPr>
                    </a:tc>
                    <a:tc>
                      <a:txBody>
                        <a:bodyPr/>
                        <a:lstStyle/>
                        <a:p>
                          <a:endParaRPr lang="fr-FR"/>
                        </a:p>
                      </a:txBody>
                      <a:tcPr>
                        <a:lnL w="12700" cap="flat" cmpd="sng" algn="ctr">
                          <a:solidFill>
                            <a:schemeClr val="tx1"/>
                          </a:solidFill>
                          <a:prstDash val="solid"/>
                          <a:round/>
                          <a:headEnd type="none" w="med" len="med"/>
                          <a:tailEnd type="none" w="med" len="med"/>
                        </a:lnL>
                        <a:blipFill>
                          <a:blip r:embed="rId3"/>
                          <a:stretch>
                            <a:fillRect l="-9011" t="-331111" r="-126" b="-405556"/>
                          </a:stretch>
                        </a:blipFill>
                      </a:tcPr>
                    </a:tc>
                    <a:extLst>
                      <a:ext uri="{0D108BD9-81ED-4DB2-BD59-A6C34878D82A}">
                        <a16:rowId xmlns:a16="http://schemas.microsoft.com/office/drawing/2014/main" val="2296476744"/>
                      </a:ext>
                    </a:extLst>
                  </a:tr>
                  <a:tr h="548720">
                    <a:tc>
                      <a:txBody>
                        <a:bodyPr/>
                        <a:lstStyle/>
                        <a:p>
                          <a:endParaRPr lang="fr-F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t="-426374" r="-1111189" b="-301099"/>
                          </a:stretch>
                        </a:blipFill>
                      </a:tcPr>
                    </a:tc>
                    <a:tc>
                      <a:txBody>
                        <a:bodyPr/>
                        <a:lstStyle/>
                        <a:p>
                          <a:endParaRPr lang="fr-F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3"/>
                          <a:stretch>
                            <a:fillRect l="-9011" t="-426374" r="-126" b="-301099"/>
                          </a:stretch>
                        </a:blipFill>
                      </a:tcPr>
                    </a:tc>
                    <a:extLst>
                      <a:ext uri="{0D108BD9-81ED-4DB2-BD59-A6C34878D82A}">
                        <a16:rowId xmlns:a16="http://schemas.microsoft.com/office/drawing/2014/main" val="2101046367"/>
                      </a:ext>
                    </a:extLst>
                  </a:tr>
                  <a:tr h="548720">
                    <a:tc>
                      <a:txBody>
                        <a:bodyPr/>
                        <a:lstStyle/>
                        <a:p>
                          <a:endParaRPr lang="fr-F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t="-532222" r="-1111189" b="-204444"/>
                          </a:stretch>
                        </a:blipFill>
                      </a:tcPr>
                    </a:tc>
                    <a:tc>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9011" t="-532222" r="-126" b="-204444"/>
                          </a:stretch>
                        </a:blipFill>
                      </a:tcPr>
                    </a:tc>
                    <a:extLst>
                      <a:ext uri="{0D108BD9-81ED-4DB2-BD59-A6C34878D82A}">
                        <a16:rowId xmlns:a16="http://schemas.microsoft.com/office/drawing/2014/main" val="2174836132"/>
                      </a:ext>
                    </a:extLst>
                  </a:tr>
                  <a:tr h="548720">
                    <a:tc>
                      <a:txBody>
                        <a:bodyPr/>
                        <a:lstStyle/>
                        <a:p>
                          <a:endParaRPr lang="fr-FR"/>
                        </a:p>
                      </a:txBody>
                      <a:tcPr>
                        <a:lnR w="12700" cap="flat" cmpd="sng" algn="ctr">
                          <a:solidFill>
                            <a:schemeClr val="tx1"/>
                          </a:solidFill>
                          <a:prstDash val="solid"/>
                          <a:round/>
                          <a:headEnd type="none" w="med" len="med"/>
                          <a:tailEnd type="none" w="med" len="med"/>
                        </a:lnR>
                        <a:blipFill>
                          <a:blip r:embed="rId3"/>
                          <a:stretch>
                            <a:fillRect t="-632222" r="-1111189" b="-104444"/>
                          </a:stretch>
                        </a:blipFill>
                      </a:tcPr>
                    </a:tc>
                    <a:tc>
                      <a:txBody>
                        <a:bodyPr/>
                        <a:lstStyle/>
                        <a:p>
                          <a:endParaRPr lang="fr-FR"/>
                        </a:p>
                      </a:txBody>
                      <a:tcPr>
                        <a:lnL w="12700" cap="flat" cmpd="sng" algn="ctr">
                          <a:solidFill>
                            <a:schemeClr val="tx1"/>
                          </a:solidFill>
                          <a:prstDash val="solid"/>
                          <a:round/>
                          <a:headEnd type="none" w="med" len="med"/>
                          <a:tailEnd type="none" w="med" len="med"/>
                        </a:lnL>
                        <a:blipFill>
                          <a:blip r:embed="rId3"/>
                          <a:stretch>
                            <a:fillRect l="-9011" t="-632222" r="-126" b="-104444"/>
                          </a:stretch>
                        </a:blipFill>
                      </a:tcPr>
                    </a:tc>
                    <a:extLst>
                      <a:ext uri="{0D108BD9-81ED-4DB2-BD59-A6C34878D82A}">
                        <a16:rowId xmlns:a16="http://schemas.microsoft.com/office/drawing/2014/main" val="2751796651"/>
                      </a:ext>
                    </a:extLst>
                  </a:tr>
                  <a:tr h="548720">
                    <a:tc>
                      <a:txBody>
                        <a:bodyPr/>
                        <a:lstStyle/>
                        <a:p>
                          <a:endParaRPr lang="fr-FR"/>
                        </a:p>
                      </a:txBody>
                      <a:tcPr>
                        <a:lnR w="12700" cap="flat" cmpd="sng" algn="ctr">
                          <a:solidFill>
                            <a:schemeClr val="tx1"/>
                          </a:solidFill>
                          <a:prstDash val="solid"/>
                          <a:round/>
                          <a:headEnd type="none" w="med" len="med"/>
                          <a:tailEnd type="none" w="med" len="med"/>
                        </a:lnR>
                        <a:blipFill>
                          <a:blip r:embed="rId3"/>
                          <a:stretch>
                            <a:fillRect t="-732222" r="-1111189" b="-4444"/>
                          </a:stretch>
                        </a:blipFill>
                      </a:tcPr>
                    </a:tc>
                    <a:tc>
                      <a:txBody>
                        <a:bodyPr/>
                        <a:lstStyle/>
                        <a:p>
                          <a:endParaRPr lang="fr-FR"/>
                        </a:p>
                      </a:txBody>
                      <a:tcPr>
                        <a:lnL w="12700" cap="flat" cmpd="sng" algn="ctr">
                          <a:solidFill>
                            <a:schemeClr val="tx1"/>
                          </a:solidFill>
                          <a:prstDash val="solid"/>
                          <a:round/>
                          <a:headEnd type="none" w="med" len="med"/>
                          <a:tailEnd type="none" w="med" len="med"/>
                        </a:lnL>
                        <a:blipFill>
                          <a:blip r:embed="rId3"/>
                          <a:stretch>
                            <a:fillRect l="-9011" t="-732222" r="-126" b="-4444"/>
                          </a:stretch>
                        </a:blipFill>
                      </a:tcPr>
                    </a:tc>
                    <a:extLst>
                      <a:ext uri="{0D108BD9-81ED-4DB2-BD59-A6C34878D82A}">
                        <a16:rowId xmlns:a16="http://schemas.microsoft.com/office/drawing/2014/main" val="9657156"/>
                      </a:ext>
                    </a:extLst>
                  </a:tr>
                </a:tbl>
              </a:graphicData>
            </a:graphic>
          </p:graphicFrame>
        </mc:Fallback>
      </mc:AlternateContent>
    </p:spTree>
    <p:extLst>
      <p:ext uri="{BB962C8B-B14F-4D97-AF65-F5344CB8AC3E}">
        <p14:creationId xmlns:p14="http://schemas.microsoft.com/office/powerpoint/2010/main" val="74482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37875"/>
            <a:ext cx="5666757" cy="309837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6F8F527-0C62-423F-6389-5A14CB999BA5}"/>
                  </a:ext>
                </a:extLst>
              </p:cNvPr>
              <p:cNvSpPr txBox="1"/>
              <p:nvPr/>
            </p:nvSpPr>
            <p:spPr>
              <a:xfrm>
                <a:off x="6366079" y="2303641"/>
                <a:ext cx="5549959" cy="2966838"/>
              </a:xfrm>
              <a:prstGeom prst="rect">
                <a:avLst/>
              </a:prstGeom>
              <a:noFill/>
            </p:spPr>
            <p:txBody>
              <a:bodyPr wrap="square" rtlCol="0">
                <a:spAutoFit/>
              </a:bodyPr>
              <a:lstStyle/>
              <a:p>
                <a:r>
                  <a:rPr lang="fr-FR" dirty="0"/>
                  <a:t>Soit une poutre droite (E) de section constante, de longueur l, encastrée à son extrémité B et supportant à son extrémité un effort concentré </a:t>
                </a:r>
                <a14:m>
                  <m:oMath xmlns:m="http://schemas.openxmlformats.org/officeDocument/2006/math">
                    <m:acc>
                      <m:accPr>
                        <m:chr m:val="⃗"/>
                        <m:ctrlPr>
                          <a:rPr lang="fr-FR" sz="1800" i="1" smtClean="0">
                            <a:solidFill>
                              <a:schemeClr val="tx1"/>
                            </a:solidFill>
                            <a:latin typeface="Cambria Math" panose="02040503050406030204" pitchFamily="18" charset="0"/>
                          </a:rPr>
                        </m:ctrlPr>
                      </m:accPr>
                      <m:e>
                        <m:r>
                          <a:rPr lang="fr-FR" sz="1800" b="0" i="1" smtClean="0">
                            <a:solidFill>
                              <a:schemeClr val="tx1"/>
                            </a:solidFill>
                            <a:latin typeface="Cambria Math" panose="02040503050406030204" pitchFamily="18" charset="0"/>
                          </a:rPr>
                          <m:t>𝐹</m:t>
                        </m:r>
                      </m:e>
                    </m:acc>
                    <m:r>
                      <a:rPr lang="fr-FR" sz="1800" b="0" i="1" smtClean="0">
                        <a:solidFill>
                          <a:schemeClr val="tx1"/>
                        </a:solidFill>
                        <a:latin typeface="Cambria Math" panose="02040503050406030204" pitchFamily="18" charset="0"/>
                      </a:rPr>
                      <m:t>.</m:t>
                    </m:r>
                  </m:oMath>
                </a14:m>
                <a:endParaRPr lang="fr-FR" dirty="0"/>
              </a:p>
              <a:p>
                <a:endParaRPr lang="fr-FR" dirty="0"/>
              </a:p>
              <a:p>
                <a:r>
                  <a:rPr lang="fr-FR" dirty="0"/>
                  <a:t>Soit R0 = (A,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𝑥</m:t>
                        </m:r>
                        <m:r>
                          <a:rPr lang="fr-FR">
                            <a:latin typeface="Cambria Math" panose="02040503050406030204" pitchFamily="18" charset="0"/>
                          </a:rPr>
                          <m:t>0</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𝑦</m:t>
                        </m:r>
                        <m:r>
                          <a:rPr lang="fr-FR">
                            <a:latin typeface="Cambria Math" panose="02040503050406030204" pitchFamily="18" charset="0"/>
                          </a:rPr>
                          <m:t>0</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𝑧</m:t>
                        </m:r>
                        <m:r>
                          <a:rPr lang="fr-FR">
                            <a:latin typeface="Cambria Math" panose="02040503050406030204" pitchFamily="18" charset="0"/>
                          </a:rPr>
                          <m:t>0</m:t>
                        </m:r>
                      </m:e>
                    </m:acc>
                  </m:oMath>
                </a14:m>
                <a:r>
                  <a:rPr lang="fr-FR" dirty="0"/>
                  <a:t>) le repère lié à E, tel que l’axe (A,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𝑥</m:t>
                        </m:r>
                        <m:r>
                          <a:rPr lang="fr-FR">
                            <a:latin typeface="Cambria Math" panose="02040503050406030204" pitchFamily="18" charset="0"/>
                          </a:rPr>
                          <m:t>0</m:t>
                        </m:r>
                      </m:e>
                    </m:acc>
                  </m:oMath>
                </a14:m>
                <a:r>
                  <a:rPr lang="fr-FR" dirty="0"/>
                  <a:t>) soit confondu avec la ligne moyenne.</a:t>
                </a:r>
              </a:p>
              <a:p>
                <a:endParaRPr lang="fr-FR" dirty="0"/>
              </a:p>
              <a:p>
                <a:r>
                  <a:rPr lang="fr-FR" dirty="0"/>
                  <a:t>On effectue une section droite fictive de la poutre par un plan P. Soit G, d’abscisse x dans R0, le centre de surface de cette section droite.</a:t>
                </a:r>
              </a:p>
            </p:txBody>
          </p:sp>
        </mc:Choice>
        <mc:Fallback xmlns="">
          <p:sp>
            <p:nvSpPr>
              <p:cNvPr id="4" name="ZoneTexte 3">
                <a:extLst>
                  <a:ext uri="{FF2B5EF4-FFF2-40B4-BE49-F238E27FC236}">
                    <a16:creationId xmlns:a16="http://schemas.microsoft.com/office/drawing/2014/main" id="{66F8F527-0C62-423F-6389-5A14CB999BA5}"/>
                  </a:ext>
                </a:extLst>
              </p:cNvPr>
              <p:cNvSpPr txBox="1">
                <a:spLocks noRot="1" noChangeAspect="1" noMove="1" noResize="1" noEditPoints="1" noAdjustHandles="1" noChangeArrowheads="1" noChangeShapeType="1" noTextEdit="1"/>
              </p:cNvSpPr>
              <p:nvPr/>
            </p:nvSpPr>
            <p:spPr>
              <a:xfrm>
                <a:off x="6366079" y="2303641"/>
                <a:ext cx="5549959" cy="2966838"/>
              </a:xfrm>
              <a:prstGeom prst="rect">
                <a:avLst/>
              </a:prstGeom>
              <a:blipFill>
                <a:blip r:embed="rId5"/>
                <a:stretch>
                  <a:fillRect l="-878" t="-1232" r="-1866" b="-2259"/>
                </a:stretch>
              </a:blipFill>
            </p:spPr>
            <p:txBody>
              <a:bodyPr/>
              <a:lstStyle/>
              <a:p>
                <a:r>
                  <a:rPr lang="fr-FR">
                    <a:noFill/>
                  </a:rPr>
                  <a:t> </a:t>
                </a:r>
              </a:p>
            </p:txBody>
          </p:sp>
        </mc:Fallback>
      </mc:AlternateContent>
    </p:spTree>
    <p:extLst>
      <p:ext uri="{BB962C8B-B14F-4D97-AF65-F5344CB8AC3E}">
        <p14:creationId xmlns:p14="http://schemas.microsoft.com/office/powerpoint/2010/main" val="355137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4820872"/>
              </a:xfrm>
              <a:prstGeom prst="rect">
                <a:avLst/>
              </a:prstGeom>
              <a:noFill/>
            </p:spPr>
            <p:txBody>
              <a:bodyPr wrap="square" rtlCol="0">
                <a:spAutoFit/>
              </a:bodyPr>
              <a:lstStyle/>
              <a:p>
                <a:r>
                  <a:rPr lang="fr-FR" dirty="0"/>
                  <a:t>Isoler la poutre E et déterminer, au point A, les éléments de réduction du torseur associé à la liaison encastrement : {</a:t>
                </a:r>
                <a14:m>
                  <m:oMath xmlns:m="http://schemas.openxmlformats.org/officeDocument/2006/math">
                    <m:sSub>
                      <m:sSubPr>
                        <m:ctrlPr>
                          <a:rPr lang="fr-FR" i="1" smtClean="0">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𝒯</m:t>
                        </m:r>
                      </m:e>
                      <m:sub>
                        <m:d>
                          <m:dPr>
                            <m:ctrlPr>
                              <a:rPr lang="fr-FR" i="1">
                                <a:effectLst/>
                                <a:latin typeface="Cambria Math" panose="02040503050406030204" pitchFamily="18" charset="0"/>
                                <a:ea typeface="Times New Roman" panose="02020603050405020304" pitchFamily="18" charset="0"/>
                              </a:rPr>
                            </m:ctrlPr>
                          </m:dPr>
                          <m:e>
                            <m:r>
                              <a:rPr lang="fr-FR" b="0" i="1" smtClean="0">
                                <a:effectLst/>
                                <a:latin typeface="Cambria Math" panose="02040503050406030204" pitchFamily="18" charset="0"/>
                                <a:ea typeface="Times New Roman" panose="02020603050405020304" pitchFamily="18" charset="0"/>
                              </a:rPr>
                              <m:t>1</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𝐸</m:t>
                            </m:r>
                          </m:e>
                        </m:d>
                      </m:sub>
                    </m:sSub>
                  </m:oMath>
                </a14:m>
                <a:r>
                  <a:rPr lang="fr-FR" dirty="0"/>
                  <a:t>}.</a:t>
                </a:r>
              </a:p>
              <a:p>
                <a:endParaRPr lang="fr-FR" dirty="0"/>
              </a:p>
              <a:p>
                <a:r>
                  <a:rPr lang="fr-FR" dirty="0"/>
                  <a:t>Déterminer les éléments de réduction en G du torseur des efforts de cohésion dans la </a:t>
                </a:r>
                <a:r>
                  <a:rPr lang="fr-FR" dirty="0" err="1"/>
                  <a:t>sectio</a:t>
                </a:r>
                <a:r>
                  <a:rPr lang="fr-FR" dirty="0"/>
                  <a:t>  droite fictive d’abscisse x.</a:t>
                </a:r>
              </a:p>
              <a:p>
                <a:endParaRPr lang="fr-FR" dirty="0"/>
              </a:p>
              <a:p>
                <a:r>
                  <a:rPr lang="fr-FR" dirty="0"/>
                  <a:t>Donner l’expression des composantes algébriques N(x), Ty(x), </a:t>
                </a:r>
                <a:r>
                  <a:rPr lang="fr-FR" dirty="0" err="1"/>
                  <a:t>Tz</a:t>
                </a:r>
                <a:r>
                  <a:rPr lang="fr-FR" dirty="0"/>
                  <a:t>(x), Mt(x), </a:t>
                </a:r>
                <a:r>
                  <a:rPr lang="fr-FR" dirty="0" err="1"/>
                  <a:t>Mfy</a:t>
                </a:r>
                <a:r>
                  <a:rPr lang="fr-FR" dirty="0"/>
                  <a:t>(x) et </a:t>
                </a:r>
                <a:r>
                  <a:rPr lang="fr-FR" dirty="0" err="1"/>
                  <a:t>Mfz</a:t>
                </a:r>
                <a:r>
                  <a:rPr lang="fr-FR" dirty="0"/>
                  <a:t>(x) des éléments de réduction du torseur des efforts de cohésion, dans le repère R = (G,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𝑥</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𝑦</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𝑧</m:t>
                        </m:r>
                      </m:e>
                    </m:acc>
                  </m:oMath>
                </a14:m>
                <a:r>
                  <a:rPr lang="fr-FR" dirty="0"/>
                  <a:t>) de définition des sollicitations.</a:t>
                </a:r>
              </a:p>
              <a:p>
                <a:endParaRPr lang="fr-FR" dirty="0"/>
              </a:p>
              <a:p>
                <a:r>
                  <a:rPr lang="fr-FR" dirty="0"/>
                  <a:t>Représenter la variation de ces composantes algébriques en fonction de l’abscisse x de centre de surface G de la section droite fictive.</a:t>
                </a:r>
              </a:p>
            </p:txBody>
          </p:sp>
        </mc:Choice>
        <mc:Fallback xmlns="">
          <p:sp>
            <p:nvSpPr>
              <p:cNvPr id="4" name="ZoneTexte 3">
                <a:extLst>
                  <a:ext uri="{FF2B5EF4-FFF2-40B4-BE49-F238E27FC236}">
                    <a16:creationId xmlns:a16="http://schemas.microsoft.com/office/drawing/2014/main" id="{66F8F527-0C62-423F-6389-5A14CB999BA5}"/>
                  </a:ext>
                </a:extLst>
              </p:cNvPr>
              <p:cNvSpPr txBox="1">
                <a:spLocks noRot="1" noChangeAspect="1" noMove="1" noResize="1" noEditPoints="1" noAdjustHandles="1" noChangeArrowheads="1" noChangeShapeType="1" noTextEdit="1"/>
              </p:cNvSpPr>
              <p:nvPr/>
            </p:nvSpPr>
            <p:spPr>
              <a:xfrm>
                <a:off x="6347228" y="1018564"/>
                <a:ext cx="5549959" cy="4820872"/>
              </a:xfrm>
              <a:prstGeom prst="rect">
                <a:avLst/>
              </a:prstGeom>
              <a:blipFill>
                <a:blip r:embed="rId5"/>
                <a:stretch>
                  <a:fillRect l="-878" t="-632" r="-1207" b="-1138"/>
                </a:stretch>
              </a:blipFill>
            </p:spPr>
            <p:txBody>
              <a:bodyPr/>
              <a:lstStyle/>
              <a:p>
                <a:r>
                  <a:rPr lang="fr-FR">
                    <a:noFill/>
                  </a:rPr>
                  <a:t> </a:t>
                </a:r>
              </a:p>
            </p:txBody>
          </p:sp>
        </mc:Fallback>
      </mc:AlternateContent>
    </p:spTree>
    <p:extLst>
      <p:ext uri="{BB962C8B-B14F-4D97-AF65-F5344CB8AC3E}">
        <p14:creationId xmlns:p14="http://schemas.microsoft.com/office/powerpoint/2010/main" val="390364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7977C4-F464-D449-B7C1-AE7D4292B8E4}"/>
              </a:ext>
            </a:extLst>
          </p:cNvPr>
          <p:cNvSpPr>
            <a:spLocks noGrp="1"/>
          </p:cNvSpPr>
          <p:nvPr>
            <p:ph type="title"/>
          </p:nvPr>
        </p:nvSpPr>
        <p:spPr/>
        <p:txBody>
          <a:bodyPr rtlCol="0"/>
          <a:lstStyle/>
          <a:p>
            <a:pPr rtl="0"/>
            <a:r>
              <a:rPr lang="fr-FR" dirty="0"/>
              <a:t>Les attendus</a:t>
            </a:r>
          </a:p>
        </p:txBody>
      </p:sp>
      <p:sp>
        <p:nvSpPr>
          <p:cNvPr id="4" name="Espace réservé du texte 3">
            <a:extLst>
              <a:ext uri="{FF2B5EF4-FFF2-40B4-BE49-F238E27FC236}">
                <a16:creationId xmlns:a16="http://schemas.microsoft.com/office/drawing/2014/main" id="{B46ECB84-B61A-8340-B7E3-FDD2403CEE57}"/>
              </a:ext>
            </a:extLst>
          </p:cNvPr>
          <p:cNvSpPr>
            <a:spLocks noGrp="1"/>
          </p:cNvSpPr>
          <p:nvPr>
            <p:ph type="body" sz="quarter" idx="21"/>
          </p:nvPr>
        </p:nvSpPr>
        <p:spPr/>
        <p:txBody>
          <a:bodyPr rtlCol="0"/>
          <a:lstStyle/>
          <a:p>
            <a:r>
              <a:rPr lang="fr-FR" dirty="0"/>
              <a:t>Résistance des matériaux</a:t>
            </a:r>
          </a:p>
        </p:txBody>
      </p:sp>
      <p:sp>
        <p:nvSpPr>
          <p:cNvPr id="12" name="Espace réservé d’image 11" descr="Espace réservé à l’image">
            <a:extLst>
              <a:ext uri="{FF2B5EF4-FFF2-40B4-BE49-F238E27FC236}">
                <a16:creationId xmlns:a16="http://schemas.microsoft.com/office/drawing/2014/main" id="{235EF78C-6A94-4C8B-AA17-24CF0960F3CC}"/>
              </a:ext>
            </a:extLst>
          </p:cNvPr>
          <p:cNvSpPr>
            <a:spLocks noGrp="1"/>
          </p:cNvSpPr>
          <p:nvPr>
            <p:ph type="pic" sz="quarter" idx="22"/>
          </p:nvPr>
        </p:nvSpPr>
        <p:spPr/>
        <p:txBody>
          <a:bodyPr/>
          <a:lstStyle/>
          <a:p>
            <a:endParaRPr lang="fr-FR"/>
          </a:p>
        </p:txBody>
      </p:sp>
      <p:sp>
        <p:nvSpPr>
          <p:cNvPr id="5" name="Espace réservé du texte 4">
            <a:extLst>
              <a:ext uri="{FF2B5EF4-FFF2-40B4-BE49-F238E27FC236}">
                <a16:creationId xmlns:a16="http://schemas.microsoft.com/office/drawing/2014/main" id="{1E198F46-EA3E-D747-9F3D-910243C08741}"/>
              </a:ext>
            </a:extLst>
          </p:cNvPr>
          <p:cNvSpPr>
            <a:spLocks noGrp="1"/>
          </p:cNvSpPr>
          <p:nvPr>
            <p:ph type="body" sz="quarter" idx="10"/>
          </p:nvPr>
        </p:nvSpPr>
        <p:spPr>
          <a:xfrm>
            <a:off x="-1" y="2066537"/>
            <a:ext cx="8052619" cy="4800604"/>
          </a:xfrm>
        </p:spPr>
        <p:txBody>
          <a:bodyPr rtlCol="0"/>
          <a:lstStyle/>
          <a:p>
            <a:r>
              <a:rPr lang="fr-FR" b="1" dirty="0"/>
              <a:t>Hypothèses</a:t>
            </a:r>
            <a:r>
              <a:rPr lang="fr-FR" dirty="0"/>
              <a:t>, contraintes</a:t>
            </a:r>
          </a:p>
          <a:p>
            <a:endParaRPr lang="fr-FR" dirty="0"/>
          </a:p>
          <a:p>
            <a:r>
              <a:rPr lang="fr-FR" dirty="0"/>
              <a:t>Traction, compression</a:t>
            </a:r>
          </a:p>
          <a:p>
            <a:endParaRPr lang="fr-FR" dirty="0"/>
          </a:p>
          <a:p>
            <a:r>
              <a:rPr lang="fr-FR" dirty="0"/>
              <a:t>Cisaillement</a:t>
            </a:r>
          </a:p>
          <a:p>
            <a:endParaRPr lang="fr-FR" dirty="0"/>
          </a:p>
          <a:p>
            <a:r>
              <a:rPr lang="fr-FR" dirty="0"/>
              <a:t>Torsion</a:t>
            </a:r>
          </a:p>
          <a:p>
            <a:endParaRPr lang="fr-FR" dirty="0"/>
          </a:p>
          <a:p>
            <a:r>
              <a:rPr lang="fr-FR" dirty="0"/>
              <a:t>Flexion</a:t>
            </a:r>
          </a:p>
        </p:txBody>
      </p:sp>
    </p:spTree>
    <p:extLst>
      <p:ext uri="{BB962C8B-B14F-4D97-AF65-F5344CB8AC3E}">
        <p14:creationId xmlns:p14="http://schemas.microsoft.com/office/powerpoint/2010/main" val="1689483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1219886"/>
              </a:xfrm>
              <a:prstGeom prst="rect">
                <a:avLst/>
              </a:prstGeom>
              <a:noFill/>
            </p:spPr>
            <p:txBody>
              <a:bodyPr wrap="square" rtlCol="0">
                <a:spAutoFit/>
              </a:bodyPr>
              <a:lstStyle/>
              <a:p>
                <a:r>
                  <a:rPr lang="fr-FR" dirty="0"/>
                  <a:t>Isoler la poutre E et déterminer, au point A, les éléments de réduction du torseur associé à la liaison encastrement : {</a:t>
                </a:r>
                <a14:m>
                  <m:oMath xmlns:m="http://schemas.openxmlformats.org/officeDocument/2006/math">
                    <m:sSub>
                      <m:sSubPr>
                        <m:ctrlPr>
                          <a:rPr lang="fr-FR" i="1" smtClean="0">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𝒯</m:t>
                        </m:r>
                      </m:e>
                      <m:sub>
                        <m:d>
                          <m:dPr>
                            <m:ctrlPr>
                              <a:rPr lang="fr-FR" i="1">
                                <a:effectLst/>
                                <a:latin typeface="Cambria Math" panose="02040503050406030204" pitchFamily="18" charset="0"/>
                                <a:ea typeface="Times New Roman" panose="02020603050405020304" pitchFamily="18" charset="0"/>
                              </a:rPr>
                            </m:ctrlPr>
                          </m:dPr>
                          <m:e>
                            <m:r>
                              <a:rPr lang="fr-FR" b="0" i="1" smtClean="0">
                                <a:effectLst/>
                                <a:latin typeface="Cambria Math" panose="02040503050406030204" pitchFamily="18" charset="0"/>
                                <a:ea typeface="Times New Roman" panose="02020603050405020304" pitchFamily="18" charset="0"/>
                              </a:rPr>
                              <m:t>1</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𝐸</m:t>
                            </m:r>
                          </m:e>
                        </m:d>
                      </m:sub>
                    </m:sSub>
                  </m:oMath>
                </a14:m>
                <a:r>
                  <a:rPr lang="fr-FR" dirty="0"/>
                  <a:t>}.</a:t>
                </a:r>
              </a:p>
              <a:p>
                <a:endParaRPr lang="fr-FR" dirty="0"/>
              </a:p>
            </p:txBody>
          </p:sp>
        </mc:Choice>
        <mc:Fallback xmlns="">
          <p:sp>
            <p:nvSpPr>
              <p:cNvPr id="4" name="ZoneTexte 3">
                <a:extLst>
                  <a:ext uri="{FF2B5EF4-FFF2-40B4-BE49-F238E27FC236}">
                    <a16:creationId xmlns:a16="http://schemas.microsoft.com/office/drawing/2014/main" id="{66F8F527-0C62-423F-6389-5A14CB999BA5}"/>
                  </a:ext>
                </a:extLst>
              </p:cNvPr>
              <p:cNvSpPr txBox="1">
                <a:spLocks noRot="1" noChangeAspect="1" noMove="1" noResize="1" noEditPoints="1" noAdjustHandles="1" noChangeArrowheads="1" noChangeShapeType="1" noTextEdit="1"/>
              </p:cNvSpPr>
              <p:nvPr/>
            </p:nvSpPr>
            <p:spPr>
              <a:xfrm>
                <a:off x="6347228" y="1018564"/>
                <a:ext cx="5549959" cy="1219886"/>
              </a:xfrm>
              <a:prstGeom prst="rect">
                <a:avLst/>
              </a:prstGeom>
              <a:blipFill>
                <a:blip r:embed="rId5"/>
                <a:stretch>
                  <a:fillRect l="-878" t="-2500" r="-1207"/>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7301358A-8FF7-5A7D-A599-AE3E58546417}"/>
              </a:ext>
            </a:extLst>
          </p:cNvPr>
          <p:cNvPicPr>
            <a:picLocks noChangeAspect="1"/>
          </p:cNvPicPr>
          <p:nvPr/>
        </p:nvPicPr>
        <p:blipFill>
          <a:blip r:embed="rId6"/>
          <a:stretch>
            <a:fillRect/>
          </a:stretch>
        </p:blipFill>
        <p:spPr>
          <a:xfrm>
            <a:off x="8188188" y="5426152"/>
            <a:ext cx="200053" cy="257211"/>
          </a:xfrm>
          <a:prstGeom prst="rect">
            <a:avLst/>
          </a:prstGeom>
        </p:spPr>
      </p:pic>
      <p:sp>
        <p:nvSpPr>
          <p:cNvPr id="11" name="Rectangle 10">
            <a:extLst>
              <a:ext uri="{FF2B5EF4-FFF2-40B4-BE49-F238E27FC236}">
                <a16:creationId xmlns:a16="http://schemas.microsoft.com/office/drawing/2014/main" id="{0A750CB2-6C9E-5387-79F0-27B87E4F5B1F}"/>
              </a:ext>
            </a:extLst>
          </p:cNvPr>
          <p:cNvSpPr/>
          <p:nvPr/>
        </p:nvSpPr>
        <p:spPr>
          <a:xfrm>
            <a:off x="8745415" y="2303641"/>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3617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1219886"/>
              </a:xfrm>
              <a:prstGeom prst="rect">
                <a:avLst/>
              </a:prstGeom>
              <a:noFill/>
            </p:spPr>
            <p:txBody>
              <a:bodyPr wrap="square" rtlCol="0">
                <a:spAutoFit/>
              </a:bodyPr>
              <a:lstStyle/>
              <a:p>
                <a:r>
                  <a:rPr lang="fr-FR" dirty="0"/>
                  <a:t>Isoler la poutre E et déterminer, au point A, les éléments de réduction du torseur associé à la liaison encastrement : {</a:t>
                </a:r>
                <a14:m>
                  <m:oMath xmlns:m="http://schemas.openxmlformats.org/officeDocument/2006/math">
                    <m:sSub>
                      <m:sSubPr>
                        <m:ctrlPr>
                          <a:rPr lang="fr-FR" i="1" smtClean="0">
                            <a:effectLst/>
                            <a:latin typeface="Cambria Math" panose="02040503050406030204" pitchFamily="18" charset="0"/>
                            <a:ea typeface="Times New Roman" panose="02020603050405020304" pitchFamily="18" charset="0"/>
                          </a:rPr>
                        </m:ctrlPr>
                      </m:sSubPr>
                      <m:e>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𝒯</m:t>
                        </m:r>
                      </m:e>
                      <m:sub>
                        <m:d>
                          <m:dPr>
                            <m:ctrlPr>
                              <a:rPr lang="fr-FR" i="1">
                                <a:effectLst/>
                                <a:latin typeface="Cambria Math" panose="02040503050406030204" pitchFamily="18" charset="0"/>
                                <a:ea typeface="Times New Roman" panose="02020603050405020304" pitchFamily="18" charset="0"/>
                              </a:rPr>
                            </m:ctrlPr>
                          </m:dPr>
                          <m:e>
                            <m:r>
                              <a:rPr lang="fr-FR" b="0" i="1" smtClean="0">
                                <a:effectLst/>
                                <a:latin typeface="Cambria Math" panose="02040503050406030204" pitchFamily="18" charset="0"/>
                                <a:ea typeface="Times New Roman" panose="02020603050405020304" pitchFamily="18" charset="0"/>
                              </a:rPr>
                              <m:t>1</m:t>
                            </m:r>
                            <m:r>
                              <a:rPr lang="fr-FR"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1800" b="0" i="1" smtClean="0">
                                <a:effectLst/>
                                <a:latin typeface="Cambria Math" panose="02040503050406030204" pitchFamily="18" charset="0"/>
                                <a:ea typeface="Times New Roman" panose="02020603050405020304" pitchFamily="18" charset="0"/>
                                <a:cs typeface="Times New Roman" panose="02020603050405020304" pitchFamily="18" charset="0"/>
                              </a:rPr>
                              <m:t>𝐸</m:t>
                            </m:r>
                          </m:e>
                        </m:d>
                      </m:sub>
                    </m:sSub>
                  </m:oMath>
                </a14:m>
                <a:r>
                  <a:rPr lang="fr-FR" dirty="0"/>
                  <a:t>}.</a:t>
                </a:r>
              </a:p>
              <a:p>
                <a:endParaRPr lang="fr-FR" dirty="0"/>
              </a:p>
            </p:txBody>
          </p:sp>
        </mc:Choice>
        <mc:Fallback xmlns="">
          <p:sp>
            <p:nvSpPr>
              <p:cNvPr id="4" name="ZoneTexte 3">
                <a:extLst>
                  <a:ext uri="{FF2B5EF4-FFF2-40B4-BE49-F238E27FC236}">
                    <a16:creationId xmlns:a16="http://schemas.microsoft.com/office/drawing/2014/main" id="{66F8F527-0C62-423F-6389-5A14CB999BA5}"/>
                  </a:ext>
                </a:extLst>
              </p:cNvPr>
              <p:cNvSpPr txBox="1">
                <a:spLocks noRot="1" noChangeAspect="1" noMove="1" noResize="1" noEditPoints="1" noAdjustHandles="1" noChangeArrowheads="1" noChangeShapeType="1" noTextEdit="1"/>
              </p:cNvSpPr>
              <p:nvPr/>
            </p:nvSpPr>
            <p:spPr>
              <a:xfrm>
                <a:off x="6347228" y="1018564"/>
                <a:ext cx="5549959" cy="1219886"/>
              </a:xfrm>
              <a:prstGeom prst="rect">
                <a:avLst/>
              </a:prstGeom>
              <a:blipFill>
                <a:blip r:embed="rId5"/>
                <a:stretch>
                  <a:fillRect l="-878" t="-2500" r="-120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1B36EBFB-2066-6A47-F54D-1F842677E6E6}"/>
                  </a:ext>
                </a:extLst>
              </p:cNvPr>
              <p:cNvSpPr txBox="1"/>
              <p:nvPr/>
            </p:nvSpPr>
            <p:spPr>
              <a:xfrm>
                <a:off x="5961571" y="4223476"/>
                <a:ext cx="6096000" cy="1459887"/>
              </a:xfrm>
              <a:prstGeom prst="rect">
                <a:avLst/>
              </a:prstGeom>
              <a:noFill/>
            </p:spPr>
            <p:txBody>
              <a:bodyPr wrap="square">
                <a:spAutoFit/>
              </a:bodyPr>
              <a:lstStyle/>
              <a:p>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fr-FR" sz="2400" i="1">
                            <a:effectLst/>
                            <a:latin typeface="Cambria Math" panose="02040503050406030204" pitchFamily="18" charset="0"/>
                            <a:ea typeface="Times New Roman" panose="02020603050405020304" pitchFamily="18" charset="0"/>
                          </a:rPr>
                        </m:ctrlPr>
                      </m:dPr>
                      <m:e>
                        <m:sSub>
                          <m:sSubPr>
                            <m:ctrlPr>
                              <a:rPr lang="fr-FR" sz="2400" i="1">
                                <a:effectLst/>
                                <a:latin typeface="Cambria Math" panose="02040503050406030204" pitchFamily="18" charset="0"/>
                                <a:ea typeface="Times New Roman" panose="02020603050405020304" pitchFamily="18" charset="0"/>
                              </a:rPr>
                            </m:ctrlPr>
                          </m:sSub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𝒯</m:t>
                            </m:r>
                          </m:e>
                          <m:sub>
                            <m:d>
                              <m:dPr>
                                <m:ctrlPr>
                                  <a:rPr lang="fr-FR" sz="2400" i="1">
                                    <a:effectLst/>
                                    <a:latin typeface="Cambria Math" panose="02040503050406030204" pitchFamily="18" charset="0"/>
                                    <a:ea typeface="Times New Roman" panose="02020603050405020304" pitchFamily="18" charset="0"/>
                                  </a:rPr>
                                </m:ctrlPr>
                              </m:d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1→</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𝐸</m:t>
                                </m:r>
                              </m:e>
                            </m:d>
                          </m:sub>
                        </m:sSub>
                      </m:e>
                    </m:d>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sz="2400" i="1" smtClean="0">
                            <a:effectLst/>
                            <a:latin typeface="Cambria Math" panose="02040503050406030204" pitchFamily="18" charset="0"/>
                            <a:ea typeface="Times New Roman" panose="02020603050405020304" pitchFamily="18" charset="0"/>
                          </a:rPr>
                        </m:ctrlPr>
                      </m:dPr>
                      <m:e>
                        <m:eqArr>
                          <m:eqArrPr>
                            <m:ctrlPr>
                              <a:rPr lang="fr-FR" sz="2400" i="1">
                                <a:effectLst/>
                                <a:latin typeface="Cambria Math" panose="02040503050406030204" pitchFamily="18" charset="0"/>
                                <a:ea typeface="Times New Roman" panose="02020603050405020304" pitchFamily="18" charset="0"/>
                              </a:rPr>
                            </m:ctrlPr>
                          </m:eqArr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sz="2400" i="1">
                                    <a:effectLst/>
                                    <a:latin typeface="Cambria Math" panose="02040503050406030204" pitchFamily="18" charset="0"/>
                                    <a:ea typeface="Times New Roman" panose="02020603050405020304" pitchFamily="18" charset="0"/>
                                  </a:rPr>
                                </m:ctrlPr>
                              </m:dPr>
                              <m:e>
                                <m:acc>
                                  <m:accPr>
                                    <m:chr m:val="⃗"/>
                                    <m:ctrlPr>
                                      <a:rPr lang="fr-FR" sz="2400" i="1">
                                        <a:effectLst/>
                                        <a:latin typeface="Cambria Math" panose="02040503050406030204" pitchFamily="18" charset="0"/>
                                        <a:ea typeface="Times New Roman" panose="02020603050405020304" pitchFamily="18" charset="0"/>
                                      </a:rPr>
                                    </m:ctrlPr>
                                  </m:acc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𝑐𝑜𝑠</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𝛼</m:t>
                            </m:r>
                          </m:e>
                          <m:e>
                            <m:d>
                              <m:dPr>
                                <m:begChr m:val="‖"/>
                                <m:endChr m:val="‖"/>
                                <m:ctrlPr>
                                  <a:rPr lang="fr-FR" sz="2400" i="1">
                                    <a:effectLst/>
                                    <a:latin typeface="Cambria Math" panose="02040503050406030204" pitchFamily="18" charset="0"/>
                                    <a:ea typeface="Times New Roman" panose="02020603050405020304" pitchFamily="18" charset="0"/>
                                  </a:rPr>
                                </m:ctrlPr>
                              </m:dPr>
                              <m:e>
                                <m:acc>
                                  <m:accPr>
                                    <m:chr m:val="⃗"/>
                                    <m:ctrlPr>
                                      <a:rPr lang="fr-FR" sz="2400" i="1">
                                        <a:effectLst/>
                                        <a:latin typeface="Cambria Math" panose="02040503050406030204" pitchFamily="18" charset="0"/>
                                        <a:ea typeface="Times New Roman" panose="02020603050405020304" pitchFamily="18" charset="0"/>
                                      </a:rPr>
                                    </m:ctrlPr>
                                  </m:acc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 </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𝛼</m:t>
                            </m:r>
                          </m:e>
                          <m:e>
                            <m:r>
                              <a:rPr lang="fr-FR" sz="2400" i="1">
                                <a:effectLst/>
                                <a:latin typeface="Cambria Math" panose="02040503050406030204" pitchFamily="18" charset="0"/>
                                <a:ea typeface="Cambria Math" panose="02040503050406030204" pitchFamily="18" charset="0"/>
                                <a:cs typeface="Cambria Math" panose="02040503050406030204" pitchFamily="18" charset="0"/>
                              </a:rPr>
                              <m:t>0</m:t>
                            </m:r>
                          </m:e>
                        </m:eqArr>
                      </m:e>
                    </m:d>
                    <m:d>
                      <m:dPr>
                        <m:begChr m:val=""/>
                        <m:endChr m:val="}"/>
                        <m:ctrlPr>
                          <a:rPr lang="fr-FR" sz="2400" i="1">
                            <a:effectLst/>
                            <a:latin typeface="Cambria Math" panose="02040503050406030204" pitchFamily="18" charset="0"/>
                            <a:ea typeface="Times New Roman" panose="02020603050405020304" pitchFamily="18" charset="0"/>
                          </a:rPr>
                        </m:ctrlPr>
                      </m:dPr>
                      <m:e>
                        <m:eqArr>
                          <m:eqArrPr>
                            <m:ctrlPr>
                              <a:rPr lang="fr-FR" sz="2400" i="1">
                                <a:effectLst/>
                                <a:latin typeface="Cambria Math" panose="02040503050406030204" pitchFamily="18" charset="0"/>
                                <a:ea typeface="Times New Roman" panose="02020603050405020304" pitchFamily="18" charset="0"/>
                              </a:rPr>
                            </m:ctrlPr>
                          </m:eqArrPr>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0</m:t>
                            </m:r>
                          </m:e>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0</m:t>
                            </m:r>
                          </m:e>
                          <m:e>
                            <m:d>
                              <m:dPr>
                                <m:begChr m:val="‖"/>
                                <m:endChr m:val="‖"/>
                                <m:ctrlPr>
                                  <a:rPr lang="fr-FR" sz="2400" i="1">
                                    <a:effectLst/>
                                    <a:latin typeface="Cambria Math" panose="02040503050406030204" pitchFamily="18" charset="0"/>
                                    <a:ea typeface="Cambria Math" panose="02040503050406030204" pitchFamily="18" charset="0"/>
                                    <a:cs typeface="Cambria Math" panose="02040503050406030204" pitchFamily="18" charset="0"/>
                                  </a:rPr>
                                </m:ctrlPr>
                              </m:dPr>
                              <m:e>
                                <m:acc>
                                  <m:accPr>
                                    <m:chr m:val="⃗"/>
                                    <m:ctrlPr>
                                      <a:rPr lang="fr-FR" sz="2400" i="1">
                                        <a:effectLst/>
                                        <a:latin typeface="Cambria Math" panose="02040503050406030204" pitchFamily="18" charset="0"/>
                                        <a:ea typeface="Cambria Math" panose="02040503050406030204" pitchFamily="18" charset="0"/>
                                        <a:cs typeface="Cambria Math" panose="02040503050406030204" pitchFamily="18" charset="0"/>
                                      </a:rPr>
                                    </m:ctrlPr>
                                  </m:accPr>
                                  <m:e>
                                    <m:r>
                                      <a:rPr lang="fr-FR" sz="2400" i="1">
                                        <a:effectLst/>
                                        <a:latin typeface="Cambria Math" panose="02040503050406030204" pitchFamily="18" charset="0"/>
                                        <a:ea typeface="Cambria Math" panose="02040503050406030204" pitchFamily="18" charset="0"/>
                                        <a:cs typeface="Cambria Math" panose="02040503050406030204" pitchFamily="18" charset="0"/>
                                      </a:rPr>
                                      <m:t>𝐹</m:t>
                                    </m:r>
                                  </m:e>
                                </m:acc>
                              </m:e>
                            </m:d>
                            <m:r>
                              <a:rPr lang="fr-FR" sz="2400" i="1">
                                <a:effectLst/>
                                <a:latin typeface="Cambria Math" panose="02040503050406030204" pitchFamily="18" charset="0"/>
                                <a:ea typeface="Cambria Math" panose="02040503050406030204" pitchFamily="18" charset="0"/>
                                <a:cs typeface="Cambria Math" panose="02040503050406030204" pitchFamily="18" charset="0"/>
                              </a:rPr>
                              <m:t>𝑙</m:t>
                            </m:r>
                            <m:r>
                              <a:rPr lang="fr-FR" sz="2400" i="1">
                                <a:effectLst/>
                                <a:latin typeface="Cambria Math" panose="02040503050406030204" pitchFamily="18" charset="0"/>
                                <a:ea typeface="Cambria Math" panose="02040503050406030204" pitchFamily="18" charset="0"/>
                                <a:cs typeface="Cambria Math" panose="02040503050406030204" pitchFamily="18" charset="0"/>
                              </a:rPr>
                              <m:t> </m:t>
                            </m:r>
                            <m:r>
                              <a:rPr lang="fr-FR" sz="2400" i="1">
                                <a:effectLst/>
                                <a:latin typeface="Cambria Math" panose="02040503050406030204" pitchFamily="18" charset="0"/>
                                <a:ea typeface="Cambria Math" panose="02040503050406030204" pitchFamily="18" charset="0"/>
                                <a:cs typeface="Cambria Math" panose="02040503050406030204" pitchFamily="18" charset="0"/>
                              </a:rPr>
                              <m:t>𝑠𝑖𝑛</m:t>
                            </m:r>
                            <m:r>
                              <a:rPr lang="fr-FR" sz="2400" i="1">
                                <a:effectLst/>
                                <a:latin typeface="Cambria Math" panose="02040503050406030204" pitchFamily="18" charset="0"/>
                                <a:ea typeface="Cambria Math" panose="02040503050406030204" pitchFamily="18" charset="0"/>
                                <a:cs typeface="Cambria Math" panose="02040503050406030204" pitchFamily="18" charset="0"/>
                              </a:rPr>
                              <m:t>𝛼</m:t>
                            </m:r>
                          </m:e>
                        </m:eqArr>
                      </m:e>
                    </m:d>
                  </m:oMath>
                </a14:m>
                <a:endParaRPr lang="fr-FR" dirty="0"/>
              </a:p>
            </p:txBody>
          </p:sp>
        </mc:Choice>
        <mc:Fallback xmlns="">
          <p:sp>
            <p:nvSpPr>
              <p:cNvPr id="5" name="ZoneTexte 4">
                <a:extLst>
                  <a:ext uri="{FF2B5EF4-FFF2-40B4-BE49-F238E27FC236}">
                    <a16:creationId xmlns:a16="http://schemas.microsoft.com/office/drawing/2014/main" id="{1B36EBFB-2066-6A47-F54D-1F842677E6E6}"/>
                  </a:ext>
                </a:extLst>
              </p:cNvPr>
              <p:cNvSpPr txBox="1">
                <a:spLocks noRot="1" noChangeAspect="1" noMove="1" noResize="1" noEditPoints="1" noAdjustHandles="1" noChangeArrowheads="1" noChangeShapeType="1" noTextEdit="1"/>
              </p:cNvSpPr>
              <p:nvPr/>
            </p:nvSpPr>
            <p:spPr>
              <a:xfrm>
                <a:off x="5961571" y="4223476"/>
                <a:ext cx="6096000" cy="1459887"/>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F32E36C-83E8-4A9C-41D5-9EAF0CE33A24}"/>
                  </a:ext>
                </a:extLst>
              </p:cNvPr>
              <p:cNvSpPr txBox="1"/>
              <p:nvPr/>
            </p:nvSpPr>
            <p:spPr>
              <a:xfrm>
                <a:off x="6787401" y="2390850"/>
                <a:ext cx="4444339" cy="12485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400" i="1">
                              <a:latin typeface="Cambria Math" panose="02040503050406030204" pitchFamily="18" charset="0"/>
                            </a:rPr>
                          </m:ctrlPr>
                        </m:dPr>
                        <m:e>
                          <m:d>
                            <m:dPr>
                              <m:begChr m:val="{"/>
                              <m:endChr m:val=""/>
                              <m:ctrlPr>
                                <a:rPr lang="fr-FR" sz="2400" i="1">
                                  <a:latin typeface="Cambria Math" panose="02040503050406030204" pitchFamily="18" charset="0"/>
                                </a:rPr>
                              </m:ctrlPr>
                            </m:dPr>
                            <m:e>
                              <m:sSub>
                                <m:sSubPr>
                                  <m:ctrlPr>
                                    <a:rPr lang="fr-FR" sz="2400" i="1">
                                      <a:latin typeface="Cambria Math" panose="02040503050406030204" pitchFamily="18" charset="0"/>
                                    </a:rPr>
                                  </m:ctrlPr>
                                </m:sSubPr>
                                <m:e>
                                  <m:r>
                                    <a:rPr lang="fr-FR" sz="2400">
                                      <a:latin typeface="Cambria Math" panose="02040503050406030204" pitchFamily="18" charset="0"/>
                                    </a:rPr>
                                    <m:t>𝒯</m:t>
                                  </m:r>
                                </m:e>
                                <m:sub>
                                  <m:d>
                                    <m:dPr>
                                      <m:ctrlPr>
                                        <a:rPr lang="fr-FR" sz="2400" i="1">
                                          <a:latin typeface="Cambria Math" panose="02040503050406030204" pitchFamily="18" charset="0"/>
                                        </a:rPr>
                                      </m:ctrlPr>
                                    </m:dPr>
                                    <m:e>
                                      <m:r>
                                        <a:rPr lang="fr-FR" sz="2400">
                                          <a:latin typeface="Cambria Math" panose="02040503050406030204" pitchFamily="18" charset="0"/>
                                        </a:rPr>
                                        <m:t>1→</m:t>
                                      </m:r>
                                      <m:r>
                                        <m:rPr>
                                          <m:sty m:val="p"/>
                                        </m:rPr>
                                        <a:rPr lang="fr-FR" sz="2400">
                                          <a:latin typeface="Cambria Math" panose="02040503050406030204" pitchFamily="18" charset="0"/>
                                        </a:rPr>
                                        <m:t>E</m:t>
                                      </m:r>
                                      <m:r>
                                        <a:rPr lang="fr-FR" sz="2400">
                                          <a:latin typeface="Cambria Math" panose="02040503050406030204" pitchFamily="18" charset="0"/>
                                        </a:rPr>
                                        <m:t> </m:t>
                                      </m:r>
                                    </m:e>
                                  </m:d>
                                </m:sub>
                              </m:sSub>
                            </m:e>
                          </m:d>
                        </m:e>
                      </m:d>
                      <m:r>
                        <a:rPr lang="fr-FR" sz="2400">
                          <a:latin typeface="Cambria Math" panose="02040503050406030204" pitchFamily="18" charset="0"/>
                        </a:rPr>
                        <m:t>=</m:t>
                      </m:r>
                      <m:sPre>
                        <m:sPrePr>
                          <m:ctrlPr>
                            <a:rPr lang="fr-FR" sz="2400" i="1">
                              <a:latin typeface="Cambria Math" panose="02040503050406030204" pitchFamily="18" charset="0"/>
                            </a:rPr>
                          </m:ctrlPr>
                        </m:sPrePr>
                        <m:sub>
                          <m:r>
                            <a:rPr lang="fr-FR" sz="2400">
                              <a:latin typeface="Cambria Math" panose="02040503050406030204" pitchFamily="18" charset="0"/>
                            </a:rPr>
                            <m:t>𝐴</m:t>
                          </m:r>
                        </m:sub>
                        <m:sup/>
                        <m:e>
                          <m:d>
                            <m:dPr>
                              <m:begChr m:val="{"/>
                              <m:endChr m:val="}"/>
                              <m:ctrlPr>
                                <a:rPr lang="fr-FR" sz="2400" i="1">
                                  <a:latin typeface="Cambria Math" panose="02040503050406030204" pitchFamily="18" charset="0"/>
                                </a:rPr>
                              </m:ctrlPr>
                            </m:dPr>
                            <m:e>
                              <m:eqArr>
                                <m:eqArrPr>
                                  <m:ctrlPr>
                                    <a:rPr lang="fr-FR" sz="2400" i="1">
                                      <a:latin typeface="Cambria Math" panose="02040503050406030204" pitchFamily="18" charset="0"/>
                                    </a:rPr>
                                  </m:ctrlPr>
                                </m:eqArrPr>
                                <m:e>
                                  <m:sSub>
                                    <m:sSubPr>
                                      <m:ctrlPr>
                                        <a:rPr lang="fr-FR" sz="2400" i="1">
                                          <a:latin typeface="Cambria Math" panose="02040503050406030204" pitchFamily="18" charset="0"/>
                                        </a:rPr>
                                      </m:ctrlPr>
                                    </m:sSubPr>
                                    <m:e>
                                      <m:acc>
                                        <m:accPr>
                                          <m:chr m:val="⃗"/>
                                          <m:ctrlPr>
                                            <a:rPr lang="fr-FR" sz="2400" i="1">
                                              <a:latin typeface="Cambria Math" panose="02040503050406030204" pitchFamily="18" charset="0"/>
                                            </a:rPr>
                                          </m:ctrlPr>
                                        </m:accPr>
                                        <m:e>
                                          <m:r>
                                            <a:rPr lang="fr-FR" sz="2400">
                                              <a:latin typeface="Cambria Math" panose="02040503050406030204" pitchFamily="18" charset="0"/>
                                            </a:rPr>
                                            <m:t>𝐴</m:t>
                                          </m:r>
                                        </m:e>
                                      </m:acc>
                                    </m:e>
                                    <m:sub>
                                      <m:d>
                                        <m:dPr>
                                          <m:ctrlPr>
                                            <a:rPr lang="fr-FR" sz="2400" i="1">
                                              <a:latin typeface="Cambria Math" panose="02040503050406030204" pitchFamily="18" charset="0"/>
                                            </a:rPr>
                                          </m:ctrlPr>
                                        </m:dPr>
                                        <m:e>
                                          <m:r>
                                            <a:rPr lang="fr-FR" sz="2400">
                                              <a:latin typeface="Cambria Math" panose="02040503050406030204" pitchFamily="18" charset="0"/>
                                            </a:rPr>
                                            <m:t>1→</m:t>
                                          </m:r>
                                          <m:r>
                                            <a:rPr lang="fr-FR" sz="2400">
                                              <a:latin typeface="Cambria Math" panose="02040503050406030204" pitchFamily="18" charset="0"/>
                                            </a:rPr>
                                            <m:t>𝐸</m:t>
                                          </m:r>
                                        </m:e>
                                      </m:d>
                                    </m:sub>
                                  </m:sSub>
                                </m:e>
                                <m:e>
                                  <m:sSub>
                                    <m:sSubPr>
                                      <m:ctrlPr>
                                        <a:rPr lang="fr-FR" sz="2400" i="1">
                                          <a:latin typeface="Cambria Math" panose="02040503050406030204" pitchFamily="18" charset="0"/>
                                        </a:rPr>
                                      </m:ctrlPr>
                                    </m:sSubPr>
                                    <m:e>
                                      <m:acc>
                                        <m:accPr>
                                          <m:chr m:val="⃗"/>
                                          <m:ctrlPr>
                                            <a:rPr lang="fr-FR" sz="2400" i="1">
                                              <a:latin typeface="Cambria Math" panose="02040503050406030204" pitchFamily="18" charset="0"/>
                                            </a:rPr>
                                          </m:ctrlPr>
                                        </m:accPr>
                                        <m:e>
                                          <m:sSub>
                                            <m:sSubPr>
                                              <m:ctrlPr>
                                                <a:rPr lang="fr-FR" sz="2400" i="1">
                                                  <a:latin typeface="Cambria Math" panose="02040503050406030204" pitchFamily="18" charset="0"/>
                                                </a:rPr>
                                              </m:ctrlPr>
                                            </m:sSubPr>
                                            <m:e>
                                              <m:r>
                                                <a:rPr lang="fr-FR" sz="2400">
                                                  <a:latin typeface="Cambria Math" panose="02040503050406030204" pitchFamily="18" charset="0"/>
                                                </a:rPr>
                                                <m:t>𝑀</m:t>
                                              </m:r>
                                            </m:e>
                                            <m:sub>
                                              <m:r>
                                                <a:rPr lang="fr-FR" sz="2400">
                                                  <a:latin typeface="Cambria Math" panose="02040503050406030204" pitchFamily="18" charset="0"/>
                                                </a:rPr>
                                                <m:t>𝐴</m:t>
                                              </m:r>
                                            </m:sub>
                                          </m:sSub>
                                        </m:e>
                                      </m:acc>
                                    </m:e>
                                    <m:sub>
                                      <m:d>
                                        <m:dPr>
                                          <m:ctrlPr>
                                            <a:rPr lang="fr-FR" sz="2400" i="1">
                                              <a:latin typeface="Cambria Math" panose="02040503050406030204" pitchFamily="18" charset="0"/>
                                            </a:rPr>
                                          </m:ctrlPr>
                                        </m:dPr>
                                        <m:e>
                                          <m:r>
                                            <a:rPr lang="fr-FR" sz="2400">
                                              <a:latin typeface="Cambria Math" panose="02040503050406030204" pitchFamily="18" charset="0"/>
                                            </a:rPr>
                                            <m:t>1→</m:t>
                                          </m:r>
                                          <m:r>
                                            <a:rPr lang="fr-FR" sz="2400">
                                              <a:latin typeface="Cambria Math" panose="02040503050406030204" pitchFamily="18" charset="0"/>
                                            </a:rPr>
                                            <m:t>𝐸</m:t>
                                          </m:r>
                                        </m:e>
                                      </m:d>
                                    </m:sub>
                                  </m:sSub>
                                </m:e>
                              </m:eqArr>
                            </m:e>
                          </m:d>
                        </m:e>
                      </m:sPre>
                      <m:r>
                        <a:rPr lang="fr-FR" sz="2400">
                          <a:latin typeface="Cambria Math" panose="02040503050406030204" pitchFamily="18" charset="0"/>
                        </a:rPr>
                        <m:t> </m:t>
                      </m:r>
                    </m:oMath>
                  </m:oMathPara>
                </a14:m>
                <a:endParaRPr lang="fr-FR" sz="2400" dirty="0"/>
              </a:p>
            </p:txBody>
          </p:sp>
        </mc:Choice>
        <mc:Fallback xmlns="">
          <p:sp>
            <p:nvSpPr>
              <p:cNvPr id="6" name="ZoneTexte 5">
                <a:extLst>
                  <a:ext uri="{FF2B5EF4-FFF2-40B4-BE49-F238E27FC236}">
                    <a16:creationId xmlns:a16="http://schemas.microsoft.com/office/drawing/2014/main" id="{6F32E36C-83E8-4A9C-41D5-9EAF0CE33A24}"/>
                  </a:ext>
                </a:extLst>
              </p:cNvPr>
              <p:cNvSpPr txBox="1">
                <a:spLocks noRot="1" noChangeAspect="1" noMove="1" noResize="1" noEditPoints="1" noAdjustHandles="1" noChangeArrowheads="1" noChangeShapeType="1" noTextEdit="1"/>
              </p:cNvSpPr>
              <p:nvPr/>
            </p:nvSpPr>
            <p:spPr>
              <a:xfrm>
                <a:off x="6787401" y="2390850"/>
                <a:ext cx="4444339" cy="1248547"/>
              </a:xfrm>
              <a:prstGeom prst="rect">
                <a:avLst/>
              </a:prstGeom>
              <a:blipFill>
                <a:blip r:embed="rId7"/>
                <a:stretch>
                  <a:fillRect/>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7301358A-8FF7-5A7D-A599-AE3E58546417}"/>
              </a:ext>
            </a:extLst>
          </p:cNvPr>
          <p:cNvPicPr>
            <a:picLocks noChangeAspect="1"/>
          </p:cNvPicPr>
          <p:nvPr/>
        </p:nvPicPr>
        <p:blipFill>
          <a:blip r:embed="rId8"/>
          <a:stretch>
            <a:fillRect/>
          </a:stretch>
        </p:blipFill>
        <p:spPr>
          <a:xfrm>
            <a:off x="8188188" y="5426152"/>
            <a:ext cx="200053" cy="257211"/>
          </a:xfrm>
          <a:prstGeom prst="rect">
            <a:avLst/>
          </a:prstGeom>
        </p:spPr>
      </p:pic>
      <p:sp>
        <p:nvSpPr>
          <p:cNvPr id="11" name="Rectangle 10">
            <a:extLst>
              <a:ext uri="{FF2B5EF4-FFF2-40B4-BE49-F238E27FC236}">
                <a16:creationId xmlns:a16="http://schemas.microsoft.com/office/drawing/2014/main" id="{0A750CB2-6C9E-5387-79F0-27B87E4F5B1F}"/>
              </a:ext>
            </a:extLst>
          </p:cNvPr>
          <p:cNvSpPr/>
          <p:nvPr/>
        </p:nvSpPr>
        <p:spPr>
          <a:xfrm>
            <a:off x="8745415" y="2303641"/>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0226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2859816" y="112690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923330"/>
          </a:xfrm>
          <a:prstGeom prst="rect">
            <a:avLst/>
          </a:prstGeom>
          <a:noFill/>
        </p:spPr>
        <p:txBody>
          <a:bodyPr wrap="square" rtlCol="0">
            <a:spAutoFit/>
          </a:bodyPr>
          <a:lstStyle/>
          <a:p>
            <a:r>
              <a:rPr lang="fr-FR" dirty="0"/>
              <a:t>Déterminer les éléments de réduction en G du torseur des efforts de cohésion dans la section  droite fictive d’abscisse x.</a:t>
            </a:r>
          </a:p>
        </p:txBody>
      </p:sp>
      <p:sp>
        <p:nvSpPr>
          <p:cNvPr id="9" name="Rectangle 8">
            <a:extLst>
              <a:ext uri="{FF2B5EF4-FFF2-40B4-BE49-F238E27FC236}">
                <a16:creationId xmlns:a16="http://schemas.microsoft.com/office/drawing/2014/main" id="{9A739E3C-1A89-23FA-17D6-9CE54C4CEE13}"/>
              </a:ext>
            </a:extLst>
          </p:cNvPr>
          <p:cNvSpPr/>
          <p:nvPr/>
        </p:nvSpPr>
        <p:spPr>
          <a:xfrm>
            <a:off x="8030308" y="3235777"/>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5EC39F3-3BC3-536D-5AE6-D509D8E557CF}"/>
              </a:ext>
            </a:extLst>
          </p:cNvPr>
          <p:cNvSpPr/>
          <p:nvPr/>
        </p:nvSpPr>
        <p:spPr>
          <a:xfrm>
            <a:off x="6488463" y="4613899"/>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078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2859816" y="112690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923330"/>
          </a:xfrm>
          <a:prstGeom prst="rect">
            <a:avLst/>
          </a:prstGeom>
          <a:noFill/>
        </p:spPr>
        <p:txBody>
          <a:bodyPr wrap="square" rtlCol="0">
            <a:spAutoFit/>
          </a:bodyPr>
          <a:lstStyle/>
          <a:p>
            <a:r>
              <a:rPr lang="fr-FR" dirty="0"/>
              <a:t>Déterminer les éléments de réduction en G du torseur des efforts de cohésion dans la section  droite fictive d’abscisse x.</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AF7B652E-DB8A-6880-65AC-51E6E3D008FF}"/>
                  </a:ext>
                </a:extLst>
              </p:cNvPr>
              <p:cNvSpPr txBox="1"/>
              <p:nvPr/>
            </p:nvSpPr>
            <p:spPr>
              <a:xfrm>
                <a:off x="6787401" y="2390850"/>
                <a:ext cx="4444339" cy="641779"/>
              </a:xfrm>
              <a:prstGeom prst="rect">
                <a:avLst/>
              </a:prstGeom>
              <a:noFill/>
            </p:spPr>
            <p:txBody>
              <a:bodyPr wrap="square">
                <a:spAutoFit/>
              </a:bodyPr>
              <a:lstStyle/>
              <a:p>
                <a14:m>
                  <m:oMath xmlns:m="http://schemas.openxmlformats.org/officeDocument/2006/math">
                    <m:d>
                      <m:dPr>
                        <m:begChr m:val=""/>
                        <m:endChr m:val="}"/>
                        <m:ctrlPr>
                          <a:rPr lang="fr-FR" sz="2400" i="1" smtClean="0">
                            <a:latin typeface="Cambria Math" panose="02040503050406030204" pitchFamily="18" charset="0"/>
                          </a:rPr>
                        </m:ctrlPr>
                      </m:dPr>
                      <m:e>
                        <m:d>
                          <m:dPr>
                            <m:begChr m:val="{"/>
                            <m:endChr m:val=""/>
                            <m:ctrlPr>
                              <a:rPr lang="fr-FR" sz="2400" i="1">
                                <a:latin typeface="Cambria Math" panose="02040503050406030204" pitchFamily="18" charset="0"/>
                              </a:rPr>
                            </m:ctrlPr>
                          </m:dPr>
                          <m:e>
                            <m:sSub>
                              <m:sSubPr>
                                <m:ctrlPr>
                                  <a:rPr lang="fr-FR" sz="2400" i="1">
                                    <a:latin typeface="Cambria Math" panose="02040503050406030204" pitchFamily="18" charset="0"/>
                                  </a:rPr>
                                </m:ctrlPr>
                              </m:sSubPr>
                              <m:e>
                                <m:r>
                                  <a:rPr lang="fr-FR" sz="2400">
                                    <a:latin typeface="Cambria Math" panose="02040503050406030204" pitchFamily="18" charset="0"/>
                                  </a:rPr>
                                  <m:t>𝒯</m:t>
                                </m:r>
                              </m:e>
                              <m:sub>
                                <m:d>
                                  <m:dPr>
                                    <m:ctrlPr>
                                      <a:rPr lang="fr-FR" sz="2400" i="1">
                                        <a:latin typeface="Cambria Math" panose="02040503050406030204" pitchFamily="18" charset="0"/>
                                      </a:rPr>
                                    </m:ctrlPr>
                                  </m:dPr>
                                  <m:e>
                                    <m:r>
                                      <a:rPr lang="fr-FR" sz="2400">
                                        <a:latin typeface="Cambria Math" panose="02040503050406030204" pitchFamily="18" charset="0"/>
                                      </a:rPr>
                                      <m:t>1→</m:t>
                                    </m:r>
                                    <m:r>
                                      <m:rPr>
                                        <m:sty m:val="p"/>
                                      </m:rPr>
                                      <a:rPr lang="fr-FR" sz="2400">
                                        <a:latin typeface="Cambria Math" panose="02040503050406030204" pitchFamily="18" charset="0"/>
                                      </a:rPr>
                                      <m:t>E</m:t>
                                    </m:r>
                                    <m:r>
                                      <a:rPr lang="fr-FR" sz="2400">
                                        <a:latin typeface="Cambria Math" panose="02040503050406030204" pitchFamily="18" charset="0"/>
                                      </a:rPr>
                                      <m:t> </m:t>
                                    </m:r>
                                  </m:e>
                                </m:d>
                              </m:sub>
                            </m:sSub>
                          </m:e>
                        </m:d>
                      </m:e>
                    </m:d>
                    <m:d>
                      <m:dPr>
                        <m:begChr m:val=""/>
                        <m:endChr m:val="}"/>
                        <m:ctrlPr>
                          <a:rPr lang="fr-FR" sz="2400" i="1">
                            <a:latin typeface="Cambria Math" panose="02040503050406030204" pitchFamily="18" charset="0"/>
                          </a:rPr>
                        </m:ctrlPr>
                      </m:dPr>
                      <m:e>
                        <m:r>
                          <a:rPr lang="fr-FR" sz="2400" b="0" i="1" smtClean="0">
                            <a:latin typeface="Cambria Math" panose="02040503050406030204" pitchFamily="18" charset="0"/>
                          </a:rPr>
                          <m:t>+ </m:t>
                        </m:r>
                        <m:d>
                          <m:dPr>
                            <m:begChr m:val="{"/>
                            <m:endChr m:val=""/>
                            <m:ctrlPr>
                              <a:rPr lang="fr-FR" sz="2400" i="1">
                                <a:latin typeface="Cambria Math" panose="02040503050406030204" pitchFamily="18" charset="0"/>
                              </a:rPr>
                            </m:ctrlPr>
                          </m:dPr>
                          <m:e>
                            <m:sSub>
                              <m:sSubPr>
                                <m:ctrlPr>
                                  <a:rPr lang="fr-FR" sz="2400" i="1">
                                    <a:latin typeface="Cambria Math" panose="02040503050406030204" pitchFamily="18" charset="0"/>
                                  </a:rPr>
                                </m:ctrlPr>
                              </m:sSubPr>
                              <m:e>
                                <m:r>
                                  <a:rPr lang="fr-FR" sz="2400">
                                    <a:latin typeface="Cambria Math" panose="02040503050406030204" pitchFamily="18" charset="0"/>
                                  </a:rPr>
                                  <m:t>𝒯</m:t>
                                </m:r>
                              </m:e>
                              <m:sub>
                                <m:r>
                                  <a:rPr lang="fr-FR" sz="2400" b="0" i="1" smtClean="0">
                                    <a:latin typeface="Cambria Math" panose="02040503050406030204" pitchFamily="18" charset="0"/>
                                  </a:rPr>
                                  <m:t>𝑐𝑜h</m:t>
                                </m:r>
                              </m:sub>
                            </m:sSub>
                          </m:e>
                        </m:d>
                      </m:e>
                    </m:d>
                    <m:r>
                      <a:rPr lang="fr-FR" sz="2400">
                        <a:latin typeface="Cambria Math" panose="02040503050406030204" pitchFamily="18" charset="0"/>
                      </a:rPr>
                      <m:t>=</m:t>
                    </m:r>
                    <m:r>
                      <a:rPr lang="fr-FR" sz="2400" b="0" i="0" smtClean="0">
                        <a:latin typeface="Cambria Math" panose="02040503050406030204" pitchFamily="18" charset="0"/>
                      </a:rPr>
                      <m:t>{</m:t>
                    </m:r>
                    <m:acc>
                      <m:accPr>
                        <m:chr m:val="⃗"/>
                        <m:ctrlPr>
                          <a:rPr lang="fr-FR" sz="2400" b="0" i="1" smtClean="0">
                            <a:latin typeface="Cambria Math" panose="02040503050406030204" pitchFamily="18" charset="0"/>
                          </a:rPr>
                        </m:ctrlPr>
                      </m:accPr>
                      <m:e>
                        <m:r>
                          <a:rPr lang="fr-FR" sz="2400" b="0" i="1" smtClean="0">
                            <a:latin typeface="Cambria Math" panose="02040503050406030204" pitchFamily="18" charset="0"/>
                          </a:rPr>
                          <m:t>0</m:t>
                        </m:r>
                      </m:e>
                    </m:acc>
                  </m:oMath>
                </a14:m>
                <a:r>
                  <a:rPr lang="fr-FR" sz="2400" dirty="0"/>
                  <a:t>}</a:t>
                </a:r>
              </a:p>
            </p:txBody>
          </p:sp>
        </mc:Choice>
        <mc:Fallback xmlns="">
          <p:sp>
            <p:nvSpPr>
              <p:cNvPr id="2" name="ZoneTexte 1">
                <a:extLst>
                  <a:ext uri="{FF2B5EF4-FFF2-40B4-BE49-F238E27FC236}">
                    <a16:creationId xmlns:a16="http://schemas.microsoft.com/office/drawing/2014/main" id="{AF7B652E-DB8A-6880-65AC-51E6E3D008FF}"/>
                  </a:ext>
                </a:extLst>
              </p:cNvPr>
              <p:cNvSpPr txBox="1">
                <a:spLocks noRot="1" noChangeAspect="1" noMove="1" noResize="1" noEditPoints="1" noAdjustHandles="1" noChangeArrowheads="1" noChangeShapeType="1" noTextEdit="1"/>
              </p:cNvSpPr>
              <p:nvPr/>
            </p:nvSpPr>
            <p:spPr>
              <a:xfrm>
                <a:off x="6787401" y="2390850"/>
                <a:ext cx="4444339" cy="641779"/>
              </a:xfrm>
              <a:prstGeom prst="rect">
                <a:avLst/>
              </a:prstGeom>
              <a:blipFill>
                <a:blip r:embed="rId5"/>
                <a:stretch>
                  <a:fillRect b="-761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9B9AF196-E170-43DB-A9FA-191C6214E3AD}"/>
                  </a:ext>
                </a:extLst>
              </p:cNvPr>
              <p:cNvSpPr txBox="1"/>
              <p:nvPr/>
            </p:nvSpPr>
            <p:spPr>
              <a:xfrm>
                <a:off x="5427785" y="3374468"/>
                <a:ext cx="6096000" cy="9950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r>
                                    <a:rPr lang="fr-FR" sz="1800" b="0" i="1" smtClean="0">
                                      <a:latin typeface="Cambria Math" panose="02040503050406030204" pitchFamily="18" charset="0"/>
                                    </a:rPr>
                                    <m:t>𝑐𝑜h</m:t>
                                  </m:r>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a:latin typeface="Cambria Math" panose="02040503050406030204" pitchFamily="18" charset="0"/>
                                            </a:rPr>
                                          </m:ctrlPr>
                                        </m:accPr>
                                        <m:e>
                                          <m:r>
                                            <a:rPr lang="fr-FR" sz="1800">
                                              <a:latin typeface="Cambria Math" panose="02040503050406030204" pitchFamily="18" charset="0"/>
                                            </a:rPr>
                                            <m:t>𝐴</m:t>
                                          </m:r>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e>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e>
                              </m:eqArr>
                            </m:e>
                          </m:d>
                        </m:e>
                      </m:sPre>
                    </m:oMath>
                  </m:oMathPara>
                </a14:m>
                <a:endParaRPr lang="fr-FR" dirty="0"/>
              </a:p>
            </p:txBody>
          </p:sp>
        </mc:Choice>
        <mc:Fallback xmlns="">
          <p:sp>
            <p:nvSpPr>
              <p:cNvPr id="6" name="ZoneTexte 5">
                <a:extLst>
                  <a:ext uri="{FF2B5EF4-FFF2-40B4-BE49-F238E27FC236}">
                    <a16:creationId xmlns:a16="http://schemas.microsoft.com/office/drawing/2014/main" id="{9B9AF196-E170-43DB-A9FA-191C6214E3AD}"/>
                  </a:ext>
                </a:extLst>
              </p:cNvPr>
              <p:cNvSpPr txBox="1">
                <a:spLocks noRot="1" noChangeAspect="1" noMove="1" noResize="1" noEditPoints="1" noAdjustHandles="1" noChangeArrowheads="1" noChangeShapeType="1" noTextEdit="1"/>
              </p:cNvSpPr>
              <p:nvPr/>
            </p:nvSpPr>
            <p:spPr>
              <a:xfrm>
                <a:off x="5427785" y="3374468"/>
                <a:ext cx="6096000" cy="995081"/>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0C75101-A2EB-83C3-5DCA-4424D2BADFD6}"/>
                  </a:ext>
                </a:extLst>
              </p:cNvPr>
              <p:cNvSpPr txBox="1"/>
              <p:nvPr/>
            </p:nvSpPr>
            <p:spPr>
              <a:xfrm>
                <a:off x="5427785" y="4795399"/>
                <a:ext cx="6096000" cy="9970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1800" i="1" smtClean="0">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a:latin typeface="Cambria Math" panose="02040503050406030204" pitchFamily="18" charset="0"/>
                                            </a:rPr>
                                          </m:ctrlPr>
                                        </m:accPr>
                                        <m:e>
                                          <m:r>
                                            <a:rPr lang="fr-FR" sz="1800">
                                              <a:latin typeface="Cambria Math" panose="02040503050406030204" pitchFamily="18" charset="0"/>
                                            </a:rPr>
                                            <m:t>𝐴</m:t>
                                          </m:r>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r>
                                    <a:rPr lang="fr-FR" sz="1800" b="0" i="1" smtClean="0">
                                      <a:latin typeface="Cambria Math" panose="02040503050406030204" pitchFamily="18" charset="0"/>
                                    </a:rPr>
                                    <m:t>=−[</m:t>
                                  </m:r>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𝑀</m:t>
                                          </m:r>
                                        </m:e>
                                        <m:sub>
                                          <m:r>
                                            <m:rPr>
                                              <m:sty m:val="p"/>
                                            </m:rPr>
                                            <a:rPr lang="fr-FR" b="0" i="0" smtClean="0">
                                              <a:latin typeface="Cambria Math" panose="02040503050406030204" pitchFamily="18" charset="0"/>
                                            </a:rPr>
                                            <m:t>A</m:t>
                                          </m:r>
                                        </m:sub>
                                      </m:sSub>
                                    </m:e>
                                  </m:acc>
                                  <m:r>
                                    <a:rPr lang="fr-FR" b="0" i="1" smtClean="0">
                                      <a:latin typeface="Cambria Math" panose="02040503050406030204" pitchFamily="18" charset="0"/>
                                    </a:rPr>
                                    <m:t>+</m:t>
                                  </m:r>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rPr>
                                        <m:t>𝐺𝐴</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a:latin typeface="Cambria Math" panose="02040503050406030204" pitchFamily="18" charset="0"/>
                                            </a:rPr>
                                            <m:t>𝐴</m:t>
                                          </m:r>
                                        </m:e>
                                      </m:acc>
                                    </m:e>
                                    <m:sub>
                                      <m:d>
                                        <m:dPr>
                                          <m:ctrlPr>
                                            <a:rPr lang="fr-FR" i="1">
                                              <a:latin typeface="Cambria Math" panose="02040503050406030204" pitchFamily="18" charset="0"/>
                                            </a:rPr>
                                          </m:ctrlPr>
                                        </m:dPr>
                                        <m:e>
                                          <m:r>
                                            <a:rPr lang="fr-FR">
                                              <a:latin typeface="Cambria Math" panose="02040503050406030204" pitchFamily="18" charset="0"/>
                                            </a:rPr>
                                            <m:t>1→</m:t>
                                          </m:r>
                                          <m:r>
                                            <a:rPr lang="fr-FR">
                                              <a:latin typeface="Cambria Math" panose="02040503050406030204" pitchFamily="18" charset="0"/>
                                            </a:rPr>
                                            <m:t>𝐸</m:t>
                                          </m:r>
                                        </m:e>
                                      </m:d>
                                    </m:sub>
                                  </m:sSub>
                                  <m:r>
                                    <a:rPr lang="fr-FR" b="0" i="1" smtClean="0">
                                      <a:latin typeface="Cambria Math" panose="02040503050406030204" pitchFamily="18" charset="0"/>
                                    </a:rPr>
                                    <m:t>]</m:t>
                                  </m:r>
                                </m:e>
                              </m:eqArr>
                            </m:e>
                          </m:d>
                        </m:e>
                      </m:sPre>
                    </m:oMath>
                  </m:oMathPara>
                </a14:m>
                <a:endParaRPr lang="fr-FR" dirty="0"/>
              </a:p>
            </p:txBody>
          </p:sp>
        </mc:Choice>
        <mc:Fallback xmlns="">
          <p:sp>
            <p:nvSpPr>
              <p:cNvPr id="8" name="ZoneTexte 7">
                <a:extLst>
                  <a:ext uri="{FF2B5EF4-FFF2-40B4-BE49-F238E27FC236}">
                    <a16:creationId xmlns:a16="http://schemas.microsoft.com/office/drawing/2014/main" id="{40C75101-A2EB-83C3-5DCA-4424D2BADFD6}"/>
                  </a:ext>
                </a:extLst>
              </p:cNvPr>
              <p:cNvSpPr txBox="1">
                <a:spLocks noRot="1" noChangeAspect="1" noMove="1" noResize="1" noEditPoints="1" noAdjustHandles="1" noChangeArrowheads="1" noChangeShapeType="1" noTextEdit="1"/>
              </p:cNvSpPr>
              <p:nvPr/>
            </p:nvSpPr>
            <p:spPr>
              <a:xfrm>
                <a:off x="5427785" y="4795399"/>
                <a:ext cx="6096000" cy="997004"/>
              </a:xfrm>
              <a:prstGeom prst="rect">
                <a:avLst/>
              </a:prstGeom>
              <a:blipFill>
                <a:blip r:embed="rId7"/>
                <a:stretch>
                  <a:fillRect/>
                </a:stretch>
              </a:blipFill>
            </p:spPr>
            <p:txBody>
              <a:bodyPr/>
              <a:lstStyle/>
              <a:p>
                <a:r>
                  <a:rPr lang="fr-FR">
                    <a:noFill/>
                  </a:rPr>
                  <a:t> </a:t>
                </a:r>
              </a:p>
            </p:txBody>
          </p:sp>
        </mc:Fallback>
      </mc:AlternateContent>
      <p:sp>
        <p:nvSpPr>
          <p:cNvPr id="9" name="Rectangle 8">
            <a:extLst>
              <a:ext uri="{FF2B5EF4-FFF2-40B4-BE49-F238E27FC236}">
                <a16:creationId xmlns:a16="http://schemas.microsoft.com/office/drawing/2014/main" id="{9A739E3C-1A89-23FA-17D6-9CE54C4CEE13}"/>
              </a:ext>
            </a:extLst>
          </p:cNvPr>
          <p:cNvSpPr/>
          <p:nvPr/>
        </p:nvSpPr>
        <p:spPr>
          <a:xfrm>
            <a:off x="8030308" y="3235777"/>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5EC39F3-3BC3-536D-5AE6-D509D8E557CF}"/>
              </a:ext>
            </a:extLst>
          </p:cNvPr>
          <p:cNvSpPr/>
          <p:nvPr/>
        </p:nvSpPr>
        <p:spPr>
          <a:xfrm>
            <a:off x="6488463" y="4613899"/>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1107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EAB72C-626D-FFC4-C565-245995DCFE50}"/>
              </a:ext>
            </a:extLst>
          </p:cNvPr>
          <p:cNvSpPr>
            <a:spLocks noGrp="1"/>
          </p:cNvSpPr>
          <p:nvPr>
            <p:ph type="title"/>
          </p:nvPr>
        </p:nvSpPr>
        <p:spPr/>
        <p:txBody>
          <a:bodyPr/>
          <a:lstStyle/>
          <a:p>
            <a:r>
              <a:rPr lang="fr-FR" dirty="0"/>
              <a:t>A retenir</a:t>
            </a:r>
          </a:p>
        </p:txBody>
      </p:sp>
      <p:sp>
        <p:nvSpPr>
          <p:cNvPr id="9" name="Espace réservé du numéro de diapositive 8">
            <a:extLst>
              <a:ext uri="{FF2B5EF4-FFF2-40B4-BE49-F238E27FC236}">
                <a16:creationId xmlns:a16="http://schemas.microsoft.com/office/drawing/2014/main" id="{18A29C45-BE67-8C0F-7935-1AC7BDC4F75D}"/>
              </a:ext>
            </a:extLst>
          </p:cNvPr>
          <p:cNvSpPr>
            <a:spLocks noGrp="1"/>
          </p:cNvSpPr>
          <p:nvPr>
            <p:ph type="sldNum" sz="quarter" idx="17"/>
          </p:nvPr>
        </p:nvSpPr>
        <p:spPr/>
        <p:txBody>
          <a:bodyPr/>
          <a:lstStyle/>
          <a:p>
            <a:pPr rtl="0"/>
            <a:fld id="{A52BEA90-E6BE-45F4-8D5D-C2E01FE3DBCB}" type="slidenum">
              <a:rPr lang="fr-FR" noProof="0" smtClean="0"/>
              <a:pPr rtl="0"/>
              <a:t>24</a:t>
            </a:fld>
            <a:endParaRPr lang="fr-FR" noProof="0"/>
          </a:p>
        </p:txBody>
      </p:sp>
      <p:pic>
        <p:nvPicPr>
          <p:cNvPr id="10" name="Image 9" descr="Une image contenant texte, capture d’écran, Police, nombre&#10;&#10;Description générée automatiquement">
            <a:extLst>
              <a:ext uri="{FF2B5EF4-FFF2-40B4-BE49-F238E27FC236}">
                <a16:creationId xmlns:a16="http://schemas.microsoft.com/office/drawing/2014/main" id="{AA18D04C-1DFF-16A5-28AB-E0B100DACDA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1685804"/>
            <a:ext cx="5666757" cy="3098370"/>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1658600D-2FCA-3BF5-F323-6B0FDE891496}"/>
                  </a:ext>
                </a:extLst>
              </p:cNvPr>
              <p:cNvSpPr txBox="1"/>
              <p:nvPr/>
            </p:nvSpPr>
            <p:spPr>
              <a:xfrm>
                <a:off x="5562600" y="2086436"/>
                <a:ext cx="6096000" cy="10938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r>
                                    <a:rPr lang="fr-FR" sz="1800" b="0" i="1" smtClean="0">
                                      <a:latin typeface="Cambria Math" panose="02040503050406030204" pitchFamily="18" charset="0"/>
                                    </a:rPr>
                                    <m:t>𝑐𝑜h</m:t>
                                  </m:r>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smtClean="0">
                                              <a:latin typeface="Cambria Math" panose="02040503050406030204" pitchFamily="18" charset="0"/>
                                            </a:rPr>
                                          </m:ctrlPr>
                                        </m:accPr>
                                        <m:e>
                                          <m:r>
                                            <m:rPr>
                                              <m:sty m:val="p"/>
                                            </m:rPr>
                                            <a:rPr lang="fr-FR" sz="1800" b="0" i="0" smtClean="0">
                                              <a:latin typeface="Cambria Math" panose="02040503050406030204" pitchFamily="18" charset="0"/>
                                            </a:rPr>
                                            <m:t>R</m:t>
                                          </m:r>
                                        </m:e>
                                      </m:acc>
                                    </m:e>
                                    <m:sub>
                                      <m:d>
                                        <m:dPr>
                                          <m:ctrlPr>
                                            <a:rPr lang="fr-FR" sz="1800" i="1">
                                              <a:latin typeface="Cambria Math" panose="02040503050406030204" pitchFamily="18" charset="0"/>
                                            </a:rPr>
                                          </m:ctrlPr>
                                        </m:dPr>
                                        <m:e>
                                          <m:acc>
                                            <m:accPr>
                                              <m:chr m:val="̅"/>
                                              <m:ctrlPr>
                                                <a:rPr lang="fr-FR" sz="1800" i="1" smtClean="0">
                                                  <a:latin typeface="Cambria Math" panose="02040503050406030204" pitchFamily="18" charset="0"/>
                                                </a:rPr>
                                              </m:ctrlPr>
                                            </m:accPr>
                                            <m:e>
                                              <m:r>
                                                <a:rPr lang="fr-FR">
                                                  <a:latin typeface="Cambria Math" panose="02040503050406030204" pitchFamily="18" charset="0"/>
                                                </a:rPr>
                                                <m:t>2</m:t>
                                              </m:r>
                                            </m:e>
                                          </m:acc>
                                          <m:r>
                                            <a:rPr lang="fr-FR" sz="1800">
                                              <a:latin typeface="Cambria Math" panose="02040503050406030204" pitchFamily="18" charset="0"/>
                                            </a:rPr>
                                            <m:t>→</m:t>
                                          </m:r>
                                          <m:sSub>
                                            <m:sSubPr>
                                              <m:ctrlPr>
                                                <a:rPr lang="fr-FR" sz="1800" i="1" smtClean="0">
                                                  <a:latin typeface="Cambria Math" panose="02040503050406030204" pitchFamily="18" charset="0"/>
                                                </a:rPr>
                                              </m:ctrlPr>
                                            </m:sSubPr>
                                            <m:e>
                                              <m:r>
                                                <a:rPr lang="fr-FR">
                                                  <a:latin typeface="Cambria Math" panose="02040503050406030204" pitchFamily="18" charset="0"/>
                                                </a:rPr>
                                                <m:t>𝐸</m:t>
                                              </m:r>
                                            </m:e>
                                            <m:sub>
                                              <m:r>
                                                <a:rPr lang="fr-FR" sz="1800" b="0" i="1" smtClean="0">
                                                  <a:latin typeface="Cambria Math" panose="02040503050406030204" pitchFamily="18" charset="0"/>
                                                </a:rPr>
                                                <m:t>1</m:t>
                                              </m:r>
                                            </m:sub>
                                          </m:sSub>
                                        </m:e>
                                      </m:d>
                                    </m:sub>
                                  </m:sSub>
                                </m:e>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r>
                                        <a:rPr lang="fr-FR" sz="1800" b="0" i="1" smtClean="0">
                                          <a:latin typeface="Cambria Math" panose="02040503050406030204" pitchFamily="18" charset="0"/>
                                        </a:rPr>
                                        <m:t>(</m:t>
                                      </m:r>
                                      <m:acc>
                                        <m:accPr>
                                          <m:chr m:val="̅"/>
                                          <m:ctrlPr>
                                            <a:rPr lang="fr-FR" i="1">
                                              <a:latin typeface="Cambria Math" panose="02040503050406030204" pitchFamily="18" charset="0"/>
                                            </a:rPr>
                                          </m:ctrlPr>
                                        </m:accPr>
                                        <m:e>
                                          <m:r>
                                            <a:rPr lang="fr-FR">
                                              <a:latin typeface="Cambria Math" panose="02040503050406030204" pitchFamily="18" charset="0"/>
                                            </a:rPr>
                                            <m:t>2</m:t>
                                          </m:r>
                                        </m:e>
                                      </m:acc>
                                      <m:r>
                                        <a:rPr lang="fr-FR">
                                          <a:latin typeface="Cambria Math" panose="02040503050406030204" pitchFamily="18" charset="0"/>
                                        </a:rPr>
                                        <m:t>→</m:t>
                                      </m:r>
                                      <m:sSub>
                                        <m:sSubPr>
                                          <m:ctrlPr>
                                            <a:rPr lang="fr-FR" i="1">
                                              <a:latin typeface="Cambria Math" panose="02040503050406030204" pitchFamily="18" charset="0"/>
                                            </a:rPr>
                                          </m:ctrlPr>
                                        </m:sSubPr>
                                        <m:e>
                                          <m:r>
                                            <a:rPr lang="fr-FR">
                                              <a:latin typeface="Cambria Math" panose="02040503050406030204" pitchFamily="18" charset="0"/>
                                            </a:rPr>
                                            <m:t>𝐸</m:t>
                                          </m:r>
                                        </m:e>
                                        <m:sub>
                                          <m:r>
                                            <a:rPr lang="fr-FR" i="1">
                                              <a:latin typeface="Cambria Math" panose="02040503050406030204" pitchFamily="18" charset="0"/>
                                            </a:rPr>
                                            <m:t>1</m:t>
                                          </m:r>
                                        </m:sub>
                                      </m:sSub>
                                      <m:r>
                                        <a:rPr lang="fr-FR" b="0" i="1" smtClean="0">
                                          <a:latin typeface="Cambria Math" panose="02040503050406030204" pitchFamily="18" charset="0"/>
                                        </a:rPr>
                                        <m:t>)</m:t>
                                      </m:r>
                                    </m:sub>
                                  </m:sSub>
                                </m:e>
                              </m:eqArr>
                            </m:e>
                          </m:d>
                        </m:e>
                      </m:sPre>
                    </m:oMath>
                  </m:oMathPara>
                </a14:m>
                <a:endParaRPr lang="fr-FR" dirty="0"/>
              </a:p>
            </p:txBody>
          </p:sp>
        </mc:Choice>
        <mc:Fallback xmlns="">
          <p:sp>
            <p:nvSpPr>
              <p:cNvPr id="12" name="ZoneTexte 11">
                <a:extLst>
                  <a:ext uri="{FF2B5EF4-FFF2-40B4-BE49-F238E27FC236}">
                    <a16:creationId xmlns:a16="http://schemas.microsoft.com/office/drawing/2014/main" id="{1658600D-2FCA-3BF5-F323-6B0FDE891496}"/>
                  </a:ext>
                </a:extLst>
              </p:cNvPr>
              <p:cNvSpPr txBox="1">
                <a:spLocks noRot="1" noChangeAspect="1" noMove="1" noResize="1" noEditPoints="1" noAdjustHandles="1" noChangeArrowheads="1" noChangeShapeType="1" noTextEdit="1"/>
              </p:cNvSpPr>
              <p:nvPr/>
            </p:nvSpPr>
            <p:spPr>
              <a:xfrm>
                <a:off x="5562600" y="2086436"/>
                <a:ext cx="6096000" cy="1093826"/>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5B071563-0949-D87A-68AC-0A08427015C9}"/>
                  </a:ext>
                </a:extLst>
              </p:cNvPr>
              <p:cNvSpPr txBox="1"/>
              <p:nvPr/>
            </p:nvSpPr>
            <p:spPr>
              <a:xfrm>
                <a:off x="5562600" y="3703659"/>
                <a:ext cx="6094770" cy="10938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d>
                            <m:dPr>
                              <m:begChr m:val="{"/>
                              <m:endChr m:val=""/>
                              <m:ctrlPr>
                                <a:rPr lang="fr-FR" sz="1800" i="1">
                                  <a:latin typeface="Cambria Math" panose="02040503050406030204" pitchFamily="18" charset="0"/>
                                </a:rPr>
                              </m:ctrlPr>
                            </m:dPr>
                            <m:e>
                              <m:sSub>
                                <m:sSubPr>
                                  <m:ctrlPr>
                                    <a:rPr lang="fr-FR" sz="1800" i="1">
                                      <a:latin typeface="Cambria Math" panose="02040503050406030204" pitchFamily="18" charset="0"/>
                                    </a:rPr>
                                  </m:ctrlPr>
                                </m:sSubPr>
                                <m:e>
                                  <m:r>
                                    <a:rPr lang="fr-FR" sz="1800">
                                      <a:latin typeface="Cambria Math" panose="02040503050406030204" pitchFamily="18" charset="0"/>
                                    </a:rPr>
                                    <m:t>𝒯</m:t>
                                  </m:r>
                                </m:e>
                                <m:sub>
                                  <m:r>
                                    <a:rPr lang="fr-FR" sz="1800" b="0" i="1" smtClean="0">
                                      <a:latin typeface="Cambria Math" panose="02040503050406030204" pitchFamily="18" charset="0"/>
                                    </a:rPr>
                                    <m:t>𝑐𝑜h</m:t>
                                  </m:r>
                                </m:sub>
                              </m:sSub>
                            </m:e>
                          </m:d>
                        </m:e>
                      </m:d>
                      <m:r>
                        <a:rPr lang="fr-FR" sz="1800">
                          <a:latin typeface="Cambria Math" panose="02040503050406030204" pitchFamily="18" charset="0"/>
                        </a:rPr>
                        <m:t>=</m:t>
                      </m:r>
                      <m:sPre>
                        <m:sPrePr>
                          <m:ctrlPr>
                            <a:rPr lang="fr-FR" sz="1800" i="1">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acc>
                                        <m:accPr>
                                          <m:chr m:val="⃗"/>
                                          <m:ctrlPr>
                                            <a:rPr lang="fr-FR" sz="1800" i="1" smtClean="0">
                                              <a:latin typeface="Cambria Math" panose="02040503050406030204" pitchFamily="18" charset="0"/>
                                            </a:rPr>
                                          </m:ctrlPr>
                                        </m:accPr>
                                        <m:e>
                                          <m:r>
                                            <m:rPr>
                                              <m:sty m:val="p"/>
                                            </m:rPr>
                                            <a:rPr lang="fr-FR" sz="1800" b="0" i="0" smtClean="0">
                                              <a:latin typeface="Cambria Math" panose="02040503050406030204" pitchFamily="18" charset="0"/>
                                            </a:rPr>
                                            <m:t>R</m:t>
                                          </m:r>
                                        </m:e>
                                      </m:acc>
                                    </m:e>
                                    <m:sub>
                                      <m:d>
                                        <m:dPr>
                                          <m:ctrlPr>
                                            <a:rPr lang="fr-FR" sz="1800" i="1">
                                              <a:latin typeface="Cambria Math" panose="02040503050406030204" pitchFamily="18" charset="0"/>
                                            </a:rPr>
                                          </m:ctrlPr>
                                        </m:dPr>
                                        <m:e>
                                          <m:acc>
                                            <m:accPr>
                                              <m:chr m:val="̅"/>
                                              <m:ctrlPr>
                                                <a:rPr lang="fr-FR" sz="1800" i="1" smtClean="0">
                                                  <a:latin typeface="Cambria Math" panose="02040503050406030204" pitchFamily="18" charset="0"/>
                                                </a:rPr>
                                              </m:ctrlPr>
                                            </m:accPr>
                                            <m:e>
                                              <m:r>
                                                <a:rPr lang="fr-FR">
                                                  <a:latin typeface="Cambria Math" panose="02040503050406030204" pitchFamily="18" charset="0"/>
                                                </a:rPr>
                                                <m:t>2</m:t>
                                              </m:r>
                                            </m:e>
                                          </m:acc>
                                          <m:r>
                                            <a:rPr lang="fr-FR" sz="1800">
                                              <a:latin typeface="Cambria Math" panose="02040503050406030204" pitchFamily="18" charset="0"/>
                                            </a:rPr>
                                            <m:t>→</m:t>
                                          </m:r>
                                          <m:sSub>
                                            <m:sSubPr>
                                              <m:ctrlPr>
                                                <a:rPr lang="fr-FR" sz="1800" i="1" smtClean="0">
                                                  <a:latin typeface="Cambria Math" panose="02040503050406030204" pitchFamily="18" charset="0"/>
                                                </a:rPr>
                                              </m:ctrlPr>
                                            </m:sSubPr>
                                            <m:e>
                                              <m:r>
                                                <a:rPr lang="fr-FR">
                                                  <a:latin typeface="Cambria Math" panose="02040503050406030204" pitchFamily="18" charset="0"/>
                                                </a:rPr>
                                                <m:t>𝐸</m:t>
                                              </m:r>
                                            </m:e>
                                            <m:sub>
                                              <m:r>
                                                <a:rPr lang="fr-FR" b="0" i="1" smtClean="0">
                                                  <a:latin typeface="Cambria Math" panose="02040503050406030204" pitchFamily="18" charset="0"/>
                                                </a:rPr>
                                                <m:t>2</m:t>
                                              </m:r>
                                            </m:sub>
                                          </m:sSub>
                                        </m:e>
                                      </m:d>
                                    </m:sub>
                                  </m:sSub>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r>
                                        <a:rPr lang="fr-FR" sz="1800" b="0" i="1" smtClean="0">
                                          <a:latin typeface="Cambria Math" panose="02040503050406030204" pitchFamily="18" charset="0"/>
                                        </a:rPr>
                                        <m:t>(</m:t>
                                      </m:r>
                                      <m:acc>
                                        <m:accPr>
                                          <m:chr m:val="̅"/>
                                          <m:ctrlPr>
                                            <a:rPr lang="fr-FR" i="1">
                                              <a:latin typeface="Cambria Math" panose="02040503050406030204" pitchFamily="18" charset="0"/>
                                            </a:rPr>
                                          </m:ctrlPr>
                                        </m:accPr>
                                        <m:e>
                                          <m:r>
                                            <a:rPr lang="fr-FR">
                                              <a:latin typeface="Cambria Math" panose="02040503050406030204" pitchFamily="18" charset="0"/>
                                            </a:rPr>
                                            <m:t>2</m:t>
                                          </m:r>
                                        </m:e>
                                      </m:acc>
                                      <m:r>
                                        <a:rPr lang="fr-FR">
                                          <a:latin typeface="Cambria Math" panose="02040503050406030204" pitchFamily="18" charset="0"/>
                                        </a:rPr>
                                        <m:t>→</m:t>
                                      </m:r>
                                      <m:sSub>
                                        <m:sSubPr>
                                          <m:ctrlPr>
                                            <a:rPr lang="fr-FR" i="1">
                                              <a:latin typeface="Cambria Math" panose="02040503050406030204" pitchFamily="18" charset="0"/>
                                            </a:rPr>
                                          </m:ctrlPr>
                                        </m:sSubPr>
                                        <m:e>
                                          <m:r>
                                            <a:rPr lang="fr-FR">
                                              <a:latin typeface="Cambria Math" panose="02040503050406030204" pitchFamily="18" charset="0"/>
                                            </a:rPr>
                                            <m:t>𝐸</m:t>
                                          </m:r>
                                        </m:e>
                                        <m:sub>
                                          <m:r>
                                            <a:rPr lang="fr-FR" b="0" i="1" smtClean="0">
                                              <a:latin typeface="Cambria Math" panose="02040503050406030204" pitchFamily="18" charset="0"/>
                                            </a:rPr>
                                            <m:t>2</m:t>
                                          </m:r>
                                        </m:sub>
                                      </m:sSub>
                                      <m:r>
                                        <a:rPr lang="fr-FR" b="0" i="1" smtClean="0">
                                          <a:latin typeface="Cambria Math" panose="02040503050406030204" pitchFamily="18" charset="0"/>
                                        </a:rPr>
                                        <m:t>)</m:t>
                                      </m:r>
                                    </m:sub>
                                  </m:sSub>
                                </m:e>
                              </m:eqArr>
                            </m:e>
                          </m:d>
                        </m:e>
                      </m:sPre>
                    </m:oMath>
                  </m:oMathPara>
                </a14:m>
                <a:endParaRPr lang="fr-FR" dirty="0"/>
              </a:p>
            </p:txBody>
          </p:sp>
        </mc:Choice>
        <mc:Fallback xmlns="">
          <p:sp>
            <p:nvSpPr>
              <p:cNvPr id="14" name="ZoneTexte 13">
                <a:extLst>
                  <a:ext uri="{FF2B5EF4-FFF2-40B4-BE49-F238E27FC236}">
                    <a16:creationId xmlns:a16="http://schemas.microsoft.com/office/drawing/2014/main" id="{5B071563-0949-D87A-68AC-0A08427015C9}"/>
                  </a:ext>
                </a:extLst>
              </p:cNvPr>
              <p:cNvSpPr txBox="1">
                <a:spLocks noRot="1" noChangeAspect="1" noMove="1" noResize="1" noEditPoints="1" noAdjustHandles="1" noChangeArrowheads="1" noChangeShapeType="1" noTextEdit="1"/>
              </p:cNvSpPr>
              <p:nvPr/>
            </p:nvSpPr>
            <p:spPr>
              <a:xfrm>
                <a:off x="5562600" y="3703659"/>
                <a:ext cx="6094770" cy="1093826"/>
              </a:xfrm>
              <a:prstGeom prst="rect">
                <a:avLst/>
              </a:prstGeom>
              <a:blipFill>
                <a:blip r:embed="rId5"/>
                <a:stretch>
                  <a:fillRect/>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6BE3A1AA-570A-A3CB-2543-6E09C379C43C}"/>
              </a:ext>
            </a:extLst>
          </p:cNvPr>
          <p:cNvSpPr txBox="1"/>
          <p:nvPr/>
        </p:nvSpPr>
        <p:spPr>
          <a:xfrm>
            <a:off x="8236974" y="3274142"/>
            <a:ext cx="1098755" cy="369332"/>
          </a:xfrm>
          <a:prstGeom prst="rect">
            <a:avLst/>
          </a:prstGeom>
          <a:noFill/>
        </p:spPr>
        <p:txBody>
          <a:bodyPr wrap="square" rtlCol="0">
            <a:spAutoFit/>
          </a:bodyPr>
          <a:lstStyle/>
          <a:p>
            <a:r>
              <a:rPr lang="fr-FR" dirty="0"/>
              <a:t>ou</a:t>
            </a:r>
          </a:p>
        </p:txBody>
      </p:sp>
    </p:spTree>
    <p:extLst>
      <p:ext uri="{BB962C8B-B14F-4D97-AF65-F5344CB8AC3E}">
        <p14:creationId xmlns:p14="http://schemas.microsoft.com/office/powerpoint/2010/main" val="2681958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2859816" y="112690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923330"/>
          </a:xfrm>
          <a:prstGeom prst="rect">
            <a:avLst/>
          </a:prstGeom>
          <a:noFill/>
        </p:spPr>
        <p:txBody>
          <a:bodyPr wrap="square" rtlCol="0">
            <a:spAutoFit/>
          </a:bodyPr>
          <a:lstStyle/>
          <a:p>
            <a:r>
              <a:rPr lang="fr-FR" dirty="0"/>
              <a:t>Déterminer les éléments de réduction en G du torseur des efforts de cohésion dans la section  droite fictive d’abscisse x.</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40C75101-A2EB-83C3-5DCA-4424D2BADFD6}"/>
                  </a:ext>
                </a:extLst>
              </p:cNvPr>
              <p:cNvSpPr txBox="1"/>
              <p:nvPr/>
            </p:nvSpPr>
            <p:spPr>
              <a:xfrm>
                <a:off x="5427785" y="2321830"/>
                <a:ext cx="6096000" cy="9970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1800" i="1" smtClean="0">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sSub>
                                    <m:sSubPr>
                                      <m:ctrlPr>
                                        <a:rPr lang="fr-FR" sz="1800" i="1">
                                          <a:latin typeface="Cambria Math" panose="02040503050406030204" pitchFamily="18" charset="0"/>
                                        </a:rPr>
                                      </m:ctrlPr>
                                    </m:sSubPr>
                                    <m:e>
                                      <m:r>
                                        <a:rPr lang="fr-FR" sz="1800" b="0" i="1" smtClean="0">
                                          <a:latin typeface="Cambria Math" panose="02040503050406030204" pitchFamily="18" charset="0"/>
                                        </a:rPr>
                                        <m:t>−</m:t>
                                      </m:r>
                                      <m:acc>
                                        <m:accPr>
                                          <m:chr m:val="⃗"/>
                                          <m:ctrlPr>
                                            <a:rPr lang="fr-FR" sz="1800" i="1">
                                              <a:latin typeface="Cambria Math" panose="02040503050406030204" pitchFamily="18" charset="0"/>
                                            </a:rPr>
                                          </m:ctrlPr>
                                        </m:accPr>
                                        <m:e>
                                          <m:r>
                                            <a:rPr lang="fr-FR" sz="1800">
                                              <a:latin typeface="Cambria Math" panose="02040503050406030204" pitchFamily="18" charset="0"/>
                                            </a:rPr>
                                            <m:t>𝐴</m:t>
                                          </m:r>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r>
                                    <a:rPr lang="fr-FR" sz="1800" b="0" i="1" smtClean="0">
                                      <a:latin typeface="Cambria Math" panose="02040503050406030204" pitchFamily="18" charset="0"/>
                                    </a:rPr>
                                    <m:t>=−[</m:t>
                                  </m:r>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a:latin typeface="Cambria Math" panose="02040503050406030204" pitchFamily="18" charset="0"/>
                                            </a:rPr>
                                            <m:t>𝑀</m:t>
                                          </m:r>
                                        </m:e>
                                        <m:sub>
                                          <m:r>
                                            <m:rPr>
                                              <m:sty m:val="p"/>
                                            </m:rPr>
                                            <a:rPr lang="fr-FR" b="0" i="0" smtClean="0">
                                              <a:latin typeface="Cambria Math" panose="02040503050406030204" pitchFamily="18" charset="0"/>
                                            </a:rPr>
                                            <m:t>A</m:t>
                                          </m:r>
                                        </m:sub>
                                      </m:sSub>
                                    </m:e>
                                  </m:acc>
                                  <m:r>
                                    <a:rPr lang="fr-FR" b="0" i="1" smtClean="0">
                                      <a:latin typeface="Cambria Math" panose="02040503050406030204" pitchFamily="18" charset="0"/>
                                    </a:rPr>
                                    <m:t>+</m:t>
                                  </m:r>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rPr>
                                        <m:t>𝐺𝐴</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a:latin typeface="Cambria Math" panose="02040503050406030204" pitchFamily="18" charset="0"/>
                                            </a:rPr>
                                            <m:t>𝐴</m:t>
                                          </m:r>
                                        </m:e>
                                      </m:acc>
                                    </m:e>
                                    <m:sub>
                                      <m:d>
                                        <m:dPr>
                                          <m:ctrlPr>
                                            <a:rPr lang="fr-FR" i="1">
                                              <a:latin typeface="Cambria Math" panose="02040503050406030204" pitchFamily="18" charset="0"/>
                                            </a:rPr>
                                          </m:ctrlPr>
                                        </m:dPr>
                                        <m:e>
                                          <m:r>
                                            <a:rPr lang="fr-FR">
                                              <a:latin typeface="Cambria Math" panose="02040503050406030204" pitchFamily="18" charset="0"/>
                                            </a:rPr>
                                            <m:t>1→</m:t>
                                          </m:r>
                                          <m:r>
                                            <a:rPr lang="fr-FR">
                                              <a:latin typeface="Cambria Math" panose="02040503050406030204" pitchFamily="18" charset="0"/>
                                            </a:rPr>
                                            <m:t>𝐸</m:t>
                                          </m:r>
                                        </m:e>
                                      </m:d>
                                    </m:sub>
                                  </m:sSub>
                                  <m:r>
                                    <a:rPr lang="fr-FR" b="0" i="1" smtClean="0">
                                      <a:latin typeface="Cambria Math" panose="02040503050406030204" pitchFamily="18" charset="0"/>
                                    </a:rPr>
                                    <m:t>]</m:t>
                                  </m:r>
                                </m:e>
                              </m:eqArr>
                            </m:e>
                          </m:d>
                        </m:e>
                      </m:sPre>
                    </m:oMath>
                  </m:oMathPara>
                </a14:m>
                <a:endParaRPr lang="fr-FR" dirty="0"/>
              </a:p>
            </p:txBody>
          </p:sp>
        </mc:Choice>
        <mc:Fallback xmlns="">
          <p:sp>
            <p:nvSpPr>
              <p:cNvPr id="8" name="ZoneTexte 7">
                <a:extLst>
                  <a:ext uri="{FF2B5EF4-FFF2-40B4-BE49-F238E27FC236}">
                    <a16:creationId xmlns:a16="http://schemas.microsoft.com/office/drawing/2014/main" id="{40C75101-A2EB-83C3-5DCA-4424D2BADFD6}"/>
                  </a:ext>
                </a:extLst>
              </p:cNvPr>
              <p:cNvSpPr txBox="1">
                <a:spLocks noRot="1" noChangeAspect="1" noMove="1" noResize="1" noEditPoints="1" noAdjustHandles="1" noChangeArrowheads="1" noChangeShapeType="1" noTextEdit="1"/>
              </p:cNvSpPr>
              <p:nvPr/>
            </p:nvSpPr>
            <p:spPr>
              <a:xfrm>
                <a:off x="5427785" y="2321830"/>
                <a:ext cx="6096000" cy="997004"/>
              </a:xfrm>
              <a:prstGeom prst="rect">
                <a:avLst/>
              </a:prstGeom>
              <a:blipFill>
                <a:blip r:embed="rId5"/>
                <a:stretch>
                  <a:fillRect/>
                </a:stretch>
              </a:blipFill>
            </p:spPr>
            <p:txBody>
              <a:bodyPr/>
              <a:lstStyle/>
              <a:p>
                <a:r>
                  <a:rPr lang="fr-FR">
                    <a:noFill/>
                  </a:rPr>
                  <a:t> </a:t>
                </a:r>
              </a:p>
            </p:txBody>
          </p:sp>
        </mc:Fallback>
      </mc:AlternateContent>
      <p:sp>
        <p:nvSpPr>
          <p:cNvPr id="9" name="Rectangle 8">
            <a:extLst>
              <a:ext uri="{FF2B5EF4-FFF2-40B4-BE49-F238E27FC236}">
                <a16:creationId xmlns:a16="http://schemas.microsoft.com/office/drawing/2014/main" id="{9A739E3C-1A89-23FA-17D6-9CE54C4CEE13}"/>
              </a:ext>
            </a:extLst>
          </p:cNvPr>
          <p:cNvSpPr/>
          <p:nvPr/>
        </p:nvSpPr>
        <p:spPr>
          <a:xfrm>
            <a:off x="6441012" y="2137646"/>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5EC39F3-3BC3-536D-5AE6-D509D8E557CF}"/>
              </a:ext>
            </a:extLst>
          </p:cNvPr>
          <p:cNvSpPr/>
          <p:nvPr/>
        </p:nvSpPr>
        <p:spPr>
          <a:xfrm>
            <a:off x="6488463" y="4613899"/>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90FFC11B-C914-389C-0819-3DE4FF0EBD70}"/>
                  </a:ext>
                </a:extLst>
              </p:cNvPr>
              <p:cNvSpPr txBox="1"/>
              <p:nvPr/>
            </p:nvSpPr>
            <p:spPr>
              <a:xfrm>
                <a:off x="5427785" y="3985755"/>
                <a:ext cx="6096000" cy="993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1800" i="1" smtClean="0">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cs typeface="Times New Roman" panose="02020603050405020304" pitchFamily="18" charset="0"/>
                                        </a:rPr>
                                        <m:t>𝑅</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𝑐𝑜𝑠</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0</m:t>
                                          </m:r>
                                        </m:sub>
                                      </m:sSub>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0</m:t>
                                          </m:r>
                                        </m:sub>
                                      </m:sSub>
                                    </m:e>
                                  </m:acc>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r>
                                    <a:rPr lang="fr-FR" sz="1800" b="0" i="1" smtClean="0">
                                      <a:latin typeface="Cambria Math" panose="020405030504060302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i="1">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𝑙</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b="0" i="1" smtClean="0">
                                              <a:latin typeface="Cambria Math" panose="02040503050406030204" pitchFamily="18" charset="0"/>
                                            </a:rPr>
                                            <m:t>𝑧</m:t>
                                          </m:r>
                                        </m:e>
                                        <m:sub>
                                          <m:r>
                                            <a:rPr lang="fr-FR" i="1">
                                              <a:latin typeface="Cambria Math" panose="02040503050406030204" pitchFamily="18" charset="0"/>
                                            </a:rPr>
                                            <m:t>0</m:t>
                                          </m:r>
                                        </m:sub>
                                      </m:sSub>
                                    </m:e>
                                  </m:acc>
                                  <m:r>
                                    <a:rPr lang="fr-FR" b="0" i="1" smtClean="0">
                                      <a:latin typeface="Cambria Math" panose="02040503050406030204" pitchFamily="18" charset="0"/>
                                    </a:rPr>
                                    <m:t>+(</m:t>
                                  </m:r>
                                  <m:r>
                                    <a:rPr lang="fr-FR" i="1">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i="1">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b="0" i="1" smtClean="0">
                                              <a:latin typeface="Cambria Math" panose="02040503050406030204" pitchFamily="18" charset="0"/>
                                            </a:rPr>
                                            <m:t>𝑧</m:t>
                                          </m:r>
                                        </m:e>
                                        <m:sub>
                                          <m:r>
                                            <a:rPr lang="fr-FR" i="1">
                                              <a:latin typeface="Cambria Math" panose="02040503050406030204" pitchFamily="18" charset="0"/>
                                            </a:rPr>
                                            <m:t>0</m:t>
                                          </m:r>
                                        </m:sub>
                                      </m:sSub>
                                    </m:e>
                                  </m:acc>
                                  <m:r>
                                    <a:rPr lang="fr-FR" b="0" i="1" smtClean="0">
                                      <a:latin typeface="Cambria Math" panose="02040503050406030204" pitchFamily="18" charset="0"/>
                                    </a:rPr>
                                    <m:t>)]</m:t>
                                  </m:r>
                                </m:e>
                              </m:eqArr>
                            </m:e>
                          </m:d>
                        </m:e>
                      </m:sPre>
                    </m:oMath>
                  </m:oMathPara>
                </a14:m>
                <a:endParaRPr lang="fr-FR" dirty="0"/>
              </a:p>
            </p:txBody>
          </p:sp>
        </mc:Choice>
        <mc:Fallback xmlns="">
          <p:sp>
            <p:nvSpPr>
              <p:cNvPr id="5" name="ZoneTexte 4">
                <a:extLst>
                  <a:ext uri="{FF2B5EF4-FFF2-40B4-BE49-F238E27FC236}">
                    <a16:creationId xmlns:a16="http://schemas.microsoft.com/office/drawing/2014/main" id="{90FFC11B-C914-389C-0819-3DE4FF0EBD70}"/>
                  </a:ext>
                </a:extLst>
              </p:cNvPr>
              <p:cNvSpPr txBox="1">
                <a:spLocks noRot="1" noChangeAspect="1" noMove="1" noResize="1" noEditPoints="1" noAdjustHandles="1" noChangeArrowheads="1" noChangeShapeType="1" noTextEdit="1"/>
              </p:cNvSpPr>
              <p:nvPr/>
            </p:nvSpPr>
            <p:spPr>
              <a:xfrm>
                <a:off x="5427785" y="3985755"/>
                <a:ext cx="6096000" cy="993349"/>
              </a:xfrm>
              <a:prstGeom prst="rect">
                <a:avLst/>
              </a:prstGeom>
              <a:blipFill>
                <a:blip r:embed="rId6"/>
                <a:stretch>
                  <a:fillRect/>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184E8817-7B3E-367C-978E-AE9D6E4FC27E}"/>
              </a:ext>
            </a:extLst>
          </p:cNvPr>
          <p:cNvSpPr/>
          <p:nvPr/>
        </p:nvSpPr>
        <p:spPr>
          <a:xfrm>
            <a:off x="6441012" y="3824670"/>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B4CDB515-E6A0-B978-9FC1-E2815264CB1D}"/>
                  </a:ext>
                </a:extLst>
              </p:cNvPr>
              <p:cNvSpPr txBox="1"/>
              <p:nvPr/>
            </p:nvSpPr>
            <p:spPr>
              <a:xfrm>
                <a:off x="5284394" y="5323559"/>
                <a:ext cx="6096000" cy="993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1800" i="1" smtClean="0">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cs typeface="Times New Roman" panose="02020603050405020304" pitchFamily="18" charset="0"/>
                                        </a:rPr>
                                        <m:t>𝑅</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𝑐𝑜𝑠</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0</m:t>
                                          </m:r>
                                        </m:sub>
                                      </m:sSub>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0</m:t>
                                          </m:r>
                                        </m:sub>
                                      </m:sSub>
                                    </m:e>
                                  </m:acc>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r>
                                    <a:rPr lang="fr-FR" sz="1800" b="0" i="1" smtClean="0">
                                      <a:latin typeface="Cambria Math" panose="020405030504060302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i="1">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𝑙</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b="0" i="1" smtClean="0">
                                              <a:latin typeface="Cambria Math" panose="02040503050406030204" pitchFamily="18" charset="0"/>
                                            </a:rPr>
                                            <m:t>𝑧</m:t>
                                          </m:r>
                                        </m:e>
                                        <m:sub>
                                          <m:r>
                                            <a:rPr lang="fr-FR" i="1">
                                              <a:latin typeface="Cambria Math" panose="02040503050406030204" pitchFamily="18" charset="0"/>
                                            </a:rPr>
                                            <m:t>0</m:t>
                                          </m:r>
                                        </m:sub>
                                      </m:sSub>
                                    </m:e>
                                  </m:acc>
                                  <m:r>
                                    <a:rPr lang="fr-FR" b="0" i="1" smtClean="0">
                                      <a:latin typeface="Cambria Math" panose="02040503050406030204" pitchFamily="18" charset="0"/>
                                    </a:rPr>
                                    <m:t>)]</m:t>
                                  </m:r>
                                </m:e>
                              </m:eqArr>
                            </m:e>
                          </m:d>
                        </m:e>
                      </m:sPre>
                    </m:oMath>
                  </m:oMathPara>
                </a14:m>
                <a:endParaRPr lang="fr-FR" dirty="0"/>
              </a:p>
            </p:txBody>
          </p:sp>
        </mc:Choice>
        <mc:Fallback xmlns="">
          <p:sp>
            <p:nvSpPr>
              <p:cNvPr id="13" name="ZoneTexte 12">
                <a:extLst>
                  <a:ext uri="{FF2B5EF4-FFF2-40B4-BE49-F238E27FC236}">
                    <a16:creationId xmlns:a16="http://schemas.microsoft.com/office/drawing/2014/main" id="{B4CDB515-E6A0-B978-9FC1-E2815264CB1D}"/>
                  </a:ext>
                </a:extLst>
              </p:cNvPr>
              <p:cNvSpPr txBox="1">
                <a:spLocks noRot="1" noChangeAspect="1" noMove="1" noResize="1" noEditPoints="1" noAdjustHandles="1" noChangeArrowheads="1" noChangeShapeType="1" noTextEdit="1"/>
              </p:cNvSpPr>
              <p:nvPr/>
            </p:nvSpPr>
            <p:spPr>
              <a:xfrm>
                <a:off x="5284394" y="5323559"/>
                <a:ext cx="6096000" cy="993349"/>
              </a:xfrm>
              <a:prstGeom prst="rect">
                <a:avLst/>
              </a:prstGeom>
              <a:blipFill>
                <a:blip r:embed="rId7"/>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316422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2859816" y="112690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923330"/>
          </a:xfrm>
          <a:prstGeom prst="rect">
            <a:avLst/>
          </a:prstGeom>
          <a:noFill/>
        </p:spPr>
        <p:txBody>
          <a:bodyPr wrap="square" rtlCol="0">
            <a:spAutoFit/>
          </a:bodyPr>
          <a:lstStyle/>
          <a:p>
            <a:r>
              <a:rPr lang="fr-FR" dirty="0"/>
              <a:t>Déterminer les éléments de réduction en G du torseur des efforts de cohésion dans la section  droite fictive d’abscisse x.</a:t>
            </a:r>
          </a:p>
        </p:txBody>
      </p:sp>
      <p:sp>
        <p:nvSpPr>
          <p:cNvPr id="9" name="Rectangle 8">
            <a:extLst>
              <a:ext uri="{FF2B5EF4-FFF2-40B4-BE49-F238E27FC236}">
                <a16:creationId xmlns:a16="http://schemas.microsoft.com/office/drawing/2014/main" id="{9A739E3C-1A89-23FA-17D6-9CE54C4CEE13}"/>
              </a:ext>
            </a:extLst>
          </p:cNvPr>
          <p:cNvSpPr/>
          <p:nvPr/>
        </p:nvSpPr>
        <p:spPr>
          <a:xfrm>
            <a:off x="6441012" y="2137646"/>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5EC39F3-3BC3-536D-5AE6-D509D8E557CF}"/>
              </a:ext>
            </a:extLst>
          </p:cNvPr>
          <p:cNvSpPr/>
          <p:nvPr/>
        </p:nvSpPr>
        <p:spPr>
          <a:xfrm>
            <a:off x="6488463" y="4613899"/>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184E8817-7B3E-367C-978E-AE9D6E4FC27E}"/>
              </a:ext>
            </a:extLst>
          </p:cNvPr>
          <p:cNvSpPr/>
          <p:nvPr/>
        </p:nvSpPr>
        <p:spPr>
          <a:xfrm>
            <a:off x="6441012" y="3824670"/>
            <a:ext cx="410308" cy="3864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B4CDB515-E6A0-B978-9FC1-E2815264CB1D}"/>
                  </a:ext>
                </a:extLst>
              </p:cNvPr>
              <p:cNvSpPr txBox="1"/>
              <p:nvPr/>
            </p:nvSpPr>
            <p:spPr>
              <a:xfrm>
                <a:off x="5577471" y="2369255"/>
                <a:ext cx="6096000" cy="9933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fr-FR" sz="1800" i="1" smtClean="0">
                              <a:latin typeface="Cambria Math" panose="02040503050406030204" pitchFamily="18" charset="0"/>
                            </a:rPr>
                          </m:ctrlPr>
                        </m:sPrePr>
                        <m:sub>
                          <m:r>
                            <m:rPr>
                              <m:sty m:val="p"/>
                            </m:rPr>
                            <a:rPr lang="fr-FR" sz="1800" b="0" i="0" smtClean="0">
                              <a:latin typeface="Cambria Math" panose="02040503050406030204" pitchFamily="18" charset="0"/>
                            </a:rPr>
                            <m:t>G</m:t>
                          </m:r>
                        </m:sub>
                        <m:sup/>
                        <m:e>
                          <m:d>
                            <m:dPr>
                              <m:begChr m:val="{"/>
                              <m:endChr m:val="}"/>
                              <m:ctrlPr>
                                <a:rPr lang="fr-FR" sz="1800" i="1">
                                  <a:latin typeface="Cambria Math" panose="02040503050406030204" pitchFamily="18" charset="0"/>
                                </a:rPr>
                              </m:ctrlPr>
                            </m:dPr>
                            <m:e>
                              <m:eqArr>
                                <m:eqArrPr>
                                  <m:ctrlPr>
                                    <a:rPr lang="fr-FR" sz="1800" i="1">
                                      <a:latin typeface="Cambria Math" panose="02040503050406030204" pitchFamily="18" charset="0"/>
                                    </a:rPr>
                                  </m:ctrlPr>
                                </m:eqArrPr>
                                <m:e>
                                  <m:acc>
                                    <m:accPr>
                                      <m:chr m:val="⃗"/>
                                      <m:ctrlPr>
                                        <a:rPr lang="fr-FR" i="1">
                                          <a:latin typeface="Cambria Math" panose="02040503050406030204" pitchFamily="18" charset="0"/>
                                          <a:ea typeface="Times New Roman" panose="02020603050405020304" pitchFamily="18" charset="0"/>
                                        </a:rPr>
                                      </m:ctrlPr>
                                    </m:accPr>
                                    <m:e>
                                      <m:r>
                                        <a:rPr lang="fr-FR" b="0" i="1" smtClean="0">
                                          <a:latin typeface="Cambria Math" panose="02040503050406030204" pitchFamily="18" charset="0"/>
                                          <a:ea typeface="Times New Roman" panose="02020603050405020304" pitchFamily="18" charset="0"/>
                                          <a:cs typeface="Times New Roman" panose="02020603050405020304" pitchFamily="18" charset="0"/>
                                        </a:rPr>
                                        <m:t>𝑅</m:t>
                                      </m:r>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𝑐𝑜𝑠</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smtClean="0">
                                              <a:latin typeface="Cambria Math" panose="02040503050406030204" pitchFamily="18" charset="0"/>
                                            </a:rPr>
                                          </m:ctrlPr>
                                        </m:sSubPr>
                                        <m:e>
                                          <m:r>
                                            <a:rPr lang="fr-FR" b="0" i="1" smtClean="0">
                                              <a:latin typeface="Cambria Math" panose="02040503050406030204" pitchFamily="18" charset="0"/>
                                            </a:rPr>
                                            <m:t>𝑥</m:t>
                                          </m:r>
                                        </m:e>
                                        <m:sub>
                                          <m:r>
                                            <a:rPr lang="fr-FR" b="0" i="1" smtClean="0">
                                              <a:latin typeface="Cambria Math" panose="02040503050406030204" pitchFamily="18" charset="0"/>
                                            </a:rPr>
                                            <m:t>0</m:t>
                                          </m:r>
                                        </m:sub>
                                      </m:sSub>
                                    </m:e>
                                  </m:acc>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𝑥</m:t>
                                          </m:r>
                                        </m:e>
                                        <m:sub>
                                          <m:r>
                                            <a:rPr lang="fr-FR" i="1">
                                              <a:latin typeface="Cambria Math" panose="02040503050406030204" pitchFamily="18" charset="0"/>
                                            </a:rPr>
                                            <m:t>0</m:t>
                                          </m:r>
                                        </m:sub>
                                      </m:sSub>
                                    </m:e>
                                  </m:acc>
                                </m:e>
                                <m:e>
                                  <m:sSub>
                                    <m:sSubPr>
                                      <m:ctrlPr>
                                        <a:rPr lang="fr-FR" sz="1800" i="1">
                                          <a:latin typeface="Cambria Math" panose="02040503050406030204" pitchFamily="18" charset="0"/>
                                        </a:rPr>
                                      </m:ctrlPr>
                                    </m:sSubPr>
                                    <m:e>
                                      <m:acc>
                                        <m:accPr>
                                          <m:chr m:val="⃗"/>
                                          <m:ctrlPr>
                                            <a:rPr lang="fr-FR" sz="1800" i="1">
                                              <a:latin typeface="Cambria Math" panose="02040503050406030204" pitchFamily="18" charset="0"/>
                                            </a:rPr>
                                          </m:ctrlPr>
                                        </m:accPr>
                                        <m:e>
                                          <m:sSub>
                                            <m:sSubPr>
                                              <m:ctrlPr>
                                                <a:rPr lang="fr-FR" sz="1800" i="1">
                                                  <a:latin typeface="Cambria Math" panose="02040503050406030204" pitchFamily="18" charset="0"/>
                                                </a:rPr>
                                              </m:ctrlPr>
                                            </m:sSubPr>
                                            <m:e>
                                              <m:r>
                                                <a:rPr lang="fr-FR" sz="1800">
                                                  <a:latin typeface="Cambria Math" panose="02040503050406030204" pitchFamily="18" charset="0"/>
                                                </a:rPr>
                                                <m:t>𝑀</m:t>
                                              </m:r>
                                            </m:e>
                                            <m:sub>
                                              <m:r>
                                                <m:rPr>
                                                  <m:sty m:val="p"/>
                                                </m:rPr>
                                                <a:rPr lang="fr-FR" sz="1800" b="0" i="0" smtClean="0">
                                                  <a:latin typeface="Cambria Math" panose="02040503050406030204" pitchFamily="18" charset="0"/>
                                                </a:rPr>
                                                <m:t>g</m:t>
                                              </m:r>
                                            </m:sub>
                                          </m:sSub>
                                        </m:e>
                                      </m:acc>
                                    </m:e>
                                    <m:sub>
                                      <m:d>
                                        <m:dPr>
                                          <m:ctrlPr>
                                            <a:rPr lang="fr-FR" sz="1800" i="1">
                                              <a:latin typeface="Cambria Math" panose="02040503050406030204" pitchFamily="18" charset="0"/>
                                            </a:rPr>
                                          </m:ctrlPr>
                                        </m:dPr>
                                        <m:e>
                                          <m:r>
                                            <a:rPr lang="fr-FR" sz="1800">
                                              <a:latin typeface="Cambria Math" panose="02040503050406030204" pitchFamily="18" charset="0"/>
                                            </a:rPr>
                                            <m:t>1→</m:t>
                                          </m:r>
                                          <m:r>
                                            <a:rPr lang="fr-FR" sz="1800">
                                              <a:latin typeface="Cambria Math" panose="02040503050406030204" pitchFamily="18" charset="0"/>
                                            </a:rPr>
                                            <m:t>𝐸</m:t>
                                          </m:r>
                                        </m:e>
                                      </m:d>
                                    </m:sub>
                                  </m:sSub>
                                  <m:r>
                                    <a:rPr lang="fr-FR" sz="1800" b="0" i="1" smtClean="0">
                                      <a:latin typeface="Cambria Math" panose="020405030504060302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i="1">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𝑙</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fr-FR" i="1">
                                          <a:latin typeface="Cambria Math" panose="02040503050406030204" pitchFamily="18" charset="0"/>
                                          <a:ea typeface="Times New Roman" panose="02020603050405020304" pitchFamily="18" charset="0"/>
                                        </a:rPr>
                                      </m:ctrlPr>
                                    </m:accPr>
                                    <m:e>
                                      <m:sSub>
                                        <m:sSubPr>
                                          <m:ctrlPr>
                                            <a:rPr lang="fr-FR" i="1">
                                              <a:latin typeface="Cambria Math" panose="02040503050406030204" pitchFamily="18" charset="0"/>
                                            </a:rPr>
                                          </m:ctrlPr>
                                        </m:sSubPr>
                                        <m:e>
                                          <m:r>
                                            <a:rPr lang="fr-FR" b="0" i="1" smtClean="0">
                                              <a:latin typeface="Cambria Math" panose="02040503050406030204" pitchFamily="18" charset="0"/>
                                            </a:rPr>
                                            <m:t>𝑧</m:t>
                                          </m:r>
                                        </m:e>
                                        <m:sub>
                                          <m:r>
                                            <a:rPr lang="fr-FR" i="1">
                                              <a:latin typeface="Cambria Math" panose="02040503050406030204" pitchFamily="18" charset="0"/>
                                            </a:rPr>
                                            <m:t>0</m:t>
                                          </m:r>
                                        </m:sub>
                                      </m:sSub>
                                    </m:e>
                                  </m:acc>
                                  <m:r>
                                    <a:rPr lang="fr-FR" b="0" i="1" smtClean="0">
                                      <a:latin typeface="Cambria Math" panose="02040503050406030204" pitchFamily="18" charset="0"/>
                                    </a:rPr>
                                    <m:t>)]</m:t>
                                  </m:r>
                                </m:e>
                              </m:eqArr>
                            </m:e>
                          </m:d>
                        </m:e>
                      </m:sPre>
                    </m:oMath>
                  </m:oMathPara>
                </a14:m>
                <a:endParaRPr lang="fr-FR" dirty="0"/>
              </a:p>
            </p:txBody>
          </p:sp>
        </mc:Choice>
        <mc:Fallback xmlns="">
          <p:sp>
            <p:nvSpPr>
              <p:cNvPr id="13" name="ZoneTexte 12">
                <a:extLst>
                  <a:ext uri="{FF2B5EF4-FFF2-40B4-BE49-F238E27FC236}">
                    <a16:creationId xmlns:a16="http://schemas.microsoft.com/office/drawing/2014/main" id="{B4CDB515-E6A0-B978-9FC1-E2815264CB1D}"/>
                  </a:ext>
                </a:extLst>
              </p:cNvPr>
              <p:cNvSpPr txBox="1">
                <a:spLocks noRot="1" noChangeAspect="1" noMove="1" noResize="1" noEditPoints="1" noAdjustHandles="1" noChangeArrowheads="1" noChangeShapeType="1" noTextEdit="1"/>
              </p:cNvSpPr>
              <p:nvPr/>
            </p:nvSpPr>
            <p:spPr>
              <a:xfrm>
                <a:off x="5577471" y="2369255"/>
                <a:ext cx="6096000" cy="993349"/>
              </a:xfrm>
              <a:prstGeom prst="rect">
                <a:avLst/>
              </a:prstGeom>
              <a:blipFill>
                <a:blip r:embed="rId5"/>
                <a:stretch>
                  <a:fillRect/>
                </a:stretch>
              </a:blipFill>
            </p:spPr>
            <p:txBody>
              <a:bodyPr/>
              <a:lstStyle/>
              <a:p>
                <a:r>
                  <a:rPr lang="fr-FR">
                    <a:noFill/>
                  </a:rPr>
                  <a:t> </a:t>
                </a:r>
              </a:p>
            </p:txBody>
          </p:sp>
        </mc:Fallback>
      </mc:AlternateContent>
      <p:sp>
        <p:nvSpPr>
          <p:cNvPr id="2" name="ZoneTexte 1">
            <a:extLst>
              <a:ext uri="{FF2B5EF4-FFF2-40B4-BE49-F238E27FC236}">
                <a16:creationId xmlns:a16="http://schemas.microsoft.com/office/drawing/2014/main" id="{B0788AB1-F43C-C0BE-5474-3C1A4E31A2AA}"/>
              </a:ext>
            </a:extLst>
          </p:cNvPr>
          <p:cNvSpPr txBox="1"/>
          <p:nvPr/>
        </p:nvSpPr>
        <p:spPr>
          <a:xfrm>
            <a:off x="6230431" y="4152234"/>
            <a:ext cx="5549959" cy="646331"/>
          </a:xfrm>
          <a:prstGeom prst="rect">
            <a:avLst/>
          </a:prstGeom>
          <a:noFill/>
        </p:spPr>
        <p:txBody>
          <a:bodyPr wrap="square" rtlCol="0">
            <a:spAutoFit/>
          </a:bodyPr>
          <a:lstStyle/>
          <a:p>
            <a:r>
              <a:rPr lang="fr-FR" dirty="0">
                <a:solidFill>
                  <a:srgbClr val="FF0000"/>
                </a:solidFill>
              </a:rPr>
              <a:t>Démontrer que le résultat est identique en partant du tronçon droit.</a:t>
            </a:r>
          </a:p>
        </p:txBody>
      </p:sp>
    </p:spTree>
    <p:extLst>
      <p:ext uri="{BB962C8B-B14F-4D97-AF65-F5344CB8AC3E}">
        <p14:creationId xmlns:p14="http://schemas.microsoft.com/office/powerpoint/2010/main" val="166661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1477328"/>
              </a:xfrm>
              <a:prstGeom prst="rect">
                <a:avLst/>
              </a:prstGeom>
              <a:noFill/>
            </p:spPr>
            <p:txBody>
              <a:bodyPr wrap="square" rtlCol="0">
                <a:spAutoFit/>
              </a:bodyPr>
              <a:lstStyle/>
              <a:p>
                <a:r>
                  <a:rPr lang="fr-FR" dirty="0"/>
                  <a:t>Donner l’expression des composantes algébriques N(x), Ty(x), </a:t>
                </a:r>
                <a:r>
                  <a:rPr lang="fr-FR" dirty="0" err="1"/>
                  <a:t>Tz</a:t>
                </a:r>
                <a:r>
                  <a:rPr lang="fr-FR" dirty="0"/>
                  <a:t>(x), Mt(x), </a:t>
                </a:r>
                <a:r>
                  <a:rPr lang="fr-FR" dirty="0" err="1"/>
                  <a:t>Mfy</a:t>
                </a:r>
                <a:r>
                  <a:rPr lang="fr-FR" dirty="0"/>
                  <a:t>(x) et </a:t>
                </a:r>
                <a:r>
                  <a:rPr lang="fr-FR" dirty="0" err="1"/>
                  <a:t>Mfz</a:t>
                </a:r>
                <a:r>
                  <a:rPr lang="fr-FR" dirty="0"/>
                  <a:t>(x) des éléments de réduction du torseur des efforts de cohésion, dans le repère R = (G,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𝑥</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𝑦</m:t>
                        </m:r>
                      </m:e>
                    </m:acc>
                  </m:oMath>
                </a14:m>
                <a:r>
                  <a:rPr lang="fr-FR" dirty="0"/>
                  <a:t>, </a:t>
                </a:r>
                <a14:m>
                  <m:oMath xmlns:m="http://schemas.openxmlformats.org/officeDocument/2006/math">
                    <m:acc>
                      <m:accPr>
                        <m:chr m:val="⃗"/>
                        <m:ctrlPr>
                          <a:rPr lang="fr-FR" i="1">
                            <a:latin typeface="Cambria Math" panose="02040503050406030204" pitchFamily="18" charset="0"/>
                          </a:rPr>
                        </m:ctrlPr>
                      </m:accPr>
                      <m:e>
                        <m:r>
                          <a:rPr lang="fr-FR">
                            <a:latin typeface="Cambria Math" panose="02040503050406030204" pitchFamily="18" charset="0"/>
                          </a:rPr>
                          <m:t>𝑧</m:t>
                        </m:r>
                      </m:e>
                    </m:acc>
                  </m:oMath>
                </a14:m>
                <a:r>
                  <a:rPr lang="fr-FR" dirty="0"/>
                  <a:t>) de définition des sollicitations.</a:t>
                </a:r>
              </a:p>
            </p:txBody>
          </p:sp>
        </mc:Choice>
        <mc:Fallback xmlns="">
          <p:sp>
            <p:nvSpPr>
              <p:cNvPr id="4" name="ZoneTexte 3">
                <a:extLst>
                  <a:ext uri="{FF2B5EF4-FFF2-40B4-BE49-F238E27FC236}">
                    <a16:creationId xmlns:a16="http://schemas.microsoft.com/office/drawing/2014/main" id="{66F8F527-0C62-423F-6389-5A14CB999BA5}"/>
                  </a:ext>
                </a:extLst>
              </p:cNvPr>
              <p:cNvSpPr txBox="1">
                <a:spLocks noRot="1" noChangeAspect="1" noMove="1" noResize="1" noEditPoints="1" noAdjustHandles="1" noChangeArrowheads="1" noChangeShapeType="1" noTextEdit="1"/>
              </p:cNvSpPr>
              <p:nvPr/>
            </p:nvSpPr>
            <p:spPr>
              <a:xfrm>
                <a:off x="6347228" y="1018564"/>
                <a:ext cx="5549959" cy="1477328"/>
              </a:xfrm>
              <a:prstGeom prst="rect">
                <a:avLst/>
              </a:prstGeom>
              <a:blipFill>
                <a:blip r:embed="rId5"/>
                <a:stretch>
                  <a:fillRect l="-878" t="-2066" b="-57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2" name="Tableau 4">
                <a:extLst>
                  <a:ext uri="{FF2B5EF4-FFF2-40B4-BE49-F238E27FC236}">
                    <a16:creationId xmlns:a16="http://schemas.microsoft.com/office/drawing/2014/main" id="{C32F5391-113C-E826-0B7D-CDB76DC8B5F2}"/>
                  </a:ext>
                </a:extLst>
              </p:cNvPr>
              <p:cNvGraphicFramePr>
                <a:graphicFrameLocks noGrp="1"/>
              </p:cNvGraphicFramePr>
              <p:nvPr>
                <p:extLst>
                  <p:ext uri="{D42A27DB-BD31-4B8C-83A1-F6EECF244321}">
                    <p14:modId xmlns:p14="http://schemas.microsoft.com/office/powerpoint/2010/main" val="2843211722"/>
                  </p:ext>
                </p:extLst>
              </p:nvPr>
            </p:nvGraphicFramePr>
            <p:xfrm>
              <a:off x="6265167" y="3619771"/>
              <a:ext cx="5666759" cy="1273430"/>
            </p:xfrm>
            <a:graphic>
              <a:graphicData uri="http://schemas.openxmlformats.org/drawingml/2006/table">
                <a:tbl>
                  <a:tblPr firstRow="1" bandRow="1">
                    <a:tableStyleId>{3B4B98B0-60AC-42C2-AFA5-B58CD77FA1E5}</a:tableStyleId>
                  </a:tblPr>
                  <a:tblGrid>
                    <a:gridCol w="1932703">
                      <a:extLst>
                        <a:ext uri="{9D8B030D-6E8A-4147-A177-3AD203B41FA5}">
                          <a16:colId xmlns:a16="http://schemas.microsoft.com/office/drawing/2014/main" val="3322595276"/>
                        </a:ext>
                      </a:extLst>
                    </a:gridCol>
                    <a:gridCol w="3734056">
                      <a:extLst>
                        <a:ext uri="{9D8B030D-6E8A-4147-A177-3AD203B41FA5}">
                          <a16:colId xmlns:a16="http://schemas.microsoft.com/office/drawing/2014/main" val="1442776551"/>
                        </a:ext>
                      </a:extLst>
                    </a:gridCol>
                  </a:tblGrid>
                  <a:tr h="370840">
                    <a:tc>
                      <a:txBody>
                        <a:bodyPr/>
                        <a:lstStyle/>
                        <a:p>
                          <a:pPr algn="l"/>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Times New Roman" panose="02020603050405020304" pitchFamily="18" charset="0"/>
                                  </a:rPr>
                                  <m:t>𝑵</m:t>
                                </m:r>
                                <m:r>
                                  <a:rPr lang="fr-FR" b="1" i="1" smtClean="0">
                                    <a:latin typeface="Cambria Math" panose="02040503050406030204" pitchFamily="18" charset="0"/>
                                    <a:ea typeface="Times New Roman" panose="02020603050405020304" pitchFamily="18" charset="0"/>
                                  </a:rPr>
                                  <m:t>=</m:t>
                                </m:r>
                                <m:d>
                                  <m:dPr>
                                    <m:begChr m:val="‖"/>
                                    <m:endChr m:val="‖"/>
                                    <m:ctrlPr>
                                      <a:rPr lang="fr-FR" i="1" smtClean="0">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𝑐𝑜𝑠</m:t>
                                </m:r>
                                <m:r>
                                  <a:rPr lang="fr-FR" i="1">
                                    <a:latin typeface="Cambria Math" panose="02040503050406030204" pitchFamily="18" charset="0"/>
                                    <a:ea typeface="Times New Roman" panose="02020603050405020304" pitchFamily="18" charset="0"/>
                                    <a:cs typeface="Times New Roman" panose="02020603050405020304" pitchFamily="18" charset="0"/>
                                  </a:rPr>
                                  <m:t>𝛼</m:t>
                                </m:r>
                              </m:oMath>
                            </m:oMathPara>
                          </a14:m>
                          <a:endParaRPr lang="fr-FR" dirty="0"/>
                        </a:p>
                      </a:txBody>
                      <a:tcPr/>
                    </a:tc>
                    <a:tc>
                      <a:txBody>
                        <a:bodyPr/>
                        <a:lstStyle/>
                        <a:p>
                          <a:pPr algn="l"/>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𝑴</m:t>
                                    </m:r>
                                  </m:e>
                                  <m:sub>
                                    <m:r>
                                      <a:rPr lang="fr-FR" b="1" i="1" smtClean="0">
                                        <a:latin typeface="Cambria Math" panose="02040503050406030204" pitchFamily="18" charset="0"/>
                                      </a:rPr>
                                      <m:t>𝒕</m:t>
                                    </m:r>
                                  </m:sub>
                                </m:sSub>
                                <m:r>
                                  <a:rPr lang="fr-FR" b="1" i="1" smtClean="0">
                                    <a:latin typeface="Cambria Math" panose="02040503050406030204" pitchFamily="18" charset="0"/>
                                    <a:ea typeface="Times New Roman" panose="02020603050405020304" pitchFamily="18" charset="0"/>
                                  </a:rPr>
                                  <m:t>=</m:t>
                                </m:r>
                                <m:r>
                                  <a:rPr lang="fr-FR" b="0" i="1" smtClean="0">
                                    <a:latin typeface="Cambria Math" panose="02040503050406030204" pitchFamily="18" charset="0"/>
                                    <a:ea typeface="Times New Roman" panose="02020603050405020304" pitchFamily="18" charset="0"/>
                                  </a:rPr>
                                  <m:t>0</m:t>
                                </m:r>
                              </m:oMath>
                            </m:oMathPara>
                          </a14:m>
                          <a:endParaRPr lang="fr-FR" dirty="0"/>
                        </a:p>
                      </a:txBody>
                      <a:tcPr/>
                    </a:tc>
                    <a:extLst>
                      <a:ext uri="{0D108BD9-81ED-4DB2-BD59-A6C34878D82A}">
                        <a16:rowId xmlns:a16="http://schemas.microsoft.com/office/drawing/2014/main" val="107508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𝑻</m:t>
                                    </m:r>
                                  </m:e>
                                  <m:sub>
                                    <m:r>
                                      <a:rPr lang="fr-FR" b="1" i="1" smtClean="0">
                                        <a:latin typeface="Cambria Math" panose="02040503050406030204" pitchFamily="18" charset="0"/>
                                      </a:rPr>
                                      <m:t>𝒀</m:t>
                                    </m:r>
                                  </m:sub>
                                </m:sSub>
                                <m:r>
                                  <a:rPr lang="fr-FR" b="1" i="1" smtClean="0">
                                    <a:latin typeface="Cambria Math" panose="02040503050406030204" pitchFamily="18" charset="0"/>
                                    <a:ea typeface="Times New Roman" panose="02020603050405020304" pitchFamily="18" charset="0"/>
                                  </a:rPr>
                                  <m:t>=</m:t>
                                </m:r>
                                <m:r>
                                  <a:rPr lang="fr-FR" b="0" i="1" smtClean="0">
                                    <a:latin typeface="Cambria Math" panose="02040503050406030204" pitchFamily="18" charset="0"/>
                                    <a:ea typeface="Times New Roman" panose="02020603050405020304" pitchFamily="18" charset="0"/>
                                  </a:rPr>
                                  <m:t>− </m:t>
                                </m:r>
                                <m:d>
                                  <m:dPr>
                                    <m:begChr m:val="‖"/>
                                    <m:endChr m:val="‖"/>
                                    <m:ctrlPr>
                                      <a:rPr lang="fr-FR" i="1" smtClean="0">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oMath>
                            </m:oMathPara>
                          </a14:m>
                          <a:endParaRPr lang="fr-FR" dirty="0"/>
                        </a:p>
                      </a:txBody>
                      <a:tcPr/>
                    </a:tc>
                    <a:tc>
                      <a:txBody>
                        <a:bodyPr/>
                        <a:lstStyle/>
                        <a:p>
                          <a:pPr algn="l"/>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𝑴</m:t>
                                    </m:r>
                                  </m:e>
                                  <m:sub>
                                    <m:sSub>
                                      <m:sSubPr>
                                        <m:ctrlPr>
                                          <a:rPr lang="fr-FR" b="1" i="1" smtClean="0">
                                            <a:latin typeface="Cambria Math" panose="02040503050406030204" pitchFamily="18" charset="0"/>
                                          </a:rPr>
                                        </m:ctrlPr>
                                      </m:sSubPr>
                                      <m:e>
                                        <m:r>
                                          <a:rPr lang="fr-FR" b="1" i="1" smtClean="0">
                                            <a:latin typeface="Cambria Math" panose="02040503050406030204" pitchFamily="18" charset="0"/>
                                          </a:rPr>
                                          <m:t>𝒇</m:t>
                                        </m:r>
                                      </m:e>
                                      <m:sub>
                                        <m:r>
                                          <a:rPr lang="fr-FR" b="1" i="1" smtClean="0">
                                            <a:latin typeface="Cambria Math" panose="02040503050406030204" pitchFamily="18" charset="0"/>
                                          </a:rPr>
                                          <m:t>𝒚</m:t>
                                        </m:r>
                                      </m:sub>
                                    </m:sSub>
                                  </m:sub>
                                </m:sSub>
                                <m:r>
                                  <a:rPr lang="fr-FR" b="1" i="1" smtClean="0">
                                    <a:latin typeface="Cambria Math" panose="02040503050406030204" pitchFamily="18" charset="0"/>
                                    <a:ea typeface="Times New Roman" panose="02020603050405020304" pitchFamily="18" charset="0"/>
                                  </a:rPr>
                                  <m:t>=</m:t>
                                </m:r>
                                <m:r>
                                  <a:rPr lang="fr-FR" b="0" i="1" smtClean="0">
                                    <a:latin typeface="Cambria Math" panose="02040503050406030204" pitchFamily="18" charset="0"/>
                                    <a:ea typeface="Times New Roman" panose="02020603050405020304" pitchFamily="18" charset="0"/>
                                  </a:rPr>
                                  <m:t>0</m:t>
                                </m:r>
                              </m:oMath>
                            </m:oMathPara>
                          </a14:m>
                          <a:endParaRPr lang="fr-FR" dirty="0"/>
                        </a:p>
                      </a:txBody>
                      <a:tcPr/>
                    </a:tc>
                    <a:extLst>
                      <a:ext uri="{0D108BD9-81ED-4DB2-BD59-A6C34878D82A}">
                        <a16:rowId xmlns:a16="http://schemas.microsoft.com/office/drawing/2014/main" val="3418398679"/>
                      </a:ext>
                    </a:extLst>
                  </a:tr>
                  <a:tr h="370840">
                    <a:tc>
                      <a:txBody>
                        <a:bodyPr/>
                        <a:lstStyle/>
                        <a:p>
                          <a:pPr algn="l"/>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𝑻</m:t>
                                    </m:r>
                                  </m:e>
                                  <m:sub>
                                    <m:r>
                                      <a:rPr lang="fr-FR" b="1" i="1" smtClean="0">
                                        <a:latin typeface="Cambria Math" panose="02040503050406030204" pitchFamily="18" charset="0"/>
                                      </a:rPr>
                                      <m:t>𝒁</m:t>
                                    </m:r>
                                  </m:sub>
                                </m:sSub>
                                <m:r>
                                  <a:rPr lang="fr-FR" b="1" i="1" smtClean="0">
                                    <a:latin typeface="Cambria Math" panose="02040503050406030204" pitchFamily="18" charset="0"/>
                                    <a:ea typeface="Times New Roman" panose="02020603050405020304" pitchFamily="18" charset="0"/>
                                  </a:rPr>
                                  <m:t>=</m:t>
                                </m:r>
                                <m:r>
                                  <a:rPr lang="fr-FR" b="0" i="1" smtClean="0">
                                    <a:latin typeface="Cambria Math" panose="02040503050406030204" pitchFamily="18" charset="0"/>
                                    <a:ea typeface="Times New Roman" panose="02020603050405020304" pitchFamily="18" charset="0"/>
                                  </a:rPr>
                                  <m:t>0</m:t>
                                </m:r>
                              </m:oMath>
                            </m:oMathPara>
                          </a14:m>
                          <a:endParaRPr lang="fr-FR" dirty="0"/>
                        </a:p>
                      </a:txBody>
                      <a:tcPr/>
                    </a:tc>
                    <a:tc>
                      <a:txBody>
                        <a:bodyPr/>
                        <a:lstStyle/>
                        <a:p>
                          <a:pPr algn="l"/>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𝑴</m:t>
                                    </m:r>
                                  </m:e>
                                  <m:sub>
                                    <m:sSub>
                                      <m:sSubPr>
                                        <m:ctrlPr>
                                          <a:rPr lang="fr-FR" b="1" i="1" smtClean="0">
                                            <a:latin typeface="Cambria Math" panose="02040503050406030204" pitchFamily="18" charset="0"/>
                                          </a:rPr>
                                        </m:ctrlPr>
                                      </m:sSubPr>
                                      <m:e>
                                        <m:r>
                                          <a:rPr lang="fr-FR" b="1" i="1" smtClean="0">
                                            <a:latin typeface="Cambria Math" panose="02040503050406030204" pitchFamily="18" charset="0"/>
                                          </a:rPr>
                                          <m:t>𝒇</m:t>
                                        </m:r>
                                      </m:e>
                                      <m:sub>
                                        <m:r>
                                          <a:rPr lang="fr-FR" b="1" i="1" smtClean="0">
                                            <a:latin typeface="Cambria Math" panose="02040503050406030204" pitchFamily="18" charset="0"/>
                                          </a:rPr>
                                          <m:t>𝒛</m:t>
                                        </m:r>
                                      </m:sub>
                                    </m:sSub>
                                  </m:sub>
                                </m:sSub>
                                <m:r>
                                  <a:rPr lang="fr-FR" b="1" i="1" smtClean="0">
                                    <a:latin typeface="Cambria Math" panose="02040503050406030204" pitchFamily="18" charset="0"/>
                                    <a:ea typeface="Times New Roman" panose="02020603050405020304" pitchFamily="18" charset="0"/>
                                  </a:rPr>
                                  <m:t>=</m:t>
                                </m:r>
                                <m:r>
                                  <a:rPr lang="fr-FR" sz="1800" b="0" i="1" smtClean="0">
                                    <a:latin typeface="Cambria Math" panose="02040503050406030204" pitchFamily="18" charset="0"/>
                                  </a:rPr>
                                  <m:t>−</m:t>
                                </m:r>
                                <m:d>
                                  <m:dPr>
                                    <m:begChr m:val="‖"/>
                                    <m:endChr m:val="‖"/>
                                    <m:ctrlPr>
                                      <a:rPr lang="fr-FR" i="1">
                                        <a:latin typeface="Cambria Math" panose="02040503050406030204" pitchFamily="18" charset="0"/>
                                        <a:ea typeface="Times New Roman" panose="02020603050405020304" pitchFamily="18" charset="0"/>
                                      </a:rPr>
                                    </m:ctrlPr>
                                  </m:dPr>
                                  <m:e>
                                    <m:acc>
                                      <m:accPr>
                                        <m:chr m:val="⃗"/>
                                        <m:ctrlPr>
                                          <a:rPr lang="fr-FR" i="1">
                                            <a:latin typeface="Cambria Math" panose="02040503050406030204" pitchFamily="18" charset="0"/>
                                            <a:ea typeface="Times New Roman" panose="02020603050405020304" pitchFamily="18" charset="0"/>
                                          </a:rPr>
                                        </m:ctrlPr>
                                      </m:accPr>
                                      <m:e>
                                        <m:r>
                                          <a:rPr lang="fr-FR" i="1">
                                            <a:latin typeface="Cambria Math" panose="02040503050406030204" pitchFamily="18" charset="0"/>
                                            <a:ea typeface="Times New Roman" panose="02020603050405020304" pitchFamily="18" charset="0"/>
                                            <a:cs typeface="Times New Roman" panose="02020603050405020304" pitchFamily="18" charset="0"/>
                                          </a:rPr>
                                          <m:t>𝐹</m:t>
                                        </m:r>
                                      </m:e>
                                    </m:acc>
                                  </m:e>
                                </m:d>
                                <m:r>
                                  <a:rPr lang="fr-FR" i="1">
                                    <a:latin typeface="Cambria Math" panose="02040503050406030204" pitchFamily="18" charset="0"/>
                                    <a:ea typeface="Times New Roman" panose="02020603050405020304" pitchFamily="18" charset="0"/>
                                    <a:cs typeface="Times New Roman" panose="02020603050405020304" pitchFamily="18" charset="0"/>
                                  </a:rPr>
                                  <m:t> </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𝑙</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fr-FR" b="0" i="1" smtClean="0">
                                    <a:latin typeface="Cambria Math" panose="02040503050406030204" pitchFamily="18" charset="0"/>
                                    <a:ea typeface="Times New Roman" panose="02020603050405020304" pitchFamily="18" charset="0"/>
                                    <a:cs typeface="Times New Roman" panose="02020603050405020304" pitchFamily="18" charset="0"/>
                                  </a:rPr>
                                  <m:t>) </m:t>
                                </m:r>
                                <m:r>
                                  <a:rPr lang="fr-FR" i="1">
                                    <a:latin typeface="Cambria Math" panose="02040503050406030204" pitchFamily="18" charset="0"/>
                                    <a:ea typeface="Times New Roman" panose="02020603050405020304" pitchFamily="18" charset="0"/>
                                    <a:cs typeface="Times New Roman" panose="02020603050405020304" pitchFamily="18" charset="0"/>
                                  </a:rPr>
                                  <m:t>𝑠𝑖𝑛</m:t>
                                </m:r>
                                <m:r>
                                  <a:rPr lang="fr-FR" i="1">
                                    <a:latin typeface="Cambria Math" panose="02040503050406030204" pitchFamily="18" charset="0"/>
                                    <a:ea typeface="Times New Roman" panose="02020603050405020304" pitchFamily="18" charset="0"/>
                                    <a:cs typeface="Times New Roman" panose="02020603050405020304" pitchFamily="18" charset="0"/>
                                  </a:rPr>
                                  <m:t>𝛼</m:t>
                                </m:r>
                                <m:r>
                                  <a:rPr lang="fr-FR" b="0" i="1" smtClean="0">
                                    <a:latin typeface="Cambria Math" panose="02040503050406030204" pitchFamily="18" charset="0"/>
                                  </a:rPr>
                                  <m:t>)</m:t>
                                </m:r>
                              </m:oMath>
                            </m:oMathPara>
                          </a14:m>
                          <a:endParaRPr lang="fr-FR" dirty="0"/>
                        </a:p>
                      </a:txBody>
                      <a:tcPr/>
                    </a:tc>
                    <a:extLst>
                      <a:ext uri="{0D108BD9-81ED-4DB2-BD59-A6C34878D82A}">
                        <a16:rowId xmlns:a16="http://schemas.microsoft.com/office/drawing/2014/main" val="2858942859"/>
                      </a:ext>
                    </a:extLst>
                  </a:tr>
                </a:tbl>
              </a:graphicData>
            </a:graphic>
          </p:graphicFrame>
        </mc:Choice>
        <mc:Fallback xmlns="">
          <p:graphicFrame>
            <p:nvGraphicFramePr>
              <p:cNvPr id="2" name="Tableau 4">
                <a:extLst>
                  <a:ext uri="{FF2B5EF4-FFF2-40B4-BE49-F238E27FC236}">
                    <a16:creationId xmlns:a16="http://schemas.microsoft.com/office/drawing/2014/main" id="{C32F5391-113C-E826-0B7D-CDB76DC8B5F2}"/>
                  </a:ext>
                </a:extLst>
              </p:cNvPr>
              <p:cNvGraphicFramePr>
                <a:graphicFrameLocks noGrp="1"/>
              </p:cNvGraphicFramePr>
              <p:nvPr>
                <p:extLst>
                  <p:ext uri="{D42A27DB-BD31-4B8C-83A1-F6EECF244321}">
                    <p14:modId xmlns:p14="http://schemas.microsoft.com/office/powerpoint/2010/main" val="2843211722"/>
                  </p:ext>
                </p:extLst>
              </p:nvPr>
            </p:nvGraphicFramePr>
            <p:xfrm>
              <a:off x="6265167" y="3619771"/>
              <a:ext cx="5666759" cy="1273430"/>
            </p:xfrm>
            <a:graphic>
              <a:graphicData uri="http://schemas.openxmlformats.org/drawingml/2006/table">
                <a:tbl>
                  <a:tblPr firstRow="1" bandRow="1">
                    <a:tableStyleId>{3B4B98B0-60AC-42C2-AFA5-B58CD77FA1E5}</a:tableStyleId>
                  </a:tblPr>
                  <a:tblGrid>
                    <a:gridCol w="1932703">
                      <a:extLst>
                        <a:ext uri="{9D8B030D-6E8A-4147-A177-3AD203B41FA5}">
                          <a16:colId xmlns:a16="http://schemas.microsoft.com/office/drawing/2014/main" val="3322595276"/>
                        </a:ext>
                      </a:extLst>
                    </a:gridCol>
                    <a:gridCol w="3734056">
                      <a:extLst>
                        <a:ext uri="{9D8B030D-6E8A-4147-A177-3AD203B41FA5}">
                          <a16:colId xmlns:a16="http://schemas.microsoft.com/office/drawing/2014/main" val="1442776551"/>
                        </a:ext>
                      </a:extLst>
                    </a:gridCol>
                  </a:tblGrid>
                  <a:tr h="421069">
                    <a:tc>
                      <a:txBody>
                        <a:bodyPr/>
                        <a:lstStyle/>
                        <a:p>
                          <a:endParaRPr lang="fr-FR"/>
                        </a:p>
                      </a:txBody>
                      <a:tcPr>
                        <a:blipFill>
                          <a:blip r:embed="rId6"/>
                          <a:stretch>
                            <a:fillRect t="-18841" r="-193082" b="-213043"/>
                          </a:stretch>
                        </a:blipFill>
                      </a:tcPr>
                    </a:tc>
                    <a:tc>
                      <a:txBody>
                        <a:bodyPr/>
                        <a:lstStyle/>
                        <a:p>
                          <a:endParaRPr lang="fr-FR"/>
                        </a:p>
                      </a:txBody>
                      <a:tcPr>
                        <a:blipFill>
                          <a:blip r:embed="rId6"/>
                          <a:stretch>
                            <a:fillRect l="-51876" t="-18841" r="-163" b="-213043"/>
                          </a:stretch>
                        </a:blipFill>
                      </a:tcPr>
                    </a:tc>
                    <a:extLst>
                      <a:ext uri="{0D108BD9-81ED-4DB2-BD59-A6C34878D82A}">
                        <a16:rowId xmlns:a16="http://schemas.microsoft.com/office/drawing/2014/main" val="10750815"/>
                      </a:ext>
                    </a:extLst>
                  </a:tr>
                  <a:tr h="421069">
                    <a:tc>
                      <a:txBody>
                        <a:bodyPr/>
                        <a:lstStyle/>
                        <a:p>
                          <a:endParaRPr lang="fr-FR"/>
                        </a:p>
                      </a:txBody>
                      <a:tcPr>
                        <a:blipFill>
                          <a:blip r:embed="rId6"/>
                          <a:stretch>
                            <a:fillRect t="-117143" r="-193082" b="-110000"/>
                          </a:stretch>
                        </a:blipFill>
                      </a:tcPr>
                    </a:tc>
                    <a:tc>
                      <a:txBody>
                        <a:bodyPr/>
                        <a:lstStyle/>
                        <a:p>
                          <a:endParaRPr lang="fr-FR"/>
                        </a:p>
                      </a:txBody>
                      <a:tcPr>
                        <a:blipFill>
                          <a:blip r:embed="rId6"/>
                          <a:stretch>
                            <a:fillRect l="-51876" t="-117143" r="-163" b="-110000"/>
                          </a:stretch>
                        </a:blipFill>
                      </a:tcPr>
                    </a:tc>
                    <a:extLst>
                      <a:ext uri="{0D108BD9-81ED-4DB2-BD59-A6C34878D82A}">
                        <a16:rowId xmlns:a16="http://schemas.microsoft.com/office/drawing/2014/main" val="3418398679"/>
                      </a:ext>
                    </a:extLst>
                  </a:tr>
                  <a:tr h="431292">
                    <a:tc>
                      <a:txBody>
                        <a:bodyPr/>
                        <a:lstStyle/>
                        <a:p>
                          <a:endParaRPr lang="fr-FR"/>
                        </a:p>
                      </a:txBody>
                      <a:tcPr>
                        <a:blipFill>
                          <a:blip r:embed="rId6"/>
                          <a:stretch>
                            <a:fillRect t="-214085" r="-193082" b="-8451"/>
                          </a:stretch>
                        </a:blipFill>
                      </a:tcPr>
                    </a:tc>
                    <a:tc>
                      <a:txBody>
                        <a:bodyPr/>
                        <a:lstStyle/>
                        <a:p>
                          <a:endParaRPr lang="fr-FR"/>
                        </a:p>
                      </a:txBody>
                      <a:tcPr>
                        <a:blipFill>
                          <a:blip r:embed="rId6"/>
                          <a:stretch>
                            <a:fillRect l="-51876" t="-214085" r="-163" b="-8451"/>
                          </a:stretch>
                        </a:blipFill>
                      </a:tcPr>
                    </a:tc>
                    <a:extLst>
                      <a:ext uri="{0D108BD9-81ED-4DB2-BD59-A6C34878D82A}">
                        <a16:rowId xmlns:a16="http://schemas.microsoft.com/office/drawing/2014/main" val="2858942859"/>
                      </a:ext>
                    </a:extLst>
                  </a:tr>
                </a:tbl>
              </a:graphicData>
            </a:graphic>
          </p:graphicFrame>
        </mc:Fallback>
      </mc:AlternateContent>
    </p:spTree>
    <p:extLst>
      <p:ext uri="{BB962C8B-B14F-4D97-AF65-F5344CB8AC3E}">
        <p14:creationId xmlns:p14="http://schemas.microsoft.com/office/powerpoint/2010/main" val="1997673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normAutofit/>
          </a:bodyPr>
          <a:lstStyle/>
          <a:p>
            <a:pPr rtl="0"/>
            <a:r>
              <a:rPr lang="fr-FR" dirty="0"/>
              <a:t>Application :</a:t>
            </a:r>
          </a:p>
        </p:txBody>
      </p:sp>
      <p:sp>
        <p:nvSpPr>
          <p:cNvPr id="7" name="Rectangle 6">
            <a:extLst>
              <a:ext uri="{FF2B5EF4-FFF2-40B4-BE49-F238E27FC236}">
                <a16:creationId xmlns:a16="http://schemas.microsoft.com/office/drawing/2014/main" id="{E239F725-0826-AC85-3972-CDE92B1519DE}"/>
              </a:ext>
            </a:extLst>
          </p:cNvPr>
          <p:cNvSpPr/>
          <p:nvPr/>
        </p:nvSpPr>
        <p:spPr>
          <a:xfrm>
            <a:off x="2859816" y="1901314"/>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8EE05ED-D330-523A-5ACA-DEAD6C0CFB28}"/>
              </a:ext>
            </a:extLst>
          </p:cNvPr>
          <p:cNvSpPr/>
          <p:nvPr/>
        </p:nvSpPr>
        <p:spPr>
          <a:xfrm>
            <a:off x="6230430" y="4268137"/>
            <a:ext cx="401104" cy="4023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1218CE7D-2B6B-D8EB-B624-118AE5B4DE0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456" t="15248" r="23456" b="19925"/>
          <a:stretch/>
        </p:blipFill>
        <p:spPr>
          <a:xfrm rot="10800000">
            <a:off x="294814" y="2243153"/>
            <a:ext cx="5666757" cy="3098370"/>
          </a:xfrm>
          <a:prstGeom prst="rect">
            <a:avLst/>
          </a:prstGeom>
        </p:spPr>
      </p:pic>
      <p:sp>
        <p:nvSpPr>
          <p:cNvPr id="4" name="ZoneTexte 3">
            <a:extLst>
              <a:ext uri="{FF2B5EF4-FFF2-40B4-BE49-F238E27FC236}">
                <a16:creationId xmlns:a16="http://schemas.microsoft.com/office/drawing/2014/main" id="{66F8F527-0C62-423F-6389-5A14CB999BA5}"/>
              </a:ext>
            </a:extLst>
          </p:cNvPr>
          <p:cNvSpPr txBox="1"/>
          <p:nvPr/>
        </p:nvSpPr>
        <p:spPr>
          <a:xfrm>
            <a:off x="6347228" y="1018564"/>
            <a:ext cx="5549959" cy="923330"/>
          </a:xfrm>
          <a:prstGeom prst="rect">
            <a:avLst/>
          </a:prstGeom>
          <a:noFill/>
        </p:spPr>
        <p:txBody>
          <a:bodyPr wrap="square" rtlCol="0">
            <a:spAutoFit/>
          </a:bodyPr>
          <a:lstStyle/>
          <a:p>
            <a:r>
              <a:rPr lang="fr-FR" dirty="0"/>
              <a:t>Représenter la variation de ces composantes algébriques en fonction de l’abscisse x de centre de surface G de la section droite fictive.</a:t>
            </a:r>
          </a:p>
        </p:txBody>
      </p:sp>
      <p:pic>
        <p:nvPicPr>
          <p:cNvPr id="5" name="Image 4" descr="Une image contenant texte, écriture manuscrite, menu, reçu&#10;&#10;Description générée automatiquement">
            <a:extLst>
              <a:ext uri="{FF2B5EF4-FFF2-40B4-BE49-F238E27FC236}">
                <a16:creationId xmlns:a16="http://schemas.microsoft.com/office/drawing/2014/main" id="{304EF9D0-BD1E-8EA2-AC7C-F3DB54D65F5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1509" t="36383" r="6337" b="31631"/>
          <a:stretch/>
        </p:blipFill>
        <p:spPr>
          <a:xfrm>
            <a:off x="6162973" y="1994864"/>
            <a:ext cx="5228529" cy="4546545"/>
          </a:xfrm>
          <a:prstGeom prst="rect">
            <a:avLst/>
          </a:prstGeom>
        </p:spPr>
      </p:pic>
    </p:spTree>
    <p:extLst>
      <p:ext uri="{BB962C8B-B14F-4D97-AF65-F5344CB8AC3E}">
        <p14:creationId xmlns:p14="http://schemas.microsoft.com/office/powerpoint/2010/main" val="200598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31559193-D32B-DF46-A00E-90827C46EB39}"/>
              </a:ext>
            </a:extLst>
          </p:cNvPr>
          <p:cNvSpPr>
            <a:spLocks noGrp="1"/>
          </p:cNvSpPr>
          <p:nvPr>
            <p:ph type="title"/>
          </p:nvPr>
        </p:nvSpPr>
        <p:spPr/>
        <p:txBody>
          <a:bodyPr rtlCol="0"/>
          <a:lstStyle/>
          <a:p>
            <a:pPr rtl="0"/>
            <a:r>
              <a:rPr lang="fr-FR" dirty="0"/>
              <a:t>Relations entre effort tranchant et moment de flexion</a:t>
            </a:r>
          </a:p>
        </p:txBody>
      </p:sp>
      <p:sp>
        <p:nvSpPr>
          <p:cNvPr id="2" name="Espace réservé du numéro de diapositive 1">
            <a:extLst>
              <a:ext uri="{FF2B5EF4-FFF2-40B4-BE49-F238E27FC236}">
                <a16:creationId xmlns:a16="http://schemas.microsoft.com/office/drawing/2014/main" id="{D9A1132A-859D-EB43-9E0E-7333329A72F6}"/>
              </a:ext>
            </a:extLst>
          </p:cNvPr>
          <p:cNvSpPr>
            <a:spLocks noGrp="1"/>
          </p:cNvSpPr>
          <p:nvPr>
            <p:ph type="sldNum" sz="quarter" idx="17"/>
          </p:nvPr>
        </p:nvSpPr>
        <p:spPr/>
        <p:txBody>
          <a:bodyPr rtlCol="0"/>
          <a:lstStyle/>
          <a:p>
            <a:pPr rtl="0"/>
            <a:fld id="{A52BEA90-E6BE-45F4-8D5D-C2E01FE3DBCB}" type="slidenum">
              <a:rPr lang="fr-FR" smtClean="0"/>
              <a:pPr rtl="0"/>
              <a:t>29</a:t>
            </a:fld>
            <a:endParaRPr lang="fr-F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0E18345-3039-3573-5A18-09B9E11A9DF5}"/>
                  </a:ext>
                </a:extLst>
              </p:cNvPr>
              <p:cNvSpPr txBox="1"/>
              <p:nvPr/>
            </p:nvSpPr>
            <p:spPr>
              <a:xfrm>
                <a:off x="1617785" y="2691811"/>
                <a:ext cx="7526215" cy="1134798"/>
              </a:xfrm>
              <a:prstGeom prst="rect">
                <a:avLst/>
              </a:prstGeom>
              <a:noFill/>
            </p:spPr>
            <p:txBody>
              <a:bodyPr wrap="square">
                <a:spAutoFit/>
              </a:bodyPr>
              <a:lstStyle/>
              <a:p>
                <a:pPr indent="449580">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fr-FR" sz="2800" i="1" kern="10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𝑦</m:t>
                          </m:r>
                        </m:sub>
                      </m:s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𝑑</m:t>
                          </m:r>
                          <m:sSub>
                            <m:sSub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𝑀</m:t>
                              </m:r>
                            </m:e>
                            <m:sub>
                              <m:sSub>
                                <m:sSub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𝑧</m:t>
                                  </m:r>
                                </m:sub>
                              </m:sSub>
                            </m:sub>
                          </m:sSub>
                        </m:num>
                        <m:den>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𝑑𝑥</m:t>
                          </m:r>
                        </m:den>
                      </m:f>
                      <m:r>
                        <a:rPr lang="fr-FR" sz="2800" b="0" i="0" kern="100"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𝑇</m:t>
                          </m:r>
                        </m:e>
                        <m: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𝑧</m:t>
                          </m:r>
                        </m:sub>
                      </m:s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𝑑</m:t>
                          </m:r>
                          <m:sSub>
                            <m:sSub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𝑀</m:t>
                              </m:r>
                            </m:e>
                            <m:sub>
                              <m:sSub>
                                <m:sSubPr>
                                  <m:ctrlPr>
                                    <a:rPr lang="fr-FR" sz="2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𝑦</m:t>
                                  </m:r>
                                </m:sub>
                              </m:sSub>
                            </m:sub>
                          </m:sSub>
                        </m:num>
                        <m:den>
                          <m:r>
                            <a:rPr lang="fr-FR" sz="2800" i="1" kern="100">
                              <a:effectLst/>
                              <a:latin typeface="Cambria Math" panose="02040503050406030204" pitchFamily="18" charset="0"/>
                              <a:ea typeface="Calibri" panose="020F0502020204030204" pitchFamily="34" charset="0"/>
                              <a:cs typeface="Times New Roman" panose="02020603050405020304" pitchFamily="18" charset="0"/>
                            </a:rPr>
                            <m:t>𝑑𝑥</m:t>
                          </m:r>
                        </m:den>
                      </m:f>
                    </m:oMath>
                  </m:oMathPara>
                </a14:m>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ZoneTexte 6">
                <a:extLst>
                  <a:ext uri="{FF2B5EF4-FFF2-40B4-BE49-F238E27FC236}">
                    <a16:creationId xmlns:a16="http://schemas.microsoft.com/office/drawing/2014/main" id="{60E18345-3039-3573-5A18-09B9E11A9DF5}"/>
                  </a:ext>
                </a:extLst>
              </p:cNvPr>
              <p:cNvSpPr txBox="1">
                <a:spLocks noRot="1" noChangeAspect="1" noMove="1" noResize="1" noEditPoints="1" noAdjustHandles="1" noChangeArrowheads="1" noChangeShapeType="1" noTextEdit="1"/>
              </p:cNvSpPr>
              <p:nvPr/>
            </p:nvSpPr>
            <p:spPr>
              <a:xfrm>
                <a:off x="1617785" y="2691811"/>
                <a:ext cx="7526215" cy="1134798"/>
              </a:xfrm>
              <a:prstGeom prst="rect">
                <a:avLst/>
              </a:prstGeom>
              <a:blipFill>
                <a:blip r:embed="rId3"/>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84918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But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2630B61-429C-DC7A-2D08-3E651C37B5E6}"/>
              </a:ext>
            </a:extLst>
          </p:cNvPr>
          <p:cNvSpPr txBox="1"/>
          <p:nvPr/>
        </p:nvSpPr>
        <p:spPr>
          <a:xfrm>
            <a:off x="321484" y="2490460"/>
            <a:ext cx="10429875" cy="2585323"/>
          </a:xfrm>
          <a:prstGeom prst="rect">
            <a:avLst/>
          </a:prstGeom>
          <a:noFill/>
        </p:spPr>
        <p:txBody>
          <a:bodyPr wrap="square" rtlCol="0">
            <a:spAutoFit/>
          </a:bodyPr>
          <a:lstStyle/>
          <a:p>
            <a:pPr rtl="0"/>
            <a:r>
              <a:rPr lang="fr-FR" dirty="0"/>
              <a:t>Résoudre :</a:t>
            </a:r>
          </a:p>
          <a:p>
            <a:pPr rtl="0"/>
            <a:endParaRPr lang="fr-FR" dirty="0"/>
          </a:p>
          <a:p>
            <a:pPr rtl="0"/>
            <a:r>
              <a:rPr lang="fr-FR" dirty="0"/>
              <a:t>	Les calculs de résistance</a:t>
            </a:r>
          </a:p>
          <a:p>
            <a:pPr rtl="0"/>
            <a:endParaRPr lang="fr-FR" dirty="0"/>
          </a:p>
          <a:p>
            <a:pPr rtl="0"/>
            <a:r>
              <a:rPr lang="fr-FR" dirty="0"/>
              <a:t>	Les calculs de rigidité</a:t>
            </a:r>
          </a:p>
          <a:p>
            <a:pPr rtl="0"/>
            <a:endParaRPr lang="fr-FR" dirty="0"/>
          </a:p>
          <a:p>
            <a:pPr rtl="0"/>
            <a:r>
              <a:rPr lang="fr-FR" dirty="0"/>
              <a:t>	Les calculs de vérification</a:t>
            </a:r>
          </a:p>
          <a:p>
            <a:pPr rtl="0"/>
            <a:endParaRPr lang="fr-FR" dirty="0"/>
          </a:p>
          <a:p>
            <a:pPr rtl="0"/>
            <a:r>
              <a:rPr lang="fr-FR" dirty="0"/>
              <a:t>	Les choix de matériaux</a:t>
            </a:r>
          </a:p>
        </p:txBody>
      </p:sp>
      <p:graphicFrame>
        <p:nvGraphicFramePr>
          <p:cNvPr id="5" name="Tableau 6">
            <a:extLst>
              <a:ext uri="{FF2B5EF4-FFF2-40B4-BE49-F238E27FC236}">
                <a16:creationId xmlns:a16="http://schemas.microsoft.com/office/drawing/2014/main" id="{5C403B74-5E5C-E46F-4DF8-1983A7CEAB66}"/>
              </a:ext>
            </a:extLst>
          </p:cNvPr>
          <p:cNvGraphicFramePr>
            <a:graphicFrameLocks noGrp="1"/>
          </p:cNvGraphicFramePr>
          <p:nvPr>
            <p:extLst>
              <p:ext uri="{D42A27DB-BD31-4B8C-83A1-F6EECF244321}">
                <p14:modId xmlns:p14="http://schemas.microsoft.com/office/powerpoint/2010/main" val="2282720010"/>
              </p:ext>
            </p:extLst>
          </p:nvPr>
        </p:nvGraphicFramePr>
        <p:xfrm>
          <a:off x="4881091" y="1738197"/>
          <a:ext cx="6834650" cy="4502437"/>
        </p:xfrm>
        <a:graphic>
          <a:graphicData uri="http://schemas.openxmlformats.org/drawingml/2006/table">
            <a:tbl>
              <a:tblPr firstRow="1" bandRow="1">
                <a:tableStyleId>{16D9F66E-5EB9-4882-86FB-DCBF35E3C3E4}</a:tableStyleId>
              </a:tblPr>
              <a:tblGrid>
                <a:gridCol w="1366930">
                  <a:extLst>
                    <a:ext uri="{9D8B030D-6E8A-4147-A177-3AD203B41FA5}">
                      <a16:colId xmlns:a16="http://schemas.microsoft.com/office/drawing/2014/main" val="3499470434"/>
                    </a:ext>
                  </a:extLst>
                </a:gridCol>
                <a:gridCol w="1366930">
                  <a:extLst>
                    <a:ext uri="{9D8B030D-6E8A-4147-A177-3AD203B41FA5}">
                      <a16:colId xmlns:a16="http://schemas.microsoft.com/office/drawing/2014/main" val="834754579"/>
                    </a:ext>
                  </a:extLst>
                </a:gridCol>
                <a:gridCol w="1366930">
                  <a:extLst>
                    <a:ext uri="{9D8B030D-6E8A-4147-A177-3AD203B41FA5}">
                      <a16:colId xmlns:a16="http://schemas.microsoft.com/office/drawing/2014/main" val="4192433377"/>
                    </a:ext>
                  </a:extLst>
                </a:gridCol>
                <a:gridCol w="1366930">
                  <a:extLst>
                    <a:ext uri="{9D8B030D-6E8A-4147-A177-3AD203B41FA5}">
                      <a16:colId xmlns:a16="http://schemas.microsoft.com/office/drawing/2014/main" val="3525973424"/>
                    </a:ext>
                  </a:extLst>
                </a:gridCol>
                <a:gridCol w="1366930">
                  <a:extLst>
                    <a:ext uri="{9D8B030D-6E8A-4147-A177-3AD203B41FA5}">
                      <a16:colId xmlns:a16="http://schemas.microsoft.com/office/drawing/2014/main" val="2146514664"/>
                    </a:ext>
                  </a:extLst>
                </a:gridCol>
              </a:tblGrid>
              <a:tr h="1086450">
                <a:tc>
                  <a:txBody>
                    <a:bodyPr/>
                    <a:lstStyle/>
                    <a:p>
                      <a:pPr algn="ctr"/>
                      <a:endParaRPr lang="fr-FR" sz="1400" b="1" dirty="0"/>
                    </a:p>
                  </a:txBody>
                  <a:tcPr anchor="ctr"/>
                </a:tc>
                <a:tc>
                  <a:txBody>
                    <a:bodyPr/>
                    <a:lstStyle/>
                    <a:p>
                      <a:pPr algn="ctr"/>
                      <a:r>
                        <a:rPr lang="fr-FR" sz="1400" dirty="0"/>
                        <a:t>Dimensions</a:t>
                      </a:r>
                    </a:p>
                  </a:txBody>
                  <a:tcPr anchor="ctr"/>
                </a:tc>
                <a:tc>
                  <a:txBody>
                    <a:bodyPr/>
                    <a:lstStyle/>
                    <a:p>
                      <a:pPr algn="ctr"/>
                      <a:r>
                        <a:rPr lang="fr-FR" sz="1400" dirty="0"/>
                        <a:t>Déformations</a:t>
                      </a:r>
                    </a:p>
                  </a:txBody>
                  <a:tcPr anchor="ctr"/>
                </a:tc>
                <a:tc>
                  <a:txBody>
                    <a:bodyPr/>
                    <a:lstStyle/>
                    <a:p>
                      <a:pPr algn="ctr"/>
                      <a:r>
                        <a:rPr lang="fr-FR" sz="1400" dirty="0"/>
                        <a:t>Efforts</a:t>
                      </a:r>
                    </a:p>
                  </a:txBody>
                  <a:tcPr anchor="ctr"/>
                </a:tc>
                <a:tc>
                  <a:txBody>
                    <a:bodyPr/>
                    <a:lstStyle/>
                    <a:p>
                      <a:pPr algn="ctr"/>
                      <a:r>
                        <a:rPr lang="fr-FR" sz="1400" dirty="0"/>
                        <a:t>Matériau</a:t>
                      </a:r>
                    </a:p>
                  </a:txBody>
                  <a:tcPr anchor="ctr"/>
                </a:tc>
                <a:extLst>
                  <a:ext uri="{0D108BD9-81ED-4DB2-BD59-A6C34878D82A}">
                    <a16:rowId xmlns:a16="http://schemas.microsoft.com/office/drawing/2014/main" val="1091134157"/>
                  </a:ext>
                </a:extLst>
              </a:tr>
              <a:tr h="850043">
                <a:tc>
                  <a:txBody>
                    <a:bodyPr/>
                    <a:lstStyle/>
                    <a:p>
                      <a:pPr algn="ctr"/>
                      <a:r>
                        <a:rPr lang="fr-FR" sz="1400" b="1" dirty="0"/>
                        <a:t>Résistance</a:t>
                      </a:r>
                    </a:p>
                  </a:txBody>
                  <a:tcPr anchor="ctr"/>
                </a:tc>
                <a:tc>
                  <a:txBody>
                    <a:bodyPr/>
                    <a:lstStyle/>
                    <a:p>
                      <a:pPr algn="ctr"/>
                      <a:endParaRPr lang="fr-FR" sz="1400" dirty="0"/>
                    </a:p>
                  </a:txBody>
                  <a:tcPr anchor="ctr">
                    <a:solidFill>
                      <a:schemeClr val="accent6"/>
                    </a:solidFill>
                  </a:tcPr>
                </a:tc>
                <a:tc>
                  <a:txBody>
                    <a:bodyPr/>
                    <a:lstStyle/>
                    <a:p>
                      <a:pPr algn="ctr"/>
                      <a:endParaRPr lang="fr-FR" sz="1400" dirty="0"/>
                    </a:p>
                  </a:txBody>
                  <a:tcPr anchor="ctr"/>
                </a:tc>
                <a:tc>
                  <a:txBody>
                    <a:bodyPr/>
                    <a:lstStyle/>
                    <a:p>
                      <a:pPr algn="ctr"/>
                      <a:endParaRPr lang="fr-FR" sz="1400"/>
                    </a:p>
                  </a:txBody>
                  <a:tcPr anchor="ctr"/>
                </a:tc>
                <a:tc>
                  <a:txBody>
                    <a:bodyPr/>
                    <a:lstStyle/>
                    <a:p>
                      <a:pPr algn="ctr"/>
                      <a:endParaRPr lang="fr-FR" sz="1400"/>
                    </a:p>
                  </a:txBody>
                  <a:tcPr anchor="ctr"/>
                </a:tc>
                <a:extLst>
                  <a:ext uri="{0D108BD9-81ED-4DB2-BD59-A6C34878D82A}">
                    <a16:rowId xmlns:a16="http://schemas.microsoft.com/office/drawing/2014/main" val="1978984213"/>
                  </a:ext>
                </a:extLst>
              </a:tr>
              <a:tr h="629451">
                <a:tc>
                  <a:txBody>
                    <a:bodyPr/>
                    <a:lstStyle/>
                    <a:p>
                      <a:pPr algn="ctr"/>
                      <a:r>
                        <a:rPr lang="fr-FR" sz="1400" b="1" dirty="0"/>
                        <a:t>Rigidité</a:t>
                      </a:r>
                    </a:p>
                  </a:txBody>
                  <a:tcPr anchor="ctr"/>
                </a:tc>
                <a:tc>
                  <a:txBody>
                    <a:bodyPr/>
                    <a:lstStyle/>
                    <a:p>
                      <a:pPr algn="ctr"/>
                      <a:endParaRPr lang="fr-FR" sz="1400" dirty="0"/>
                    </a:p>
                  </a:txBody>
                  <a:tcPr anchor="ctr">
                    <a:solidFill>
                      <a:schemeClr val="accent6"/>
                    </a:solidFill>
                  </a:tcPr>
                </a:tc>
                <a:tc>
                  <a:txBody>
                    <a:bodyPr/>
                    <a:lstStyle/>
                    <a:p>
                      <a:pPr algn="ctr"/>
                      <a:endParaRPr lang="fr-FR" sz="1400" dirty="0"/>
                    </a:p>
                  </a:txBody>
                  <a:tcPr anchor="ctr">
                    <a:solidFill>
                      <a:schemeClr val="accent6"/>
                    </a:solidFill>
                  </a:tcPr>
                </a:tc>
                <a:tc>
                  <a:txBody>
                    <a:bodyPr/>
                    <a:lstStyle/>
                    <a:p>
                      <a:pPr algn="ctr"/>
                      <a:endParaRPr lang="fr-FR" sz="1400"/>
                    </a:p>
                  </a:txBody>
                  <a:tcPr anchor="ctr"/>
                </a:tc>
                <a:tc>
                  <a:txBody>
                    <a:bodyPr/>
                    <a:lstStyle/>
                    <a:p>
                      <a:pPr algn="ctr"/>
                      <a:endParaRPr lang="fr-FR" sz="1400" dirty="0"/>
                    </a:p>
                  </a:txBody>
                  <a:tcPr anchor="ctr"/>
                </a:tc>
                <a:extLst>
                  <a:ext uri="{0D108BD9-81ED-4DB2-BD59-A6C34878D82A}">
                    <a16:rowId xmlns:a16="http://schemas.microsoft.com/office/drawing/2014/main" val="2181697944"/>
                  </a:ext>
                </a:extLst>
              </a:tr>
              <a:tr h="850043">
                <a:tc>
                  <a:txBody>
                    <a:bodyPr/>
                    <a:lstStyle/>
                    <a:p>
                      <a:pPr algn="ctr"/>
                      <a:r>
                        <a:rPr lang="fr-FR" sz="1400" b="1" dirty="0"/>
                        <a:t>Vérification</a:t>
                      </a:r>
                    </a:p>
                  </a:txBody>
                  <a:tcPr anchor="ctr"/>
                </a:tc>
                <a:tc>
                  <a:txBody>
                    <a:bodyPr/>
                    <a:lstStyle/>
                    <a:p>
                      <a:pPr algn="ctr"/>
                      <a:endParaRPr lang="fr-FR" sz="1400"/>
                    </a:p>
                  </a:txBody>
                  <a:tcPr anchor="ctr"/>
                </a:tc>
                <a:tc>
                  <a:txBody>
                    <a:bodyPr/>
                    <a:lstStyle/>
                    <a:p>
                      <a:pPr algn="ctr"/>
                      <a:endParaRPr lang="fr-FR" sz="1400"/>
                    </a:p>
                  </a:txBody>
                  <a:tcPr anchor="ctr"/>
                </a:tc>
                <a:tc>
                  <a:txBody>
                    <a:bodyPr/>
                    <a:lstStyle/>
                    <a:p>
                      <a:pPr algn="ctr"/>
                      <a:endParaRPr lang="fr-FR" sz="1400" dirty="0"/>
                    </a:p>
                  </a:txBody>
                  <a:tcPr anchor="ctr">
                    <a:solidFill>
                      <a:schemeClr val="accent6"/>
                    </a:solidFill>
                  </a:tcPr>
                </a:tc>
                <a:tc>
                  <a:txBody>
                    <a:bodyPr/>
                    <a:lstStyle/>
                    <a:p>
                      <a:pPr algn="ctr"/>
                      <a:endParaRPr lang="fr-FR" sz="1400"/>
                    </a:p>
                  </a:txBody>
                  <a:tcPr anchor="ctr"/>
                </a:tc>
                <a:extLst>
                  <a:ext uri="{0D108BD9-81ED-4DB2-BD59-A6C34878D82A}">
                    <a16:rowId xmlns:a16="http://schemas.microsoft.com/office/drawing/2014/main" val="1008931598"/>
                  </a:ext>
                </a:extLst>
              </a:tr>
              <a:tr h="1086450">
                <a:tc>
                  <a:txBody>
                    <a:bodyPr/>
                    <a:lstStyle/>
                    <a:p>
                      <a:pPr algn="ctr"/>
                      <a:r>
                        <a:rPr lang="fr-FR" sz="1400" b="1" dirty="0"/>
                        <a:t>Choix du matériau</a:t>
                      </a:r>
                    </a:p>
                  </a:txBody>
                  <a:tcPr anchor="ctr"/>
                </a:tc>
                <a:tc>
                  <a:txBody>
                    <a:bodyPr/>
                    <a:lstStyle/>
                    <a:p>
                      <a:pPr algn="ctr"/>
                      <a:endParaRPr lang="fr-FR" sz="1400"/>
                    </a:p>
                  </a:txBody>
                  <a:tcPr anchor="ctr"/>
                </a:tc>
                <a:tc>
                  <a:txBody>
                    <a:bodyPr/>
                    <a:lstStyle/>
                    <a:p>
                      <a:pPr algn="ctr"/>
                      <a:endParaRPr lang="fr-FR" sz="1400" dirty="0"/>
                    </a:p>
                  </a:txBody>
                  <a:tcPr anchor="ctr"/>
                </a:tc>
                <a:tc>
                  <a:txBody>
                    <a:bodyPr/>
                    <a:lstStyle/>
                    <a:p>
                      <a:pPr algn="ctr"/>
                      <a:endParaRPr lang="fr-FR" sz="1400" dirty="0"/>
                    </a:p>
                  </a:txBody>
                  <a:tcPr anchor="ctr"/>
                </a:tc>
                <a:tc>
                  <a:txBody>
                    <a:bodyPr/>
                    <a:lstStyle/>
                    <a:p>
                      <a:pPr algn="ctr"/>
                      <a:endParaRPr lang="fr-FR" sz="1400" dirty="0"/>
                    </a:p>
                  </a:txBody>
                  <a:tcPr anchor="ctr">
                    <a:solidFill>
                      <a:schemeClr val="accent6"/>
                    </a:solidFill>
                  </a:tcPr>
                </a:tc>
                <a:extLst>
                  <a:ext uri="{0D108BD9-81ED-4DB2-BD59-A6C34878D82A}">
                    <a16:rowId xmlns:a16="http://schemas.microsoft.com/office/drawing/2014/main" val="3155678589"/>
                  </a:ext>
                </a:extLst>
              </a:tr>
            </a:tbl>
          </a:graphicData>
        </a:graphic>
      </p:graphicFrame>
    </p:spTree>
    <p:extLst>
      <p:ext uri="{BB962C8B-B14F-4D97-AF65-F5344CB8AC3E}">
        <p14:creationId xmlns:p14="http://schemas.microsoft.com/office/powerpoint/2010/main" val="320738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Essais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19977A86-7476-248C-63D6-8C092A6C25C6}"/>
              </a:ext>
            </a:extLst>
          </p:cNvPr>
          <p:cNvPicPr>
            <a:picLocks noChangeAspect="1"/>
          </p:cNvPicPr>
          <p:nvPr/>
        </p:nvPicPr>
        <p:blipFill>
          <a:blip r:embed="rId3"/>
          <a:stretch>
            <a:fillRect/>
          </a:stretch>
        </p:blipFill>
        <p:spPr>
          <a:xfrm>
            <a:off x="838200" y="1690445"/>
            <a:ext cx="4124901" cy="3477110"/>
          </a:xfrm>
          <a:prstGeom prst="rect">
            <a:avLst/>
          </a:prstGeom>
        </p:spPr>
      </p:pic>
      <p:pic>
        <p:nvPicPr>
          <p:cNvPr id="10" name="Image 9" descr="Une image contenant texte, écriture manuscrite, dessin, capture d’écran&#10;&#10;Description générée automatiquement">
            <a:extLst>
              <a:ext uri="{FF2B5EF4-FFF2-40B4-BE49-F238E27FC236}">
                <a16:creationId xmlns:a16="http://schemas.microsoft.com/office/drawing/2014/main" id="{4882F7D0-DDD6-0B89-1822-CB7F7DB9FBD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9401" t="25255" r="37307" b="23105"/>
          <a:stretch/>
        </p:blipFill>
        <p:spPr>
          <a:xfrm rot="16200000">
            <a:off x="2229598" y="3720611"/>
            <a:ext cx="1342103" cy="4649275"/>
          </a:xfrm>
          <a:prstGeom prst="rect">
            <a:avLst/>
          </a:prstGeom>
        </p:spPr>
      </p:pic>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59FF143-967B-EBEB-A694-B11B2699ED03}"/>
                  </a:ext>
                </a:extLst>
              </p:cNvPr>
              <p:cNvSpPr txBox="1"/>
              <p:nvPr/>
            </p:nvSpPr>
            <p:spPr>
              <a:xfrm>
                <a:off x="6108153" y="5515897"/>
                <a:ext cx="6111024" cy="1022652"/>
              </a:xfrm>
              <a:prstGeom prst="rect">
                <a:avLst/>
              </a:prstGeom>
              <a:noFill/>
            </p:spPr>
            <p:txBody>
              <a:bodyPr wrap="square">
                <a:spAutoFit/>
              </a:bodyPr>
              <a:lstStyle/>
              <a:p>
                <a:pPr>
                  <a:lnSpc>
                    <a:spcPct val="107000"/>
                  </a:lnSpc>
                  <a:spcAft>
                    <a:spcPts val="800"/>
                  </a:spcAft>
                </a:pPr>
                <a:r>
                  <a:rPr lang="fr-FR" sz="3600" kern="100" dirty="0">
                    <a:effectLst/>
                    <a:latin typeface="Calibri" panose="020F0502020204030204" pitchFamily="34" charset="0"/>
                    <a:ea typeface="Times New Roman" panose="02020603050405020304" pitchFamily="18" charset="0"/>
                    <a:cs typeface="Times New Roman" panose="02020603050405020304" pitchFamily="18" charset="0"/>
                  </a:rPr>
                  <a:t>Allongement unitaire : </a:t>
                </a:r>
                <a14:m>
                  <m:oMath xmlns:m="http://schemas.openxmlformats.org/officeDocument/2006/math">
                    <m:f>
                      <m:fPr>
                        <m:ctrlPr>
                          <a:rPr lang="fr-FR"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kern="100">
                            <a:effectLst/>
                            <a:latin typeface="Cambria Math" panose="02040503050406030204" pitchFamily="18" charset="0"/>
                            <a:ea typeface="Calibri" panose="020F0502020204030204" pitchFamily="34" charset="0"/>
                            <a:cs typeface="Times New Roman" panose="02020603050405020304" pitchFamily="18" charset="0"/>
                          </a:rPr>
                          <m:t>𝑙</m:t>
                        </m:r>
                      </m:num>
                      <m:den>
                        <m:sSub>
                          <m:sSubPr>
                            <m:ctrlPr>
                              <a:rPr lang="fr-FR"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kern="100">
                                <a:effectLst/>
                                <a:latin typeface="Cambria Math" panose="02040503050406030204" pitchFamily="18" charset="0"/>
                                <a:ea typeface="Calibri" panose="020F0502020204030204" pitchFamily="34" charset="0"/>
                                <a:cs typeface="Times New Roman" panose="02020603050405020304" pitchFamily="18" charset="0"/>
                              </a:rPr>
                              <m:t>𝑙</m:t>
                            </m:r>
                          </m:e>
                          <m:sub>
                            <m:r>
                              <a:rPr lang="fr-FR" sz="3600" i="1" kern="100">
                                <a:effectLst/>
                                <a:latin typeface="Cambria Math" panose="02040503050406030204" pitchFamily="18" charset="0"/>
                                <a:ea typeface="Calibri" panose="020F0502020204030204" pitchFamily="34" charset="0"/>
                                <a:cs typeface="Times New Roman" panose="02020603050405020304" pitchFamily="18" charset="0"/>
                              </a:rPr>
                              <m:t>0</m:t>
                            </m:r>
                          </m:sub>
                        </m:sSub>
                      </m:den>
                    </m:f>
                  </m:oMath>
                </a14:m>
                <a:endParaRPr lang="fr-FR"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ZoneTexte 11">
                <a:extLst>
                  <a:ext uri="{FF2B5EF4-FFF2-40B4-BE49-F238E27FC236}">
                    <a16:creationId xmlns:a16="http://schemas.microsoft.com/office/drawing/2014/main" id="{E59FF143-967B-EBEB-A694-B11B2699ED03}"/>
                  </a:ext>
                </a:extLst>
              </p:cNvPr>
              <p:cNvSpPr txBox="1">
                <a:spLocks noRot="1" noChangeAspect="1" noMove="1" noResize="1" noEditPoints="1" noAdjustHandles="1" noChangeArrowheads="1" noChangeShapeType="1" noTextEdit="1"/>
              </p:cNvSpPr>
              <p:nvPr/>
            </p:nvSpPr>
            <p:spPr>
              <a:xfrm>
                <a:off x="6108153" y="5515897"/>
                <a:ext cx="6111024" cy="1022652"/>
              </a:xfrm>
              <a:prstGeom prst="rect">
                <a:avLst/>
              </a:prstGeom>
              <a:blipFill>
                <a:blip r:embed="rId6"/>
                <a:stretch>
                  <a:fillRect l="-3094" b="-4167"/>
                </a:stretch>
              </a:blipFill>
            </p:spPr>
            <p:txBody>
              <a:bodyPr/>
              <a:lstStyle/>
              <a:p>
                <a:r>
                  <a:rPr lang="fr-FR">
                    <a:noFill/>
                  </a:rPr>
                  <a:t> </a:t>
                </a:r>
              </a:p>
            </p:txBody>
          </p:sp>
        </mc:Fallback>
      </mc:AlternateContent>
      <p:pic>
        <p:nvPicPr>
          <p:cNvPr id="17" name="Image 16" descr="Une image contenant texte, livre, capture d’écran&#10;&#10;Description générée automatiquement">
            <a:extLst>
              <a:ext uri="{FF2B5EF4-FFF2-40B4-BE49-F238E27FC236}">
                <a16:creationId xmlns:a16="http://schemas.microsoft.com/office/drawing/2014/main" id="{A157CA41-ADC3-0A4A-C1A2-0B4AF085228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5538" t="27127" r="34083" b="26539"/>
          <a:stretch/>
        </p:blipFill>
        <p:spPr>
          <a:xfrm rot="16200000">
            <a:off x="7485438" y="735693"/>
            <a:ext cx="2184225" cy="5597578"/>
          </a:xfrm>
          <a:prstGeom prst="rect">
            <a:avLst/>
          </a:prstGeom>
        </p:spPr>
      </p:pic>
    </p:spTree>
    <p:extLst>
      <p:ext uri="{BB962C8B-B14F-4D97-AF65-F5344CB8AC3E}">
        <p14:creationId xmlns:p14="http://schemas.microsoft.com/office/powerpoint/2010/main" val="2357265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Essais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DC5C560-0D14-7F5C-861C-3B73834DD63E}"/>
              </a:ext>
            </a:extLst>
          </p:cNvPr>
          <p:cNvPicPr>
            <a:picLocks noChangeAspect="1"/>
          </p:cNvPicPr>
          <p:nvPr/>
        </p:nvPicPr>
        <p:blipFill>
          <a:blip r:embed="rId3"/>
          <a:stretch>
            <a:fillRect/>
          </a:stretch>
        </p:blipFill>
        <p:spPr>
          <a:xfrm>
            <a:off x="603498" y="1709166"/>
            <a:ext cx="2819794" cy="4696480"/>
          </a:xfrm>
          <a:prstGeom prst="rect">
            <a:avLst/>
          </a:prstGeom>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DA64E16F-1E8D-7E85-04B4-175B933EA758}"/>
                  </a:ext>
                </a:extLst>
              </p:cNvPr>
              <p:cNvSpPr txBox="1"/>
              <p:nvPr/>
            </p:nvSpPr>
            <p:spPr>
              <a:xfrm>
                <a:off x="3793194" y="1754991"/>
                <a:ext cx="1932904" cy="10275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3200" i="1" smtClean="0">
                          <a:latin typeface="Cambria Math" panose="02040503050406030204" pitchFamily="18" charset="0"/>
                        </a:rPr>
                        <m:t>𝑅</m:t>
                      </m:r>
                      <m:r>
                        <a:rPr lang="fr-FR" sz="3200" i="0">
                          <a:latin typeface="Cambria Math" panose="02040503050406030204" pitchFamily="18" charset="0"/>
                        </a:rPr>
                        <m:t>= </m:t>
                      </m:r>
                      <m:r>
                        <a:rPr lang="fr-FR" sz="3200" i="1">
                          <a:latin typeface="Cambria Math" panose="02040503050406030204" pitchFamily="18" charset="0"/>
                        </a:rPr>
                        <m:t>𝜌</m:t>
                      </m:r>
                      <m:r>
                        <a:rPr lang="fr-FR" sz="3200" i="0">
                          <a:latin typeface="Cambria Math" panose="02040503050406030204" pitchFamily="18" charset="0"/>
                        </a:rPr>
                        <m:t> </m:t>
                      </m:r>
                      <m:f>
                        <m:fPr>
                          <m:ctrlPr>
                            <a:rPr lang="fr-FR" sz="3200" i="1">
                              <a:solidFill>
                                <a:srgbClr val="836967"/>
                              </a:solidFill>
                              <a:latin typeface="Cambria Math" panose="02040503050406030204" pitchFamily="18" charset="0"/>
                            </a:rPr>
                          </m:ctrlPr>
                        </m:fPr>
                        <m:num>
                          <m:r>
                            <a:rPr lang="fr-FR" sz="3200" i="1">
                              <a:latin typeface="Cambria Math" panose="02040503050406030204" pitchFamily="18" charset="0"/>
                            </a:rPr>
                            <m:t>𝑙</m:t>
                          </m:r>
                        </m:num>
                        <m:den>
                          <m:r>
                            <a:rPr lang="fr-FR" sz="3200" i="1">
                              <a:latin typeface="Cambria Math" panose="02040503050406030204" pitchFamily="18" charset="0"/>
                            </a:rPr>
                            <m:t>𝑠</m:t>
                          </m:r>
                        </m:den>
                      </m:f>
                    </m:oMath>
                  </m:oMathPara>
                </a14:m>
                <a:endParaRPr lang="fr-FR" sz="3200" dirty="0"/>
              </a:p>
            </p:txBody>
          </p:sp>
        </mc:Choice>
        <mc:Fallback xmlns="">
          <p:sp>
            <p:nvSpPr>
              <p:cNvPr id="9" name="ZoneTexte 8">
                <a:extLst>
                  <a:ext uri="{FF2B5EF4-FFF2-40B4-BE49-F238E27FC236}">
                    <a16:creationId xmlns:a16="http://schemas.microsoft.com/office/drawing/2014/main" id="{DA64E16F-1E8D-7E85-04B4-175B933EA758}"/>
                  </a:ext>
                </a:extLst>
              </p:cNvPr>
              <p:cNvSpPr txBox="1">
                <a:spLocks noRot="1" noChangeAspect="1" noMove="1" noResize="1" noEditPoints="1" noAdjustHandles="1" noChangeArrowheads="1" noChangeShapeType="1" noTextEdit="1"/>
              </p:cNvSpPr>
              <p:nvPr/>
            </p:nvSpPr>
            <p:spPr>
              <a:xfrm>
                <a:off x="3793194" y="1754991"/>
                <a:ext cx="1932904" cy="1027525"/>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E27204C-78AC-4056-D27B-BA589654F951}"/>
                  </a:ext>
                </a:extLst>
              </p:cNvPr>
              <p:cNvSpPr txBox="1"/>
              <p:nvPr/>
            </p:nvSpPr>
            <p:spPr>
              <a:xfrm>
                <a:off x="6096000" y="1403797"/>
                <a:ext cx="5971504" cy="1754326"/>
              </a:xfrm>
              <a:prstGeom prst="rect">
                <a:avLst/>
              </a:prstGeom>
              <a:noFill/>
            </p:spPr>
            <p:txBody>
              <a:bodyPr wrap="square" rtlCol="0">
                <a:spAutoFit/>
              </a:bodyPr>
              <a:lstStyle/>
              <a:p>
                <a:r>
                  <a:rPr lang="fr-FR" dirty="0"/>
                  <a:t>Avec :</a:t>
                </a:r>
              </a:p>
              <a:p>
                <a:r>
                  <a:rPr lang="fr-FR" dirty="0"/>
                  <a:t>L = longueur du fil électrique (mm)</a:t>
                </a:r>
              </a:p>
              <a:p>
                <a:r>
                  <a:rPr lang="fr-FR" dirty="0"/>
                  <a:t>S = section du fil électrique (mm)</a:t>
                </a:r>
              </a:p>
              <a:p>
                <a:r>
                  <a:rPr lang="fr-FR" dirty="0"/>
                  <a:t> </a:t>
                </a:r>
                <a14:m>
                  <m:oMath xmlns:m="http://schemas.openxmlformats.org/officeDocument/2006/math">
                    <m:r>
                      <a:rPr lang="fr-FR" sz="1800" i="1" smtClean="0">
                        <a:latin typeface="Cambria Math" panose="02040503050406030204" pitchFamily="18" charset="0"/>
                      </a:rPr>
                      <m:t>𝜌</m:t>
                    </m:r>
                  </m:oMath>
                </a14:m>
                <a:r>
                  <a:rPr lang="fr-FR" dirty="0"/>
                  <a:t> = résistivité du matériau constituant le fil (Ω.mm)</a:t>
                </a:r>
              </a:p>
              <a:p>
                <a:r>
                  <a:rPr lang="fr-FR" dirty="0"/>
                  <a:t>R= résistance électrique du fil (</a:t>
                </a:r>
                <a:r>
                  <a:rPr lang="fr-FR" sz="1800" kern="100" dirty="0">
                    <a:effectLst/>
                    <a:latin typeface="Calibri" panose="020F0502020204030204" pitchFamily="34" charset="0"/>
                    <a:ea typeface="Times New Roman" panose="02020603050405020304" pitchFamily="18" charset="0"/>
                    <a:cs typeface="Calibri" panose="020F0502020204030204" pitchFamily="34" charset="0"/>
                  </a:rPr>
                  <a:t>Ω</a:t>
                </a:r>
                <a:r>
                  <a:rPr lang="fr-FR"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fr-FR" dirty="0"/>
              </a:p>
              <a:p>
                <a:endParaRPr lang="fr-FR" dirty="0"/>
              </a:p>
            </p:txBody>
          </p:sp>
        </mc:Choice>
        <mc:Fallback xmlns="">
          <p:sp>
            <p:nvSpPr>
              <p:cNvPr id="11" name="ZoneTexte 10">
                <a:extLst>
                  <a:ext uri="{FF2B5EF4-FFF2-40B4-BE49-F238E27FC236}">
                    <a16:creationId xmlns:a16="http://schemas.microsoft.com/office/drawing/2014/main" id="{BE27204C-78AC-4056-D27B-BA589654F951}"/>
                  </a:ext>
                </a:extLst>
              </p:cNvPr>
              <p:cNvSpPr txBox="1">
                <a:spLocks noRot="1" noChangeAspect="1" noMove="1" noResize="1" noEditPoints="1" noAdjustHandles="1" noChangeArrowheads="1" noChangeShapeType="1" noTextEdit="1"/>
              </p:cNvSpPr>
              <p:nvPr/>
            </p:nvSpPr>
            <p:spPr>
              <a:xfrm>
                <a:off x="6096000" y="1403797"/>
                <a:ext cx="5971504" cy="1754326"/>
              </a:xfrm>
              <a:prstGeom prst="rect">
                <a:avLst/>
              </a:prstGeom>
              <a:blipFill>
                <a:blip r:embed="rId5"/>
                <a:stretch>
                  <a:fillRect l="-816" t="-1736"/>
                </a:stretch>
              </a:blipFill>
            </p:spPr>
            <p:txBody>
              <a:bodyPr/>
              <a:lstStyle/>
              <a:p>
                <a:r>
                  <a:rPr lang="fr-FR">
                    <a:noFill/>
                  </a:rPr>
                  <a:t> </a:t>
                </a:r>
              </a:p>
            </p:txBody>
          </p:sp>
        </mc:Fallback>
      </mc:AlternateContent>
    </p:spTree>
    <p:extLst>
      <p:ext uri="{BB962C8B-B14F-4D97-AF65-F5344CB8AC3E}">
        <p14:creationId xmlns:p14="http://schemas.microsoft.com/office/powerpoint/2010/main" val="209561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Essais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texte, écriture manuscrite, menu, document&#10;&#10;Description générée automatiquement">
            <a:extLst>
              <a:ext uri="{FF2B5EF4-FFF2-40B4-BE49-F238E27FC236}">
                <a16:creationId xmlns:a16="http://schemas.microsoft.com/office/drawing/2014/main" id="{E5E4021B-4ACF-1C3B-9EA3-D0786442841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939" t="42066" r="6519" b="25987"/>
          <a:stretch/>
        </p:blipFill>
        <p:spPr>
          <a:xfrm rot="10800000">
            <a:off x="666333" y="1300766"/>
            <a:ext cx="6182508" cy="5476874"/>
          </a:xfrm>
          <a:prstGeom prst="rect">
            <a:avLst/>
          </a:prstGeom>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5A318F8-6693-A65D-FE3A-4B4AF7EF406E}"/>
                  </a:ext>
                </a:extLst>
              </p:cNvPr>
              <p:cNvSpPr txBox="1"/>
              <p:nvPr/>
            </p:nvSpPr>
            <p:spPr>
              <a:xfrm>
                <a:off x="6080976" y="3125178"/>
                <a:ext cx="6111024" cy="12237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fr-FR" sz="3600" i="1" smtClean="0">
                              <a:solidFill>
                                <a:srgbClr val="836967"/>
                              </a:solidFill>
                              <a:latin typeface="Cambria Math" panose="02040503050406030204" pitchFamily="18" charset="0"/>
                            </a:rPr>
                          </m:ctrlPr>
                        </m:fPr>
                        <m:num>
                          <m:r>
                            <a:rPr lang="fr-FR" sz="3600">
                              <a:latin typeface="Cambria Math" panose="02040503050406030204" pitchFamily="18" charset="0"/>
                            </a:rPr>
                            <m:t>∆</m:t>
                          </m:r>
                          <m:sSub>
                            <m:sSubPr>
                              <m:ctrlPr>
                                <a:rPr lang="fr-FR" sz="3600" i="1">
                                  <a:solidFill>
                                    <a:srgbClr val="836967"/>
                                  </a:solidFill>
                                  <a:latin typeface="Cambria Math" panose="02040503050406030204" pitchFamily="18" charset="0"/>
                                </a:rPr>
                              </m:ctrlPr>
                            </m:sSubPr>
                            <m:e>
                              <m:r>
                                <a:rPr lang="fr-FR" sz="3600" i="1">
                                  <a:latin typeface="Cambria Math" panose="02040503050406030204" pitchFamily="18" charset="0"/>
                                </a:rPr>
                                <m:t>𝑅</m:t>
                              </m:r>
                            </m:e>
                            <m:sub>
                              <m:r>
                                <a:rPr lang="fr-FR" sz="3600" i="0">
                                  <a:latin typeface="Cambria Math" panose="02040503050406030204" pitchFamily="18" charset="0"/>
                                </a:rPr>
                                <m:t>1</m:t>
                              </m:r>
                            </m:sub>
                          </m:sSub>
                        </m:num>
                        <m:den>
                          <m:sSub>
                            <m:sSubPr>
                              <m:ctrlPr>
                                <a:rPr lang="fr-FR" sz="3600" i="1">
                                  <a:solidFill>
                                    <a:srgbClr val="836967"/>
                                  </a:solidFill>
                                  <a:latin typeface="Cambria Math" panose="02040503050406030204" pitchFamily="18" charset="0"/>
                                </a:rPr>
                              </m:ctrlPr>
                            </m:sSubPr>
                            <m:e>
                              <m:r>
                                <a:rPr lang="fr-FR" sz="3600" i="1">
                                  <a:latin typeface="Cambria Math" panose="02040503050406030204" pitchFamily="18" charset="0"/>
                                </a:rPr>
                                <m:t>𝑅</m:t>
                              </m:r>
                            </m:e>
                            <m:sub>
                              <m:r>
                                <a:rPr lang="fr-FR" sz="3600" i="0">
                                  <a:latin typeface="Cambria Math" panose="02040503050406030204" pitchFamily="18" charset="0"/>
                                </a:rPr>
                                <m:t>1</m:t>
                              </m:r>
                            </m:sub>
                          </m:sSub>
                        </m:den>
                      </m:f>
                      <m:r>
                        <a:rPr lang="fr-FR" sz="3600" i="0">
                          <a:latin typeface="Cambria Math" panose="02040503050406030204" pitchFamily="18" charset="0"/>
                        </a:rPr>
                        <m:t>= </m:t>
                      </m:r>
                      <m:f>
                        <m:fPr>
                          <m:ctrlPr>
                            <a:rPr lang="fr-FR" sz="3600" i="1">
                              <a:solidFill>
                                <a:srgbClr val="836967"/>
                              </a:solidFill>
                              <a:latin typeface="Cambria Math" panose="02040503050406030204" pitchFamily="18" charset="0"/>
                            </a:rPr>
                          </m:ctrlPr>
                        </m:fPr>
                        <m:num>
                          <m:sSub>
                            <m:sSubPr>
                              <m:ctrlPr>
                                <a:rPr lang="fr-FR" sz="3600" i="1">
                                  <a:solidFill>
                                    <a:srgbClr val="836967"/>
                                  </a:solidFill>
                                  <a:latin typeface="Cambria Math" panose="02040503050406030204" pitchFamily="18" charset="0"/>
                                </a:rPr>
                              </m:ctrlPr>
                            </m:sSubPr>
                            <m:e>
                              <m:r>
                                <a:rPr lang="fr-FR" sz="3600" i="1">
                                  <a:latin typeface="Cambria Math" panose="02040503050406030204" pitchFamily="18" charset="0"/>
                                </a:rPr>
                                <m:t>𝑅</m:t>
                              </m:r>
                            </m:e>
                            <m:sub>
                              <m:r>
                                <a:rPr lang="fr-FR" sz="3600" i="0">
                                  <a:latin typeface="Cambria Math" panose="02040503050406030204" pitchFamily="18" charset="0"/>
                                </a:rPr>
                                <m:t>3</m:t>
                              </m:r>
                            </m:sub>
                          </m:sSub>
                        </m:num>
                        <m:den>
                          <m:r>
                            <a:rPr lang="fr-FR" sz="3600" i="1">
                              <a:latin typeface="Cambria Math" panose="02040503050406030204" pitchFamily="18" charset="0"/>
                            </a:rPr>
                            <m:t>𝑟</m:t>
                          </m:r>
                        </m:den>
                      </m:f>
                    </m:oMath>
                  </m:oMathPara>
                </a14:m>
                <a:endParaRPr lang="fr-FR" sz="3600" dirty="0"/>
              </a:p>
            </p:txBody>
          </p:sp>
        </mc:Choice>
        <mc:Fallback xmlns="">
          <p:sp>
            <p:nvSpPr>
              <p:cNvPr id="7" name="ZoneTexte 6">
                <a:extLst>
                  <a:ext uri="{FF2B5EF4-FFF2-40B4-BE49-F238E27FC236}">
                    <a16:creationId xmlns:a16="http://schemas.microsoft.com/office/drawing/2014/main" id="{25A318F8-6693-A65D-FE3A-4B4AF7EF406E}"/>
                  </a:ext>
                </a:extLst>
              </p:cNvPr>
              <p:cNvSpPr txBox="1">
                <a:spLocks noRot="1" noChangeAspect="1" noMove="1" noResize="1" noEditPoints="1" noAdjustHandles="1" noChangeArrowheads="1" noChangeShapeType="1" noTextEdit="1"/>
              </p:cNvSpPr>
              <p:nvPr/>
            </p:nvSpPr>
            <p:spPr>
              <a:xfrm>
                <a:off x="6080976" y="3125178"/>
                <a:ext cx="6111024" cy="1223733"/>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72938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Hypothèses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CBA7B03-5F43-CE45-66A3-9B381A00C502}"/>
              </a:ext>
            </a:extLst>
          </p:cNvPr>
          <p:cNvSpPr txBox="1"/>
          <p:nvPr/>
        </p:nvSpPr>
        <p:spPr>
          <a:xfrm>
            <a:off x="1540581" y="3000568"/>
            <a:ext cx="2975508" cy="2031325"/>
          </a:xfrm>
          <a:prstGeom prst="rect">
            <a:avLst/>
          </a:prstGeom>
          <a:noFill/>
        </p:spPr>
        <p:txBody>
          <a:bodyPr wrap="square" rtlCol="0">
            <a:spAutoFit/>
          </a:bodyPr>
          <a:lstStyle/>
          <a:p>
            <a:pPr rtl="0"/>
            <a:r>
              <a:rPr lang="fr-FR" dirty="0"/>
              <a:t>Sur le matériau :</a:t>
            </a:r>
          </a:p>
          <a:p>
            <a:pPr rtl="0"/>
            <a:endParaRPr lang="fr-FR" dirty="0"/>
          </a:p>
          <a:p>
            <a:pPr rtl="0"/>
            <a:r>
              <a:rPr lang="fr-FR" dirty="0"/>
              <a:t>	Continuité</a:t>
            </a:r>
          </a:p>
          <a:p>
            <a:pPr rtl="0"/>
            <a:endParaRPr lang="fr-FR" dirty="0"/>
          </a:p>
          <a:p>
            <a:pPr rtl="0"/>
            <a:r>
              <a:rPr lang="fr-FR" dirty="0"/>
              <a:t>	Homogénéité</a:t>
            </a:r>
          </a:p>
          <a:p>
            <a:pPr rtl="0"/>
            <a:endParaRPr lang="fr-FR" dirty="0"/>
          </a:p>
          <a:p>
            <a:pPr rtl="0"/>
            <a:r>
              <a:rPr lang="fr-FR" dirty="0"/>
              <a:t>	Isotropie</a:t>
            </a:r>
          </a:p>
        </p:txBody>
      </p:sp>
    </p:spTree>
    <p:extLst>
      <p:ext uri="{BB962C8B-B14F-4D97-AF65-F5344CB8AC3E}">
        <p14:creationId xmlns:p14="http://schemas.microsoft.com/office/powerpoint/2010/main" val="221805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Hypothèses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CBA7B03-5F43-CE45-66A3-9B381A00C502}"/>
              </a:ext>
            </a:extLst>
          </p:cNvPr>
          <p:cNvSpPr txBox="1"/>
          <p:nvPr/>
        </p:nvSpPr>
        <p:spPr>
          <a:xfrm>
            <a:off x="1540581" y="3000568"/>
            <a:ext cx="2975508" cy="2031325"/>
          </a:xfrm>
          <a:prstGeom prst="rect">
            <a:avLst/>
          </a:prstGeom>
          <a:noFill/>
        </p:spPr>
        <p:txBody>
          <a:bodyPr wrap="square" rtlCol="0">
            <a:spAutoFit/>
          </a:bodyPr>
          <a:lstStyle/>
          <a:p>
            <a:pPr rtl="0"/>
            <a:r>
              <a:rPr lang="fr-FR" dirty="0"/>
              <a:t>Sur le matériau :</a:t>
            </a:r>
          </a:p>
          <a:p>
            <a:pPr rtl="0"/>
            <a:endParaRPr lang="fr-FR" dirty="0"/>
          </a:p>
          <a:p>
            <a:pPr rtl="0"/>
            <a:r>
              <a:rPr lang="fr-FR" dirty="0"/>
              <a:t>	Continuité</a:t>
            </a:r>
          </a:p>
          <a:p>
            <a:pPr rtl="0"/>
            <a:endParaRPr lang="fr-FR" dirty="0"/>
          </a:p>
          <a:p>
            <a:pPr rtl="0"/>
            <a:r>
              <a:rPr lang="fr-FR" dirty="0"/>
              <a:t>	Homogénéité</a:t>
            </a:r>
          </a:p>
          <a:p>
            <a:pPr rtl="0"/>
            <a:endParaRPr lang="fr-FR" dirty="0"/>
          </a:p>
          <a:p>
            <a:pPr rtl="0"/>
            <a:r>
              <a:rPr lang="fr-FR" dirty="0"/>
              <a:t>	Isotropie</a:t>
            </a:r>
          </a:p>
        </p:txBody>
      </p:sp>
      <p:sp>
        <p:nvSpPr>
          <p:cNvPr id="5" name="ZoneTexte 4">
            <a:extLst>
              <a:ext uri="{FF2B5EF4-FFF2-40B4-BE49-F238E27FC236}">
                <a16:creationId xmlns:a16="http://schemas.microsoft.com/office/drawing/2014/main" id="{B329D603-DFE5-6E3B-E6F5-AFAFF91B0560}"/>
              </a:ext>
            </a:extLst>
          </p:cNvPr>
          <p:cNvSpPr txBox="1"/>
          <p:nvPr/>
        </p:nvSpPr>
        <p:spPr>
          <a:xfrm>
            <a:off x="7675913" y="1707154"/>
            <a:ext cx="3677887" cy="923330"/>
          </a:xfrm>
          <a:prstGeom prst="rect">
            <a:avLst/>
          </a:prstGeom>
          <a:noFill/>
        </p:spPr>
        <p:txBody>
          <a:bodyPr wrap="square" rtlCol="0">
            <a:spAutoFit/>
          </a:bodyPr>
          <a:lstStyle/>
          <a:p>
            <a:pPr rtl="0"/>
            <a:r>
              <a:rPr lang="fr-FR" dirty="0"/>
              <a:t>Sur la disposition de la matière :</a:t>
            </a:r>
          </a:p>
          <a:p>
            <a:pPr rtl="0"/>
            <a:endParaRPr lang="fr-FR" dirty="0"/>
          </a:p>
          <a:p>
            <a:pPr rtl="0"/>
            <a:r>
              <a:rPr lang="fr-FR" dirty="0"/>
              <a:t>	la poutre</a:t>
            </a:r>
          </a:p>
        </p:txBody>
      </p:sp>
      <p:pic>
        <p:nvPicPr>
          <p:cNvPr id="8" name="Image 7" descr="Une image contenant texte, dessin, croquis, diagramme&#10;&#10;Description générée automatiquement">
            <a:extLst>
              <a:ext uri="{FF2B5EF4-FFF2-40B4-BE49-F238E27FC236}">
                <a16:creationId xmlns:a16="http://schemas.microsoft.com/office/drawing/2014/main" id="{37F11526-86DB-28B4-FFF7-725FB24E455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8466" t="15292" r="3453" b="29402"/>
          <a:stretch/>
        </p:blipFill>
        <p:spPr>
          <a:xfrm rot="16200000">
            <a:off x="7387784" y="2410664"/>
            <a:ext cx="3551764" cy="4980793"/>
          </a:xfrm>
          <a:prstGeom prst="rect">
            <a:avLst/>
          </a:prstGeom>
        </p:spPr>
      </p:pic>
    </p:spTree>
    <p:extLst>
      <p:ext uri="{BB962C8B-B14F-4D97-AF65-F5344CB8AC3E}">
        <p14:creationId xmlns:p14="http://schemas.microsoft.com/office/powerpoint/2010/main" val="328497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1069844-F38A-6249-8059-10D6DABA49BE}"/>
              </a:ext>
            </a:extLst>
          </p:cNvPr>
          <p:cNvSpPr>
            <a:spLocks noGrp="1"/>
          </p:cNvSpPr>
          <p:nvPr>
            <p:ph type="body" sz="quarter" idx="14"/>
          </p:nvPr>
        </p:nvSpPr>
        <p:spPr>
          <a:xfrm>
            <a:off x="-11574" y="-11151"/>
            <a:ext cx="12207240" cy="2087601"/>
          </a:xfrm>
        </p:spPr>
        <p:txBody>
          <a:bodyPr rtlCol="0">
            <a:normAutofit fontScale="25000" lnSpcReduction="20000"/>
          </a:bodyPr>
          <a:lstStyle/>
          <a:p>
            <a:pPr rtl="0"/>
            <a:endParaRPr lang="fr-FR" dirty="0"/>
          </a:p>
        </p:txBody>
      </p:sp>
      <p:sp>
        <p:nvSpPr>
          <p:cNvPr id="4" name="Titre 3">
            <a:extLst>
              <a:ext uri="{FF2B5EF4-FFF2-40B4-BE49-F238E27FC236}">
                <a16:creationId xmlns:a16="http://schemas.microsoft.com/office/drawing/2014/main" id="{B0B6EDD4-3B90-4849-821B-D1A8043A2253}"/>
              </a:ext>
            </a:extLst>
          </p:cNvPr>
          <p:cNvSpPr>
            <a:spLocks noGrp="1"/>
          </p:cNvSpPr>
          <p:nvPr>
            <p:ph type="title"/>
          </p:nvPr>
        </p:nvSpPr>
        <p:spPr>
          <a:xfrm>
            <a:off x="838200" y="565847"/>
            <a:ext cx="10515600" cy="615253"/>
          </a:xfrm>
        </p:spPr>
        <p:txBody>
          <a:bodyPr rtlCol="0"/>
          <a:lstStyle/>
          <a:p>
            <a:pPr rtl="0"/>
            <a:r>
              <a:rPr lang="fr-FR" dirty="0"/>
              <a:t>Hypothèses :</a:t>
            </a:r>
          </a:p>
        </p:txBody>
      </p:sp>
      <p:sp>
        <p:nvSpPr>
          <p:cNvPr id="15" name="Rectangle 14">
            <a:extLst>
              <a:ext uri="{FF2B5EF4-FFF2-40B4-BE49-F238E27FC236}">
                <a16:creationId xmlns:a16="http://schemas.microsoft.com/office/drawing/2014/main" id="{8BF3A398-534D-E2FB-8220-C4EC4C948B3E}"/>
              </a:ext>
            </a:extLst>
          </p:cNvPr>
          <p:cNvSpPr/>
          <p:nvPr/>
        </p:nvSpPr>
        <p:spPr>
          <a:xfrm>
            <a:off x="3028335" y="5515897"/>
            <a:ext cx="6834650"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B4314C4-C44A-2AA8-E25A-BBA0DACB4E7E}"/>
              </a:ext>
            </a:extLst>
          </p:cNvPr>
          <p:cNvSpPr/>
          <p:nvPr/>
        </p:nvSpPr>
        <p:spPr>
          <a:xfrm>
            <a:off x="-11574" y="1174461"/>
            <a:ext cx="12203574" cy="1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CBA7B03-5F43-CE45-66A3-9B381A00C502}"/>
              </a:ext>
            </a:extLst>
          </p:cNvPr>
          <p:cNvSpPr txBox="1"/>
          <p:nvPr/>
        </p:nvSpPr>
        <p:spPr>
          <a:xfrm>
            <a:off x="1540581" y="1637785"/>
            <a:ext cx="2975508" cy="2031325"/>
          </a:xfrm>
          <a:prstGeom prst="rect">
            <a:avLst/>
          </a:prstGeom>
          <a:noFill/>
        </p:spPr>
        <p:txBody>
          <a:bodyPr wrap="square" rtlCol="0">
            <a:spAutoFit/>
          </a:bodyPr>
          <a:lstStyle/>
          <a:p>
            <a:pPr rtl="0"/>
            <a:r>
              <a:rPr lang="fr-FR" dirty="0"/>
              <a:t>Sur le matériau :</a:t>
            </a:r>
          </a:p>
          <a:p>
            <a:pPr rtl="0"/>
            <a:endParaRPr lang="fr-FR" dirty="0"/>
          </a:p>
          <a:p>
            <a:pPr rtl="0"/>
            <a:r>
              <a:rPr lang="fr-FR" dirty="0"/>
              <a:t>	Continuité</a:t>
            </a:r>
          </a:p>
          <a:p>
            <a:pPr rtl="0"/>
            <a:endParaRPr lang="fr-FR" dirty="0"/>
          </a:p>
          <a:p>
            <a:pPr rtl="0"/>
            <a:r>
              <a:rPr lang="fr-FR" dirty="0"/>
              <a:t>	Homogénéité</a:t>
            </a:r>
          </a:p>
          <a:p>
            <a:pPr rtl="0"/>
            <a:endParaRPr lang="fr-FR" dirty="0"/>
          </a:p>
          <a:p>
            <a:pPr rtl="0"/>
            <a:r>
              <a:rPr lang="fr-FR" dirty="0"/>
              <a:t>	Isotropie</a:t>
            </a:r>
          </a:p>
        </p:txBody>
      </p:sp>
      <p:sp>
        <p:nvSpPr>
          <p:cNvPr id="5" name="ZoneTexte 4">
            <a:extLst>
              <a:ext uri="{FF2B5EF4-FFF2-40B4-BE49-F238E27FC236}">
                <a16:creationId xmlns:a16="http://schemas.microsoft.com/office/drawing/2014/main" id="{B329D603-DFE5-6E3B-E6F5-AFAFF91B0560}"/>
              </a:ext>
            </a:extLst>
          </p:cNvPr>
          <p:cNvSpPr txBox="1"/>
          <p:nvPr/>
        </p:nvSpPr>
        <p:spPr>
          <a:xfrm>
            <a:off x="1540581" y="4125795"/>
            <a:ext cx="3677887" cy="923330"/>
          </a:xfrm>
          <a:prstGeom prst="rect">
            <a:avLst/>
          </a:prstGeom>
          <a:noFill/>
        </p:spPr>
        <p:txBody>
          <a:bodyPr wrap="square" rtlCol="0">
            <a:spAutoFit/>
          </a:bodyPr>
          <a:lstStyle/>
          <a:p>
            <a:pPr rtl="0"/>
            <a:r>
              <a:rPr lang="fr-FR" dirty="0"/>
              <a:t>Sur la disposition de la matière :</a:t>
            </a:r>
          </a:p>
          <a:p>
            <a:pPr rtl="0"/>
            <a:endParaRPr lang="fr-FR" dirty="0"/>
          </a:p>
          <a:p>
            <a:pPr rtl="0"/>
            <a:r>
              <a:rPr lang="fr-FR" dirty="0"/>
              <a:t>	la poutre</a:t>
            </a:r>
          </a:p>
        </p:txBody>
      </p:sp>
      <p:sp>
        <p:nvSpPr>
          <p:cNvPr id="7" name="ZoneTexte 6">
            <a:extLst>
              <a:ext uri="{FF2B5EF4-FFF2-40B4-BE49-F238E27FC236}">
                <a16:creationId xmlns:a16="http://schemas.microsoft.com/office/drawing/2014/main" id="{0E0A67AD-A972-F827-91FC-2C27C701D8C3}"/>
              </a:ext>
            </a:extLst>
          </p:cNvPr>
          <p:cNvSpPr txBox="1"/>
          <p:nvPr/>
        </p:nvSpPr>
        <p:spPr>
          <a:xfrm>
            <a:off x="6748531" y="1614785"/>
            <a:ext cx="5068910" cy="923330"/>
          </a:xfrm>
          <a:prstGeom prst="rect">
            <a:avLst/>
          </a:prstGeom>
          <a:noFill/>
        </p:spPr>
        <p:txBody>
          <a:bodyPr wrap="square" rtlCol="0">
            <a:spAutoFit/>
          </a:bodyPr>
          <a:lstStyle/>
          <a:p>
            <a:pPr rtl="0"/>
            <a:r>
              <a:rPr lang="fr-FR" dirty="0"/>
              <a:t>Sur les forces extérieures :</a:t>
            </a:r>
          </a:p>
          <a:p>
            <a:pPr rtl="0"/>
            <a:endParaRPr lang="fr-FR" dirty="0"/>
          </a:p>
          <a:p>
            <a:pPr rtl="0"/>
            <a:r>
              <a:rPr lang="fr-FR" dirty="0"/>
              <a:t>	Type d’actions mécaniques extérieures</a:t>
            </a:r>
          </a:p>
        </p:txBody>
      </p:sp>
      <p:pic>
        <p:nvPicPr>
          <p:cNvPr id="10" name="Image 9">
            <a:extLst>
              <a:ext uri="{FF2B5EF4-FFF2-40B4-BE49-F238E27FC236}">
                <a16:creationId xmlns:a16="http://schemas.microsoft.com/office/drawing/2014/main" id="{E71832AA-584A-6055-C8B8-081CC38024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727430" y="3169193"/>
            <a:ext cx="3353268" cy="1581371"/>
          </a:xfrm>
          <a:prstGeom prst="rect">
            <a:avLst/>
          </a:prstGeom>
        </p:spPr>
      </p:pic>
    </p:spTree>
    <p:extLst>
      <p:ext uri="{BB962C8B-B14F-4D97-AF65-F5344CB8AC3E}">
        <p14:creationId xmlns:p14="http://schemas.microsoft.com/office/powerpoint/2010/main" val="1513864375"/>
      </p:ext>
    </p:extLst>
  </p:cSld>
  <p:clrMapOvr>
    <a:masterClrMapping/>
  </p:clrMapOvr>
</p:sld>
</file>

<file path=ppt/theme/theme1.xml><?xml version="1.0" encoding="utf-8"?>
<a:theme xmlns:a="http://schemas.openxmlformats.org/drawingml/2006/main" name="Thème Office">
  <a:themeElements>
    <a:clrScheme name="Custom 16">
      <a:dk1>
        <a:srgbClr val="000000"/>
      </a:dk1>
      <a:lt1>
        <a:srgbClr val="FFFFFF"/>
      </a:lt1>
      <a:dk2>
        <a:srgbClr val="574512"/>
      </a:dk2>
      <a:lt2>
        <a:srgbClr val="6C3C0D"/>
      </a:lt2>
      <a:accent1>
        <a:srgbClr val="DDDDDD"/>
      </a:accent1>
      <a:accent2>
        <a:srgbClr val="616A78"/>
      </a:accent2>
      <a:accent3>
        <a:srgbClr val="B18A2C"/>
      </a:accent3>
      <a:accent4>
        <a:srgbClr val="D87C1B"/>
      </a:accent4>
      <a:accent5>
        <a:srgbClr val="2E515E"/>
      </a:accent5>
      <a:accent6>
        <a:srgbClr val="1D7CB8"/>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5244182_TF33940113_Win32" id="{8971A947-23AC-4311-93CF-8E79262E8DA7}" vid="{8DC193C9-6749-4829-95CD-24DA6E1F59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a4248a2-a66d-4c8d-a19e-086f7f0c0c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B932A98FC14D4FA9AF6D855688215A" ma:contentTypeVersion="6" ma:contentTypeDescription="Crée un document." ma:contentTypeScope="" ma:versionID="7350cc5601120c9cfd82a1b42172dc91">
  <xsd:schema xmlns:xsd="http://www.w3.org/2001/XMLSchema" xmlns:xs="http://www.w3.org/2001/XMLSchema" xmlns:p="http://schemas.microsoft.com/office/2006/metadata/properties" xmlns:ns3="1a4248a2-a66d-4c8d-a19e-086f7f0c0cc3" xmlns:ns4="b6548d8f-7a5a-4d3f-be64-62cd2b7e4636" targetNamespace="http://schemas.microsoft.com/office/2006/metadata/properties" ma:root="true" ma:fieldsID="cca4438adef5309162c843bebeea2529" ns3:_="" ns4:_="">
    <xsd:import namespace="1a4248a2-a66d-4c8d-a19e-086f7f0c0cc3"/>
    <xsd:import namespace="b6548d8f-7a5a-4d3f-be64-62cd2b7e46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4248a2-a66d-4c8d-a19e-086f7f0c0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548d8f-7a5a-4d3f-be64-62cd2b7e463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832B18-5BA5-4E36-BC8D-1F51396DBF89}">
  <ds:schemaRefs>
    <ds:schemaRef ds:uri="http://schemas.microsoft.com/sharepoint/v3/contenttype/forms"/>
  </ds:schemaRefs>
</ds:datastoreItem>
</file>

<file path=customXml/itemProps2.xml><?xml version="1.0" encoding="utf-8"?>
<ds:datastoreItem xmlns:ds="http://schemas.openxmlformats.org/officeDocument/2006/customXml" ds:itemID="{F3F32EBB-7F27-4685-B305-7484EE680BE3}">
  <ds:schemaRefs>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b6548d8f-7a5a-4d3f-be64-62cd2b7e4636"/>
    <ds:schemaRef ds:uri="http://schemas.microsoft.com/office/infopath/2007/PartnerControls"/>
    <ds:schemaRef ds:uri="1a4248a2-a66d-4c8d-a19e-086f7f0c0cc3"/>
    <ds:schemaRef ds:uri="http://purl.org/dc/elements/1.1/"/>
  </ds:schemaRefs>
</ds:datastoreItem>
</file>

<file path=customXml/itemProps3.xml><?xml version="1.0" encoding="utf-8"?>
<ds:datastoreItem xmlns:ds="http://schemas.openxmlformats.org/officeDocument/2006/customXml" ds:itemID="{57A5B616-A169-4796-868D-5526AB9B3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4248a2-a66d-4c8d-a19e-086f7f0c0cc3"/>
    <ds:schemaRef ds:uri="b6548d8f-7a5a-4d3f-be64-62cd2b7e4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Présentation de la preuve d’assertion</Template>
  <TotalTime>38427</TotalTime>
  <Words>1024</Words>
  <Application>Microsoft Office PowerPoint</Application>
  <PresentationFormat>Grand écran</PresentationFormat>
  <Paragraphs>195</Paragraphs>
  <Slides>29</Slides>
  <Notes>28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Calibri</vt:lpstr>
      <vt:lpstr>Cambria Math</vt:lpstr>
      <vt:lpstr>Thème Office</vt:lpstr>
      <vt:lpstr>Mécanique M2</vt:lpstr>
      <vt:lpstr>Les attendus</vt:lpstr>
      <vt:lpstr>But :</vt:lpstr>
      <vt:lpstr>Essais :</vt:lpstr>
      <vt:lpstr>Essais :</vt:lpstr>
      <vt:lpstr>Essais :</vt:lpstr>
      <vt:lpstr>Hypothèses :</vt:lpstr>
      <vt:lpstr>Hypothèses :</vt:lpstr>
      <vt:lpstr>Hypothèses :</vt:lpstr>
      <vt:lpstr>Définition du torseur associé aux efforts de cohésion dans une section droite</vt:lpstr>
      <vt:lpstr>Définition du torseur associé aux efforts de cohésion dans une section droite</vt:lpstr>
      <vt:lpstr>Etude de l’équilibre de la poutre E</vt:lpstr>
      <vt:lpstr>Relation entre le torseur des efforts extérieurs et le torseur des efforts de cohésion sur un tronçon isolé</vt:lpstr>
      <vt:lpstr>Relation entre le torseur des efforts extérieurs et le torseur des efforts de cohésion sur un tronçon isolé</vt:lpstr>
      <vt:lpstr>Relation entre le torseur des efforts extérieurs et le torseur des efforts de cohésion sur un tronçon isolé</vt:lpstr>
      <vt:lpstr>Dénomination des composantes des éléments de réduction du torseur des efforts de cohésion dans le repère de définition des sollicitations :</vt:lpstr>
      <vt:lpstr>Dénomination des composantes des éléments de réduction du torseur des efforts de cohésion dans le repère de définition des sollicitations :</vt:lpstr>
      <vt:lpstr>Application :</vt:lpstr>
      <vt:lpstr>Application :</vt:lpstr>
      <vt:lpstr>Application :</vt:lpstr>
      <vt:lpstr>Application :</vt:lpstr>
      <vt:lpstr>Application :</vt:lpstr>
      <vt:lpstr>Application :</vt:lpstr>
      <vt:lpstr>A retenir</vt:lpstr>
      <vt:lpstr>Application :</vt:lpstr>
      <vt:lpstr>Application :</vt:lpstr>
      <vt:lpstr>Application :</vt:lpstr>
      <vt:lpstr>Application :</vt:lpstr>
      <vt:lpstr>Relations entre effort tranchant et moment de flexion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Prérequis</dc:title>
  <dc:creator>Dominique FICHOT</dc:creator>
  <cp:lastModifiedBy>Dominique FICHOT</cp:lastModifiedBy>
  <cp:revision>40</cp:revision>
  <dcterms:created xsi:type="dcterms:W3CDTF">2023-06-28T12:33:28Z</dcterms:created>
  <dcterms:modified xsi:type="dcterms:W3CDTF">2023-08-31T15:06:55Z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0x01010073B932A98FC14D4FA9AF6D855688215A</vt:lpwstr>
  </property>
</Properties>
</file>