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66" r:id="rId5"/>
    <p:sldId id="309" r:id="rId6"/>
    <p:sldId id="310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0FB3-878C-48C2-8C7D-21F9269E0B92}" type="datetimeFigureOut">
              <a:rPr lang="fr-FR" smtClean="0"/>
              <a:t>08/09/2025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63EFA-D7B4-42C0-A4A1-6A6729E7549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59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74C6-9610-4EFF-A8CF-5CEBE7B27DC5}" type="datetimeFigureOut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D56-AA2F-4452-9FAC-B4C8D48F137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143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47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BB5C9-59A7-4770-B2AA-641F3C63B4C9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97ECEE-8444-4057-BCDC-70E869F964AE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0D32C-F99B-4264-B2F8-362A1230B523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72C39-303F-4AD1-B738-8E01CD1AAB10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8CE47-D1E6-4DD8-AB34-2C9318886F0C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990BC9-279D-4310-92CE-1F5AE7EF8750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E5801A-B430-401E-B5DD-10F987106A20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C21A69B-D4C2-4BD5-8B03-93209A425E14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B14F60A-7B66-4829-887A-F663649423E8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3F65A44-474D-4549-A07C-6AAA0A9314B3}" type="datetime1">
              <a:rPr lang="fr-FR" noProof="0" smtClean="0"/>
              <a:t>08/09/2025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r>
              <a:rPr lang="fr-FR" dirty="0"/>
              <a:t>Calculs de flexion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FC2B1-C277-4990-F9C2-2ECC9E69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d’une poutre soumise à une charge répartie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2DD7C63-B493-E6B1-2D73-920B8C8AC57E}"/>
              </a:ext>
            </a:extLst>
          </p:cNvPr>
          <p:cNvGrpSpPr/>
          <p:nvPr/>
        </p:nvGrpSpPr>
        <p:grpSpPr>
          <a:xfrm>
            <a:off x="1466491" y="4597879"/>
            <a:ext cx="508958" cy="577970"/>
            <a:chOff x="1466491" y="4597879"/>
            <a:chExt cx="508958" cy="577970"/>
          </a:xfrm>
        </p:grpSpPr>
        <p:sp>
          <p:nvSpPr>
            <p:cNvPr id="4" name="Triangle isocèle 3">
              <a:extLst>
                <a:ext uri="{FF2B5EF4-FFF2-40B4-BE49-F238E27FC236}">
                  <a16:creationId xmlns:a16="http://schemas.microsoft.com/office/drawing/2014/main" id="{55F4B8B0-10A1-9CDF-6468-682C3858831C}"/>
                </a:ext>
              </a:extLst>
            </p:cNvPr>
            <p:cNvSpPr/>
            <p:nvPr/>
          </p:nvSpPr>
          <p:spPr>
            <a:xfrm>
              <a:off x="1466491" y="4597879"/>
              <a:ext cx="508958" cy="448574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4ABC801-C447-E9B1-D93A-3BAD05140824}"/>
                </a:ext>
              </a:extLst>
            </p:cNvPr>
            <p:cNvSpPr/>
            <p:nvPr/>
          </p:nvSpPr>
          <p:spPr>
            <a:xfrm>
              <a:off x="1656272" y="5046453"/>
              <a:ext cx="129396" cy="1293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87CF3CC-D1CA-569C-4506-9408B026F870}"/>
                </a:ext>
              </a:extLst>
            </p:cNvPr>
            <p:cNvSpPr/>
            <p:nvPr/>
          </p:nvSpPr>
          <p:spPr>
            <a:xfrm>
              <a:off x="1483746" y="5046453"/>
              <a:ext cx="129396" cy="1293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EF183B1-46F1-4074-C828-3673F2DF9594}"/>
                </a:ext>
              </a:extLst>
            </p:cNvPr>
            <p:cNvSpPr/>
            <p:nvPr/>
          </p:nvSpPr>
          <p:spPr>
            <a:xfrm>
              <a:off x="1833114" y="5046453"/>
              <a:ext cx="129396" cy="1293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CBC1096-DC4E-A8A6-729E-7D6942C354AB}"/>
              </a:ext>
            </a:extLst>
          </p:cNvPr>
          <p:cNvGrpSpPr/>
          <p:nvPr/>
        </p:nvGrpSpPr>
        <p:grpSpPr>
          <a:xfrm>
            <a:off x="9443050" y="4597879"/>
            <a:ext cx="508958" cy="577970"/>
            <a:chOff x="1466491" y="4597879"/>
            <a:chExt cx="508958" cy="577970"/>
          </a:xfrm>
        </p:grpSpPr>
        <p:sp>
          <p:nvSpPr>
            <p:cNvPr id="10" name="Triangle isocèle 9">
              <a:extLst>
                <a:ext uri="{FF2B5EF4-FFF2-40B4-BE49-F238E27FC236}">
                  <a16:creationId xmlns:a16="http://schemas.microsoft.com/office/drawing/2014/main" id="{4213BBAF-F761-B058-6C33-18F4A101FE89}"/>
                </a:ext>
              </a:extLst>
            </p:cNvPr>
            <p:cNvSpPr/>
            <p:nvPr/>
          </p:nvSpPr>
          <p:spPr>
            <a:xfrm>
              <a:off x="1466491" y="4597879"/>
              <a:ext cx="508958" cy="448574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E1C5FB9-76A9-5206-A271-23787500575B}"/>
                </a:ext>
              </a:extLst>
            </p:cNvPr>
            <p:cNvSpPr/>
            <p:nvPr/>
          </p:nvSpPr>
          <p:spPr>
            <a:xfrm>
              <a:off x="1656272" y="5046453"/>
              <a:ext cx="129396" cy="1293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E51BDFD-E467-1875-55D6-C4C3A4EC491C}"/>
                </a:ext>
              </a:extLst>
            </p:cNvPr>
            <p:cNvSpPr/>
            <p:nvPr/>
          </p:nvSpPr>
          <p:spPr>
            <a:xfrm>
              <a:off x="1483746" y="5046453"/>
              <a:ext cx="129396" cy="1293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86EA005-74E3-F260-1807-5E453A3B7700}"/>
                </a:ext>
              </a:extLst>
            </p:cNvPr>
            <p:cNvSpPr/>
            <p:nvPr/>
          </p:nvSpPr>
          <p:spPr>
            <a:xfrm>
              <a:off x="1833114" y="5046453"/>
              <a:ext cx="129396" cy="12939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7C33236-FEED-A907-2E86-FCFF1E987892}"/>
              </a:ext>
            </a:extLst>
          </p:cNvPr>
          <p:cNvCxnSpPr>
            <a:cxnSpLocks/>
          </p:cNvCxnSpPr>
          <p:nvPr/>
        </p:nvCxnSpPr>
        <p:spPr>
          <a:xfrm>
            <a:off x="1720970" y="4185983"/>
            <a:ext cx="7976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75CA4F1-5B33-1BB3-C832-4274A676A9BB}"/>
              </a:ext>
            </a:extLst>
          </p:cNvPr>
          <p:cNvSpPr txBox="1"/>
          <p:nvPr/>
        </p:nvSpPr>
        <p:spPr>
          <a:xfrm>
            <a:off x="1466491" y="5175849"/>
            <a:ext cx="3493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F33CFA-95BC-7959-2C03-AD3EEC1B7DB8}"/>
              </a:ext>
            </a:extLst>
          </p:cNvPr>
          <p:cNvSpPr txBox="1"/>
          <p:nvPr/>
        </p:nvSpPr>
        <p:spPr>
          <a:xfrm>
            <a:off x="9418609" y="5175849"/>
            <a:ext cx="3493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2E8A153-D431-FBC8-2D2A-E4042CC40829}"/>
                  </a:ext>
                </a:extLst>
              </p:cNvPr>
              <p:cNvSpPr txBox="1"/>
              <p:nvPr/>
            </p:nvSpPr>
            <p:spPr>
              <a:xfrm>
                <a:off x="6811996" y="3393631"/>
                <a:ext cx="349370" cy="402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2E8A153-D431-FBC8-2D2A-E4042CC4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96" y="3393631"/>
                <a:ext cx="349370" cy="402931"/>
              </a:xfrm>
              <a:prstGeom prst="rect">
                <a:avLst/>
              </a:prstGeom>
              <a:blipFill>
                <a:blip r:embed="rId2"/>
                <a:stretch>
                  <a:fillRect t="-21212" r="-25862" b="-2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2E3D4F6-EE64-CBF0-BE5C-CF4272E167A9}"/>
              </a:ext>
            </a:extLst>
          </p:cNvPr>
          <p:cNvCxnSpPr/>
          <p:nvPr/>
        </p:nvCxnSpPr>
        <p:spPr>
          <a:xfrm>
            <a:off x="6573328" y="4597879"/>
            <a:ext cx="0" cy="1500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4B3F276-53CB-DB9D-7CB5-9C1BF2B684CD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9697529" y="5175849"/>
            <a:ext cx="0" cy="75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BDF6C6B-F84A-9FAF-4106-6CEC0037D2CE}"/>
              </a:ext>
            </a:extLst>
          </p:cNvPr>
          <p:cNvCxnSpPr>
            <a:cxnSpLocks/>
          </p:cNvCxnSpPr>
          <p:nvPr/>
        </p:nvCxnSpPr>
        <p:spPr>
          <a:xfrm>
            <a:off x="1710907" y="5169932"/>
            <a:ext cx="0" cy="75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282791D-43D3-92CD-C836-86CA1722DDB3}"/>
              </a:ext>
            </a:extLst>
          </p:cNvPr>
          <p:cNvCxnSpPr>
            <a:cxnSpLocks/>
          </p:cNvCxnSpPr>
          <p:nvPr/>
        </p:nvCxnSpPr>
        <p:spPr>
          <a:xfrm>
            <a:off x="1720970" y="5633049"/>
            <a:ext cx="4852358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B0B379E-3C1A-9280-EA1B-DCCE0610EADB}"/>
              </a:ext>
            </a:extLst>
          </p:cNvPr>
          <p:cNvCxnSpPr>
            <a:cxnSpLocks/>
          </p:cNvCxnSpPr>
          <p:nvPr/>
        </p:nvCxnSpPr>
        <p:spPr>
          <a:xfrm>
            <a:off x="6573328" y="5632056"/>
            <a:ext cx="3124201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9F923B14-B3C3-48DE-E8EE-A9865CDA386C}"/>
              </a:ext>
            </a:extLst>
          </p:cNvPr>
          <p:cNvSpPr txBox="1"/>
          <p:nvPr/>
        </p:nvSpPr>
        <p:spPr>
          <a:xfrm>
            <a:off x="4004971" y="5229060"/>
            <a:ext cx="656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3m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B64B91A-B693-CDAF-3660-2C980C005ACE}"/>
              </a:ext>
            </a:extLst>
          </p:cNvPr>
          <p:cNvSpPr txBox="1"/>
          <p:nvPr/>
        </p:nvSpPr>
        <p:spPr>
          <a:xfrm>
            <a:off x="8026727" y="5214531"/>
            <a:ext cx="656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2m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497301-833C-CD8B-9026-E7A9F38504E8}"/>
              </a:ext>
            </a:extLst>
          </p:cNvPr>
          <p:cNvSpPr/>
          <p:nvPr/>
        </p:nvSpPr>
        <p:spPr>
          <a:xfrm>
            <a:off x="1710907" y="4185983"/>
            <a:ext cx="7986621" cy="392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08A58A1-4CAB-9F54-C0C9-4704907DCDD3}"/>
              </a:ext>
            </a:extLst>
          </p:cNvPr>
          <p:cNvCxnSpPr/>
          <p:nvPr/>
        </p:nvCxnSpPr>
        <p:spPr>
          <a:xfrm>
            <a:off x="6573328" y="2941608"/>
            <a:ext cx="0" cy="16562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DB18CB6-93D7-7321-3DAA-76DEA159457D}"/>
              </a:ext>
            </a:extLst>
          </p:cNvPr>
          <p:cNvCxnSpPr>
            <a:cxnSpLocks/>
          </p:cNvCxnSpPr>
          <p:nvPr/>
        </p:nvCxnSpPr>
        <p:spPr>
          <a:xfrm>
            <a:off x="196251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A464CC3-89A6-0413-31D3-A1D836B04E3B}"/>
              </a:ext>
            </a:extLst>
          </p:cNvPr>
          <p:cNvCxnSpPr>
            <a:cxnSpLocks/>
          </p:cNvCxnSpPr>
          <p:nvPr/>
        </p:nvCxnSpPr>
        <p:spPr>
          <a:xfrm>
            <a:off x="228659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BED15A0-0BB0-149C-1F9F-B6C181D5E50D}"/>
              </a:ext>
            </a:extLst>
          </p:cNvPr>
          <p:cNvCxnSpPr>
            <a:cxnSpLocks/>
          </p:cNvCxnSpPr>
          <p:nvPr/>
        </p:nvCxnSpPr>
        <p:spPr>
          <a:xfrm>
            <a:off x="261067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B8A24EF-627E-B53A-8835-E54A90196FB6}"/>
              </a:ext>
            </a:extLst>
          </p:cNvPr>
          <p:cNvCxnSpPr>
            <a:cxnSpLocks/>
          </p:cNvCxnSpPr>
          <p:nvPr/>
        </p:nvCxnSpPr>
        <p:spPr>
          <a:xfrm>
            <a:off x="293475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DFD5ED1C-5A10-9CA7-40DC-118259469EE7}"/>
              </a:ext>
            </a:extLst>
          </p:cNvPr>
          <p:cNvCxnSpPr>
            <a:cxnSpLocks/>
          </p:cNvCxnSpPr>
          <p:nvPr/>
        </p:nvCxnSpPr>
        <p:spPr>
          <a:xfrm>
            <a:off x="325883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F87EB5C-9243-0739-06B5-A942EF3D61CD}"/>
              </a:ext>
            </a:extLst>
          </p:cNvPr>
          <p:cNvCxnSpPr>
            <a:cxnSpLocks/>
          </p:cNvCxnSpPr>
          <p:nvPr/>
        </p:nvCxnSpPr>
        <p:spPr>
          <a:xfrm>
            <a:off x="358291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98D0036-3134-1379-B16C-C6F1EE098281}"/>
              </a:ext>
            </a:extLst>
          </p:cNvPr>
          <p:cNvCxnSpPr>
            <a:cxnSpLocks/>
          </p:cNvCxnSpPr>
          <p:nvPr/>
        </p:nvCxnSpPr>
        <p:spPr>
          <a:xfrm>
            <a:off x="390699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FCEDBD63-50D3-8CB1-9DBE-F30A4F67C657}"/>
              </a:ext>
            </a:extLst>
          </p:cNvPr>
          <p:cNvCxnSpPr>
            <a:cxnSpLocks/>
          </p:cNvCxnSpPr>
          <p:nvPr/>
        </p:nvCxnSpPr>
        <p:spPr>
          <a:xfrm>
            <a:off x="423107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0F84E96E-683F-F680-F41B-4161DAFEA99C}"/>
              </a:ext>
            </a:extLst>
          </p:cNvPr>
          <p:cNvCxnSpPr>
            <a:cxnSpLocks/>
          </p:cNvCxnSpPr>
          <p:nvPr/>
        </p:nvCxnSpPr>
        <p:spPr>
          <a:xfrm>
            <a:off x="455515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D907C57-2D00-F6E6-2A61-E68C9C5FD1CA}"/>
              </a:ext>
            </a:extLst>
          </p:cNvPr>
          <p:cNvCxnSpPr>
            <a:cxnSpLocks/>
          </p:cNvCxnSpPr>
          <p:nvPr/>
        </p:nvCxnSpPr>
        <p:spPr>
          <a:xfrm>
            <a:off x="487923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0A7E3614-3D7E-6DF7-73BA-A07A6B98C322}"/>
              </a:ext>
            </a:extLst>
          </p:cNvPr>
          <p:cNvCxnSpPr>
            <a:cxnSpLocks/>
          </p:cNvCxnSpPr>
          <p:nvPr/>
        </p:nvCxnSpPr>
        <p:spPr>
          <a:xfrm>
            <a:off x="520331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8E3AA3D8-4A18-7E59-6CC4-15314088A7CA}"/>
              </a:ext>
            </a:extLst>
          </p:cNvPr>
          <p:cNvCxnSpPr>
            <a:cxnSpLocks/>
          </p:cNvCxnSpPr>
          <p:nvPr/>
        </p:nvCxnSpPr>
        <p:spPr>
          <a:xfrm>
            <a:off x="552739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6CBC4D4-279F-5360-34B1-A4C1B1C11270}"/>
              </a:ext>
            </a:extLst>
          </p:cNvPr>
          <p:cNvCxnSpPr>
            <a:cxnSpLocks/>
          </p:cNvCxnSpPr>
          <p:nvPr/>
        </p:nvCxnSpPr>
        <p:spPr>
          <a:xfrm>
            <a:off x="585147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3BB990B-C061-5FD9-E59C-18EB084AA2E4}"/>
              </a:ext>
            </a:extLst>
          </p:cNvPr>
          <p:cNvCxnSpPr>
            <a:cxnSpLocks/>
          </p:cNvCxnSpPr>
          <p:nvPr/>
        </p:nvCxnSpPr>
        <p:spPr>
          <a:xfrm>
            <a:off x="617555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56AC9577-544A-5EF2-FD11-AD75B979E0F1}"/>
              </a:ext>
            </a:extLst>
          </p:cNvPr>
          <p:cNvCxnSpPr>
            <a:cxnSpLocks/>
          </p:cNvCxnSpPr>
          <p:nvPr/>
        </p:nvCxnSpPr>
        <p:spPr>
          <a:xfrm>
            <a:off x="649963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408674E-AC99-C4DC-8C55-C5BAF39CE429}"/>
              </a:ext>
            </a:extLst>
          </p:cNvPr>
          <p:cNvCxnSpPr>
            <a:cxnSpLocks/>
          </p:cNvCxnSpPr>
          <p:nvPr/>
        </p:nvCxnSpPr>
        <p:spPr>
          <a:xfrm>
            <a:off x="682371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3671A391-E887-FE7A-2963-19E46EAA795B}"/>
              </a:ext>
            </a:extLst>
          </p:cNvPr>
          <p:cNvCxnSpPr>
            <a:cxnSpLocks/>
          </p:cNvCxnSpPr>
          <p:nvPr/>
        </p:nvCxnSpPr>
        <p:spPr>
          <a:xfrm>
            <a:off x="714779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1F930BE-16F0-E22C-F624-B857B8BE5C83}"/>
              </a:ext>
            </a:extLst>
          </p:cNvPr>
          <p:cNvCxnSpPr>
            <a:cxnSpLocks/>
          </p:cNvCxnSpPr>
          <p:nvPr/>
        </p:nvCxnSpPr>
        <p:spPr>
          <a:xfrm>
            <a:off x="747187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583136F8-3D4A-C1BD-34E5-983467C18865}"/>
              </a:ext>
            </a:extLst>
          </p:cNvPr>
          <p:cNvCxnSpPr>
            <a:cxnSpLocks/>
          </p:cNvCxnSpPr>
          <p:nvPr/>
        </p:nvCxnSpPr>
        <p:spPr>
          <a:xfrm>
            <a:off x="779595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F0DF8C1-4BA5-163E-AAB8-7D918E8B1169}"/>
              </a:ext>
            </a:extLst>
          </p:cNvPr>
          <p:cNvCxnSpPr>
            <a:cxnSpLocks/>
          </p:cNvCxnSpPr>
          <p:nvPr/>
        </p:nvCxnSpPr>
        <p:spPr>
          <a:xfrm>
            <a:off x="812003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2F23C89-BAED-71E1-D9C6-C3AE03B188B7}"/>
              </a:ext>
            </a:extLst>
          </p:cNvPr>
          <p:cNvCxnSpPr>
            <a:cxnSpLocks/>
          </p:cNvCxnSpPr>
          <p:nvPr/>
        </p:nvCxnSpPr>
        <p:spPr>
          <a:xfrm>
            <a:off x="844411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458D5C7C-505F-C32C-41EE-EE431BD6822E}"/>
              </a:ext>
            </a:extLst>
          </p:cNvPr>
          <p:cNvCxnSpPr>
            <a:cxnSpLocks/>
          </p:cNvCxnSpPr>
          <p:nvPr/>
        </p:nvCxnSpPr>
        <p:spPr>
          <a:xfrm>
            <a:off x="876819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DA0C91CB-21F2-B0DE-EF4E-D68FADB98712}"/>
              </a:ext>
            </a:extLst>
          </p:cNvPr>
          <p:cNvCxnSpPr>
            <a:cxnSpLocks/>
          </p:cNvCxnSpPr>
          <p:nvPr/>
        </p:nvCxnSpPr>
        <p:spPr>
          <a:xfrm>
            <a:off x="909227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C03B424-FE07-492A-6DC5-A8DF20715403}"/>
              </a:ext>
            </a:extLst>
          </p:cNvPr>
          <p:cNvCxnSpPr>
            <a:cxnSpLocks/>
          </p:cNvCxnSpPr>
          <p:nvPr/>
        </p:nvCxnSpPr>
        <p:spPr>
          <a:xfrm>
            <a:off x="9416340" y="4185983"/>
            <a:ext cx="0" cy="39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05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C945E-42F0-AF9E-D7D5-544E7871D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F2FDD-D9C9-B06F-DDB5-E918902A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d’une poutre soumise à une charge répartie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5BA62C9-38C2-0AF4-9129-B6A981D5324C}"/>
              </a:ext>
            </a:extLst>
          </p:cNvPr>
          <p:cNvGrpSpPr/>
          <p:nvPr/>
        </p:nvGrpSpPr>
        <p:grpSpPr>
          <a:xfrm>
            <a:off x="6718812" y="2954956"/>
            <a:ext cx="4802114" cy="1786757"/>
            <a:chOff x="1466491" y="2941608"/>
            <a:chExt cx="8485517" cy="3157267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673C224-A1E3-E73B-5692-41292A8A2388}"/>
                </a:ext>
              </a:extLst>
            </p:cNvPr>
            <p:cNvGrpSpPr/>
            <p:nvPr/>
          </p:nvGrpSpPr>
          <p:grpSpPr>
            <a:xfrm>
              <a:off x="1466491" y="4597879"/>
              <a:ext cx="508958" cy="577970"/>
              <a:chOff x="1466491" y="4597879"/>
              <a:chExt cx="508958" cy="577970"/>
            </a:xfrm>
          </p:grpSpPr>
          <p:sp>
            <p:nvSpPr>
              <p:cNvPr id="4" name="Triangle isocèle 3">
                <a:extLst>
                  <a:ext uri="{FF2B5EF4-FFF2-40B4-BE49-F238E27FC236}">
                    <a16:creationId xmlns:a16="http://schemas.microsoft.com/office/drawing/2014/main" id="{356ED00C-A717-4311-2376-5624095BF422}"/>
                  </a:ext>
                </a:extLst>
              </p:cNvPr>
              <p:cNvSpPr/>
              <p:nvPr/>
            </p:nvSpPr>
            <p:spPr>
              <a:xfrm>
                <a:off x="1466491" y="4597879"/>
                <a:ext cx="508958" cy="448574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DBC03723-F12F-86CD-63E2-E68C08021922}"/>
                  </a:ext>
                </a:extLst>
              </p:cNvPr>
              <p:cNvSpPr/>
              <p:nvPr/>
            </p:nvSpPr>
            <p:spPr>
              <a:xfrm>
                <a:off x="1656272" y="5046453"/>
                <a:ext cx="129396" cy="1293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185DBC0E-61E6-57C8-0BBF-F38D6A848AC3}"/>
                  </a:ext>
                </a:extLst>
              </p:cNvPr>
              <p:cNvSpPr/>
              <p:nvPr/>
            </p:nvSpPr>
            <p:spPr>
              <a:xfrm>
                <a:off x="1483746" y="5046453"/>
                <a:ext cx="129396" cy="1293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C3EA4FE8-BBFC-3A0E-5B4B-50A663FB4B8B}"/>
                  </a:ext>
                </a:extLst>
              </p:cNvPr>
              <p:cNvSpPr/>
              <p:nvPr/>
            </p:nvSpPr>
            <p:spPr>
              <a:xfrm>
                <a:off x="1833114" y="5046453"/>
                <a:ext cx="129396" cy="1293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82DFDA63-C7B0-2C36-4773-25C1E3FE1B5A}"/>
                </a:ext>
              </a:extLst>
            </p:cNvPr>
            <p:cNvGrpSpPr/>
            <p:nvPr/>
          </p:nvGrpSpPr>
          <p:grpSpPr>
            <a:xfrm>
              <a:off x="9443050" y="4597879"/>
              <a:ext cx="508958" cy="577970"/>
              <a:chOff x="1466491" y="4597879"/>
              <a:chExt cx="508958" cy="577970"/>
            </a:xfrm>
          </p:grpSpPr>
          <p:sp>
            <p:nvSpPr>
              <p:cNvPr id="10" name="Triangle isocèle 9">
                <a:extLst>
                  <a:ext uri="{FF2B5EF4-FFF2-40B4-BE49-F238E27FC236}">
                    <a16:creationId xmlns:a16="http://schemas.microsoft.com/office/drawing/2014/main" id="{D2B91BF7-3641-42A9-3A6D-FF123397D925}"/>
                  </a:ext>
                </a:extLst>
              </p:cNvPr>
              <p:cNvSpPr/>
              <p:nvPr/>
            </p:nvSpPr>
            <p:spPr>
              <a:xfrm>
                <a:off x="1466491" y="4597879"/>
                <a:ext cx="508958" cy="448574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179B3417-6E3C-6200-B86B-1A84ECF56C56}"/>
                  </a:ext>
                </a:extLst>
              </p:cNvPr>
              <p:cNvSpPr/>
              <p:nvPr/>
            </p:nvSpPr>
            <p:spPr>
              <a:xfrm>
                <a:off x="1656272" y="5046453"/>
                <a:ext cx="129396" cy="1293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7638AD66-A4A9-A793-3041-2BFD33C0BF26}"/>
                  </a:ext>
                </a:extLst>
              </p:cNvPr>
              <p:cNvSpPr/>
              <p:nvPr/>
            </p:nvSpPr>
            <p:spPr>
              <a:xfrm>
                <a:off x="1483746" y="5046453"/>
                <a:ext cx="129396" cy="1293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E41D28B4-68AD-7AF7-651B-316D57CF67C3}"/>
                  </a:ext>
                </a:extLst>
              </p:cNvPr>
              <p:cNvSpPr/>
              <p:nvPr/>
            </p:nvSpPr>
            <p:spPr>
              <a:xfrm>
                <a:off x="1833114" y="5046453"/>
                <a:ext cx="129396" cy="1293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F30485D-8EBB-B0F8-110A-1236C8B73F8B}"/>
                </a:ext>
              </a:extLst>
            </p:cNvPr>
            <p:cNvCxnSpPr>
              <a:cxnSpLocks/>
            </p:cNvCxnSpPr>
            <p:nvPr/>
          </p:nvCxnSpPr>
          <p:spPr>
            <a:xfrm>
              <a:off x="1720970" y="4185983"/>
              <a:ext cx="7976559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C06DEDE-555D-5247-403D-EBFFADB852D1}"/>
                </a:ext>
              </a:extLst>
            </p:cNvPr>
            <p:cNvSpPr txBox="1"/>
            <p:nvPr/>
          </p:nvSpPr>
          <p:spPr>
            <a:xfrm>
              <a:off x="1466491" y="5175849"/>
              <a:ext cx="3493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A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57B6B4E-4B44-ECD3-CE16-F078C2D01C71}"/>
                </a:ext>
              </a:extLst>
            </p:cNvPr>
            <p:cNvSpPr txBox="1"/>
            <p:nvPr/>
          </p:nvSpPr>
          <p:spPr>
            <a:xfrm>
              <a:off x="9418609" y="5175849"/>
              <a:ext cx="3493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BE65E994-4E72-DD39-EA92-6882BCAAF143}"/>
                    </a:ext>
                  </a:extLst>
                </p:cNvPr>
                <p:cNvSpPr txBox="1"/>
                <p:nvPr/>
              </p:nvSpPr>
              <p:spPr>
                <a:xfrm>
                  <a:off x="6811996" y="3393631"/>
                  <a:ext cx="349370" cy="4029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BE65E994-4E72-DD39-EA92-6882BCAAF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1996" y="3393631"/>
                  <a:ext cx="349370" cy="402931"/>
                </a:xfrm>
                <a:prstGeom prst="rect">
                  <a:avLst/>
                </a:prstGeom>
                <a:blipFill>
                  <a:blip r:embed="rId2"/>
                  <a:stretch>
                    <a:fillRect t="-40541" r="-57576" b="-67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D606E7E-6D84-7B36-6917-EAA4CA84A585}"/>
                </a:ext>
              </a:extLst>
            </p:cNvPr>
            <p:cNvCxnSpPr/>
            <p:nvPr/>
          </p:nvCxnSpPr>
          <p:spPr>
            <a:xfrm>
              <a:off x="6573328" y="4597879"/>
              <a:ext cx="0" cy="1500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B62DEDEE-A13F-08FA-09B0-35D3F7532DA6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9697529" y="5175849"/>
              <a:ext cx="0" cy="750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56C40A1-A770-5C6F-3DD3-3E826EF49B9C}"/>
                </a:ext>
              </a:extLst>
            </p:cNvPr>
            <p:cNvCxnSpPr>
              <a:cxnSpLocks/>
            </p:cNvCxnSpPr>
            <p:nvPr/>
          </p:nvCxnSpPr>
          <p:spPr>
            <a:xfrm>
              <a:off x="1710907" y="5169932"/>
              <a:ext cx="0" cy="750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9D9CFE66-A325-98AA-A355-182FA00B789C}"/>
                </a:ext>
              </a:extLst>
            </p:cNvPr>
            <p:cNvCxnSpPr>
              <a:cxnSpLocks/>
            </p:cNvCxnSpPr>
            <p:nvPr/>
          </p:nvCxnSpPr>
          <p:spPr>
            <a:xfrm>
              <a:off x="1720970" y="5633049"/>
              <a:ext cx="4852358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136BC04-060F-4C5C-7A1C-CD1D22F0FB3F}"/>
                </a:ext>
              </a:extLst>
            </p:cNvPr>
            <p:cNvCxnSpPr>
              <a:cxnSpLocks/>
            </p:cNvCxnSpPr>
            <p:nvPr/>
          </p:nvCxnSpPr>
          <p:spPr>
            <a:xfrm>
              <a:off x="6573328" y="5632056"/>
              <a:ext cx="3124201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6F5CAFA-5407-2A98-6D17-B1B190AAEF13}"/>
                </a:ext>
              </a:extLst>
            </p:cNvPr>
            <p:cNvSpPr txBox="1"/>
            <p:nvPr/>
          </p:nvSpPr>
          <p:spPr>
            <a:xfrm>
              <a:off x="3812891" y="5046452"/>
              <a:ext cx="1198336" cy="652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3m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73F022B-9151-8665-2289-D05A677A42D6}"/>
                </a:ext>
              </a:extLst>
            </p:cNvPr>
            <p:cNvSpPr txBox="1"/>
            <p:nvPr/>
          </p:nvSpPr>
          <p:spPr>
            <a:xfrm>
              <a:off x="7877997" y="5046452"/>
              <a:ext cx="1065543" cy="652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2m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DA3B177-953E-CBC6-BF5B-E2DC0EB4FFA6}"/>
                </a:ext>
              </a:extLst>
            </p:cNvPr>
            <p:cNvSpPr/>
            <p:nvPr/>
          </p:nvSpPr>
          <p:spPr>
            <a:xfrm>
              <a:off x="1710907" y="4185983"/>
              <a:ext cx="7986621" cy="3926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69532EFE-EED5-A2CF-9815-07AEC3C64BA6}"/>
                </a:ext>
              </a:extLst>
            </p:cNvPr>
            <p:cNvCxnSpPr/>
            <p:nvPr/>
          </p:nvCxnSpPr>
          <p:spPr>
            <a:xfrm>
              <a:off x="6573328" y="2941608"/>
              <a:ext cx="0" cy="165627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1D289875-EF48-5F26-1731-87520CDBF975}"/>
                </a:ext>
              </a:extLst>
            </p:cNvPr>
            <p:cNvCxnSpPr>
              <a:cxnSpLocks/>
            </p:cNvCxnSpPr>
            <p:nvPr/>
          </p:nvCxnSpPr>
          <p:spPr>
            <a:xfrm>
              <a:off x="196251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B5B1A66E-73AC-041C-468C-D83B29721A4B}"/>
                </a:ext>
              </a:extLst>
            </p:cNvPr>
            <p:cNvCxnSpPr>
              <a:cxnSpLocks/>
            </p:cNvCxnSpPr>
            <p:nvPr/>
          </p:nvCxnSpPr>
          <p:spPr>
            <a:xfrm>
              <a:off x="228659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01742B15-BD58-F8C0-6928-2A65A47321E5}"/>
                </a:ext>
              </a:extLst>
            </p:cNvPr>
            <p:cNvCxnSpPr>
              <a:cxnSpLocks/>
            </p:cNvCxnSpPr>
            <p:nvPr/>
          </p:nvCxnSpPr>
          <p:spPr>
            <a:xfrm>
              <a:off x="261067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66E3AEA8-C354-9643-F136-B99DEAFBFB7E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5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780A30AE-A9C7-CD6C-6036-DE187B44B417}"/>
                </a:ext>
              </a:extLst>
            </p:cNvPr>
            <p:cNvCxnSpPr>
              <a:cxnSpLocks/>
            </p:cNvCxnSpPr>
            <p:nvPr/>
          </p:nvCxnSpPr>
          <p:spPr>
            <a:xfrm>
              <a:off x="325883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3B5D0C18-D1B4-5BF5-DCDD-3FBA3D9BFA0E}"/>
                </a:ext>
              </a:extLst>
            </p:cNvPr>
            <p:cNvCxnSpPr>
              <a:cxnSpLocks/>
            </p:cNvCxnSpPr>
            <p:nvPr/>
          </p:nvCxnSpPr>
          <p:spPr>
            <a:xfrm>
              <a:off x="358291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63FFBBDD-DF8C-9663-1327-0FB3EF72A461}"/>
                </a:ext>
              </a:extLst>
            </p:cNvPr>
            <p:cNvCxnSpPr>
              <a:cxnSpLocks/>
            </p:cNvCxnSpPr>
            <p:nvPr/>
          </p:nvCxnSpPr>
          <p:spPr>
            <a:xfrm>
              <a:off x="390699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3F63194A-8239-120F-2876-C3B364728C69}"/>
                </a:ext>
              </a:extLst>
            </p:cNvPr>
            <p:cNvCxnSpPr>
              <a:cxnSpLocks/>
            </p:cNvCxnSpPr>
            <p:nvPr/>
          </p:nvCxnSpPr>
          <p:spPr>
            <a:xfrm>
              <a:off x="423107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223EC436-3736-27BE-860B-0C2C5005844A}"/>
                </a:ext>
              </a:extLst>
            </p:cNvPr>
            <p:cNvCxnSpPr>
              <a:cxnSpLocks/>
            </p:cNvCxnSpPr>
            <p:nvPr/>
          </p:nvCxnSpPr>
          <p:spPr>
            <a:xfrm>
              <a:off x="455515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79380867-4BC7-FEC4-8D9A-77A13D1DDA5D}"/>
                </a:ext>
              </a:extLst>
            </p:cNvPr>
            <p:cNvCxnSpPr>
              <a:cxnSpLocks/>
            </p:cNvCxnSpPr>
            <p:nvPr/>
          </p:nvCxnSpPr>
          <p:spPr>
            <a:xfrm>
              <a:off x="487923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0591D176-8340-B356-F538-3A4FBEF82269}"/>
                </a:ext>
              </a:extLst>
            </p:cNvPr>
            <p:cNvCxnSpPr>
              <a:cxnSpLocks/>
            </p:cNvCxnSpPr>
            <p:nvPr/>
          </p:nvCxnSpPr>
          <p:spPr>
            <a:xfrm>
              <a:off x="520331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AA682496-37F4-B4CD-638A-E8C3F5C8AF41}"/>
                </a:ext>
              </a:extLst>
            </p:cNvPr>
            <p:cNvCxnSpPr>
              <a:cxnSpLocks/>
            </p:cNvCxnSpPr>
            <p:nvPr/>
          </p:nvCxnSpPr>
          <p:spPr>
            <a:xfrm>
              <a:off x="552739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B29DCF7C-5CC3-4EEF-2384-5FAF03A0DFEF}"/>
                </a:ext>
              </a:extLst>
            </p:cNvPr>
            <p:cNvCxnSpPr>
              <a:cxnSpLocks/>
            </p:cNvCxnSpPr>
            <p:nvPr/>
          </p:nvCxnSpPr>
          <p:spPr>
            <a:xfrm>
              <a:off x="585147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007120EC-8252-AFF1-6786-88F8C23D2F85}"/>
                </a:ext>
              </a:extLst>
            </p:cNvPr>
            <p:cNvCxnSpPr>
              <a:cxnSpLocks/>
            </p:cNvCxnSpPr>
            <p:nvPr/>
          </p:nvCxnSpPr>
          <p:spPr>
            <a:xfrm>
              <a:off x="617555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2F6F8C51-DF9E-2C59-FDA2-AB5BA4BA503B}"/>
                </a:ext>
              </a:extLst>
            </p:cNvPr>
            <p:cNvCxnSpPr>
              <a:cxnSpLocks/>
            </p:cNvCxnSpPr>
            <p:nvPr/>
          </p:nvCxnSpPr>
          <p:spPr>
            <a:xfrm>
              <a:off x="649963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A0AC789F-9811-4F81-73DC-A04E9A645B35}"/>
                </a:ext>
              </a:extLst>
            </p:cNvPr>
            <p:cNvCxnSpPr>
              <a:cxnSpLocks/>
            </p:cNvCxnSpPr>
            <p:nvPr/>
          </p:nvCxnSpPr>
          <p:spPr>
            <a:xfrm>
              <a:off x="682371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6D78B229-18F6-984F-C8FF-CB55B643E1AB}"/>
                </a:ext>
              </a:extLst>
            </p:cNvPr>
            <p:cNvCxnSpPr>
              <a:cxnSpLocks/>
            </p:cNvCxnSpPr>
            <p:nvPr/>
          </p:nvCxnSpPr>
          <p:spPr>
            <a:xfrm>
              <a:off x="714779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B7616334-8F3F-6CF2-D67F-BCBB2CA5237E}"/>
                </a:ext>
              </a:extLst>
            </p:cNvPr>
            <p:cNvCxnSpPr>
              <a:cxnSpLocks/>
            </p:cNvCxnSpPr>
            <p:nvPr/>
          </p:nvCxnSpPr>
          <p:spPr>
            <a:xfrm>
              <a:off x="747187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AAA68B47-6177-CD38-DF6D-5E07D6F1A3EC}"/>
                </a:ext>
              </a:extLst>
            </p:cNvPr>
            <p:cNvCxnSpPr>
              <a:cxnSpLocks/>
            </p:cNvCxnSpPr>
            <p:nvPr/>
          </p:nvCxnSpPr>
          <p:spPr>
            <a:xfrm>
              <a:off x="779595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676C0ED9-E33A-55F4-BC2F-FFC1ED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812003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4688BE97-E8B6-F709-6716-096F76C9EF4E}"/>
                </a:ext>
              </a:extLst>
            </p:cNvPr>
            <p:cNvCxnSpPr>
              <a:cxnSpLocks/>
            </p:cNvCxnSpPr>
            <p:nvPr/>
          </p:nvCxnSpPr>
          <p:spPr>
            <a:xfrm>
              <a:off x="844411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FD60982F-6C10-646B-F051-5CDEFCD56E0A}"/>
                </a:ext>
              </a:extLst>
            </p:cNvPr>
            <p:cNvCxnSpPr>
              <a:cxnSpLocks/>
            </p:cNvCxnSpPr>
            <p:nvPr/>
          </p:nvCxnSpPr>
          <p:spPr>
            <a:xfrm>
              <a:off x="876819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3B2B4550-0D5D-3210-4770-6F83F925D275}"/>
                </a:ext>
              </a:extLst>
            </p:cNvPr>
            <p:cNvCxnSpPr>
              <a:cxnSpLocks/>
            </p:cNvCxnSpPr>
            <p:nvPr/>
          </p:nvCxnSpPr>
          <p:spPr>
            <a:xfrm>
              <a:off x="909227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FFB2570F-D8A1-2F68-2FED-273A9C7D2590}"/>
                </a:ext>
              </a:extLst>
            </p:cNvPr>
            <p:cNvCxnSpPr>
              <a:cxnSpLocks/>
            </p:cNvCxnSpPr>
            <p:nvPr/>
          </p:nvCxnSpPr>
          <p:spPr>
            <a:xfrm>
              <a:off x="9416340" y="4185983"/>
              <a:ext cx="0" cy="39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53A05DC4-D5E1-1C2E-0279-87DF58591E6F}"/>
              </a:ext>
            </a:extLst>
          </p:cNvPr>
          <p:cNvSpPr txBox="1"/>
          <p:nvPr/>
        </p:nvSpPr>
        <p:spPr>
          <a:xfrm>
            <a:off x="259882" y="2194560"/>
            <a:ext cx="6149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Soit une poutre de 5m, posée en A et B, un </a:t>
            </a:r>
            <a:r>
              <a:rPr lang="fr-FR"/>
              <a:t>repère cartésien </a:t>
            </a:r>
            <a:r>
              <a:rPr lang="fr-FR" dirty="0"/>
              <a:t>Ro, A, x, y, z.</a:t>
            </a:r>
          </a:p>
          <a:p>
            <a:endParaRPr lang="fr-FR" dirty="0"/>
          </a:p>
          <a:p>
            <a:r>
              <a:rPr lang="fr-FR" dirty="0"/>
              <a:t>Un effort concentré F de 32KN </a:t>
            </a:r>
          </a:p>
          <a:p>
            <a:r>
              <a:rPr lang="fr-FR" dirty="0"/>
              <a:t>Une charge répartie Q; tel que q=24Kn.m</a:t>
            </a:r>
            <a:r>
              <a:rPr lang="fr-FR" baseline="30000" dirty="0"/>
              <a:t>-1</a:t>
            </a:r>
          </a:p>
          <a:p>
            <a:endParaRPr lang="fr-FR" dirty="0"/>
          </a:p>
          <a:p>
            <a:r>
              <a:rPr lang="fr-FR" dirty="0"/>
              <a:t>Calculer les efforts en A et en B, </a:t>
            </a:r>
          </a:p>
          <a:p>
            <a:r>
              <a:rPr lang="fr-FR" dirty="0"/>
              <a:t>Déterminer le torseur de cohésion dans chaque tronçon,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6F725AE-C08A-B840-DFCB-78BDF4DEAF88}"/>
              </a:ext>
            </a:extLst>
          </p:cNvPr>
          <p:cNvCxnSpPr>
            <a:cxnSpLocks/>
          </p:cNvCxnSpPr>
          <p:nvPr/>
        </p:nvCxnSpPr>
        <p:spPr>
          <a:xfrm flipH="1" flipV="1">
            <a:off x="6855088" y="2502567"/>
            <a:ext cx="0" cy="137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4644A17-03EA-D992-E20E-C214CB0C86DC}"/>
              </a:ext>
            </a:extLst>
          </p:cNvPr>
          <p:cNvCxnSpPr>
            <a:cxnSpLocks/>
          </p:cNvCxnSpPr>
          <p:nvPr/>
        </p:nvCxnSpPr>
        <p:spPr>
          <a:xfrm>
            <a:off x="6852463" y="3881340"/>
            <a:ext cx="4870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CF642B0-3C5D-E48A-DD2B-E5042558D682}"/>
                  </a:ext>
                </a:extLst>
              </p:cNvPr>
              <p:cNvSpPr txBox="1"/>
              <p:nvPr/>
            </p:nvSpPr>
            <p:spPr>
              <a:xfrm>
                <a:off x="6549721" y="2344850"/>
                <a:ext cx="366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CF642B0-3C5D-E48A-DD2B-E5042558D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721" y="2344850"/>
                <a:ext cx="366806" cy="369332"/>
              </a:xfrm>
              <a:prstGeom prst="rect">
                <a:avLst/>
              </a:prstGeom>
              <a:blipFill>
                <a:blip r:embed="rId3"/>
                <a:stretch>
                  <a:fillRect t="-21667" r="-2623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AB40C4B7-41F5-A2C5-E115-94650D13A619}"/>
                  </a:ext>
                </a:extLst>
              </p:cNvPr>
              <p:cNvSpPr txBox="1"/>
              <p:nvPr/>
            </p:nvSpPr>
            <p:spPr>
              <a:xfrm>
                <a:off x="11533687" y="3876150"/>
                <a:ext cx="366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AB40C4B7-41F5-A2C5-E115-94650D13A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687" y="3876150"/>
                <a:ext cx="366806" cy="369332"/>
              </a:xfrm>
              <a:prstGeom prst="rect">
                <a:avLst/>
              </a:prstGeom>
              <a:blipFill>
                <a:blip r:embed="rId4"/>
                <a:stretch>
                  <a:fillRect t="-21667" r="-2666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2178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81_TF11437505.potx" id="{B6B28B30-434A-44ED-A7AD-D9002B198BFB}" vid="{9C6040AD-F912-4FA0-BF90-A78807B94E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{23324501-6A77-4041-8B98-F9BB92DBEFD9}tf11437505_win32</Template>
  <TotalTime>5084</TotalTime>
  <Words>93</Words>
  <Application>Microsoft Office PowerPoint</Application>
  <PresentationFormat>Grand écran</PresentationFormat>
  <Paragraphs>23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Calibri</vt:lpstr>
      <vt:lpstr>Cambria Math</vt:lpstr>
      <vt:lpstr>Georgia Pro Cond Light</vt:lpstr>
      <vt:lpstr>Speak Pro</vt:lpstr>
      <vt:lpstr>RetrospectVTI</vt:lpstr>
      <vt:lpstr>Calculs de flexion</vt:lpstr>
      <vt:lpstr>Etude d’une poutre soumise à une charge répartie</vt:lpstr>
      <vt:lpstr>Etude d’une poutre soumise à une charge répartie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7</cp:revision>
  <dcterms:created xsi:type="dcterms:W3CDTF">2025-09-01T08:07:00Z</dcterms:created>
  <dcterms:modified xsi:type="dcterms:W3CDTF">2025-09-08T11:08:30Z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