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0"/>
  </p:notesMasterIdLst>
  <p:sldIdLst>
    <p:sldId id="256" r:id="rId2"/>
    <p:sldId id="261" r:id="rId3"/>
    <p:sldId id="262" r:id="rId4"/>
    <p:sldId id="298" r:id="rId5"/>
    <p:sldId id="263" r:id="rId6"/>
    <p:sldId id="264" r:id="rId7"/>
    <p:sldId id="265" r:id="rId8"/>
    <p:sldId id="301" r:id="rId9"/>
    <p:sldId id="302" r:id="rId10"/>
    <p:sldId id="266" r:id="rId11"/>
    <p:sldId id="306" r:id="rId12"/>
    <p:sldId id="305" r:id="rId13"/>
    <p:sldId id="267" r:id="rId14"/>
    <p:sldId id="299" r:id="rId15"/>
    <p:sldId id="307" r:id="rId16"/>
    <p:sldId id="300" r:id="rId17"/>
    <p:sldId id="276" r:id="rId18"/>
    <p:sldId id="303" r:id="rId19"/>
    <p:sldId id="304" r:id="rId20"/>
    <p:sldId id="295" r:id="rId21"/>
    <p:sldId id="268" r:id="rId22"/>
    <p:sldId id="296" r:id="rId23"/>
    <p:sldId id="310" r:id="rId24"/>
    <p:sldId id="315" r:id="rId25"/>
    <p:sldId id="269" r:id="rId26"/>
    <p:sldId id="311" r:id="rId27"/>
    <p:sldId id="312" r:id="rId28"/>
    <p:sldId id="313" r:id="rId29"/>
    <p:sldId id="314" r:id="rId30"/>
    <p:sldId id="270" r:id="rId31"/>
    <p:sldId id="290" r:id="rId32"/>
    <p:sldId id="272" r:id="rId33"/>
    <p:sldId id="273" r:id="rId34"/>
    <p:sldId id="274" r:id="rId35"/>
    <p:sldId id="275" r:id="rId36"/>
    <p:sldId id="309" r:id="rId37"/>
    <p:sldId id="292" r:id="rId38"/>
    <p:sldId id="294" r:id="rId39"/>
    <p:sldId id="277" r:id="rId40"/>
    <p:sldId id="293" r:id="rId41"/>
    <p:sldId id="291" r:id="rId42"/>
    <p:sldId id="278" r:id="rId43"/>
    <p:sldId id="279" r:id="rId44"/>
    <p:sldId id="280" r:id="rId45"/>
    <p:sldId id="281" r:id="rId46"/>
    <p:sldId id="308" r:id="rId47"/>
    <p:sldId id="282" r:id="rId48"/>
    <p:sldId id="283"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2" autoAdjust="0"/>
    <p:restoredTop sz="87586" autoAdjust="0"/>
  </p:normalViewPr>
  <p:slideViewPr>
    <p:cSldViewPr>
      <p:cViewPr varScale="1">
        <p:scale>
          <a:sx n="100" d="100"/>
          <a:sy n="100" d="100"/>
        </p:scale>
        <p:origin x="151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B35EC-5F33-4161-8430-02DE7B41A7F2}" type="datetimeFigureOut">
              <a:rPr lang="fr-FR" smtClean="0"/>
              <a:pPr/>
              <a:t>23/01/2023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BBC6D9-752D-4E57-ADB8-4D57457C1A7A}" type="slidenum">
              <a:rPr lang="fr-FR" smtClean="0"/>
              <a:pPr/>
              <a:t>‹N°›</a:t>
            </a:fld>
            <a:endParaRPr lang="fr-FR"/>
          </a:p>
        </p:txBody>
      </p:sp>
    </p:spTree>
    <p:extLst>
      <p:ext uri="{BB962C8B-B14F-4D97-AF65-F5344CB8AC3E}">
        <p14:creationId xmlns:p14="http://schemas.microsoft.com/office/powerpoint/2010/main" val="231745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8BBC6D9-752D-4E57-ADB8-4D57457C1A7A}" type="slidenum">
              <a:rPr lang="fr-FR" smtClean="0"/>
              <a:pPr/>
              <a:t>1</a:t>
            </a:fld>
            <a:endParaRPr lang="fr-FR"/>
          </a:p>
        </p:txBody>
      </p:sp>
    </p:spTree>
    <p:extLst>
      <p:ext uri="{BB962C8B-B14F-4D97-AF65-F5344CB8AC3E}">
        <p14:creationId xmlns:p14="http://schemas.microsoft.com/office/powerpoint/2010/main" val="1870294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29</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385540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8BBC6D9-752D-4E57-ADB8-4D57457C1A7A}" type="slidenum">
              <a:rPr lang="fr-FR" smtClean="0"/>
              <a:pPr/>
              <a:t>32</a:t>
            </a:fld>
            <a:endParaRPr lang="fr-FR"/>
          </a:p>
        </p:txBody>
      </p:sp>
    </p:spTree>
    <p:extLst>
      <p:ext uri="{BB962C8B-B14F-4D97-AF65-F5344CB8AC3E}">
        <p14:creationId xmlns:p14="http://schemas.microsoft.com/office/powerpoint/2010/main" val="283060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étape 1 / masse m de la dalle : m= ρ * V   [kg] = [kg/m3]*[m3] avec ρ = 2500 kg/m3 (béton armé)          V = 6 m * 4m * 0,2m = 4,8 m3 m = 2500 kg/m3 * 4,8 m3 = 12 000 kg étape 2 / aire de chargement du voile : le voile reprend la moitié du poids de la dalle soit 12 000 kg / 2 = 6 000 kg étape 3 / calcul charge linéique : ces 6 000 kg se répartissent sur 4 mètres linéaires donc la charge linéique FL vaut : FL = 6000 kg / 4 ml  [kg/ml] = [kg]/[ml] FL= 1500 kg / ml</a:t>
            </a:r>
          </a:p>
          <a:p>
            <a:endParaRPr lang="fr-FR" dirty="0"/>
          </a:p>
        </p:txBody>
      </p:sp>
      <p:sp>
        <p:nvSpPr>
          <p:cNvPr id="4" name="Espace réservé du numéro de diapositive 3"/>
          <p:cNvSpPr>
            <a:spLocks noGrp="1"/>
          </p:cNvSpPr>
          <p:nvPr>
            <p:ph type="sldNum" sz="quarter" idx="10"/>
          </p:nvPr>
        </p:nvSpPr>
        <p:spPr/>
        <p:txBody>
          <a:bodyPr/>
          <a:lstStyle/>
          <a:p>
            <a:fld id="{78BBC6D9-752D-4E57-ADB8-4D57457C1A7A}" type="slidenum">
              <a:rPr lang="fr-FR" smtClean="0"/>
              <a:pPr/>
              <a:t>46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cs typeface="Arial"/>
              </a:rPr>
              <a:t>BET Structure n’est pas maitre du projet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cs typeface="Arial"/>
              </a:rPr>
              <a:t>Il doit s’adapter :</a:t>
            </a:r>
          </a:p>
          <a:p>
            <a:r>
              <a:rPr lang="fr-FR" sz="1000" b="0" i="0" u="none" strike="noStrike" kern="1200" cap="none" spc="0" baseline="0" dirty="0">
                <a:solidFill>
                  <a:srgbClr val="000000"/>
                </a:solidFill>
                <a:uFillTx/>
                <a:latin typeface="Calibri" pitchFamily="34"/>
              </a:rPr>
              <a:t> </a:t>
            </a:r>
            <a:r>
              <a:rPr lang="fr-FR" sz="1200" b="0" i="0" u="none" strike="noStrike" kern="1200" cap="none" spc="0" baseline="0" dirty="0">
                <a:solidFill>
                  <a:srgbClr val="000000"/>
                </a:solidFill>
                <a:uFillTx/>
                <a:latin typeface="Calibri" pitchFamily="34"/>
              </a:rPr>
              <a:t>au projet de l’architecte</a:t>
            </a:r>
          </a:p>
          <a:p>
            <a:r>
              <a:rPr lang="fr-FR" sz="1000" b="0" i="0" u="none" strike="noStrike" kern="1200" cap="none" spc="0" baseline="0" dirty="0">
                <a:solidFill>
                  <a:srgbClr val="000000"/>
                </a:solidFill>
                <a:uFillTx/>
                <a:latin typeface="Calibri" pitchFamily="34"/>
              </a:rPr>
              <a:t> </a:t>
            </a:r>
            <a:r>
              <a:rPr lang="fr-FR" sz="1200" b="0" i="0" u="none" strike="noStrike" kern="1200" cap="none" spc="0" baseline="0" dirty="0">
                <a:solidFill>
                  <a:srgbClr val="000000"/>
                </a:solidFill>
                <a:uFillTx/>
                <a:latin typeface="Calibri" pitchFamily="34"/>
              </a:rPr>
              <a:t>aux capacités techniques de l’entreprise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u="none" strike="noStrike" kern="1200" cap="none" spc="0" baseline="0" dirty="0">
                <a:solidFill>
                  <a:srgbClr val="000000"/>
                </a:solidFill>
                <a:uFillTx/>
                <a:latin typeface="Calibri" pitchFamily="34"/>
              </a:rPr>
              <a:t> </a:t>
            </a:r>
            <a:r>
              <a:rPr lang="fr-FR" sz="1200" b="0" i="0" u="none" strike="noStrike" kern="1200" cap="none" spc="0" baseline="0" dirty="0">
                <a:solidFill>
                  <a:srgbClr val="000000"/>
                </a:solidFill>
                <a:uFillTx/>
                <a:latin typeface="Calibri" pitchFamily="34"/>
              </a:rPr>
              <a:t>au terrain sur lequel doit être construit l’ouvrage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cs typeface="Arial"/>
              </a:rPr>
              <a:t>Il doit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rPr>
              <a:t>Trouver un système porteur (ossature)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rPr>
              <a:t>Déterminer les charges appliquées et Calculer ce système</a:t>
            </a:r>
            <a:endParaRPr lang="fr-FR" sz="1200" b="0" i="0" u="none" strike="noStrike" kern="1200" cap="none" spc="0" baseline="0" dirty="0">
              <a:solidFill>
                <a:srgbClr val="000000"/>
              </a:solidFill>
              <a:uFillTx/>
              <a:latin typeface="Calibri" pitchFamily="3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rPr>
              <a:t> Calculer le système de </a:t>
            </a:r>
            <a:r>
              <a:rPr lang="fr-FR" sz="1200" b="0" i="0" u="none" strike="noStrike" kern="1200" cap="none" spc="0" baseline="0" dirty="0">
                <a:solidFill>
                  <a:srgbClr val="000000"/>
                </a:solidFill>
                <a:uFillTx/>
                <a:latin typeface="Calibri" pitchFamily="34"/>
                <a:hlinkClick r:id="rId2" action="ppaction://hlinksldjump"/>
              </a:rPr>
              <a:t>fondations</a:t>
            </a:r>
            <a:endParaRPr lang="fr-FR" sz="1200" b="0" i="0" u="none" strike="noStrike" kern="1200" cap="none" spc="0" baseline="0" dirty="0">
              <a:solidFill>
                <a:srgbClr val="000000"/>
              </a:solidFill>
              <a:uFillTx/>
              <a:latin typeface="Calibri" pitchFamily="34"/>
            </a:endParaRPr>
          </a:p>
          <a:p>
            <a:endParaRPr lang="fr-FR" dirty="0"/>
          </a:p>
        </p:txBody>
      </p:sp>
      <p:sp>
        <p:nvSpPr>
          <p:cNvPr id="4" name="Espace réservé du numéro de diapositive 3"/>
          <p:cNvSpPr>
            <a:spLocks noGrp="1"/>
          </p:cNvSpPr>
          <p:nvPr>
            <p:ph type="sldNum" sz="quarter" idx="10"/>
          </p:nvPr>
        </p:nvSpPr>
        <p:spPr/>
        <p:txBody>
          <a:bodyPr/>
          <a:lstStyle/>
          <a:p>
            <a:fld id="{78BBC6D9-752D-4E57-ADB8-4D57457C1A7A}" type="slidenum">
              <a:rPr lang="fr-FR" smtClean="0"/>
              <a:pPr/>
              <a:t>2</a:t>
            </a:fld>
            <a:endParaRPr lang="fr-FR"/>
          </a:p>
        </p:txBody>
      </p:sp>
    </p:spTree>
    <p:extLst>
      <p:ext uri="{BB962C8B-B14F-4D97-AF65-F5344CB8AC3E}">
        <p14:creationId xmlns:p14="http://schemas.microsoft.com/office/powerpoint/2010/main" val="258259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22</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385540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23</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38554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24</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782768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25</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38554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26</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38554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27</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385540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ln w="12701">
            <a:solidFill>
              <a:srgbClr val="000000"/>
            </a:solidFill>
            <a:prstDash val="solid"/>
            <a:miter/>
          </a:ln>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97D1E2-C3DB-44CF-8AA0-5F03F62F3AA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28</a:t>
            </a:fld>
            <a:endParaRPr lang="fr-FR" sz="1200" b="0" i="0" u="none" strike="noStrike" kern="1200" cap="none" spc="0" baseline="0">
              <a:solidFill>
                <a:srgbClr val="000000"/>
              </a:solidFill>
              <a:uFillTx/>
              <a:latin typeface="Calibri"/>
            </a:endParaRPr>
          </a:p>
        </p:txBody>
      </p:sp>
      <p:sp>
        <p:nvSpPr>
          <p:cNvPr id="5" name="Espace réservé du pied de page 4"/>
          <p:cNvSpPr>
            <a:spLocks noGrp="1"/>
          </p:cNvSpPr>
          <p:nvPr>
            <p:ph type="ftr" sz="quarter" idx="10"/>
          </p:nvPr>
        </p:nvSpPr>
        <p:spPr/>
        <p:txBody>
          <a:bodyPr/>
          <a:lstStyle/>
          <a:p>
            <a:pPr lvl="0"/>
            <a:endParaRPr lang="fr-FR"/>
          </a:p>
        </p:txBody>
      </p:sp>
    </p:spTree>
    <p:extLst>
      <p:ext uri="{BB962C8B-B14F-4D97-AF65-F5344CB8AC3E}">
        <p14:creationId xmlns:p14="http://schemas.microsoft.com/office/powerpoint/2010/main" val="138554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57290" y="4357694"/>
            <a:ext cx="6400800" cy="1752600"/>
          </a:xfrm>
        </p:spPr>
        <p:txBody>
          <a:bodyPr/>
          <a:lstStyle>
            <a:lvl1pPr marL="0" indent="0" algn="ctr">
              <a:buNone/>
              <a:defRPr sz="1600" b="1" cap="all" spc="250" baseline="0">
                <a:solidFill>
                  <a:schemeClr val="tx1"/>
                </a:solidFill>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dirty="0"/>
              <a:t>Cliquez pour modifier le style des sous-titres du masque</a:t>
            </a:r>
            <a:endParaRPr kumimoji="0" lang="en-US" dirty="0"/>
          </a:p>
        </p:txBody>
      </p:sp>
      <p:sp>
        <p:nvSpPr>
          <p:cNvPr id="28" name="Espace réservé de la date 27"/>
          <p:cNvSpPr>
            <a:spLocks noGrp="1"/>
          </p:cNvSpPr>
          <p:nvPr>
            <p:ph type="dt" sz="half" idx="10"/>
          </p:nvPr>
        </p:nvSpPr>
        <p:spPr>
          <a:xfrm>
            <a:off x="5791200" y="6404984"/>
            <a:ext cx="3044952" cy="365760"/>
          </a:xfrm>
          <a:prstGeom prst="rect">
            <a:avLst/>
          </a:prstGeom>
        </p:spPr>
        <p:txBody>
          <a:bodyPr/>
          <a:lstStyle>
            <a:lvl1pPr>
              <a:defRPr>
                <a:latin typeface="Calibri" pitchFamily="34" charset="0"/>
              </a:defRPr>
            </a:lvl1pPr>
          </a:lstStyle>
          <a:p>
            <a:endParaRPr lang="fr-BE" dirty="0"/>
          </a:p>
        </p:txBody>
      </p:sp>
      <p:sp>
        <p:nvSpPr>
          <p:cNvPr id="17" name="Espace réservé du pied de page 16"/>
          <p:cNvSpPr>
            <a:spLocks noGrp="1"/>
          </p:cNvSpPr>
          <p:nvPr>
            <p:ph type="ftr" sz="quarter" idx="11"/>
          </p:nvPr>
        </p:nvSpPr>
        <p:spPr/>
        <p:txBody>
          <a:bodyPr/>
          <a:lstStyle>
            <a:lvl1pPr>
              <a:defRPr>
                <a:latin typeface="Calibri" pitchFamily="34" charset="0"/>
              </a:defRPr>
            </a:lvl1pPr>
          </a:lstStyle>
          <a:p>
            <a:r>
              <a:rPr lang="fr-FR"/>
              <a:t>Structures Porteuses - Descente de Charges</a:t>
            </a:r>
            <a:endParaRPr lang="fr-BE" dirty="0"/>
          </a:p>
        </p:txBody>
      </p:sp>
      <p:sp>
        <p:nvSpPr>
          <p:cNvPr id="7" name="Connecteur droit 6"/>
          <p:cNvSpPr>
            <a:spLocks noChangeShapeType="1"/>
          </p:cNvSpPr>
          <p:nvPr/>
        </p:nvSpPr>
        <p:spPr bwMode="auto">
          <a:xfrm>
            <a:off x="142844" y="2500306"/>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3786182" y="1785926"/>
            <a:ext cx="1571636" cy="150019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685800" y="381000"/>
            <a:ext cx="7772400" cy="1752600"/>
          </a:xfrm>
        </p:spPr>
        <p:txBody>
          <a:bodyPr anchor="b"/>
          <a:lstStyle>
            <a:lvl1pPr>
              <a:defRPr sz="4200">
                <a:solidFill>
                  <a:schemeClr val="bg1">
                    <a:lumMod val="50000"/>
                  </a:schemeClr>
                </a:solidFill>
                <a:latin typeface="Calibri" pitchFamily="34" charset="0"/>
              </a:defRPr>
            </a:lvl1pPr>
          </a:lstStyle>
          <a:p>
            <a:r>
              <a:rPr kumimoji="0" lang="fr-FR" dirty="0"/>
              <a:t>Cliquez pour modifier le style du titre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Calibri" pitchFamily="34" charset="0"/>
              </a:defRPr>
            </a:lvl1pPr>
          </a:lstStyle>
          <a:p>
            <a:r>
              <a:rPr kumimoji="0" lang="fr-FR" dirty="0"/>
              <a:t>Cliquez pour modifier le style du titre</a:t>
            </a:r>
            <a:endParaRPr kumimoji="0" lang="en-US" dirty="0"/>
          </a:p>
        </p:txBody>
      </p:sp>
      <p:sp>
        <p:nvSpPr>
          <p:cNvPr id="4" name="Espace réservé du pied de page 3"/>
          <p:cNvSpPr>
            <a:spLocks noGrp="1"/>
          </p:cNvSpPr>
          <p:nvPr>
            <p:ph type="ftr" sz="quarter" idx="11"/>
          </p:nvPr>
        </p:nvSpPr>
        <p:spPr/>
        <p:txBody>
          <a:bodyPr/>
          <a:lstStyle>
            <a:lvl1pPr>
              <a:defRPr>
                <a:latin typeface="Calibri" pitchFamily="34" charset="0"/>
              </a:defRPr>
            </a:lvl1pPr>
          </a:lstStyle>
          <a:p>
            <a:r>
              <a:rPr lang="fr-FR"/>
              <a:t>Structures Porteuses - Descente de Charges</a:t>
            </a:r>
            <a:endParaRPr lang="fr-BE" dirty="0"/>
          </a:p>
        </p:txBody>
      </p:sp>
      <p:sp>
        <p:nvSpPr>
          <p:cNvPr id="5" name="Espace réservé du numéro de diapositive 4"/>
          <p:cNvSpPr>
            <a:spLocks noGrp="1"/>
          </p:cNvSpPr>
          <p:nvPr>
            <p:ph type="sldNum" sz="quarter" idx="12"/>
          </p:nvPr>
        </p:nvSpPr>
        <p:spPr>
          <a:xfrm>
            <a:off x="8501090" y="6286520"/>
            <a:ext cx="457200" cy="441325"/>
          </a:xfrm>
        </p:spPr>
        <p:txBody>
          <a:bodyPr/>
          <a:lstStyle>
            <a:lvl1pPr>
              <a:defRPr>
                <a:solidFill>
                  <a:schemeClr val="bg1"/>
                </a:solidFill>
              </a:defRPr>
            </a:lvl1p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Espace réservé du pied de page 2"/>
          <p:cNvSpPr>
            <a:spLocks noGrp="1"/>
          </p:cNvSpPr>
          <p:nvPr>
            <p:ph type="ftr" sz="quarter" idx="11"/>
          </p:nvPr>
        </p:nvSpPr>
        <p:spPr/>
        <p:txBody>
          <a:bodyPr/>
          <a:lstStyle>
            <a:lvl1pPr>
              <a:defRPr>
                <a:latin typeface="Calibri" pitchFamily="34" charset="0"/>
              </a:defRPr>
            </a:lvl1pPr>
          </a:lstStyle>
          <a:p>
            <a:r>
              <a:rPr lang="fr-FR"/>
              <a:t>Structures Porteuses - Descente de Charges</a:t>
            </a:r>
            <a:endParaRPr lang="fr-BE" dirty="0"/>
          </a:p>
        </p:txBody>
      </p:sp>
      <p:sp>
        <p:nvSpPr>
          <p:cNvPr id="4" name="Espace réservé du numéro de diapositive 3"/>
          <p:cNvSpPr>
            <a:spLocks noGrp="1"/>
          </p:cNvSpPr>
          <p:nvPr>
            <p:ph type="sldNum" sz="quarter" idx="12"/>
          </p:nvPr>
        </p:nvSpPr>
        <p:spPr>
          <a:xfrm>
            <a:off x="8358214" y="6345262"/>
            <a:ext cx="609600" cy="441324"/>
          </a:xfrm>
        </p:spPr>
        <p:txBody>
          <a:bodyPr/>
          <a:lstStyle>
            <a:lvl1pPr>
              <a:defRPr>
                <a:solidFill>
                  <a:srgbClr val="FFFFFF"/>
                </a:solidFill>
                <a:latin typeface="Calibri" pitchFamily="34" charset="0"/>
              </a:defRPr>
            </a:lvl1p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latin typeface="Calibri" pitchFamily="34" charset="0"/>
              </a:defRPr>
            </a:lvl1pPr>
          </a:lstStyle>
          <a:p>
            <a:r>
              <a:rPr lang="fr-FR"/>
              <a:t>Structures Porteuses - Descente de Charges</a:t>
            </a:r>
            <a:endParaRPr lang="fr-BE"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8429652" y="6345261"/>
            <a:ext cx="457200" cy="441325"/>
          </a:xfrm>
          <a:prstGeom prst="rect">
            <a:avLst/>
          </a:prstGeom>
        </p:spPr>
        <p:txBody>
          <a:bodyPr vert="horz" lIns="45720" rIns="45720" anchor="ctr">
            <a:normAutofit/>
          </a:bodyPr>
          <a:lstStyle>
            <a:lvl1pPr algn="ctr" eaLnBrk="1" latinLnBrk="0" hangingPunct="1">
              <a:defRPr kumimoji="0" sz="1600">
                <a:solidFill>
                  <a:schemeClr val="bg1"/>
                </a:solidFill>
                <a:latin typeface="Calibri" pitchFamily="34" charset="0"/>
              </a:defRPr>
            </a:lvl1pPr>
          </a:lstStyle>
          <a:p>
            <a:fld id="{CF4668DC-857F-487D-BFFA-8C0CA5037977}" type="slidenum">
              <a:rPr lang="fr-BE" smtClean="0"/>
              <a:pPr/>
              <a:t>‹N°›</a:t>
            </a:fld>
            <a:endParaRPr lang="fr-BE" dirty="0"/>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fr-FR" dirty="0"/>
              <a:t>Cliquez pour modifier le style du titre</a:t>
            </a:r>
            <a:endParaRPr kumimoji="0" lang="en-US" dirty="0"/>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fr-FR" dirty="0"/>
              <a:t>Cliquez pour modifier les styles du texte du masque</a:t>
            </a:r>
          </a:p>
          <a:p>
            <a:pPr lvl="1" eaLnBrk="1" latinLnBrk="0" hangingPunct="1"/>
            <a:r>
              <a:rPr kumimoji="0" lang="fr-FR" dirty="0"/>
              <a:t>Deuxième niveau</a:t>
            </a:r>
          </a:p>
          <a:p>
            <a:pPr lvl="2" eaLnBrk="1" latinLnBrk="0" hangingPunct="1"/>
            <a:r>
              <a:rPr kumimoji="0" lang="fr-FR" dirty="0"/>
              <a:t>Troisième niveau</a:t>
            </a:r>
          </a:p>
          <a:p>
            <a:pPr lvl="3" eaLnBrk="1" latinLnBrk="0" hangingPunct="1"/>
            <a:r>
              <a:rPr kumimoji="0" lang="fr-FR" dirty="0"/>
              <a:t>Quatrième niveau</a:t>
            </a:r>
          </a:p>
          <a:p>
            <a:pPr lvl="4" eaLnBrk="1" latinLnBrk="0" hangingPunct="1"/>
            <a:r>
              <a:rPr kumimoji="0" lang="fr-FR" dirty="0"/>
              <a:t>Cinquième niveau</a:t>
            </a:r>
            <a:endParaRPr kumimoji="0" lang="en-US" dirty="0"/>
          </a:p>
        </p:txBody>
      </p:sp>
    </p:spTree>
  </p:cSld>
  <p:clrMap bg1="lt1" tx1="dk1" bg2="lt2" tx2="dk2" accent1="accent1" accent2="accent2" accent3="accent3" accent4="accent4" accent5="accent5" accent6="accent6" hlink="hlink" folHlink="folHlink"/>
  <p:sldLayoutIdLst>
    <p:sldLayoutId id="2147483709" r:id="rId1"/>
    <p:sldLayoutId id="2147483714" r:id="rId2"/>
    <p:sldLayoutId id="2147483715" r:id="rId3"/>
  </p:sldLayoutIdLst>
  <p:hf sldNum="0" hdr="0" dt="0"/>
  <p:txStyles>
    <p:titleStyle>
      <a:lvl1pPr algn="ctr" rtl="0" eaLnBrk="1" latinLnBrk="0" hangingPunct="1">
        <a:spcBef>
          <a:spcPct val="0"/>
        </a:spcBef>
        <a:buNone/>
        <a:defRPr kumimoji="0" sz="3300" kern="1200">
          <a:solidFill>
            <a:schemeClr val="accent3">
              <a:shade val="75000"/>
            </a:schemeClr>
          </a:solidFill>
          <a:latin typeface="Calibri" pitchFamily="34" charset="0"/>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Calibri" pitchFamily="34" charset="0"/>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Calibri" pitchFamily="34" charset="0"/>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Calibri" pitchFamily="34" charset="0"/>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Calibri" pitchFamily="34" charset="0"/>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Calibri" pitchFamily="34"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wmf"/><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3.xml"/><Relationship Id="rId4" Type="http://schemas.openxmlformats.org/officeDocument/2006/relationships/image" Target="../media/image55.wmf"/></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2.w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00166" y="3929066"/>
            <a:ext cx="6400800" cy="1752600"/>
          </a:xfrm>
        </p:spPr>
        <p:txBody>
          <a:bodyPr>
            <a:normAutofit/>
          </a:bodyPr>
          <a:lstStyle/>
          <a:p>
            <a:r>
              <a:rPr lang="fr-FR" sz="2400" b="0" i="1" dirty="0">
                <a:latin typeface="Calibri" pitchFamily="34" charset="0"/>
              </a:rPr>
              <a:t>La descente de Charge</a:t>
            </a:r>
          </a:p>
        </p:txBody>
      </p:sp>
      <p:sp>
        <p:nvSpPr>
          <p:cNvPr id="2" name="Titre 1"/>
          <p:cNvSpPr>
            <a:spLocks noGrp="1"/>
          </p:cNvSpPr>
          <p:nvPr>
            <p:ph type="ctrTitle"/>
          </p:nvPr>
        </p:nvSpPr>
        <p:spPr>
          <a:xfrm>
            <a:off x="685800" y="-142900"/>
            <a:ext cx="7772400" cy="1752600"/>
          </a:xfrm>
        </p:spPr>
        <p:txBody>
          <a:bodyPr/>
          <a:lstStyle/>
          <a:p>
            <a:r>
              <a:rPr lang="fr-FR" dirty="0"/>
              <a:t>Architecture, structures et constructions</a:t>
            </a:r>
            <a:endParaRPr lang="fr-FR" dirty="0">
              <a:latin typeface="Calibri" pitchFamily="34" charset="0"/>
            </a:endParaRPr>
          </a:p>
        </p:txBody>
      </p:sp>
      <p:pic>
        <p:nvPicPr>
          <p:cNvPr id="6" name="Image 5" descr="NouvelElement84"/>
          <p:cNvPicPr/>
          <p:nvPr/>
        </p:nvPicPr>
        <p:blipFill>
          <a:blip r:embed="rId3">
            <a:clrChange>
              <a:clrFrom>
                <a:srgbClr val="FFFFFF"/>
              </a:clrFrom>
              <a:clrTo>
                <a:srgbClr val="FFFFFF">
                  <a:alpha val="0"/>
                </a:srgbClr>
              </a:clrTo>
            </a:clrChange>
          </a:blip>
          <a:srcRect/>
          <a:stretch>
            <a:fillRect/>
          </a:stretch>
        </p:blipFill>
        <p:spPr bwMode="auto">
          <a:xfrm>
            <a:off x="4000496" y="2143116"/>
            <a:ext cx="1285884" cy="78581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p:cNvSpPr txBox="1"/>
          <p:nvPr/>
        </p:nvSpPr>
        <p:spPr>
          <a:xfrm>
            <a:off x="611560" y="723799"/>
            <a:ext cx="767521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strike="noStrike" kern="1200" cap="none" spc="0" baseline="0" dirty="0">
                <a:solidFill>
                  <a:srgbClr val="0070C0"/>
                </a:solidFill>
                <a:uFillTx/>
                <a:latin typeface="Calibri" pitchFamily="34"/>
                <a:cs typeface="Arial"/>
              </a:rPr>
              <a:t>b) </a:t>
            </a:r>
            <a:r>
              <a:rPr lang="fr-FR" sz="2800" b="1" u="sng" dirty="0">
                <a:solidFill>
                  <a:srgbClr val="0070C0"/>
                </a:solidFill>
                <a:latin typeface="Calibri"/>
                <a:ea typeface="Times New Roman"/>
                <a:cs typeface="Times New Roman"/>
              </a:rPr>
              <a:t>Fonction ‘’porter’’ - porteurs verticaux </a:t>
            </a:r>
            <a:r>
              <a:rPr lang="fr-FR" sz="2800" b="1" i="1" u="sng" strike="noStrike" kern="1200" cap="none" spc="0" baseline="0" dirty="0">
                <a:solidFill>
                  <a:srgbClr val="0070C0"/>
                </a:solidFill>
                <a:uFillTx/>
                <a:latin typeface="Calibri" pitchFamily="34"/>
                <a:cs typeface="Arial"/>
              </a:rPr>
              <a:t>:</a:t>
            </a:r>
          </a:p>
        </p:txBody>
      </p:sp>
      <p:sp>
        <p:nvSpPr>
          <p:cNvPr id="3" name="ZoneTexte 7"/>
          <p:cNvSpPr txBox="1"/>
          <p:nvPr/>
        </p:nvSpPr>
        <p:spPr>
          <a:xfrm>
            <a:off x="857224" y="2260583"/>
            <a:ext cx="8001056" cy="954103"/>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pitchFamily="34"/>
                <a:cs typeface="Arial"/>
              </a:rPr>
              <a:t>-Les</a:t>
            </a:r>
            <a:r>
              <a:rPr lang="fr-FR" sz="2800" b="0" i="0" u="none" strike="noStrike" kern="1200" cap="none" spc="0" baseline="0" dirty="0">
                <a:solidFill>
                  <a:srgbClr val="FF0000"/>
                </a:solidFill>
                <a:uFillTx/>
                <a:latin typeface="Calibri" pitchFamily="34"/>
                <a:cs typeface="Arial"/>
              </a:rPr>
              <a:t> </a:t>
            </a:r>
            <a:r>
              <a:rPr lang="fr-FR" sz="2800" b="1" i="0" u="none" strike="noStrike" kern="1200" cap="none" spc="0" baseline="0" dirty="0">
                <a:solidFill>
                  <a:srgbClr val="FF0000"/>
                </a:solidFill>
                <a:uFillTx/>
                <a:latin typeface="Calibri" pitchFamily="34"/>
                <a:cs typeface="Arial"/>
              </a:rPr>
              <a:t>poteaux</a:t>
            </a:r>
            <a:r>
              <a:rPr lang="fr-FR" sz="2800" b="0" i="0" u="none" strike="noStrike" kern="1200" cap="none" spc="0" baseline="0" dirty="0">
                <a:solidFill>
                  <a:srgbClr val="FF0000"/>
                </a:solidFill>
                <a:uFillTx/>
                <a:latin typeface="Calibri" pitchFamily="34"/>
                <a:cs typeface="Arial"/>
              </a:rPr>
              <a:t> </a:t>
            </a:r>
            <a:r>
              <a:rPr lang="fr-FR" sz="2800" b="0" i="0" u="none" strike="noStrike" kern="1200" cap="none" spc="0" baseline="0" dirty="0">
                <a:solidFill>
                  <a:srgbClr val="000000"/>
                </a:solidFill>
                <a:uFillTx/>
                <a:latin typeface="Calibri" pitchFamily="34"/>
                <a:cs typeface="Arial"/>
              </a:rPr>
              <a:t>pour reprendre les charges des poutres ou des dalles.</a:t>
            </a:r>
          </a:p>
        </p:txBody>
      </p:sp>
      <p:sp>
        <p:nvSpPr>
          <p:cNvPr id="4" name="ZoneTexte 8"/>
          <p:cNvSpPr txBox="1"/>
          <p:nvPr/>
        </p:nvSpPr>
        <p:spPr>
          <a:xfrm>
            <a:off x="857224" y="3117839"/>
            <a:ext cx="8001056" cy="954103"/>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pitchFamily="34"/>
                <a:cs typeface="Arial"/>
              </a:rPr>
              <a:t>-Les </a:t>
            </a:r>
            <a:r>
              <a:rPr lang="fr-FR" sz="2800" b="1" i="0" u="none" strike="noStrike" kern="1200" cap="none" spc="0" baseline="0" dirty="0">
                <a:solidFill>
                  <a:srgbClr val="FF0000"/>
                </a:solidFill>
                <a:uFillTx/>
                <a:latin typeface="Calibri" pitchFamily="34"/>
                <a:cs typeface="Arial"/>
              </a:rPr>
              <a:t>voiles</a:t>
            </a:r>
            <a:r>
              <a:rPr lang="fr-FR" sz="2800" b="0" i="0" u="none" strike="noStrike" kern="1200" cap="none" spc="0" baseline="0" dirty="0">
                <a:solidFill>
                  <a:srgbClr val="FF0000"/>
                </a:solidFill>
                <a:uFillTx/>
                <a:latin typeface="Calibri" pitchFamily="34"/>
                <a:cs typeface="Arial"/>
              </a:rPr>
              <a:t> </a:t>
            </a:r>
            <a:r>
              <a:rPr lang="fr-FR" sz="2800" b="0" i="0" u="none" strike="noStrike" kern="1200" cap="none" spc="0" baseline="0" dirty="0">
                <a:solidFill>
                  <a:srgbClr val="000000"/>
                </a:solidFill>
                <a:uFillTx/>
                <a:latin typeface="Calibri" pitchFamily="34"/>
                <a:cs typeface="Arial"/>
              </a:rPr>
              <a:t>pour reprendre les charges des dalles, et permettre un cloisonnement.</a:t>
            </a:r>
          </a:p>
        </p:txBody>
      </p:sp>
      <p:pic>
        <p:nvPicPr>
          <p:cNvPr id="5" name="Picture 2"/>
          <p:cNvPicPr>
            <a:picLocks noChangeAspect="1"/>
          </p:cNvPicPr>
          <p:nvPr/>
        </p:nvPicPr>
        <p:blipFill>
          <a:blip r:embed="rId2" cstate="print"/>
          <a:srcRect/>
          <a:stretch>
            <a:fillRect/>
          </a:stretch>
        </p:blipFill>
        <p:spPr>
          <a:xfrm>
            <a:off x="3276604" y="3985721"/>
            <a:ext cx="5653114" cy="2372237"/>
          </a:xfrm>
          <a:prstGeom prst="rect">
            <a:avLst/>
          </a:prstGeom>
          <a:noFill/>
          <a:ln>
            <a:solidFill>
              <a:schemeClr val="tx1"/>
            </a:solidFill>
          </a:ln>
        </p:spPr>
      </p:pic>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357158" y="1214422"/>
            <a:ext cx="8572560" cy="1200329"/>
          </a:xfrm>
          <a:prstGeom prst="rect">
            <a:avLst/>
          </a:prstGeom>
        </p:spPr>
        <p:txBody>
          <a:bodyPr wrap="square">
            <a:spAutoFit/>
          </a:bodyPr>
          <a:lstStyle/>
          <a:p>
            <a:pPr algn="just"/>
            <a:r>
              <a:rPr lang="fr-FR" sz="2400" dirty="0">
                <a:latin typeface="Calibri" pitchFamily="34" charset="0"/>
                <a:ea typeface="Times New Roman"/>
                <a:cs typeface="Calibri" pitchFamily="34" charset="0"/>
              </a:rPr>
              <a:t>Eléments permettant de faire transiter l’ensemble des charges </a:t>
            </a:r>
            <a:r>
              <a:rPr lang="fr-FR" sz="2400" b="1" dirty="0">
                <a:latin typeface="Calibri" pitchFamily="34" charset="0"/>
                <a:ea typeface="Times New Roman"/>
                <a:cs typeface="Calibri" pitchFamily="34" charset="0"/>
              </a:rPr>
              <a:t>vers les fondations</a:t>
            </a:r>
            <a:r>
              <a:rPr lang="fr-FR" sz="2400" dirty="0">
                <a:latin typeface="Calibri" pitchFamily="34" charset="0"/>
                <a:ea typeface="Times New Roman"/>
                <a:cs typeface="Calibri" pitchFamily="34" charset="0"/>
              </a:rPr>
              <a:t> et le sol. D’allure verticale, ils fonctionnent essentiellement en </a:t>
            </a:r>
            <a:r>
              <a:rPr lang="fr-FR" sz="2400" b="1" dirty="0">
                <a:latin typeface="Calibri" pitchFamily="34" charset="0"/>
                <a:ea typeface="Times New Roman"/>
                <a:cs typeface="Calibri" pitchFamily="34" charset="0"/>
              </a:rPr>
              <a:t>traction</a:t>
            </a:r>
            <a:r>
              <a:rPr lang="fr-FR" sz="2400" b="1" dirty="0">
                <a:latin typeface="Calibri"/>
                <a:ea typeface="Times New Roman"/>
                <a:cs typeface="Times New Roman"/>
              </a:rPr>
              <a:t> (</a:t>
            </a:r>
            <a:r>
              <a:rPr lang="fr-FR" sz="2400" b="1" dirty="0">
                <a:highlight>
                  <a:srgbClr val="FFFF00"/>
                </a:highlight>
                <a:latin typeface="Calibri"/>
                <a:ea typeface="Times New Roman"/>
                <a:cs typeface="Times New Roman"/>
              </a:rPr>
              <a:t>tirants</a:t>
            </a:r>
            <a:r>
              <a:rPr lang="fr-FR" sz="2400" b="1" dirty="0">
                <a:latin typeface="Calibri"/>
                <a:ea typeface="Times New Roman"/>
                <a:cs typeface="Times New Roman"/>
              </a:rPr>
              <a:t>) </a:t>
            </a:r>
            <a:r>
              <a:rPr lang="fr-FR" sz="2400" b="1" dirty="0">
                <a:latin typeface="Calibri" pitchFamily="34" charset="0"/>
                <a:ea typeface="Times New Roman"/>
                <a:cs typeface="Calibri" pitchFamily="34" charset="0"/>
              </a:rPr>
              <a:t>/compression </a:t>
            </a:r>
            <a:r>
              <a:rPr lang="fr-FR" sz="2400" b="1" dirty="0">
                <a:latin typeface="Calibri"/>
                <a:ea typeface="Times New Roman"/>
                <a:cs typeface="Times New Roman"/>
              </a:rPr>
              <a:t>(</a:t>
            </a:r>
            <a:r>
              <a:rPr lang="fr-FR" sz="2400" b="1" dirty="0">
                <a:highlight>
                  <a:srgbClr val="FFFF00"/>
                </a:highlight>
                <a:latin typeface="Calibri"/>
                <a:ea typeface="Times New Roman"/>
                <a:cs typeface="Times New Roman"/>
              </a:rPr>
              <a:t>étais</a:t>
            </a:r>
            <a:r>
              <a:rPr lang="fr-FR" sz="2400" b="1" dirty="0">
                <a:latin typeface="Calibri"/>
                <a:ea typeface="Times New Roman"/>
                <a:cs typeface="Times New Roman"/>
              </a:rPr>
              <a:t>)</a:t>
            </a:r>
            <a:r>
              <a:rPr lang="fr-FR" sz="2400" dirty="0">
                <a:latin typeface="Calibri" pitchFamily="34" charset="0"/>
                <a:ea typeface="Times New Roman"/>
                <a:cs typeface="Calibri" pitchFamily="34" charset="0"/>
              </a:rPr>
              <a:t>.</a:t>
            </a:r>
          </a:p>
        </p:txBody>
      </p:sp>
      <p:pic>
        <p:nvPicPr>
          <p:cNvPr id="9" name="Image 8">
            <a:extLst>
              <a:ext uri="{FF2B5EF4-FFF2-40B4-BE49-F238E27FC236}">
                <a16:creationId xmlns:a16="http://schemas.microsoft.com/office/drawing/2014/main" id="{3F17D701-F8C0-4CD8-9F8C-9E88D35A222A}"/>
              </a:ext>
            </a:extLst>
          </p:cNvPr>
          <p:cNvPicPr/>
          <p:nvPr/>
        </p:nvPicPr>
        <p:blipFill>
          <a:blip r:embed="rId3">
            <a:clrChange>
              <a:clrFrom>
                <a:srgbClr val="FBF7F9"/>
              </a:clrFrom>
              <a:clrTo>
                <a:srgbClr val="FBF7F9">
                  <a:alpha val="0"/>
                </a:srgbClr>
              </a:clrTo>
            </a:clrChange>
          </a:blip>
          <a:srcRect t="5454"/>
          <a:stretch>
            <a:fillRect/>
          </a:stretch>
        </p:blipFill>
        <p:spPr>
          <a:xfrm>
            <a:off x="285720" y="4429132"/>
            <a:ext cx="2790249" cy="1857388"/>
          </a:xfrm>
          <a:prstGeom prst="rect">
            <a:avLst/>
          </a:prstGeom>
        </p:spPr>
      </p:pic>
      <p:pic>
        <p:nvPicPr>
          <p:cNvPr id="10" name="Image 9">
            <a:extLst>
              <a:ext uri="{FF2B5EF4-FFF2-40B4-BE49-F238E27FC236}">
                <a16:creationId xmlns:a16="http://schemas.microsoft.com/office/drawing/2014/main" id="{43144DD2-4AC3-4C79-8928-6BCFB402A20E}"/>
              </a:ext>
            </a:extLst>
          </p:cNvPr>
          <p:cNvPicPr>
            <a:picLocks noChangeAspect="1"/>
          </p:cNvPicPr>
          <p:nvPr/>
        </p:nvPicPr>
        <p:blipFill>
          <a:blip r:embed="rId4">
            <a:clrChange>
              <a:clrFrom>
                <a:srgbClr val="FBF7F9"/>
              </a:clrFrom>
              <a:clrTo>
                <a:srgbClr val="FBF7F9">
                  <a:alpha val="0"/>
                </a:srgbClr>
              </a:clrTo>
            </a:clrChange>
          </a:blip>
          <a:stretch>
            <a:fillRect/>
          </a:stretch>
        </p:blipFill>
        <p:spPr>
          <a:xfrm>
            <a:off x="285720" y="4286256"/>
            <a:ext cx="2786082" cy="2043787"/>
          </a:xfrm>
          <a:prstGeom prst="rect">
            <a:avLst/>
          </a:prstGeom>
        </p:spPr>
      </p:pic>
    </p:spTree>
    <p:extLst>
      <p:ext uri="{BB962C8B-B14F-4D97-AF65-F5344CB8AC3E}">
        <p14:creationId xmlns:p14="http://schemas.microsoft.com/office/powerpoint/2010/main" val="25895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p:cNvSpPr txBox="1"/>
          <p:nvPr/>
        </p:nvSpPr>
        <p:spPr>
          <a:xfrm>
            <a:off x="611560" y="723799"/>
            <a:ext cx="767521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strike="noStrike" kern="1200" cap="none" spc="0" baseline="0" dirty="0">
                <a:solidFill>
                  <a:srgbClr val="0070C0"/>
                </a:solidFill>
                <a:uFillTx/>
                <a:latin typeface="Calibri" pitchFamily="34"/>
                <a:cs typeface="Arial"/>
              </a:rPr>
              <a:t>b) </a:t>
            </a:r>
            <a:r>
              <a:rPr lang="fr-FR" sz="2800" b="1" u="sng" dirty="0">
                <a:solidFill>
                  <a:srgbClr val="0070C0"/>
                </a:solidFill>
                <a:latin typeface="Calibri"/>
                <a:ea typeface="Times New Roman"/>
                <a:cs typeface="Times New Roman"/>
              </a:rPr>
              <a:t>Fonction ‘’porter’’ - porteurs verticaux </a:t>
            </a:r>
            <a:r>
              <a:rPr lang="fr-FR" sz="2800" b="1" i="1" u="sng" strike="noStrike" kern="1200" cap="none" spc="0" baseline="0" dirty="0">
                <a:solidFill>
                  <a:srgbClr val="0070C0"/>
                </a:solidFill>
                <a:uFillTx/>
                <a:latin typeface="Calibri" pitchFamily="34"/>
                <a:cs typeface="Arial"/>
              </a:rPr>
              <a:t>:</a:t>
            </a:r>
          </a:p>
        </p:txBody>
      </p:sp>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Image 10">
            <a:extLst>
              <a:ext uri="{FF2B5EF4-FFF2-40B4-BE49-F238E27FC236}">
                <a16:creationId xmlns:a16="http://schemas.microsoft.com/office/drawing/2014/main" id="{84397525-E2AA-4CC8-8241-BFEA925AB9D3}"/>
              </a:ext>
            </a:extLst>
          </p:cNvPr>
          <p:cNvPicPr>
            <a:picLocks noChangeAspect="1"/>
          </p:cNvPicPr>
          <p:nvPr/>
        </p:nvPicPr>
        <p:blipFill>
          <a:blip r:embed="rId2"/>
          <a:stretch>
            <a:fillRect/>
          </a:stretch>
        </p:blipFill>
        <p:spPr>
          <a:xfrm>
            <a:off x="214282" y="1214422"/>
            <a:ext cx="8643230" cy="5139218"/>
          </a:xfrm>
          <a:prstGeom prst="rect">
            <a:avLst/>
          </a:prstGeom>
        </p:spPr>
      </p:pic>
      <p:pic>
        <p:nvPicPr>
          <p:cNvPr id="12" name="Image 11">
            <a:extLst>
              <a:ext uri="{FF2B5EF4-FFF2-40B4-BE49-F238E27FC236}">
                <a16:creationId xmlns:a16="http://schemas.microsoft.com/office/drawing/2014/main" id="{192FF46C-4759-4684-91F7-2C563FDF87CF}"/>
              </a:ext>
            </a:extLst>
          </p:cNvPr>
          <p:cNvPicPr>
            <a:picLocks noChangeAspect="1"/>
          </p:cNvPicPr>
          <p:nvPr/>
        </p:nvPicPr>
        <p:blipFill>
          <a:blip r:embed="rId3"/>
          <a:srcRect l="2308"/>
          <a:stretch>
            <a:fillRect/>
          </a:stretch>
        </p:blipFill>
        <p:spPr>
          <a:xfrm>
            <a:off x="357158" y="1285860"/>
            <a:ext cx="8501122" cy="5000660"/>
          </a:xfrm>
          <a:prstGeom prst="rect">
            <a:avLst/>
          </a:prstGeom>
        </p:spPr>
      </p:pic>
      <p:pic>
        <p:nvPicPr>
          <p:cNvPr id="13" name="Image 12">
            <a:extLst>
              <a:ext uri="{FF2B5EF4-FFF2-40B4-BE49-F238E27FC236}">
                <a16:creationId xmlns:a16="http://schemas.microsoft.com/office/drawing/2014/main" id="{DC3CC6C2-B9D9-4FB5-A6AD-2A2C2420E01A}"/>
              </a:ext>
            </a:extLst>
          </p:cNvPr>
          <p:cNvPicPr>
            <a:picLocks noChangeAspect="1"/>
          </p:cNvPicPr>
          <p:nvPr/>
        </p:nvPicPr>
        <p:blipFill>
          <a:blip r:embed="rId4"/>
          <a:srcRect b="2500"/>
          <a:stretch>
            <a:fillRect/>
          </a:stretch>
        </p:blipFill>
        <p:spPr>
          <a:xfrm>
            <a:off x="357158" y="1357298"/>
            <a:ext cx="8572560" cy="5000660"/>
          </a:xfrm>
          <a:prstGeom prst="rect">
            <a:avLst/>
          </a:prstGeom>
        </p:spPr>
      </p:pic>
    </p:spTree>
    <p:extLst>
      <p:ext uri="{BB962C8B-B14F-4D97-AF65-F5344CB8AC3E}">
        <p14:creationId xmlns:p14="http://schemas.microsoft.com/office/powerpoint/2010/main" val="25895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p:cNvSpPr txBox="1"/>
          <p:nvPr/>
        </p:nvSpPr>
        <p:spPr>
          <a:xfrm>
            <a:off x="611560" y="723799"/>
            <a:ext cx="767521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strike="noStrike" kern="1200" cap="none" spc="0" baseline="0" dirty="0">
                <a:solidFill>
                  <a:srgbClr val="0070C0"/>
                </a:solidFill>
                <a:uFillTx/>
                <a:latin typeface="Calibri" pitchFamily="34"/>
                <a:cs typeface="Arial"/>
              </a:rPr>
              <a:t>b) </a:t>
            </a:r>
            <a:r>
              <a:rPr lang="fr-FR" sz="2800" b="1" u="sng" dirty="0">
                <a:solidFill>
                  <a:srgbClr val="0070C0"/>
                </a:solidFill>
                <a:latin typeface="Calibri"/>
                <a:ea typeface="Times New Roman"/>
                <a:cs typeface="Times New Roman"/>
              </a:rPr>
              <a:t>Fonction ‘’porter’’ - porteurs verticaux </a:t>
            </a:r>
            <a:r>
              <a:rPr lang="fr-FR" sz="2800" b="1" i="1" u="sng" strike="noStrike" kern="1200" cap="none" spc="0" baseline="0" dirty="0">
                <a:solidFill>
                  <a:srgbClr val="0070C0"/>
                </a:solidFill>
                <a:uFillTx/>
                <a:latin typeface="Calibri" pitchFamily="34"/>
                <a:cs typeface="Arial"/>
              </a:rPr>
              <a:t>:</a:t>
            </a:r>
          </a:p>
        </p:txBody>
      </p:sp>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Image 10">
            <a:extLst>
              <a:ext uri="{FF2B5EF4-FFF2-40B4-BE49-F238E27FC236}">
                <a16:creationId xmlns:a16="http://schemas.microsoft.com/office/drawing/2014/main" id="{BF414C34-4B8A-4FA7-8014-204863E2E4BA}"/>
              </a:ext>
            </a:extLst>
          </p:cNvPr>
          <p:cNvPicPr>
            <a:picLocks noChangeAspect="1"/>
          </p:cNvPicPr>
          <p:nvPr/>
        </p:nvPicPr>
        <p:blipFill>
          <a:blip r:embed="rId2"/>
          <a:srcRect r="3093"/>
          <a:stretch>
            <a:fillRect/>
          </a:stretch>
        </p:blipFill>
        <p:spPr>
          <a:xfrm>
            <a:off x="357158" y="1285860"/>
            <a:ext cx="8429684" cy="4901078"/>
          </a:xfrm>
          <a:prstGeom prst="rect">
            <a:avLst/>
          </a:prstGeom>
        </p:spPr>
      </p:pic>
      <p:pic>
        <p:nvPicPr>
          <p:cNvPr id="12" name="Image 11">
            <a:extLst>
              <a:ext uri="{FF2B5EF4-FFF2-40B4-BE49-F238E27FC236}">
                <a16:creationId xmlns:a16="http://schemas.microsoft.com/office/drawing/2014/main" id="{3C6FF681-234A-4131-93F4-7172ADF69791}"/>
              </a:ext>
            </a:extLst>
          </p:cNvPr>
          <p:cNvPicPr>
            <a:picLocks noChangeAspect="1"/>
          </p:cNvPicPr>
          <p:nvPr/>
        </p:nvPicPr>
        <p:blipFill>
          <a:blip r:embed="rId3"/>
          <a:srcRect t="1351" b="1351"/>
          <a:stretch>
            <a:fillRect/>
          </a:stretch>
        </p:blipFill>
        <p:spPr>
          <a:xfrm>
            <a:off x="285720" y="1214422"/>
            <a:ext cx="8643998" cy="5143536"/>
          </a:xfrm>
          <a:prstGeom prst="rect">
            <a:avLst/>
          </a:prstGeom>
        </p:spPr>
      </p:pic>
      <p:pic>
        <p:nvPicPr>
          <p:cNvPr id="13" name="Image 12">
            <a:extLst>
              <a:ext uri="{FF2B5EF4-FFF2-40B4-BE49-F238E27FC236}">
                <a16:creationId xmlns:a16="http://schemas.microsoft.com/office/drawing/2014/main" id="{112E7D02-5560-49B2-A3EA-E6A3831F6B1D}"/>
              </a:ext>
            </a:extLst>
          </p:cNvPr>
          <p:cNvPicPr>
            <a:picLocks noChangeAspect="1"/>
          </p:cNvPicPr>
          <p:nvPr/>
        </p:nvPicPr>
        <p:blipFill>
          <a:blip r:embed="rId4"/>
          <a:stretch>
            <a:fillRect/>
          </a:stretch>
        </p:blipFill>
        <p:spPr>
          <a:xfrm>
            <a:off x="285720" y="1285860"/>
            <a:ext cx="5036968" cy="4985942"/>
          </a:xfrm>
          <a:prstGeom prst="rect">
            <a:avLst/>
          </a:prstGeom>
        </p:spPr>
      </p:pic>
      <p:pic>
        <p:nvPicPr>
          <p:cNvPr id="14" name="Image 13">
            <a:extLst>
              <a:ext uri="{FF2B5EF4-FFF2-40B4-BE49-F238E27FC236}">
                <a16:creationId xmlns:a16="http://schemas.microsoft.com/office/drawing/2014/main" id="{1FE66E91-B360-4A32-A9D8-0379860F081E}"/>
              </a:ext>
            </a:extLst>
          </p:cNvPr>
          <p:cNvPicPr>
            <a:picLocks noChangeAspect="1"/>
          </p:cNvPicPr>
          <p:nvPr/>
        </p:nvPicPr>
        <p:blipFill>
          <a:blip r:embed="rId5"/>
          <a:stretch>
            <a:fillRect/>
          </a:stretch>
        </p:blipFill>
        <p:spPr>
          <a:xfrm>
            <a:off x="5000628" y="1757349"/>
            <a:ext cx="3904718" cy="4529171"/>
          </a:xfrm>
          <a:prstGeom prst="rect">
            <a:avLst/>
          </a:prstGeom>
        </p:spPr>
      </p:pic>
      <p:pic>
        <p:nvPicPr>
          <p:cNvPr id="15" name="Image 14">
            <a:extLst>
              <a:ext uri="{FF2B5EF4-FFF2-40B4-BE49-F238E27FC236}">
                <a16:creationId xmlns:a16="http://schemas.microsoft.com/office/drawing/2014/main" id="{A257DD8C-B658-4DDA-8F95-73C896FC390B}"/>
              </a:ext>
            </a:extLst>
          </p:cNvPr>
          <p:cNvPicPr>
            <a:picLocks noChangeAspect="1"/>
          </p:cNvPicPr>
          <p:nvPr/>
        </p:nvPicPr>
        <p:blipFill>
          <a:blip r:embed="rId6"/>
          <a:stretch>
            <a:fillRect/>
          </a:stretch>
        </p:blipFill>
        <p:spPr>
          <a:xfrm>
            <a:off x="285720" y="1285860"/>
            <a:ext cx="8643998" cy="4929222"/>
          </a:xfrm>
          <a:prstGeom prst="rect">
            <a:avLst/>
          </a:prstGeom>
        </p:spPr>
      </p:pic>
      <p:pic>
        <p:nvPicPr>
          <p:cNvPr id="16" name="Image 15">
            <a:extLst>
              <a:ext uri="{FF2B5EF4-FFF2-40B4-BE49-F238E27FC236}">
                <a16:creationId xmlns:a16="http://schemas.microsoft.com/office/drawing/2014/main" id="{14A7C043-6D3C-4DDA-B972-8041E4DF11C4}"/>
              </a:ext>
            </a:extLst>
          </p:cNvPr>
          <p:cNvPicPr>
            <a:picLocks noChangeAspect="1"/>
          </p:cNvPicPr>
          <p:nvPr/>
        </p:nvPicPr>
        <p:blipFill>
          <a:blip r:embed="rId7"/>
          <a:stretch>
            <a:fillRect/>
          </a:stretch>
        </p:blipFill>
        <p:spPr>
          <a:xfrm>
            <a:off x="357158" y="1357298"/>
            <a:ext cx="8429684" cy="4975010"/>
          </a:xfrm>
          <a:prstGeom prst="rect">
            <a:avLst/>
          </a:prstGeom>
        </p:spPr>
      </p:pic>
      <p:sp>
        <p:nvSpPr>
          <p:cNvPr id="17" name="Rectangle 16"/>
          <p:cNvSpPr/>
          <p:nvPr/>
        </p:nvSpPr>
        <p:spPr>
          <a:xfrm>
            <a:off x="785786" y="1285860"/>
            <a:ext cx="392909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7FE2D838-C549-4123-B396-D4FB970F5753}"/>
              </a:ext>
            </a:extLst>
          </p:cNvPr>
          <p:cNvPicPr>
            <a:picLocks noChangeAspect="1"/>
          </p:cNvPicPr>
          <p:nvPr/>
        </p:nvPicPr>
        <p:blipFill>
          <a:blip r:embed="rId8"/>
          <a:stretch>
            <a:fillRect/>
          </a:stretch>
        </p:blipFill>
        <p:spPr>
          <a:xfrm>
            <a:off x="285720" y="1214422"/>
            <a:ext cx="8640947" cy="5072098"/>
          </a:xfrm>
          <a:prstGeom prst="rect">
            <a:avLst/>
          </a:prstGeom>
        </p:spPr>
      </p:pic>
      <p:pic>
        <p:nvPicPr>
          <p:cNvPr id="19" name="Image 18">
            <a:extLst>
              <a:ext uri="{FF2B5EF4-FFF2-40B4-BE49-F238E27FC236}">
                <a16:creationId xmlns:a16="http://schemas.microsoft.com/office/drawing/2014/main" id="{6AB2675F-FEDB-4279-A29D-3F7CB8765271}"/>
              </a:ext>
            </a:extLst>
          </p:cNvPr>
          <p:cNvPicPr>
            <a:picLocks noChangeAspect="1"/>
          </p:cNvPicPr>
          <p:nvPr/>
        </p:nvPicPr>
        <p:blipFill>
          <a:blip r:embed="rId9"/>
          <a:srcRect l="2112" t="15135" b="2474"/>
          <a:stretch>
            <a:fillRect/>
          </a:stretch>
        </p:blipFill>
        <p:spPr>
          <a:xfrm>
            <a:off x="285720" y="1357298"/>
            <a:ext cx="8643998" cy="4929222"/>
          </a:xfrm>
          <a:prstGeom prst="rect">
            <a:avLst/>
          </a:prstGeom>
        </p:spPr>
      </p:pic>
    </p:spTree>
    <p:extLst>
      <p:ext uri="{BB962C8B-B14F-4D97-AF65-F5344CB8AC3E}">
        <p14:creationId xmlns:p14="http://schemas.microsoft.com/office/powerpoint/2010/main" val="25895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srcRect/>
          <a:stretch>
            <a:fillRect/>
          </a:stretch>
        </p:blipFill>
        <p:spPr>
          <a:xfrm>
            <a:off x="192718" y="857082"/>
            <a:ext cx="8732425" cy="5499269"/>
          </a:xfrm>
          <a:prstGeom prst="rect">
            <a:avLst/>
          </a:prstGeom>
          <a:noFill/>
          <a:ln w="9528">
            <a:solidFill>
              <a:srgbClr val="000000"/>
            </a:solidFill>
            <a:prstDash val="solid"/>
            <a:miter/>
          </a:ln>
        </p:spPr>
      </p:pic>
      <p:sp>
        <p:nvSpPr>
          <p:cNvPr id="3" name="ZoneTexte 3"/>
          <p:cNvSpPr txBox="1"/>
          <p:nvPr/>
        </p:nvSpPr>
        <p:spPr>
          <a:xfrm>
            <a:off x="393753" y="1016883"/>
            <a:ext cx="2621397" cy="64633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pitchFamily="34"/>
                <a:cs typeface="Arial"/>
              </a:rPr>
              <a:t>Porteurs Horizontaux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pitchFamily="34"/>
                <a:cs typeface="Arial"/>
              </a:rPr>
              <a:t>Type poutre</a:t>
            </a:r>
          </a:p>
        </p:txBody>
      </p:sp>
      <p:cxnSp>
        <p:nvCxnSpPr>
          <p:cNvPr id="4" name="Connecteur droit avec flèche 5"/>
          <p:cNvCxnSpPr/>
          <p:nvPr/>
        </p:nvCxnSpPr>
        <p:spPr>
          <a:xfrm>
            <a:off x="1683330" y="1600405"/>
            <a:ext cx="1747100" cy="881438"/>
          </a:xfrm>
          <a:prstGeom prst="straightConnector1">
            <a:avLst/>
          </a:prstGeom>
          <a:noFill/>
          <a:ln w="9528">
            <a:solidFill>
              <a:srgbClr val="000000"/>
            </a:solidFill>
            <a:prstDash val="solid"/>
            <a:tailEnd type="arrow"/>
          </a:ln>
        </p:spPr>
      </p:cxnSp>
      <p:cxnSp>
        <p:nvCxnSpPr>
          <p:cNvPr id="5" name="Connecteur droit avec flèche 7"/>
          <p:cNvCxnSpPr/>
          <p:nvPr/>
        </p:nvCxnSpPr>
        <p:spPr>
          <a:xfrm>
            <a:off x="1676498" y="1651056"/>
            <a:ext cx="940977" cy="2781990"/>
          </a:xfrm>
          <a:prstGeom prst="straightConnector1">
            <a:avLst/>
          </a:prstGeom>
          <a:noFill/>
          <a:ln w="9528">
            <a:solidFill>
              <a:srgbClr val="000000"/>
            </a:solidFill>
            <a:prstDash val="solid"/>
            <a:tailEnd type="arrow"/>
          </a:ln>
        </p:spPr>
      </p:cxnSp>
      <p:cxnSp>
        <p:nvCxnSpPr>
          <p:cNvPr id="6" name="Connecteur droit avec flèche 9"/>
          <p:cNvCxnSpPr/>
          <p:nvPr/>
        </p:nvCxnSpPr>
        <p:spPr>
          <a:xfrm>
            <a:off x="1681622" y="1638413"/>
            <a:ext cx="1545569" cy="2307598"/>
          </a:xfrm>
          <a:prstGeom prst="straightConnector1">
            <a:avLst/>
          </a:prstGeom>
          <a:noFill/>
          <a:ln w="9528">
            <a:solidFill>
              <a:srgbClr val="000000"/>
            </a:solidFill>
            <a:prstDash val="solid"/>
            <a:tailEnd type="arrow"/>
          </a:ln>
        </p:spPr>
      </p:cxnSp>
      <p:sp>
        <p:nvSpPr>
          <p:cNvPr id="7" name="ZoneTexte 10"/>
          <p:cNvSpPr txBox="1"/>
          <p:nvPr/>
        </p:nvSpPr>
        <p:spPr>
          <a:xfrm>
            <a:off x="7121211" y="4688765"/>
            <a:ext cx="2016804" cy="64633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pitchFamily="34"/>
                <a:cs typeface="Arial"/>
              </a:rPr>
              <a:t>Porteurs verticaux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pitchFamily="34"/>
                <a:cs typeface="Arial"/>
              </a:rPr>
              <a:t>Type Poteaux</a:t>
            </a:r>
          </a:p>
        </p:txBody>
      </p:sp>
      <p:cxnSp>
        <p:nvCxnSpPr>
          <p:cNvPr id="8" name="Connecteur droit avec flèche 12"/>
          <p:cNvCxnSpPr>
            <a:stCxn id="7" idx="0"/>
          </p:cNvCxnSpPr>
          <p:nvPr/>
        </p:nvCxnSpPr>
        <p:spPr>
          <a:xfrm flipH="1" flipV="1">
            <a:off x="7825567" y="3404023"/>
            <a:ext cx="304046" cy="1284742"/>
          </a:xfrm>
          <a:prstGeom prst="straightConnector1">
            <a:avLst/>
          </a:prstGeom>
          <a:noFill/>
          <a:ln w="9528">
            <a:solidFill>
              <a:srgbClr val="000000"/>
            </a:solidFill>
            <a:prstDash val="solid"/>
            <a:tailEnd type="arrow"/>
          </a:ln>
        </p:spPr>
      </p:cxnSp>
      <p:cxnSp>
        <p:nvCxnSpPr>
          <p:cNvPr id="9" name="Connecteur droit avec flèche 14"/>
          <p:cNvCxnSpPr>
            <a:stCxn id="7" idx="0"/>
          </p:cNvCxnSpPr>
          <p:nvPr/>
        </p:nvCxnSpPr>
        <p:spPr>
          <a:xfrm flipH="1" flipV="1">
            <a:off x="3756083" y="4601101"/>
            <a:ext cx="4373530" cy="87664"/>
          </a:xfrm>
          <a:prstGeom prst="straightConnector1">
            <a:avLst/>
          </a:prstGeom>
          <a:noFill/>
          <a:ln w="9528">
            <a:solidFill>
              <a:srgbClr val="000000"/>
            </a:solidFill>
            <a:prstDash val="solid"/>
            <a:tailEnd type="arrow"/>
          </a:ln>
        </p:spPr>
      </p:cxnSp>
      <p:sp>
        <p:nvSpPr>
          <p:cNvPr id="10" name="ZoneTexte 16"/>
          <p:cNvSpPr txBox="1"/>
          <p:nvPr/>
        </p:nvSpPr>
        <p:spPr>
          <a:xfrm>
            <a:off x="3265383" y="1009902"/>
            <a:ext cx="1478890" cy="3693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pitchFamily="34"/>
                <a:cs typeface="Arial"/>
              </a:rPr>
              <a:t>Type Dalle</a:t>
            </a:r>
          </a:p>
        </p:txBody>
      </p:sp>
      <p:cxnSp>
        <p:nvCxnSpPr>
          <p:cNvPr id="11" name="Connecteur droit avec flèche 18"/>
          <p:cNvCxnSpPr/>
          <p:nvPr/>
        </p:nvCxnSpPr>
        <p:spPr>
          <a:xfrm>
            <a:off x="3832530" y="1400808"/>
            <a:ext cx="403062" cy="14935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ZoneTexte 19"/>
          <p:cNvSpPr txBox="1"/>
          <p:nvPr/>
        </p:nvSpPr>
        <p:spPr>
          <a:xfrm>
            <a:off x="5928061" y="5689887"/>
            <a:ext cx="1344038" cy="3693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pitchFamily="34"/>
                <a:cs typeface="Arial"/>
              </a:rPr>
              <a:t>Type  Voile</a:t>
            </a:r>
          </a:p>
        </p:txBody>
      </p:sp>
      <p:cxnSp>
        <p:nvCxnSpPr>
          <p:cNvPr id="13" name="Connecteur droit avec flèche 21"/>
          <p:cNvCxnSpPr>
            <a:stCxn id="12" idx="1"/>
          </p:cNvCxnSpPr>
          <p:nvPr/>
        </p:nvCxnSpPr>
        <p:spPr>
          <a:xfrm flipH="1">
            <a:off x="2676587" y="5874553"/>
            <a:ext cx="3251474" cy="94974"/>
          </a:xfrm>
          <a:prstGeom prst="straightConnector1">
            <a:avLst/>
          </a:prstGeom>
          <a:noFill/>
          <a:ln w="9528">
            <a:solidFill>
              <a:srgbClr val="000000"/>
            </a:solidFill>
            <a:prstDash val="solid"/>
            <a:tailEnd type="arrow"/>
          </a:ln>
        </p:spPr>
      </p:cxnSp>
      <p:cxnSp>
        <p:nvCxnSpPr>
          <p:cNvPr id="14" name="Connecteur droit avec flèche 23"/>
          <p:cNvCxnSpPr>
            <a:stCxn id="12" idx="1"/>
          </p:cNvCxnSpPr>
          <p:nvPr/>
        </p:nvCxnSpPr>
        <p:spPr>
          <a:xfrm flipV="1">
            <a:off x="5928061" y="3115991"/>
            <a:ext cx="313329" cy="2758562"/>
          </a:xfrm>
          <a:prstGeom prst="straightConnector1">
            <a:avLst/>
          </a:prstGeom>
          <a:noFill/>
          <a:ln w="9528">
            <a:solidFill>
              <a:srgbClr val="000000"/>
            </a:solidFill>
            <a:prstDash val="solid"/>
            <a:tailEnd type="arrow"/>
          </a:ln>
        </p:spPr>
      </p:cxnSp>
      <p:sp>
        <p:nvSpPr>
          <p:cNvPr id="15" name="Espace réservé du pied de page 14"/>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34" name="Rectangle 33"/>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24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p:cNvSpPr txBox="1"/>
          <p:nvPr/>
        </p:nvSpPr>
        <p:spPr>
          <a:xfrm>
            <a:off x="611560" y="723799"/>
            <a:ext cx="803240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dirty="0">
                <a:solidFill>
                  <a:srgbClr val="0070C0"/>
                </a:solidFill>
                <a:latin typeface="Calibri" pitchFamily="34"/>
                <a:cs typeface="Arial"/>
              </a:rPr>
              <a:t>c</a:t>
            </a:r>
            <a:r>
              <a:rPr lang="fr-FR" sz="2800" b="1" i="1" u="sng" strike="noStrike" kern="1200" cap="none" spc="0" baseline="0" dirty="0">
                <a:solidFill>
                  <a:srgbClr val="0070C0"/>
                </a:solidFill>
                <a:uFillTx/>
                <a:latin typeface="Calibri" pitchFamily="34"/>
                <a:cs typeface="Arial"/>
              </a:rPr>
              <a:t>) </a:t>
            </a:r>
            <a:r>
              <a:rPr lang="fr-FR" sz="2800" b="1" u="sng" dirty="0">
                <a:solidFill>
                  <a:srgbClr val="0070C0"/>
                </a:solidFill>
                <a:latin typeface="Calibri"/>
                <a:ea typeface="Times New Roman"/>
                <a:cs typeface="Times New Roman"/>
              </a:rPr>
              <a:t>Fonction ‘’contreventer’’ - porteurs diagonaux </a:t>
            </a:r>
            <a:r>
              <a:rPr lang="fr-FR" sz="2800" b="1" i="1" u="sng" strike="noStrike" kern="1200" cap="none" spc="0" baseline="0" dirty="0">
                <a:solidFill>
                  <a:srgbClr val="0070C0"/>
                </a:solidFill>
                <a:uFillTx/>
                <a:latin typeface="Calibri" pitchFamily="34"/>
                <a:cs typeface="Arial"/>
              </a:rPr>
              <a:t>:</a:t>
            </a:r>
          </a:p>
        </p:txBody>
      </p:sp>
      <p:sp>
        <p:nvSpPr>
          <p:cNvPr id="3" name="ZoneTexte 7"/>
          <p:cNvSpPr txBox="1"/>
          <p:nvPr/>
        </p:nvSpPr>
        <p:spPr>
          <a:xfrm>
            <a:off x="785786" y="2428868"/>
            <a:ext cx="8001056" cy="954107"/>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pitchFamily="34"/>
                <a:cs typeface="Arial"/>
              </a:rPr>
              <a:t>-Les</a:t>
            </a:r>
            <a:r>
              <a:rPr lang="fr-FR" sz="2800" b="0" i="0" u="none" strike="noStrike" kern="1200" cap="none" spc="0" baseline="0" dirty="0">
                <a:solidFill>
                  <a:srgbClr val="FF0000"/>
                </a:solidFill>
                <a:uFillTx/>
                <a:latin typeface="Calibri" pitchFamily="34"/>
                <a:cs typeface="Arial"/>
              </a:rPr>
              <a:t> </a:t>
            </a:r>
            <a:r>
              <a:rPr lang="fr-FR" sz="2800" b="1" i="0" u="none" strike="noStrike" kern="1200" cap="none" spc="0" baseline="0" dirty="0">
                <a:solidFill>
                  <a:srgbClr val="FF0000"/>
                </a:solidFill>
                <a:uFillTx/>
                <a:latin typeface="Calibri" pitchFamily="34"/>
                <a:cs typeface="Arial"/>
              </a:rPr>
              <a:t>treillis, décharges ou Croix de St-André</a:t>
            </a:r>
            <a:r>
              <a:rPr lang="fr-FR" sz="2800" b="0" i="0" u="none" strike="noStrike" kern="1200" cap="none" spc="0" baseline="0" dirty="0">
                <a:solidFill>
                  <a:srgbClr val="FF0000"/>
                </a:solidFill>
                <a:uFillTx/>
                <a:latin typeface="Calibri" pitchFamily="34"/>
                <a:cs typeface="Arial"/>
              </a:rPr>
              <a:t> </a:t>
            </a:r>
            <a:r>
              <a:rPr lang="fr-FR" sz="2800" b="0" i="0" u="none" strike="noStrike" kern="1200" cap="none" spc="0" baseline="0" dirty="0">
                <a:solidFill>
                  <a:srgbClr val="000000"/>
                </a:solidFill>
                <a:uFillTx/>
                <a:latin typeface="Calibri" pitchFamily="34"/>
                <a:cs typeface="Arial"/>
              </a:rPr>
              <a:t>pour stabiliser les ossatures.</a:t>
            </a:r>
          </a:p>
        </p:txBody>
      </p:sp>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357158" y="1214422"/>
            <a:ext cx="8572560" cy="1200329"/>
          </a:xfrm>
          <a:prstGeom prst="rect">
            <a:avLst/>
          </a:prstGeom>
        </p:spPr>
        <p:txBody>
          <a:bodyPr wrap="square">
            <a:spAutoFit/>
          </a:bodyPr>
          <a:lstStyle/>
          <a:p>
            <a:pPr algn="just"/>
            <a:r>
              <a:rPr lang="fr-FR" sz="2400" dirty="0">
                <a:latin typeface="Calibri" pitchFamily="34" charset="0"/>
                <a:ea typeface="Times New Roman"/>
                <a:cs typeface="Calibri" pitchFamily="34" charset="0"/>
              </a:rPr>
              <a:t>Eléments servant à </a:t>
            </a:r>
            <a:r>
              <a:rPr lang="fr-FR" sz="2400" b="1" dirty="0">
                <a:latin typeface="Calibri" pitchFamily="34" charset="0"/>
                <a:ea typeface="Times New Roman"/>
                <a:cs typeface="Calibri" pitchFamily="34" charset="0"/>
              </a:rPr>
              <a:t>stabiliser </a:t>
            </a:r>
            <a:r>
              <a:rPr lang="fr-FR" sz="2400" dirty="0">
                <a:latin typeface="Calibri" pitchFamily="34" charset="0"/>
                <a:ea typeface="Times New Roman"/>
                <a:cs typeface="Calibri" pitchFamily="34" charset="0"/>
              </a:rPr>
              <a:t>le bâtiment lorsqu’il est soumis à des charges latérales. D’allure diagonales, ils fonctionnent essentiellement en </a:t>
            </a:r>
            <a:r>
              <a:rPr lang="fr-FR" sz="2400" b="1" dirty="0">
                <a:latin typeface="Calibri" pitchFamily="34" charset="0"/>
                <a:ea typeface="Times New Roman"/>
                <a:cs typeface="Calibri" pitchFamily="34" charset="0"/>
              </a:rPr>
              <a:t>traction/compression</a:t>
            </a:r>
            <a:r>
              <a:rPr lang="fr-FR" sz="2400" dirty="0">
                <a:latin typeface="Calibri" pitchFamily="34" charset="0"/>
                <a:ea typeface="Times New Roman"/>
                <a:cs typeface="Calibri" pitchFamily="34" charset="0"/>
              </a:rPr>
              <a:t>.</a:t>
            </a:r>
          </a:p>
        </p:txBody>
      </p:sp>
      <p:pic>
        <p:nvPicPr>
          <p:cNvPr id="10" name="Image 9">
            <a:extLst>
              <a:ext uri="{FF2B5EF4-FFF2-40B4-BE49-F238E27FC236}">
                <a16:creationId xmlns:a16="http://schemas.microsoft.com/office/drawing/2014/main" id="{F0FC2833-644B-4F77-A4BA-2131F3AD7A10}"/>
              </a:ext>
            </a:extLst>
          </p:cNvPr>
          <p:cNvPicPr/>
          <p:nvPr/>
        </p:nvPicPr>
        <p:blipFill>
          <a:blip r:embed="rId2">
            <a:clrChange>
              <a:clrFrom>
                <a:srgbClr val="FBF7F9"/>
              </a:clrFrom>
              <a:clrTo>
                <a:srgbClr val="FBF7F9">
                  <a:alpha val="0"/>
                </a:srgbClr>
              </a:clrTo>
            </a:clrChange>
          </a:blip>
          <a:srcRect t="2890"/>
          <a:stretch>
            <a:fillRect/>
          </a:stretch>
        </p:blipFill>
        <p:spPr>
          <a:xfrm>
            <a:off x="285720" y="4000504"/>
            <a:ext cx="2794059" cy="2143140"/>
          </a:xfrm>
          <a:prstGeom prst="rect">
            <a:avLst/>
          </a:prstGeom>
        </p:spPr>
      </p:pic>
      <p:pic>
        <p:nvPicPr>
          <p:cNvPr id="11" name="Image 10">
            <a:extLst>
              <a:ext uri="{FF2B5EF4-FFF2-40B4-BE49-F238E27FC236}">
                <a16:creationId xmlns:a16="http://schemas.microsoft.com/office/drawing/2014/main" id="{43144DD2-4AC3-4C79-8928-6BCFB402A20E}"/>
              </a:ext>
            </a:extLst>
          </p:cNvPr>
          <p:cNvPicPr>
            <a:picLocks noChangeAspect="1"/>
          </p:cNvPicPr>
          <p:nvPr/>
        </p:nvPicPr>
        <p:blipFill>
          <a:blip r:embed="rId3">
            <a:clrChange>
              <a:clrFrom>
                <a:srgbClr val="FBF7F9"/>
              </a:clrFrom>
              <a:clrTo>
                <a:srgbClr val="FBF7F9">
                  <a:alpha val="0"/>
                </a:srgbClr>
              </a:clrTo>
            </a:clrChange>
          </a:blip>
          <a:stretch>
            <a:fillRect/>
          </a:stretch>
        </p:blipFill>
        <p:spPr>
          <a:xfrm>
            <a:off x="285720" y="4028419"/>
            <a:ext cx="2786082" cy="2043787"/>
          </a:xfrm>
          <a:prstGeom prst="rect">
            <a:avLst/>
          </a:prstGeom>
        </p:spPr>
      </p:pic>
      <p:pic>
        <p:nvPicPr>
          <p:cNvPr id="12" name="Image 11">
            <a:extLst>
              <a:ext uri="{FF2B5EF4-FFF2-40B4-BE49-F238E27FC236}">
                <a16:creationId xmlns:a16="http://schemas.microsoft.com/office/drawing/2014/main" id="{CB678BF6-ED26-4B16-BFA6-9390ED464D16}"/>
              </a:ext>
            </a:extLst>
          </p:cNvPr>
          <p:cNvPicPr>
            <a:picLocks noChangeAspect="1"/>
          </p:cNvPicPr>
          <p:nvPr/>
        </p:nvPicPr>
        <p:blipFill>
          <a:blip r:embed="rId4"/>
          <a:stretch>
            <a:fillRect/>
          </a:stretch>
        </p:blipFill>
        <p:spPr>
          <a:xfrm>
            <a:off x="4000496" y="3357562"/>
            <a:ext cx="4139615" cy="2353174"/>
          </a:xfrm>
          <a:prstGeom prst="rect">
            <a:avLst/>
          </a:prstGeom>
        </p:spPr>
      </p:pic>
    </p:spTree>
    <p:extLst>
      <p:ext uri="{BB962C8B-B14F-4D97-AF65-F5344CB8AC3E}">
        <p14:creationId xmlns:p14="http://schemas.microsoft.com/office/powerpoint/2010/main" val="25895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p:cNvSpPr txBox="1"/>
          <p:nvPr/>
        </p:nvSpPr>
        <p:spPr>
          <a:xfrm>
            <a:off x="611560" y="723799"/>
            <a:ext cx="803240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dirty="0">
                <a:solidFill>
                  <a:srgbClr val="0070C0"/>
                </a:solidFill>
                <a:latin typeface="Calibri" pitchFamily="34"/>
                <a:cs typeface="Arial"/>
              </a:rPr>
              <a:t>c</a:t>
            </a:r>
            <a:r>
              <a:rPr lang="fr-FR" sz="2800" b="1" i="1" u="sng" strike="noStrike" kern="1200" cap="none" spc="0" baseline="0" dirty="0">
                <a:solidFill>
                  <a:srgbClr val="0070C0"/>
                </a:solidFill>
                <a:uFillTx/>
                <a:latin typeface="Calibri" pitchFamily="34"/>
                <a:cs typeface="Arial"/>
              </a:rPr>
              <a:t>) </a:t>
            </a:r>
            <a:r>
              <a:rPr lang="fr-FR" sz="2800" b="1" u="sng" dirty="0">
                <a:solidFill>
                  <a:srgbClr val="0070C0"/>
                </a:solidFill>
                <a:latin typeface="Calibri"/>
                <a:ea typeface="Times New Roman"/>
                <a:cs typeface="Times New Roman"/>
              </a:rPr>
              <a:t>Fonction ‘’contreventer’’ - porteurs diagonaux </a:t>
            </a:r>
            <a:r>
              <a:rPr lang="fr-FR" sz="2800" b="1" i="1" u="sng" strike="noStrike" kern="1200" cap="none" spc="0" baseline="0" dirty="0">
                <a:solidFill>
                  <a:srgbClr val="0070C0"/>
                </a:solidFill>
                <a:uFillTx/>
                <a:latin typeface="Calibri" pitchFamily="34"/>
                <a:cs typeface="Arial"/>
              </a:rPr>
              <a:t>:</a:t>
            </a:r>
          </a:p>
        </p:txBody>
      </p:sp>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Image 8">
            <a:extLst>
              <a:ext uri="{FF2B5EF4-FFF2-40B4-BE49-F238E27FC236}">
                <a16:creationId xmlns:a16="http://schemas.microsoft.com/office/drawing/2014/main" id="{CCCE5737-4B71-4A50-B8CD-CD546DEB24CE}"/>
              </a:ext>
            </a:extLst>
          </p:cNvPr>
          <p:cNvPicPr>
            <a:picLocks noChangeAspect="1"/>
          </p:cNvPicPr>
          <p:nvPr/>
        </p:nvPicPr>
        <p:blipFill>
          <a:blip r:embed="rId2"/>
          <a:stretch>
            <a:fillRect/>
          </a:stretch>
        </p:blipFill>
        <p:spPr>
          <a:xfrm>
            <a:off x="285721" y="1357298"/>
            <a:ext cx="8572560" cy="4721366"/>
          </a:xfrm>
          <a:prstGeom prst="rect">
            <a:avLst/>
          </a:prstGeom>
        </p:spPr>
      </p:pic>
      <p:pic>
        <p:nvPicPr>
          <p:cNvPr id="12" name="Image 11">
            <a:extLst>
              <a:ext uri="{FF2B5EF4-FFF2-40B4-BE49-F238E27FC236}">
                <a16:creationId xmlns:a16="http://schemas.microsoft.com/office/drawing/2014/main" id="{86FC9C57-CB73-445F-9E44-B2EFD117DAA5}"/>
              </a:ext>
            </a:extLst>
          </p:cNvPr>
          <p:cNvPicPr>
            <a:picLocks noChangeAspect="1"/>
          </p:cNvPicPr>
          <p:nvPr/>
        </p:nvPicPr>
        <p:blipFill>
          <a:blip r:embed="rId3"/>
          <a:srcRect b="2857"/>
          <a:stretch>
            <a:fillRect/>
          </a:stretch>
        </p:blipFill>
        <p:spPr>
          <a:xfrm>
            <a:off x="214282" y="1357298"/>
            <a:ext cx="8643998" cy="4857784"/>
          </a:xfrm>
          <a:prstGeom prst="rect">
            <a:avLst/>
          </a:prstGeom>
        </p:spPr>
      </p:pic>
      <p:pic>
        <p:nvPicPr>
          <p:cNvPr id="15" name="Image 14">
            <a:extLst>
              <a:ext uri="{FF2B5EF4-FFF2-40B4-BE49-F238E27FC236}">
                <a16:creationId xmlns:a16="http://schemas.microsoft.com/office/drawing/2014/main" id="{ED77AEA4-69A5-4862-BF01-99C22B45130C}"/>
              </a:ext>
            </a:extLst>
          </p:cNvPr>
          <p:cNvPicPr>
            <a:picLocks noChangeAspect="1"/>
          </p:cNvPicPr>
          <p:nvPr/>
        </p:nvPicPr>
        <p:blipFill>
          <a:blip r:embed="rId4"/>
          <a:stretch>
            <a:fillRect/>
          </a:stretch>
        </p:blipFill>
        <p:spPr>
          <a:xfrm>
            <a:off x="3714744" y="3357562"/>
            <a:ext cx="4408948" cy="2740884"/>
          </a:xfrm>
          <a:prstGeom prst="rect">
            <a:avLst/>
          </a:prstGeom>
        </p:spPr>
      </p:pic>
      <p:pic>
        <p:nvPicPr>
          <p:cNvPr id="16" name="Image 15">
            <a:extLst>
              <a:ext uri="{FF2B5EF4-FFF2-40B4-BE49-F238E27FC236}">
                <a16:creationId xmlns:a16="http://schemas.microsoft.com/office/drawing/2014/main" id="{42B4319B-7B80-4C4B-88DF-C05F8E709FC8}"/>
              </a:ext>
            </a:extLst>
          </p:cNvPr>
          <p:cNvPicPr>
            <a:picLocks noChangeAspect="1"/>
          </p:cNvPicPr>
          <p:nvPr/>
        </p:nvPicPr>
        <p:blipFill>
          <a:blip r:embed="rId5"/>
          <a:stretch>
            <a:fillRect/>
          </a:stretch>
        </p:blipFill>
        <p:spPr>
          <a:xfrm>
            <a:off x="214283" y="1357299"/>
            <a:ext cx="8715435" cy="4929222"/>
          </a:xfrm>
          <a:prstGeom prst="rect">
            <a:avLst/>
          </a:prstGeom>
        </p:spPr>
      </p:pic>
      <p:pic>
        <p:nvPicPr>
          <p:cNvPr id="17" name="Image 16">
            <a:extLst>
              <a:ext uri="{FF2B5EF4-FFF2-40B4-BE49-F238E27FC236}">
                <a16:creationId xmlns:a16="http://schemas.microsoft.com/office/drawing/2014/main" id="{D5EA6D5C-CB8B-4427-94D2-ACB570CEDF87}"/>
              </a:ext>
            </a:extLst>
          </p:cNvPr>
          <p:cNvPicPr>
            <a:picLocks noChangeAspect="1"/>
          </p:cNvPicPr>
          <p:nvPr/>
        </p:nvPicPr>
        <p:blipFill>
          <a:blip r:embed="rId6"/>
          <a:stretch>
            <a:fillRect/>
          </a:stretch>
        </p:blipFill>
        <p:spPr>
          <a:xfrm>
            <a:off x="4214810" y="3500438"/>
            <a:ext cx="4419787" cy="2643206"/>
          </a:xfrm>
          <a:prstGeom prst="rect">
            <a:avLst/>
          </a:prstGeom>
        </p:spPr>
      </p:pic>
      <p:pic>
        <p:nvPicPr>
          <p:cNvPr id="18" name="Image 17">
            <a:extLst>
              <a:ext uri="{FF2B5EF4-FFF2-40B4-BE49-F238E27FC236}">
                <a16:creationId xmlns:a16="http://schemas.microsoft.com/office/drawing/2014/main" id="{D98736EB-EEAA-4F14-89BE-A9E6150E6338}"/>
              </a:ext>
            </a:extLst>
          </p:cNvPr>
          <p:cNvPicPr>
            <a:picLocks noChangeAspect="1"/>
          </p:cNvPicPr>
          <p:nvPr/>
        </p:nvPicPr>
        <p:blipFill>
          <a:blip r:embed="rId7"/>
          <a:srcRect r="7545"/>
          <a:stretch>
            <a:fillRect/>
          </a:stretch>
        </p:blipFill>
        <p:spPr>
          <a:xfrm>
            <a:off x="337334" y="1428736"/>
            <a:ext cx="8449508" cy="4920084"/>
          </a:xfrm>
          <a:prstGeom prst="rect">
            <a:avLst/>
          </a:prstGeom>
        </p:spPr>
      </p:pic>
    </p:spTree>
    <p:extLst>
      <p:ext uri="{BB962C8B-B14F-4D97-AF65-F5344CB8AC3E}">
        <p14:creationId xmlns:p14="http://schemas.microsoft.com/office/powerpoint/2010/main" val="25895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Structures Porteuses - Descente de Charges</a:t>
            </a:r>
            <a:endParaRPr lang="fr-BE" dirty="0"/>
          </a:p>
        </p:txBody>
      </p:sp>
      <p:pic>
        <p:nvPicPr>
          <p:cNvPr id="3" name="Image 2">
            <a:extLst>
              <a:ext uri="{FF2B5EF4-FFF2-40B4-BE49-F238E27FC236}">
                <a16:creationId xmlns:a16="http://schemas.microsoft.com/office/drawing/2014/main" id="{FDD4D6C4-0BE0-4BA6-A3DF-92AC61375353}"/>
              </a:ext>
            </a:extLst>
          </p:cNvPr>
          <p:cNvPicPr>
            <a:picLocks noChangeAspect="1"/>
          </p:cNvPicPr>
          <p:nvPr/>
        </p:nvPicPr>
        <p:blipFill>
          <a:blip r:embed="rId2"/>
          <a:stretch>
            <a:fillRect/>
          </a:stretch>
        </p:blipFill>
        <p:spPr>
          <a:xfrm>
            <a:off x="4214810" y="500042"/>
            <a:ext cx="4405980" cy="5759451"/>
          </a:xfrm>
          <a:prstGeom prst="rect">
            <a:avLst/>
          </a:prstGeom>
        </p:spPr>
      </p:pic>
      <p:sp>
        <p:nvSpPr>
          <p:cNvPr id="4" name="Rectangle 3"/>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ZoneTexte 4"/>
          <p:cNvSpPr txBox="1"/>
          <p:nvPr/>
        </p:nvSpPr>
        <p:spPr>
          <a:xfrm>
            <a:off x="357158" y="857232"/>
            <a:ext cx="3500462" cy="369332"/>
          </a:xfrm>
          <a:prstGeom prst="rect">
            <a:avLst/>
          </a:prstGeom>
          <a:noFill/>
        </p:spPr>
        <p:txBody>
          <a:bodyPr wrap="square" rtlCol="0">
            <a:spAutoFit/>
          </a:bodyPr>
          <a:lstStyle/>
          <a:p>
            <a:r>
              <a:rPr lang="fr-FR" i="1" u="sng" dirty="0">
                <a:latin typeface="Calibri" pitchFamily="34" charset="0"/>
                <a:cs typeface="Calibri" pitchFamily="34" charset="0"/>
              </a:rPr>
              <a:t>Exemple : </a:t>
            </a:r>
            <a:r>
              <a:rPr lang="fr-FR" i="1" dirty="0">
                <a:latin typeface="Calibri" pitchFamily="34" charset="0"/>
                <a:cs typeface="Calibri" pitchFamily="34" charset="0"/>
              </a:rPr>
              <a:t>un grenier à St-Macaire</a:t>
            </a:r>
          </a:p>
        </p:txBody>
      </p:sp>
      <p:pic>
        <p:nvPicPr>
          <p:cNvPr id="6" name="Image 5">
            <a:extLst>
              <a:ext uri="{FF2B5EF4-FFF2-40B4-BE49-F238E27FC236}">
                <a16:creationId xmlns:a16="http://schemas.microsoft.com/office/drawing/2014/main" id="{35EC80F5-8B64-4DF3-AA32-B23B28753368}"/>
              </a:ext>
            </a:extLst>
          </p:cNvPr>
          <p:cNvPicPr>
            <a:picLocks noChangeAspect="1"/>
          </p:cNvPicPr>
          <p:nvPr/>
        </p:nvPicPr>
        <p:blipFill>
          <a:blip r:embed="rId3"/>
          <a:stretch>
            <a:fillRect/>
          </a:stretch>
        </p:blipFill>
        <p:spPr>
          <a:xfrm>
            <a:off x="1477214" y="1643050"/>
            <a:ext cx="6376284" cy="3857652"/>
          </a:xfrm>
          <a:prstGeom prst="rect">
            <a:avLst/>
          </a:prstGeom>
        </p:spPr>
      </p:pic>
      <p:pic>
        <p:nvPicPr>
          <p:cNvPr id="7" name="Image 6">
            <a:extLst>
              <a:ext uri="{FF2B5EF4-FFF2-40B4-BE49-F238E27FC236}">
                <a16:creationId xmlns:a16="http://schemas.microsoft.com/office/drawing/2014/main" id="{44AFFB0E-1D94-4018-8516-2379EDA99A40}"/>
              </a:ext>
            </a:extLst>
          </p:cNvPr>
          <p:cNvPicPr>
            <a:picLocks noChangeAspect="1"/>
          </p:cNvPicPr>
          <p:nvPr/>
        </p:nvPicPr>
        <p:blipFill>
          <a:blip r:embed="rId4"/>
          <a:stretch>
            <a:fillRect/>
          </a:stretch>
        </p:blipFill>
        <p:spPr>
          <a:xfrm>
            <a:off x="1357290" y="1571612"/>
            <a:ext cx="6500858" cy="4225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4" name="Rectangle 3"/>
          <p:cNvSpPr/>
          <p:nvPr/>
        </p:nvSpPr>
        <p:spPr>
          <a:xfrm>
            <a:off x="251520" y="188640"/>
            <a:ext cx="728436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2) Les différents types de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95540" y="980728"/>
            <a:ext cx="8352928" cy="2323713"/>
          </a:xfrm>
          <a:prstGeom prst="rect">
            <a:avLst/>
          </a:prstGeom>
        </p:spPr>
        <p:txBody>
          <a:bodyPr wrap="square">
            <a:spAutoFit/>
          </a:bodyPr>
          <a:lstStyle/>
          <a:p>
            <a:pPr algn="just">
              <a:spcAft>
                <a:spcPts val="1000"/>
              </a:spcAft>
            </a:pPr>
            <a:r>
              <a:rPr lang="fr-FR" sz="2400" dirty="0">
                <a:latin typeface="Calibri" panose="020F0502020204030204" pitchFamily="34" charset="0"/>
                <a:ea typeface="Times New Roman" panose="02020603050405020304" pitchFamily="18" charset="0"/>
                <a:cs typeface="Calibri" panose="020F0502020204030204" pitchFamily="34" charset="0"/>
              </a:rPr>
              <a:t>On peut classer les charges selon : </a:t>
            </a:r>
          </a:p>
          <a:p>
            <a:pPr algn="just">
              <a:spcAft>
                <a:spcPts val="1000"/>
              </a:spcAft>
            </a:pP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u="sng" dirty="0">
                <a:latin typeface="Calibri" panose="020F0502020204030204" pitchFamily="34" charset="0"/>
                <a:ea typeface="Times New Roman" panose="02020603050405020304" pitchFamily="18" charset="0"/>
                <a:cs typeface="Calibri" panose="020F0502020204030204" pitchFamily="34" charset="0"/>
              </a:rPr>
              <a:t>la direction d'application </a:t>
            </a: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dirty="0">
                <a:latin typeface="Calibri" panose="020F0502020204030204" pitchFamily="34" charset="0"/>
                <a:ea typeface="Times New Roman" panose="02020603050405020304" pitchFamily="18" charset="0"/>
                <a:cs typeface="Times New Roman" panose="02020603050405020304" pitchFamily="18" charset="0"/>
              </a:rPr>
              <a:t> </a:t>
            </a:r>
            <a:r>
              <a:rPr lang="fr-FR" sz="2400" dirty="0">
                <a:latin typeface="Calibri" panose="020F0502020204030204" pitchFamily="34" charset="0"/>
                <a:ea typeface="Times New Roman" panose="02020603050405020304" pitchFamily="18" charset="0"/>
                <a:cs typeface="Calibri" panose="020F0502020204030204" pitchFamily="34" charset="0"/>
              </a:rPr>
              <a:t>verticales ou latérales ou horizontales </a:t>
            </a:r>
            <a:endParaRPr lang="fr-FR" sz="2400" dirty="0">
              <a:latin typeface="Calibri" panose="020F0502020204030204" pitchFamily="34" charset="0"/>
              <a:ea typeface="Calisto MT" panose="02040603050505030304" pitchFamily="18" charset="0"/>
              <a:cs typeface="Times New Roman" panose="02020603050405020304" pitchFamily="18" charset="0"/>
            </a:endParaRPr>
          </a:p>
          <a:p>
            <a:pPr algn="just">
              <a:spcAft>
                <a:spcPts val="1000"/>
              </a:spcAft>
            </a:pP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u="sng" dirty="0">
                <a:latin typeface="Calibri" panose="020F0502020204030204" pitchFamily="34" charset="0"/>
                <a:ea typeface="Times New Roman" panose="02020603050405020304" pitchFamily="18" charset="0"/>
                <a:cs typeface="Calibri" panose="020F0502020204030204" pitchFamily="34" charset="0"/>
              </a:rPr>
              <a:t>le type d’application : </a:t>
            </a:r>
            <a:endParaRPr lang="fr-FR" sz="2400" u="sng" dirty="0">
              <a:latin typeface="Calibri" panose="020F0502020204030204" pitchFamily="34" charset="0"/>
              <a:ea typeface="Calisto MT" panose="02040603050505030304" pitchFamily="18" charset="0"/>
              <a:cs typeface="Times New Roman" panose="02020603050405020304" pitchFamily="18" charset="0"/>
            </a:endParaRPr>
          </a:p>
          <a:p>
            <a:pPr marL="342900" indent="-342900" algn="just">
              <a:spcAft>
                <a:spcPts val="1000"/>
              </a:spcAft>
              <a:buFont typeface="Arial" panose="020B0604020202020204" pitchFamily="34" charset="0"/>
              <a:buChar char="•"/>
            </a:pPr>
            <a:r>
              <a:rPr lang="fr-FR"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Ponctuelles</a:t>
            </a:r>
            <a:r>
              <a:rPr lang="fr-FR" sz="2400" dirty="0">
                <a:latin typeface="Calibri" panose="020F0502020204030204" pitchFamily="34" charset="0"/>
                <a:ea typeface="Times New Roman" panose="02020603050405020304" pitchFamily="18" charset="0"/>
                <a:cs typeface="Calibri" panose="020F0502020204030204" pitchFamily="34" charset="0"/>
              </a:rPr>
              <a:t> : charges concentrées </a:t>
            </a:r>
            <a:r>
              <a:rPr lang="fr-FR" sz="2400" b="1" dirty="0">
                <a:latin typeface="Calibri" panose="020F0502020204030204" pitchFamily="34" charset="0"/>
                <a:ea typeface="Times New Roman" panose="02020603050405020304" pitchFamily="18" charset="0"/>
                <a:cs typeface="Calibri" panose="020F0502020204030204" pitchFamily="34" charset="0"/>
              </a:rPr>
              <a:t>en N </a:t>
            </a: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i="1" dirty="0">
                <a:latin typeface="Calibri" panose="020F0502020204030204" pitchFamily="34" charset="0"/>
                <a:ea typeface="Times New Roman" panose="02020603050405020304" pitchFamily="18" charset="0"/>
                <a:cs typeface="Calibri" panose="020F0502020204030204" pitchFamily="34" charset="0"/>
              </a:rPr>
              <a:t>Ex. poteau, roue sur sol, équipement sur un plancher</a:t>
            </a:r>
            <a:r>
              <a:rPr lang="fr-FR" sz="2400" dirty="0">
                <a:latin typeface="Calibri" panose="020F0502020204030204" pitchFamily="34" charset="0"/>
                <a:ea typeface="Times New Roman" panose="02020603050405020304" pitchFamily="18" charset="0"/>
                <a:cs typeface="Calibri" panose="020F0502020204030204" pitchFamily="34" charset="0"/>
              </a:rPr>
              <a:t>). </a:t>
            </a:r>
          </a:p>
        </p:txBody>
      </p:sp>
      <p:pic>
        <p:nvPicPr>
          <p:cNvPr id="6" name="Image 5" descr="https://si.blaisepascal.fr/wp-content/uploads/2020/11/dc7.jpg"/>
          <p:cNvPicPr/>
          <p:nvPr/>
        </p:nvPicPr>
        <p:blipFill>
          <a:blip r:embed="rId2"/>
          <a:srcRect/>
          <a:stretch>
            <a:fillRect/>
          </a:stretch>
        </p:blipFill>
        <p:spPr bwMode="auto">
          <a:xfrm>
            <a:off x="3286116" y="3714752"/>
            <a:ext cx="3500462" cy="2000264"/>
          </a:xfrm>
          <a:prstGeom prst="rect">
            <a:avLst/>
          </a:prstGeom>
          <a:noFill/>
          <a:ln w="9525">
            <a:noFill/>
            <a:miter lim="800000"/>
            <a:headEnd/>
            <a:tailEnd/>
          </a:ln>
        </p:spPr>
      </p:pic>
    </p:spTree>
    <p:extLst>
      <p:ext uri="{BB962C8B-B14F-4D97-AF65-F5344CB8AC3E}">
        <p14:creationId xmlns:p14="http://schemas.microsoft.com/office/powerpoint/2010/main" val="858635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4" name="Rectangle 3"/>
          <p:cNvSpPr/>
          <p:nvPr/>
        </p:nvSpPr>
        <p:spPr>
          <a:xfrm>
            <a:off x="251520" y="188640"/>
            <a:ext cx="728436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2) Les différents types de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95540" y="980728"/>
            <a:ext cx="8352928" cy="3190617"/>
          </a:xfrm>
          <a:prstGeom prst="rect">
            <a:avLst/>
          </a:prstGeom>
        </p:spPr>
        <p:txBody>
          <a:bodyPr wrap="square">
            <a:spAutoFit/>
          </a:bodyPr>
          <a:lstStyle/>
          <a:p>
            <a:pPr algn="just">
              <a:spcAft>
                <a:spcPts val="1000"/>
              </a:spcAft>
            </a:pPr>
            <a:r>
              <a:rPr lang="fr-FR" sz="2400" dirty="0">
                <a:latin typeface="Calibri" panose="020F0502020204030204" pitchFamily="34" charset="0"/>
                <a:ea typeface="Times New Roman" panose="02020603050405020304" pitchFamily="18" charset="0"/>
                <a:cs typeface="Calibri" panose="020F0502020204030204" pitchFamily="34" charset="0"/>
              </a:rPr>
              <a:t>On peut classer les charges selon : </a:t>
            </a:r>
          </a:p>
          <a:p>
            <a:pPr algn="just">
              <a:spcAft>
                <a:spcPts val="1000"/>
              </a:spcAft>
            </a:pP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u="sng" dirty="0">
                <a:latin typeface="Calibri" panose="020F0502020204030204" pitchFamily="34" charset="0"/>
                <a:ea typeface="Times New Roman" panose="02020603050405020304" pitchFamily="18" charset="0"/>
                <a:cs typeface="Calibri" panose="020F0502020204030204" pitchFamily="34" charset="0"/>
              </a:rPr>
              <a:t>la direction d'application </a:t>
            </a: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dirty="0">
                <a:latin typeface="Calibri" panose="020F0502020204030204" pitchFamily="34" charset="0"/>
                <a:ea typeface="Times New Roman" panose="02020603050405020304" pitchFamily="18" charset="0"/>
                <a:cs typeface="Times New Roman" panose="02020603050405020304" pitchFamily="18" charset="0"/>
              </a:rPr>
              <a:t> </a:t>
            </a:r>
            <a:r>
              <a:rPr lang="fr-FR" sz="2400" b="1" dirty="0">
                <a:latin typeface="Calibri" panose="020F0502020204030204" pitchFamily="34" charset="0"/>
                <a:ea typeface="Times New Roman" panose="02020603050405020304" pitchFamily="18" charset="0"/>
                <a:cs typeface="Calibri" panose="020F0502020204030204" pitchFamily="34" charset="0"/>
              </a:rPr>
              <a:t>verticales</a:t>
            </a:r>
            <a:r>
              <a:rPr lang="fr-FR" sz="2400" dirty="0">
                <a:latin typeface="Calibri" panose="020F0502020204030204" pitchFamily="34" charset="0"/>
                <a:ea typeface="Times New Roman" panose="02020603050405020304" pitchFamily="18" charset="0"/>
                <a:cs typeface="Calibri" panose="020F0502020204030204" pitchFamily="34" charset="0"/>
              </a:rPr>
              <a:t> ou </a:t>
            </a:r>
            <a:r>
              <a:rPr lang="fr-FR" sz="2400" b="1" dirty="0">
                <a:latin typeface="Calibri" panose="020F0502020204030204" pitchFamily="34" charset="0"/>
                <a:ea typeface="Times New Roman" panose="02020603050405020304" pitchFamily="18" charset="0"/>
                <a:cs typeface="Calibri" panose="020F0502020204030204" pitchFamily="34" charset="0"/>
              </a:rPr>
              <a:t>latérales</a:t>
            </a:r>
            <a:r>
              <a:rPr lang="fr-FR" sz="2400" dirty="0">
                <a:latin typeface="Calibri" panose="020F0502020204030204" pitchFamily="34" charset="0"/>
                <a:ea typeface="Times New Roman" panose="02020603050405020304" pitchFamily="18" charset="0"/>
                <a:cs typeface="Calibri" panose="020F0502020204030204" pitchFamily="34" charset="0"/>
              </a:rPr>
              <a:t> ou </a:t>
            </a:r>
            <a:r>
              <a:rPr lang="fr-FR" sz="2400" b="1" dirty="0">
                <a:latin typeface="Calibri" panose="020F0502020204030204" pitchFamily="34" charset="0"/>
                <a:ea typeface="Times New Roman" panose="02020603050405020304" pitchFamily="18" charset="0"/>
                <a:cs typeface="Calibri" panose="020F0502020204030204" pitchFamily="34" charset="0"/>
              </a:rPr>
              <a:t>horizontales</a:t>
            </a:r>
            <a:r>
              <a:rPr lang="fr-FR" sz="2400" dirty="0">
                <a:latin typeface="Calibri" panose="020F0502020204030204" pitchFamily="34" charset="0"/>
                <a:ea typeface="Times New Roman" panose="02020603050405020304" pitchFamily="18" charset="0"/>
                <a:cs typeface="Calibri" panose="020F0502020204030204" pitchFamily="34" charset="0"/>
              </a:rPr>
              <a:t> </a:t>
            </a:r>
            <a:endParaRPr lang="fr-FR" sz="2400" dirty="0">
              <a:latin typeface="Calibri" panose="020F0502020204030204" pitchFamily="34" charset="0"/>
              <a:ea typeface="Calisto MT" panose="02040603050505030304" pitchFamily="18" charset="0"/>
              <a:cs typeface="Times New Roman" panose="02020603050405020304" pitchFamily="18" charset="0"/>
            </a:endParaRPr>
          </a:p>
          <a:p>
            <a:pPr algn="just">
              <a:spcAft>
                <a:spcPts val="1000"/>
              </a:spcAft>
            </a:pP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u="sng" dirty="0">
                <a:latin typeface="Calibri" panose="020F0502020204030204" pitchFamily="34" charset="0"/>
                <a:ea typeface="Times New Roman" panose="02020603050405020304" pitchFamily="18" charset="0"/>
                <a:cs typeface="Calibri" panose="020F0502020204030204" pitchFamily="34" charset="0"/>
              </a:rPr>
              <a:t>le type d’application : </a:t>
            </a:r>
            <a:endParaRPr lang="fr-FR" sz="2400" u="sng" dirty="0">
              <a:latin typeface="Calibri" panose="020F0502020204030204" pitchFamily="34" charset="0"/>
              <a:ea typeface="Calisto MT" panose="02040603050505030304" pitchFamily="18" charset="0"/>
              <a:cs typeface="Times New Roman" panose="02020603050405020304" pitchFamily="18" charset="0"/>
            </a:endParaRPr>
          </a:p>
          <a:p>
            <a:pPr marL="342900" indent="-342900" algn="just">
              <a:spcAft>
                <a:spcPts val="1000"/>
              </a:spcAft>
              <a:buFont typeface="Arial" panose="020B0604020202020204" pitchFamily="34" charset="0"/>
              <a:buChar char="•"/>
            </a:pPr>
            <a:r>
              <a:rPr lang="fr-FR"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Ponctuelles</a:t>
            </a:r>
            <a:r>
              <a:rPr lang="fr-FR" sz="2400" dirty="0">
                <a:latin typeface="Calibri" panose="020F0502020204030204" pitchFamily="34" charset="0"/>
                <a:ea typeface="Times New Roman" panose="02020603050405020304" pitchFamily="18" charset="0"/>
                <a:cs typeface="Calibri" panose="020F0502020204030204" pitchFamily="34" charset="0"/>
              </a:rPr>
              <a:t> : charges concentrées </a:t>
            </a:r>
            <a:r>
              <a:rPr lang="fr-FR" sz="2400" b="1" dirty="0">
                <a:latin typeface="Calibri" panose="020F0502020204030204" pitchFamily="34" charset="0"/>
                <a:ea typeface="Times New Roman" panose="02020603050405020304" pitchFamily="18" charset="0"/>
                <a:cs typeface="Calibri" panose="020F0502020204030204" pitchFamily="34" charset="0"/>
              </a:rPr>
              <a:t>en N </a:t>
            </a: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i="1" dirty="0">
                <a:latin typeface="Calibri" panose="020F0502020204030204" pitchFamily="34" charset="0"/>
                <a:ea typeface="Times New Roman" panose="02020603050405020304" pitchFamily="18" charset="0"/>
                <a:cs typeface="Calibri" panose="020F0502020204030204" pitchFamily="34" charset="0"/>
              </a:rPr>
              <a:t>Ex. poteau, roue sur sol, équipement sur un plancher</a:t>
            </a:r>
            <a:r>
              <a:rPr lang="fr-FR" sz="2400" dirty="0">
                <a:latin typeface="Calibri" panose="020F0502020204030204" pitchFamily="34" charset="0"/>
                <a:ea typeface="Times New Roman" panose="02020603050405020304" pitchFamily="18" charset="0"/>
                <a:cs typeface="Calibri" panose="020F0502020204030204" pitchFamily="34" charset="0"/>
              </a:rPr>
              <a:t>). </a:t>
            </a:r>
          </a:p>
          <a:p>
            <a:pPr marL="342900" indent="-342900" algn="just">
              <a:spcAft>
                <a:spcPts val="1000"/>
              </a:spcAft>
              <a:buFont typeface="Arial" panose="020B0604020202020204" pitchFamily="34" charset="0"/>
              <a:buChar char="•"/>
            </a:pPr>
            <a:r>
              <a:rPr lang="fr-FR"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Linéaires</a:t>
            </a:r>
            <a:r>
              <a:rPr lang="fr-FR" sz="2400" dirty="0">
                <a:latin typeface="Calibri" panose="020F0502020204030204" pitchFamily="34" charset="0"/>
                <a:ea typeface="Times New Roman" panose="02020603050405020304" pitchFamily="18" charset="0"/>
                <a:cs typeface="Calibri" panose="020F0502020204030204" pitchFamily="34" charset="0"/>
              </a:rPr>
              <a:t> : réparties sur une ligne </a:t>
            </a:r>
            <a:r>
              <a:rPr lang="fr-FR" sz="2400" b="1" dirty="0">
                <a:latin typeface="Calibri" panose="020F0502020204030204" pitchFamily="34" charset="0"/>
                <a:ea typeface="Times New Roman" panose="02020603050405020304" pitchFamily="18" charset="0"/>
                <a:cs typeface="Calibri" panose="020F0502020204030204" pitchFamily="34" charset="0"/>
              </a:rPr>
              <a:t>en N/m </a:t>
            </a: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i="1" dirty="0">
                <a:latin typeface="Calibri" panose="020F0502020204030204" pitchFamily="34" charset="0"/>
                <a:ea typeface="Times New Roman" panose="02020603050405020304" pitchFamily="18" charset="0"/>
                <a:cs typeface="Calibri" panose="020F0502020204030204" pitchFamily="34" charset="0"/>
              </a:rPr>
              <a:t>Ex. poids propre d'une poutre ou d'un mur</a:t>
            </a:r>
            <a:r>
              <a:rPr lang="fr-FR" sz="2400" dirty="0">
                <a:latin typeface="Calibri" panose="020F0502020204030204" pitchFamily="34" charset="0"/>
                <a:ea typeface="Times New Roman" panose="02020603050405020304" pitchFamily="18" charset="0"/>
                <a:cs typeface="Calibri" panose="020F0502020204030204" pitchFamily="34" charset="0"/>
              </a:rPr>
              <a:t>).</a:t>
            </a:r>
          </a:p>
        </p:txBody>
      </p:sp>
      <p:pic>
        <p:nvPicPr>
          <p:cNvPr id="6" name="Image 5" descr="https://si.blaisepascal.fr/wp-content/uploads/2020/11/dc8.jpg"/>
          <p:cNvPicPr/>
          <p:nvPr/>
        </p:nvPicPr>
        <p:blipFill>
          <a:blip r:embed="rId2"/>
          <a:srcRect/>
          <a:stretch>
            <a:fillRect/>
          </a:stretch>
        </p:blipFill>
        <p:spPr bwMode="auto">
          <a:xfrm>
            <a:off x="2357422" y="4143380"/>
            <a:ext cx="4714908" cy="1785950"/>
          </a:xfrm>
          <a:prstGeom prst="rect">
            <a:avLst/>
          </a:prstGeom>
          <a:noFill/>
          <a:ln w="9525">
            <a:noFill/>
            <a:miter lim="800000"/>
            <a:headEnd/>
            <a:tailEnd/>
          </a:ln>
        </p:spPr>
      </p:pic>
    </p:spTree>
    <p:extLst>
      <p:ext uri="{BB962C8B-B14F-4D97-AF65-F5344CB8AC3E}">
        <p14:creationId xmlns:p14="http://schemas.microsoft.com/office/powerpoint/2010/main" val="858635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4" name="Rectangle 3"/>
          <p:cNvSpPr/>
          <p:nvPr/>
        </p:nvSpPr>
        <p:spPr>
          <a:xfrm>
            <a:off x="251520" y="188640"/>
            <a:ext cx="728436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2) Les différents types de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95540" y="980728"/>
            <a:ext cx="8352928" cy="2436564"/>
          </a:xfrm>
          <a:prstGeom prst="rect">
            <a:avLst/>
          </a:prstGeom>
        </p:spPr>
        <p:txBody>
          <a:bodyPr wrap="square">
            <a:spAutoFit/>
          </a:bodyPr>
          <a:lstStyle/>
          <a:p>
            <a:pPr marL="342900" indent="-342900" algn="just">
              <a:spcAft>
                <a:spcPts val="1000"/>
              </a:spcAft>
              <a:buFont typeface="Arial" panose="020B0604020202020204" pitchFamily="34" charset="0"/>
              <a:buChar char="•"/>
            </a:pPr>
            <a:r>
              <a:rPr lang="fr-FR"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Linéaires</a:t>
            </a:r>
            <a:r>
              <a:rPr lang="fr-FR" sz="2400" dirty="0">
                <a:latin typeface="Calibri" panose="020F0502020204030204" pitchFamily="34" charset="0"/>
                <a:ea typeface="Times New Roman" panose="02020603050405020304" pitchFamily="18" charset="0"/>
                <a:cs typeface="Calibri" panose="020F0502020204030204" pitchFamily="34" charset="0"/>
              </a:rPr>
              <a:t> : réparties sur une ligne </a:t>
            </a:r>
            <a:r>
              <a:rPr lang="fr-FR" sz="2400" b="1" dirty="0">
                <a:latin typeface="Calibri" panose="020F0502020204030204" pitchFamily="34" charset="0"/>
                <a:ea typeface="Times New Roman" panose="02020603050405020304" pitchFamily="18" charset="0"/>
                <a:cs typeface="Calibri" panose="020F0502020204030204" pitchFamily="34" charset="0"/>
              </a:rPr>
              <a:t>en N/m </a:t>
            </a:r>
            <a:r>
              <a:rPr lang="fr-FR" sz="2400" dirty="0">
                <a:latin typeface="Calibri" panose="020F0502020204030204" pitchFamily="34" charset="0"/>
                <a:ea typeface="Times New Roman" panose="02020603050405020304" pitchFamily="18" charset="0"/>
                <a:cs typeface="Calibri" panose="020F0502020204030204" pitchFamily="34" charset="0"/>
              </a:rPr>
              <a:t>(</a:t>
            </a:r>
            <a:r>
              <a:rPr lang="fr-FR" sz="2400" i="1" dirty="0">
                <a:latin typeface="Calibri" panose="020F0502020204030204" pitchFamily="34" charset="0"/>
                <a:ea typeface="Times New Roman" panose="02020603050405020304" pitchFamily="18" charset="0"/>
                <a:cs typeface="Calibri" panose="020F0502020204030204" pitchFamily="34" charset="0"/>
              </a:rPr>
              <a:t>Ex. poids propre d'une poutre ou d'un mur</a:t>
            </a:r>
            <a:r>
              <a:rPr lang="fr-FR" sz="2400" dirty="0">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spcAft>
                <a:spcPts val="1000"/>
              </a:spcAft>
              <a:buFont typeface="Arial" panose="020B0604020202020204" pitchFamily="34" charset="0"/>
              <a:buChar char="•"/>
            </a:pPr>
            <a:r>
              <a:rPr lang="fr-FR"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Surfaciques</a:t>
            </a:r>
            <a:r>
              <a:rPr lang="fr-FR" sz="2400" dirty="0">
                <a:latin typeface="Calibri" panose="020F0502020204030204" pitchFamily="34" charset="0"/>
                <a:ea typeface="Times New Roman" panose="02020603050405020304" pitchFamily="18" charset="0"/>
                <a:cs typeface="Calibri" panose="020F0502020204030204" pitchFamily="34" charset="0"/>
              </a:rPr>
              <a:t> : réparties sur une surface en </a:t>
            </a:r>
            <a:r>
              <a:rPr lang="fr-FR" sz="2400" b="1" dirty="0">
                <a:latin typeface="Calibri" panose="020F0502020204030204" pitchFamily="34" charset="0"/>
                <a:ea typeface="Times New Roman" panose="02020603050405020304" pitchFamily="18" charset="0"/>
                <a:cs typeface="Calibri" panose="020F0502020204030204" pitchFamily="34" charset="0"/>
              </a:rPr>
              <a:t>N/m2</a:t>
            </a:r>
            <a:r>
              <a:rPr lang="fr-FR" sz="2400" dirty="0">
                <a:latin typeface="Calibri" panose="020F0502020204030204" pitchFamily="34" charset="0"/>
                <a:ea typeface="Times New Roman" panose="02020603050405020304" pitchFamily="18" charset="0"/>
                <a:cs typeface="Calibri" panose="020F0502020204030204" pitchFamily="34" charset="0"/>
              </a:rPr>
              <a:t> ou </a:t>
            </a:r>
            <a:r>
              <a:rPr lang="fr-FR" sz="2400" b="1" dirty="0">
                <a:latin typeface="Calibri" panose="020F0502020204030204" pitchFamily="34" charset="0"/>
                <a:ea typeface="Times New Roman" panose="02020603050405020304" pitchFamily="18" charset="0"/>
                <a:cs typeface="Calibri" panose="020F0502020204030204" pitchFamily="34" charset="0"/>
              </a:rPr>
              <a:t>Pa</a:t>
            </a:r>
            <a:r>
              <a:rPr lang="fr-FR" sz="2400" dirty="0">
                <a:latin typeface="Calibri" panose="020F0502020204030204" pitchFamily="34" charset="0"/>
                <a:ea typeface="Times New Roman" panose="02020603050405020304" pitchFamily="18" charset="0"/>
                <a:cs typeface="Calibri" panose="020F0502020204030204" pitchFamily="34" charset="0"/>
              </a:rPr>
              <a:t> (</a:t>
            </a:r>
            <a:r>
              <a:rPr lang="fr-FR" sz="2400" i="1" dirty="0">
                <a:latin typeface="Calibri" panose="020F0502020204030204" pitchFamily="34" charset="0"/>
                <a:ea typeface="Times New Roman" panose="02020603050405020304" pitchFamily="18" charset="0"/>
                <a:cs typeface="Calibri" panose="020F0502020204030204" pitchFamily="34" charset="0"/>
              </a:rPr>
              <a:t>Ex. neige, poids propre d'une dalle…</a:t>
            </a:r>
            <a:r>
              <a:rPr lang="fr-FR" sz="2400" dirty="0">
                <a:latin typeface="Calibri" panose="020F0502020204030204" pitchFamily="34" charset="0"/>
                <a:ea typeface="Times New Roman" panose="02020603050405020304" pitchFamily="18" charset="0"/>
                <a:cs typeface="Calibri" panose="020F0502020204030204" pitchFamily="34" charset="0"/>
              </a:rPr>
              <a:t> ).</a:t>
            </a:r>
            <a:r>
              <a:rPr lang="fr-FR" sz="2400" dirty="0">
                <a:latin typeface="Calibri" panose="020F0502020204030204" pitchFamily="34" charset="0"/>
                <a:ea typeface="Times New Roman" panose="02020603050405020304" pitchFamily="18" charset="0"/>
                <a:cs typeface="Times New Roman" panose="02020603050405020304" pitchFamily="18" charset="0"/>
              </a:rPr>
              <a:t> </a:t>
            </a:r>
            <a:r>
              <a:rPr lang="fr-FR" sz="2400" dirty="0">
                <a:latin typeface="Calibri" panose="020F0502020204030204" pitchFamily="34" charset="0"/>
                <a:ea typeface="Times New Roman" panose="02020603050405020304" pitchFamily="18" charset="0"/>
                <a:cs typeface="Calibri" panose="020F0502020204030204" pitchFamily="34" charset="0"/>
              </a:rPr>
              <a:t>Les charges réparties sur une surface peuvent être </a:t>
            </a:r>
            <a:r>
              <a:rPr lang="fr-FR" sz="2400" u="sng" dirty="0">
                <a:latin typeface="Calibri" panose="020F0502020204030204" pitchFamily="34" charset="0"/>
                <a:ea typeface="Times New Roman" panose="02020603050405020304" pitchFamily="18" charset="0"/>
                <a:cs typeface="Calibri" panose="020F0502020204030204" pitchFamily="34" charset="0"/>
              </a:rPr>
              <a:t>converties en charges linéaires</a:t>
            </a:r>
            <a:r>
              <a:rPr lang="fr-FR" sz="2400" b="1" dirty="0">
                <a:latin typeface="Calibri" panose="020F0502020204030204" pitchFamily="34" charset="0"/>
                <a:ea typeface="Times New Roman" panose="02020603050405020304" pitchFamily="18" charset="0"/>
                <a:cs typeface="Calibri" panose="020F0502020204030204" pitchFamily="34" charset="0"/>
              </a:rPr>
              <a:t> </a:t>
            </a:r>
            <a:r>
              <a:rPr lang="fr-FR" sz="2400" dirty="0">
                <a:latin typeface="Calibri" panose="020F0502020204030204" pitchFamily="34" charset="0"/>
                <a:ea typeface="Times New Roman" panose="02020603050405020304" pitchFamily="18" charset="0"/>
                <a:cs typeface="Calibri" panose="020F0502020204030204" pitchFamily="34" charset="0"/>
              </a:rPr>
              <a:t>en tenant compte de la </a:t>
            </a:r>
            <a:r>
              <a:rPr lang="fr-FR" sz="2400" b="1" dirty="0">
                <a:latin typeface="Calibri" panose="020F0502020204030204" pitchFamily="34" charset="0"/>
                <a:ea typeface="Times New Roman" panose="02020603050405020304" pitchFamily="18" charset="0"/>
                <a:cs typeface="Calibri" panose="020F0502020204030204" pitchFamily="34" charset="0"/>
              </a:rPr>
              <a:t>surface d’influence</a:t>
            </a:r>
            <a:r>
              <a:rPr lang="fr-FR" sz="2400" dirty="0">
                <a:latin typeface="Calibri" panose="020F0502020204030204" pitchFamily="34" charset="0"/>
                <a:ea typeface="Times New Roman" panose="02020603050405020304" pitchFamily="18" charset="0"/>
                <a:cs typeface="Calibri" panose="020F0502020204030204" pitchFamily="34" charset="0"/>
              </a:rPr>
              <a:t>.</a:t>
            </a:r>
            <a:endParaRPr lang="fr-FR" sz="2400" dirty="0">
              <a:effectLst/>
              <a:latin typeface="Calibri" panose="020F0502020204030204" pitchFamily="34" charset="0"/>
              <a:ea typeface="Calisto MT" panose="02040603050505030304" pitchFamily="18" charset="0"/>
              <a:cs typeface="Times New Roman" panose="02020603050405020304" pitchFamily="18" charset="0"/>
            </a:endParaRPr>
          </a:p>
        </p:txBody>
      </p:sp>
      <p:pic>
        <p:nvPicPr>
          <p:cNvPr id="6" name="Image 5" descr="https://si.blaisepascal.fr/wp-content/uploads/2020/11/dc9.jpg"/>
          <p:cNvPicPr/>
          <p:nvPr/>
        </p:nvPicPr>
        <p:blipFill>
          <a:blip r:embed="rId2">
            <a:clrChange>
              <a:clrFrom>
                <a:srgbClr val="FFFFFF"/>
              </a:clrFrom>
              <a:clrTo>
                <a:srgbClr val="FFFFFF">
                  <a:alpha val="0"/>
                </a:srgbClr>
              </a:clrTo>
            </a:clrChange>
          </a:blip>
          <a:srcRect/>
          <a:stretch>
            <a:fillRect/>
          </a:stretch>
        </p:blipFill>
        <p:spPr bwMode="auto">
          <a:xfrm>
            <a:off x="2357422" y="3643314"/>
            <a:ext cx="4643470" cy="2071702"/>
          </a:xfrm>
          <a:prstGeom prst="rect">
            <a:avLst/>
          </a:prstGeom>
          <a:noFill/>
          <a:ln w="9525">
            <a:noFill/>
            <a:miter lim="800000"/>
            <a:headEnd/>
            <a:tailEnd/>
          </a:ln>
        </p:spPr>
      </p:pic>
    </p:spTree>
    <p:extLst>
      <p:ext uri="{BB962C8B-B14F-4D97-AF65-F5344CB8AC3E}">
        <p14:creationId xmlns:p14="http://schemas.microsoft.com/office/powerpoint/2010/main" val="858635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14"/>
          <p:cNvSpPr>
            <a:spLocks noGrp="1"/>
          </p:cNvSpPr>
          <p:nvPr>
            <p:ph type="ftr" sz="quarter" idx="11"/>
          </p:nvPr>
        </p:nvSpPr>
        <p:spPr>
          <a:prstGeom prst="rect">
            <a:avLst/>
          </a:prstGeom>
        </p:spPr>
        <p:txBody>
          <a:bodyPr/>
          <a:lstStyle/>
          <a:p>
            <a:pPr lvl="0"/>
            <a:r>
              <a:rPr lang="fr-FR"/>
              <a:t>Structures Porteuses - Descente de Charges</a:t>
            </a:r>
          </a:p>
        </p:txBody>
      </p:sp>
      <p:sp>
        <p:nvSpPr>
          <p:cNvPr id="2" name="Titre 1"/>
          <p:cNvSpPr txBox="1">
            <a:spLocks noGrp="1"/>
          </p:cNvSpPr>
          <p:nvPr>
            <p:ph type="title" idx="4294967295"/>
          </p:nvPr>
        </p:nvSpPr>
        <p:spPr>
          <a:xfrm>
            <a:off x="790128" y="9895"/>
            <a:ext cx="8534400" cy="758825"/>
          </a:xfrm>
        </p:spPr>
        <p:txBody>
          <a:bodyPr/>
          <a:lstStyle/>
          <a:p>
            <a:pPr lvl="0"/>
            <a:r>
              <a:rPr lang="fr-FR" i="1" dirty="0">
                <a:solidFill>
                  <a:schemeClr val="tx1"/>
                </a:solidFill>
              </a:rPr>
              <a:t>Fonctionnement du BTP</a:t>
            </a:r>
          </a:p>
        </p:txBody>
      </p:sp>
      <p:sp>
        <p:nvSpPr>
          <p:cNvPr id="3" name="ZoneTexte 2"/>
          <p:cNvSpPr txBox="1"/>
          <p:nvPr/>
        </p:nvSpPr>
        <p:spPr>
          <a:xfrm>
            <a:off x="251520" y="980728"/>
            <a:ext cx="7345366" cy="523878"/>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pitchFamily="34"/>
                <a:cs typeface="Arial"/>
              </a:rPr>
              <a:t>Un propriétaire (Maitre d’ouvrage)       Projet </a:t>
            </a:r>
          </a:p>
        </p:txBody>
      </p:sp>
      <p:sp>
        <p:nvSpPr>
          <p:cNvPr id="4" name="ZoneTexte 4"/>
          <p:cNvSpPr txBox="1"/>
          <p:nvPr/>
        </p:nvSpPr>
        <p:spPr>
          <a:xfrm>
            <a:off x="4067869" y="2349155"/>
            <a:ext cx="4752978" cy="523878"/>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Calibri" pitchFamily="34"/>
                <a:cs typeface="Arial"/>
              </a:rPr>
              <a:t>Un Architecte (Maitre d’Œuvre)</a:t>
            </a:r>
          </a:p>
        </p:txBody>
      </p:sp>
      <p:sp>
        <p:nvSpPr>
          <p:cNvPr id="5" name="ZoneTexte 6"/>
          <p:cNvSpPr txBox="1"/>
          <p:nvPr/>
        </p:nvSpPr>
        <p:spPr>
          <a:xfrm>
            <a:off x="540443" y="4365279"/>
            <a:ext cx="5903915" cy="523878"/>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Calibri" pitchFamily="34"/>
                <a:cs typeface="Arial"/>
              </a:rPr>
              <a:t>Une Entreprise de BTP</a:t>
            </a:r>
          </a:p>
        </p:txBody>
      </p:sp>
      <p:pic>
        <p:nvPicPr>
          <p:cNvPr id="6" name="Picture 3" descr="C:\Users\Claude\AppData\Local\Microsoft\Windows\Temporary Internet Files\Content.IE5\99PEIVHY\MC900441738[1].png"/>
          <p:cNvPicPr>
            <a:picLocks noChangeAspect="1"/>
          </p:cNvPicPr>
          <p:nvPr/>
        </p:nvPicPr>
        <p:blipFill>
          <a:blip r:embed="rId3" cstate="print"/>
          <a:srcRect/>
          <a:stretch>
            <a:fillRect/>
          </a:stretch>
        </p:blipFill>
        <p:spPr>
          <a:xfrm>
            <a:off x="5507739" y="2565054"/>
            <a:ext cx="2233614" cy="2232022"/>
          </a:xfrm>
          <a:prstGeom prst="rect">
            <a:avLst/>
          </a:prstGeom>
          <a:noFill/>
          <a:ln>
            <a:noFill/>
          </a:ln>
        </p:spPr>
      </p:pic>
      <p:pic>
        <p:nvPicPr>
          <p:cNvPr id="7" name="Picture 4" descr="C:\Users\Claude\AppData\Local\Microsoft\Windows\Temporary Internet Files\Content.IE5\IDASBNQ3\MC900282316[1].wmf"/>
          <p:cNvPicPr>
            <a:picLocks noChangeAspect="1"/>
          </p:cNvPicPr>
          <p:nvPr/>
        </p:nvPicPr>
        <p:blipFill>
          <a:blip r:embed="rId4" cstate="print"/>
          <a:srcRect/>
          <a:stretch>
            <a:fillRect/>
          </a:stretch>
        </p:blipFill>
        <p:spPr>
          <a:xfrm>
            <a:off x="6949180" y="980728"/>
            <a:ext cx="1028700" cy="1027108"/>
          </a:xfrm>
          <a:prstGeom prst="rect">
            <a:avLst/>
          </a:prstGeom>
          <a:noFill/>
          <a:ln>
            <a:noFill/>
          </a:ln>
        </p:spPr>
      </p:pic>
      <p:pic>
        <p:nvPicPr>
          <p:cNvPr id="8" name="Picture 6" descr="C:\Users\Claude\AppData\Local\Microsoft\Windows\Temporary Internet Files\Content.IE5\IDASBNQ3\MC900318504[1].wmf"/>
          <p:cNvPicPr>
            <a:picLocks noChangeAspect="1"/>
          </p:cNvPicPr>
          <p:nvPr/>
        </p:nvPicPr>
        <p:blipFill>
          <a:blip r:embed="rId5" cstate="print"/>
          <a:srcRect/>
          <a:stretch>
            <a:fillRect/>
          </a:stretch>
        </p:blipFill>
        <p:spPr>
          <a:xfrm>
            <a:off x="683318" y="4941544"/>
            <a:ext cx="1870076" cy="1123953"/>
          </a:xfrm>
          <a:prstGeom prst="rect">
            <a:avLst/>
          </a:prstGeom>
          <a:noFill/>
          <a:ln>
            <a:noFill/>
          </a:ln>
        </p:spPr>
      </p:pic>
      <p:sp>
        <p:nvSpPr>
          <p:cNvPr id="9" name="Double flèche verticale 14"/>
          <p:cNvSpPr/>
          <p:nvPr/>
        </p:nvSpPr>
        <p:spPr>
          <a:xfrm rot="2771752">
            <a:off x="4159947" y="3115925"/>
            <a:ext cx="360365" cy="1008061"/>
          </a:xfrm>
          <a:custGeom>
            <a:avLst/>
            <a:gdLst>
              <a:gd name="f0" fmla="val 10800000"/>
              <a:gd name="f1" fmla="val 5400000"/>
              <a:gd name="f2" fmla="val 180"/>
              <a:gd name="f3" fmla="val w"/>
              <a:gd name="f4" fmla="val h"/>
              <a:gd name="f5" fmla="val ss"/>
              <a:gd name="f6" fmla="val 0"/>
              <a:gd name="f7" fmla="val 50000"/>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3 f7 1"/>
              <a:gd name="f40" fmla="+- f6 f36 0"/>
              <a:gd name="f41" fmla="+- f6 f37 0"/>
              <a:gd name="f42" fmla="*/ f38 f7 1"/>
              <a:gd name="f43" fmla="*/ f39 1 200000"/>
              <a:gd name="f44" fmla="*/ f42 1 100000"/>
              <a:gd name="f45" fmla="+- f41 0 f43"/>
              <a:gd name="f46" fmla="+- f41 f43 0"/>
              <a:gd name="f47" fmla="*/ f41 f26 1"/>
              <a:gd name="f48" fmla="*/ f40 f26 1"/>
              <a:gd name="f49" fmla="+- f30 0 f44"/>
              <a:gd name="f50" fmla="*/ f45 f44 1"/>
              <a:gd name="f51" fmla="*/ f45 f26 1"/>
              <a:gd name="f52" fmla="*/ f46 f26 1"/>
              <a:gd name="f53" fmla="*/ f44 f26 1"/>
              <a:gd name="f54" fmla="*/ f50 1 f37"/>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31" y="f53"/>
              </a:cxn>
              <a:cxn ang="f24">
                <a:pos x="f51" y="f48"/>
              </a:cxn>
              <a:cxn ang="f24">
                <a:pos x="f31" y="f55"/>
              </a:cxn>
              <a:cxn ang="f25">
                <a:pos x="f34" y="f55"/>
              </a:cxn>
              <a:cxn ang="f25">
                <a:pos x="f52" y="f48"/>
              </a:cxn>
              <a:cxn ang="f25">
                <a:pos x="f34" y="f53"/>
              </a:cxn>
            </a:cxnLst>
            <a:rect l="f51" t="f58" r="f52" b="f59"/>
            <a:pathLst>
              <a:path>
                <a:moveTo>
                  <a:pt x="f31" y="f53"/>
                </a:moveTo>
                <a:lnTo>
                  <a:pt x="f47" y="f31"/>
                </a:lnTo>
                <a:lnTo>
                  <a:pt x="f34" y="f53"/>
                </a:lnTo>
                <a:lnTo>
                  <a:pt x="f52" y="f53"/>
                </a:lnTo>
                <a:lnTo>
                  <a:pt x="f52" y="f55"/>
                </a:lnTo>
                <a:lnTo>
                  <a:pt x="f34" y="f55"/>
                </a:lnTo>
                <a:lnTo>
                  <a:pt x="f47" y="f35"/>
                </a:lnTo>
                <a:lnTo>
                  <a:pt x="f31" y="f55"/>
                </a:lnTo>
                <a:lnTo>
                  <a:pt x="f51" y="f55"/>
                </a:lnTo>
                <a:lnTo>
                  <a:pt x="f51" y="f53"/>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Double flèche verticale 15"/>
          <p:cNvSpPr/>
          <p:nvPr/>
        </p:nvSpPr>
        <p:spPr>
          <a:xfrm>
            <a:off x="2051745" y="1556992"/>
            <a:ext cx="504821" cy="2663820"/>
          </a:xfrm>
          <a:custGeom>
            <a:avLst/>
            <a:gdLst>
              <a:gd name="f0" fmla="val 10800000"/>
              <a:gd name="f1" fmla="val 5400000"/>
              <a:gd name="f2" fmla="val 180"/>
              <a:gd name="f3" fmla="val w"/>
              <a:gd name="f4" fmla="val h"/>
              <a:gd name="f5" fmla="val ss"/>
              <a:gd name="f6" fmla="val 0"/>
              <a:gd name="f7" fmla="val 50000"/>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3 f7 1"/>
              <a:gd name="f40" fmla="+- f6 f36 0"/>
              <a:gd name="f41" fmla="+- f6 f37 0"/>
              <a:gd name="f42" fmla="*/ f38 f7 1"/>
              <a:gd name="f43" fmla="*/ f39 1 200000"/>
              <a:gd name="f44" fmla="*/ f42 1 100000"/>
              <a:gd name="f45" fmla="+- f41 0 f43"/>
              <a:gd name="f46" fmla="+- f41 f43 0"/>
              <a:gd name="f47" fmla="*/ f41 f26 1"/>
              <a:gd name="f48" fmla="*/ f40 f26 1"/>
              <a:gd name="f49" fmla="+- f30 0 f44"/>
              <a:gd name="f50" fmla="*/ f45 f44 1"/>
              <a:gd name="f51" fmla="*/ f45 f26 1"/>
              <a:gd name="f52" fmla="*/ f46 f26 1"/>
              <a:gd name="f53" fmla="*/ f44 f26 1"/>
              <a:gd name="f54" fmla="*/ f50 1 f37"/>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31" y="f53"/>
              </a:cxn>
              <a:cxn ang="f24">
                <a:pos x="f51" y="f48"/>
              </a:cxn>
              <a:cxn ang="f24">
                <a:pos x="f31" y="f55"/>
              </a:cxn>
              <a:cxn ang="f25">
                <a:pos x="f34" y="f55"/>
              </a:cxn>
              <a:cxn ang="f25">
                <a:pos x="f52" y="f48"/>
              </a:cxn>
              <a:cxn ang="f25">
                <a:pos x="f34" y="f53"/>
              </a:cxn>
            </a:cxnLst>
            <a:rect l="f51" t="f58" r="f52" b="f59"/>
            <a:pathLst>
              <a:path>
                <a:moveTo>
                  <a:pt x="f31" y="f53"/>
                </a:moveTo>
                <a:lnTo>
                  <a:pt x="f47" y="f31"/>
                </a:lnTo>
                <a:lnTo>
                  <a:pt x="f34" y="f53"/>
                </a:lnTo>
                <a:lnTo>
                  <a:pt x="f52" y="f53"/>
                </a:lnTo>
                <a:lnTo>
                  <a:pt x="f52" y="f55"/>
                </a:lnTo>
                <a:lnTo>
                  <a:pt x="f34" y="f55"/>
                </a:lnTo>
                <a:lnTo>
                  <a:pt x="f47" y="f35"/>
                </a:lnTo>
                <a:lnTo>
                  <a:pt x="f31" y="f55"/>
                </a:lnTo>
                <a:lnTo>
                  <a:pt x="f51" y="f55"/>
                </a:lnTo>
                <a:lnTo>
                  <a:pt x="f51" y="f53"/>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Double flèche verticale 16"/>
          <p:cNvSpPr/>
          <p:nvPr/>
        </p:nvSpPr>
        <p:spPr>
          <a:xfrm>
            <a:off x="4715576" y="1485560"/>
            <a:ext cx="288922" cy="863595"/>
          </a:xfrm>
          <a:custGeom>
            <a:avLst/>
            <a:gdLst>
              <a:gd name="f0" fmla="val 10800000"/>
              <a:gd name="f1" fmla="val 5400000"/>
              <a:gd name="f2" fmla="val 180"/>
              <a:gd name="f3" fmla="val w"/>
              <a:gd name="f4" fmla="val h"/>
              <a:gd name="f5" fmla="val ss"/>
              <a:gd name="f6" fmla="val 0"/>
              <a:gd name="f7" fmla="val 50000"/>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3 f7 1"/>
              <a:gd name="f40" fmla="+- f6 f36 0"/>
              <a:gd name="f41" fmla="+- f6 f37 0"/>
              <a:gd name="f42" fmla="*/ f38 f7 1"/>
              <a:gd name="f43" fmla="*/ f39 1 200000"/>
              <a:gd name="f44" fmla="*/ f42 1 100000"/>
              <a:gd name="f45" fmla="+- f41 0 f43"/>
              <a:gd name="f46" fmla="+- f41 f43 0"/>
              <a:gd name="f47" fmla="*/ f41 f26 1"/>
              <a:gd name="f48" fmla="*/ f40 f26 1"/>
              <a:gd name="f49" fmla="+- f30 0 f44"/>
              <a:gd name="f50" fmla="*/ f45 f44 1"/>
              <a:gd name="f51" fmla="*/ f45 f26 1"/>
              <a:gd name="f52" fmla="*/ f46 f26 1"/>
              <a:gd name="f53" fmla="*/ f44 f26 1"/>
              <a:gd name="f54" fmla="*/ f50 1 f37"/>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31" y="f53"/>
              </a:cxn>
              <a:cxn ang="f24">
                <a:pos x="f51" y="f48"/>
              </a:cxn>
              <a:cxn ang="f24">
                <a:pos x="f31" y="f55"/>
              </a:cxn>
              <a:cxn ang="f25">
                <a:pos x="f34" y="f55"/>
              </a:cxn>
              <a:cxn ang="f25">
                <a:pos x="f52" y="f48"/>
              </a:cxn>
              <a:cxn ang="f25">
                <a:pos x="f34" y="f53"/>
              </a:cxn>
            </a:cxnLst>
            <a:rect l="f51" t="f58" r="f52" b="f59"/>
            <a:pathLst>
              <a:path>
                <a:moveTo>
                  <a:pt x="f31" y="f53"/>
                </a:moveTo>
                <a:lnTo>
                  <a:pt x="f47" y="f31"/>
                </a:lnTo>
                <a:lnTo>
                  <a:pt x="f34" y="f53"/>
                </a:lnTo>
                <a:lnTo>
                  <a:pt x="f52" y="f53"/>
                </a:lnTo>
                <a:lnTo>
                  <a:pt x="f52" y="f55"/>
                </a:lnTo>
                <a:lnTo>
                  <a:pt x="f34" y="f55"/>
                </a:lnTo>
                <a:lnTo>
                  <a:pt x="f47" y="f35"/>
                </a:lnTo>
                <a:lnTo>
                  <a:pt x="f31" y="f55"/>
                </a:lnTo>
                <a:lnTo>
                  <a:pt x="f51" y="f55"/>
                </a:lnTo>
                <a:lnTo>
                  <a:pt x="f51" y="f53"/>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ZoneTexte 17"/>
          <p:cNvSpPr txBox="1"/>
          <p:nvPr/>
        </p:nvSpPr>
        <p:spPr>
          <a:xfrm>
            <a:off x="3996437" y="5228885"/>
            <a:ext cx="4752978" cy="95408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pitchFamily="34"/>
                <a:cs typeface="Arial"/>
              </a:rPr>
              <a:t>BE Spécialisé dans le calcul des ouvrages : </a:t>
            </a:r>
            <a:r>
              <a:rPr lang="fr-FR" sz="2800" b="1" i="0" u="none" strike="noStrike" kern="1200" cap="none" spc="0" baseline="0" dirty="0">
                <a:solidFill>
                  <a:srgbClr val="FF0000"/>
                </a:solidFill>
                <a:uFillTx/>
                <a:latin typeface="Calibri" pitchFamily="34"/>
                <a:cs typeface="Arial"/>
              </a:rPr>
              <a:t>BET STRUCTURE</a:t>
            </a:r>
          </a:p>
        </p:txBody>
      </p:sp>
      <p:sp>
        <p:nvSpPr>
          <p:cNvPr id="13" name="Double flèche horizontale 18"/>
          <p:cNvSpPr/>
          <p:nvPr/>
        </p:nvSpPr>
        <p:spPr>
          <a:xfrm>
            <a:off x="2843908" y="5444784"/>
            <a:ext cx="1079504" cy="360365"/>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4" name="Double flèche verticale 14"/>
          <p:cNvSpPr/>
          <p:nvPr/>
        </p:nvSpPr>
        <p:spPr>
          <a:xfrm>
            <a:off x="8100639" y="2873034"/>
            <a:ext cx="360365" cy="2394356"/>
          </a:xfrm>
          <a:custGeom>
            <a:avLst/>
            <a:gdLst>
              <a:gd name="f0" fmla="val 10800000"/>
              <a:gd name="f1" fmla="val 5400000"/>
              <a:gd name="f2" fmla="val 180"/>
              <a:gd name="f3" fmla="val w"/>
              <a:gd name="f4" fmla="val h"/>
              <a:gd name="f5" fmla="val ss"/>
              <a:gd name="f6" fmla="val 0"/>
              <a:gd name="f7" fmla="val 50000"/>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3 f7 1"/>
              <a:gd name="f40" fmla="+- f6 f36 0"/>
              <a:gd name="f41" fmla="+- f6 f37 0"/>
              <a:gd name="f42" fmla="*/ f38 f7 1"/>
              <a:gd name="f43" fmla="*/ f39 1 200000"/>
              <a:gd name="f44" fmla="*/ f42 1 100000"/>
              <a:gd name="f45" fmla="+- f41 0 f43"/>
              <a:gd name="f46" fmla="+- f41 f43 0"/>
              <a:gd name="f47" fmla="*/ f41 f26 1"/>
              <a:gd name="f48" fmla="*/ f40 f26 1"/>
              <a:gd name="f49" fmla="+- f30 0 f44"/>
              <a:gd name="f50" fmla="*/ f45 f44 1"/>
              <a:gd name="f51" fmla="*/ f45 f26 1"/>
              <a:gd name="f52" fmla="*/ f46 f26 1"/>
              <a:gd name="f53" fmla="*/ f44 f26 1"/>
              <a:gd name="f54" fmla="*/ f50 1 f37"/>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31" y="f53"/>
              </a:cxn>
              <a:cxn ang="f24">
                <a:pos x="f51" y="f48"/>
              </a:cxn>
              <a:cxn ang="f24">
                <a:pos x="f31" y="f55"/>
              </a:cxn>
              <a:cxn ang="f25">
                <a:pos x="f34" y="f55"/>
              </a:cxn>
              <a:cxn ang="f25">
                <a:pos x="f52" y="f48"/>
              </a:cxn>
              <a:cxn ang="f25">
                <a:pos x="f34" y="f53"/>
              </a:cxn>
            </a:cxnLst>
            <a:rect l="f51" t="f58" r="f52" b="f59"/>
            <a:pathLst>
              <a:path>
                <a:moveTo>
                  <a:pt x="f31" y="f53"/>
                </a:moveTo>
                <a:lnTo>
                  <a:pt x="f47" y="f31"/>
                </a:lnTo>
                <a:lnTo>
                  <a:pt x="f34" y="f53"/>
                </a:lnTo>
                <a:lnTo>
                  <a:pt x="f52" y="f53"/>
                </a:lnTo>
                <a:lnTo>
                  <a:pt x="f52" y="f55"/>
                </a:lnTo>
                <a:lnTo>
                  <a:pt x="f34" y="f55"/>
                </a:lnTo>
                <a:lnTo>
                  <a:pt x="f47" y="f35"/>
                </a:lnTo>
                <a:lnTo>
                  <a:pt x="f31" y="f55"/>
                </a:lnTo>
                <a:lnTo>
                  <a:pt x="f51" y="f55"/>
                </a:lnTo>
                <a:lnTo>
                  <a:pt x="f51" y="f53"/>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6" name="Rectangle 15"/>
          <p:cNvSpPr/>
          <p:nvPr/>
        </p:nvSpPr>
        <p:spPr>
          <a:xfrm>
            <a:off x="206751" y="169096"/>
            <a:ext cx="2823209"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Introduction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376154"/>
      </p:ext>
    </p:extLst>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10"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10"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par>
                    <p:cTn id="23" fill="hold" nodeType="clickEffect">
                      <p:stCondLst>
                        <p:cond delay="indefinite"/>
                      </p:stCondLst>
                      <p:childTnLst>
                        <p:par>
                          <p:cTn id="24" fill="hold" nodeType="withEffect">
                            <p:stCondLst>
                              <p:cond delay="0"/>
                            </p:stCondLst>
                            <p:childTnLst>
                              <p:par>
                                <p:cTn id="25" presetID="8"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amond(in)">
                                      <p:cBhvr>
                                        <p:cTn id="27" dur="2000"/>
                                        <p:tgtEl>
                                          <p:spTgt spid="6"/>
                                        </p:tgtEl>
                                      </p:cBhvr>
                                    </p:animEffect>
                                  </p:childTnLst>
                                </p:cTn>
                              </p:par>
                            </p:childTnLst>
                          </p:cTn>
                        </p:par>
                      </p:childTnLst>
                    </p:cTn>
                  </p:par>
                  <p:par>
                    <p:cTn id="28" fill="hold" nodeType="clickEffect">
                      <p:stCondLst>
                        <p:cond delay="indefinite"/>
                      </p:stCondLst>
                      <p:childTnLst>
                        <p:par>
                          <p:cTn id="29" fill="hold" nodeType="withEffect">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nodeType="clickEffect">
                      <p:stCondLst>
                        <p:cond delay="indefinite"/>
                      </p:stCondLst>
                      <p:childTnLst>
                        <p:par>
                          <p:cTn id="34" fill="hold" nodeType="withEffect">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500"/>
                                        <p:tgtEl>
                                          <p:spTgt spid="5"/>
                                        </p:tgtEl>
                                      </p:cBhvr>
                                    </p:animEffect>
                                  </p:childTnLst>
                                </p:cTn>
                              </p:par>
                            </p:childTnLst>
                          </p:cTn>
                        </p:par>
                      </p:childTnLst>
                    </p:cTn>
                  </p:par>
                  <p:par>
                    <p:cTn id="38" fill="hold" nodeType="clickEffect">
                      <p:stCondLst>
                        <p:cond delay="indefinite"/>
                      </p:stCondLst>
                      <p:childTnLst>
                        <p:par>
                          <p:cTn id="39" fill="hold" nodeType="withEffect">
                            <p:stCondLst>
                              <p:cond delay="0"/>
                            </p:stCondLst>
                            <p:childTnLst>
                              <p:par>
                                <p:cTn id="40" presetID="8"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amond(in)">
                                      <p:cBhvr>
                                        <p:cTn id="42" dur="2000"/>
                                        <p:tgtEl>
                                          <p:spTgt spid="8"/>
                                        </p:tgtEl>
                                      </p:cBhvr>
                                    </p:animEffect>
                                  </p:childTnLst>
                                </p:cTn>
                              </p:par>
                            </p:childTnLst>
                          </p:cTn>
                        </p:par>
                      </p:childTnLst>
                    </p:cTn>
                  </p:par>
                  <p:par>
                    <p:cTn id="43" fill="hold" nodeType="clickEffect">
                      <p:stCondLst>
                        <p:cond delay="indefinite"/>
                      </p:stCondLst>
                      <p:childTnLst>
                        <p:par>
                          <p:cTn id="44" fill="hold" nodeType="withEffect">
                            <p:stCondLst>
                              <p:cond delay="0"/>
                            </p:stCondLst>
                            <p:childTnLst>
                              <p:par>
                                <p:cTn id="45" presetID="10"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nodeType="clickEffect">
                      <p:stCondLst>
                        <p:cond delay="indefinite"/>
                      </p:stCondLst>
                      <p:childTnLst>
                        <p:par>
                          <p:cTn id="49" fill="hold" nodeType="withEffect">
                            <p:stCondLst>
                              <p:cond delay="0"/>
                            </p:stCondLst>
                            <p:childTnLst>
                              <p:par>
                                <p:cTn id="50" presetID="10"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nodeType="clickEffect">
                      <p:stCondLst>
                        <p:cond delay="indefinite"/>
                      </p:stCondLst>
                      <p:childTnLst>
                        <p:par>
                          <p:cTn id="54" fill="hold" nodeType="withEffect">
                            <p:stCondLst>
                              <p:cond delay="0"/>
                            </p:stCondLst>
                            <p:childTnLst>
                              <p:par>
                                <p:cTn id="55" presetID="10"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animBg="1"/>
      <p:bldP spid="10" grpId="0" animBg="1"/>
      <p:bldP spid="11" grpId="0" animBg="1"/>
      <p:bldP spid="12" grpId="0"/>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5" name="Rectangle 4"/>
          <p:cNvSpPr/>
          <p:nvPr/>
        </p:nvSpPr>
        <p:spPr>
          <a:xfrm>
            <a:off x="251520" y="188640"/>
            <a:ext cx="717055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2) Les différents types de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 5" descr="Descente de chargesLONGUEURRéférence: le mètre (m)                            1 cm = 10-2 m FORCESRéférence: le Newton (N)..."/>
          <p:cNvPicPr/>
          <p:nvPr/>
        </p:nvPicPr>
        <p:blipFill rotWithShape="1">
          <a:blip r:embed="rId2">
            <a:extLst>
              <a:ext uri="{28A0092B-C50C-407E-A947-70E740481C1C}">
                <a14:useLocalDpi xmlns:a14="http://schemas.microsoft.com/office/drawing/2010/main" val="0"/>
              </a:ext>
            </a:extLst>
          </a:blip>
          <a:srcRect t="20794" b="12192"/>
          <a:stretch/>
        </p:blipFill>
        <p:spPr bwMode="auto">
          <a:xfrm>
            <a:off x="3103535" y="773414"/>
            <a:ext cx="5762625" cy="5463897"/>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611560" y="687986"/>
            <a:ext cx="3041730" cy="461665"/>
          </a:xfrm>
          <a:prstGeom prst="rect">
            <a:avLst/>
          </a:prstGeom>
        </p:spPr>
        <p:txBody>
          <a:bodyPr wrap="none">
            <a:spAutoFit/>
          </a:bodyPr>
          <a:lstStyle/>
          <a:p>
            <a:pPr algn="just">
              <a:spcAft>
                <a:spcPts val="1000"/>
              </a:spcAft>
            </a:pP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-Rappel sur les unités :</a:t>
            </a:r>
          </a:p>
        </p:txBody>
      </p:sp>
    </p:spTree>
    <p:extLst>
      <p:ext uri="{BB962C8B-B14F-4D97-AF65-F5344CB8AC3E}">
        <p14:creationId xmlns:p14="http://schemas.microsoft.com/office/powerpoint/2010/main" val="965187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pied de page 12"/>
          <p:cNvSpPr>
            <a:spLocks noGrp="1"/>
          </p:cNvSpPr>
          <p:nvPr>
            <p:ph type="ftr" sz="quarter" idx="11"/>
          </p:nvPr>
        </p:nvSpPr>
        <p:spPr>
          <a:prstGeom prst="rect">
            <a:avLst/>
          </a:prstGeom>
        </p:spPr>
        <p:txBody>
          <a:bodyPr/>
          <a:lstStyle/>
          <a:p>
            <a:pPr lvl="0"/>
            <a:r>
              <a:rPr lang="fr-FR"/>
              <a:t>Structures Porteuses - Descente de Charges</a:t>
            </a:r>
          </a:p>
        </p:txBody>
      </p:sp>
      <p:sp>
        <p:nvSpPr>
          <p:cNvPr id="4" name="ZoneTexte 11"/>
          <p:cNvSpPr txBox="1"/>
          <p:nvPr/>
        </p:nvSpPr>
        <p:spPr>
          <a:xfrm>
            <a:off x="500034" y="1071546"/>
            <a:ext cx="6215106" cy="1569660"/>
          </a:xfrm>
          <a:prstGeom prst="rect">
            <a:avLst/>
          </a:prstGeom>
          <a:noFill/>
          <a:ln>
            <a:noFill/>
          </a:ln>
        </p:spPr>
        <p:txBody>
          <a:bodyPr vert="horz" wrap="square" lIns="91440" tIns="45720" rIns="91440" bIns="45720" anchor="t" anchorCtr="0" compatLnSpc="1">
            <a:spAutoFit/>
          </a:bodyPr>
          <a:lstStyle/>
          <a:p>
            <a:pPr marL="342900" lvl="0" indent="-342900">
              <a:spcAft>
                <a:spcPts val="0"/>
              </a:spcAft>
            </a:pPr>
            <a:r>
              <a:rPr lang="fr-FR" sz="2400" b="0" i="0" u="none" strike="noStrike" kern="1200" cap="none" spc="0" baseline="0" dirty="0">
                <a:solidFill>
                  <a:srgbClr val="000000"/>
                </a:solidFill>
                <a:uFillTx/>
                <a:latin typeface="Calibri" pitchFamily="34"/>
                <a:cs typeface="Arial"/>
              </a:rPr>
              <a:t>-</a:t>
            </a:r>
            <a:r>
              <a:rPr lang="fr-FR" sz="2400" dirty="0">
                <a:latin typeface="Arial"/>
                <a:ea typeface="Times New Roman"/>
                <a:cs typeface="Times New Roman"/>
              </a:rPr>
              <a:t> Les </a:t>
            </a:r>
            <a:r>
              <a:rPr lang="fr-FR" sz="2400" b="1" dirty="0">
                <a:solidFill>
                  <a:srgbClr val="FF0000"/>
                </a:solidFill>
                <a:latin typeface="Arial"/>
                <a:ea typeface="Times New Roman"/>
                <a:cs typeface="Times New Roman"/>
              </a:rPr>
              <a:t>charges permanentes</a:t>
            </a:r>
            <a:r>
              <a:rPr lang="fr-FR" sz="2400" dirty="0">
                <a:latin typeface="Arial"/>
                <a:ea typeface="Times New Roman"/>
                <a:cs typeface="Times New Roman"/>
              </a:rPr>
              <a:t> de l’ouvrage (</a:t>
            </a:r>
            <a:r>
              <a:rPr lang="fr-FR" sz="2400" i="1" dirty="0">
                <a:highlight>
                  <a:srgbClr val="FFFF00"/>
                </a:highlight>
                <a:latin typeface="Arial"/>
                <a:ea typeface="Times New Roman"/>
                <a:cs typeface="Times New Roman"/>
              </a:rPr>
              <a:t>poids propre</a:t>
            </a:r>
            <a:r>
              <a:rPr lang="fr-FR" sz="2400" i="1" dirty="0">
                <a:latin typeface="Arial"/>
                <a:ea typeface="Times New Roman"/>
                <a:cs typeface="Times New Roman"/>
              </a:rPr>
              <a:t>, pressions de la terre ou de liquides [H]</a:t>
            </a:r>
            <a:r>
              <a:rPr lang="fr-FR" sz="2400" dirty="0">
                <a:latin typeface="Arial"/>
                <a:ea typeface="Times New Roman"/>
                <a:cs typeface="Times New Roman"/>
              </a:rPr>
              <a:t>).</a:t>
            </a:r>
          </a:p>
          <a:p>
            <a:pPr marL="457200">
              <a:spcAft>
                <a:spcPts val="0"/>
              </a:spcAft>
            </a:pPr>
            <a:r>
              <a:rPr lang="fr-FR" sz="2400" dirty="0">
                <a:latin typeface="Arial"/>
                <a:ea typeface="Times New Roman"/>
                <a:cs typeface="Times New Roman"/>
              </a:rPr>
              <a:t>Notation : </a:t>
            </a:r>
            <a:r>
              <a:rPr lang="fr-FR" sz="2400" b="1" dirty="0">
                <a:solidFill>
                  <a:srgbClr val="FF0000"/>
                </a:solidFill>
                <a:latin typeface="Arial"/>
                <a:ea typeface="Times New Roman"/>
                <a:cs typeface="Times New Roman"/>
              </a:rPr>
              <a:t>G</a:t>
            </a:r>
            <a:endParaRPr lang="fr-FR" sz="2400" dirty="0">
              <a:latin typeface="Arial"/>
              <a:ea typeface="Times New Roman"/>
              <a:cs typeface="Times New Roman"/>
            </a:endParaRPr>
          </a:p>
        </p:txBody>
      </p:sp>
      <p:pic>
        <p:nvPicPr>
          <p:cNvPr id="5" name="Picture 7" descr="C:\Program Files\Fichiers communs\Microsoft Shared\Clipart\cagcat50\BL00393_.wmf"/>
          <p:cNvPicPr>
            <a:picLocks noChangeAspect="1"/>
          </p:cNvPicPr>
          <p:nvPr/>
        </p:nvPicPr>
        <p:blipFill>
          <a:blip r:embed="rId2" cstate="print"/>
          <a:srcRect/>
          <a:stretch>
            <a:fillRect/>
          </a:stretch>
        </p:blipFill>
        <p:spPr>
          <a:xfrm>
            <a:off x="7215206" y="1071546"/>
            <a:ext cx="1320795" cy="1676396"/>
          </a:xfrm>
          <a:prstGeom prst="rect">
            <a:avLst/>
          </a:prstGeom>
          <a:noFill/>
          <a:ln>
            <a:noFill/>
          </a:ln>
        </p:spPr>
      </p:pic>
      <p:sp>
        <p:nvSpPr>
          <p:cNvPr id="6" name="Text Box 35"/>
          <p:cNvSpPr txBox="1"/>
          <p:nvPr/>
        </p:nvSpPr>
        <p:spPr>
          <a:xfrm>
            <a:off x="6572264" y="1000108"/>
            <a:ext cx="2317747" cy="184626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5800"/>
              </a:spcBef>
              <a:spcAft>
                <a:spcPts val="0"/>
              </a:spcAft>
              <a:buNone/>
              <a:tabLst/>
              <a:defRPr sz="1800" b="0" i="0" u="none" strike="noStrike" kern="0" cap="none" spc="0" baseline="0">
                <a:solidFill>
                  <a:srgbClr val="000000"/>
                </a:solidFill>
                <a:uFillTx/>
              </a:defRPr>
            </a:pPr>
            <a:r>
              <a:rPr lang="fr-FR" sz="9600" b="0" i="0" u="none" strike="noStrike" kern="1200" cap="none" spc="0" baseline="0" dirty="0">
                <a:solidFill>
                  <a:srgbClr val="000000"/>
                </a:solidFill>
                <a:effectLst>
                  <a:outerShdw dist="38096" dir="2700000">
                    <a:srgbClr val="000000"/>
                  </a:outerShdw>
                </a:effectLst>
                <a:uFillTx/>
                <a:latin typeface="Calibri"/>
              </a:rPr>
              <a:t>   G</a:t>
            </a:r>
          </a:p>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effectLst>
                  <a:outerShdw dist="38096" dir="2700000">
                    <a:srgbClr val="000000"/>
                  </a:outerShdw>
                </a:effectLst>
                <a:uFillTx/>
                <a:latin typeface="Calibri"/>
              </a:rPr>
              <a:t>NF P 06-111-1</a:t>
            </a:r>
          </a:p>
        </p:txBody>
      </p:sp>
      <p:sp>
        <p:nvSpPr>
          <p:cNvPr id="7" name="ZoneTexte 14"/>
          <p:cNvSpPr txBox="1"/>
          <p:nvPr/>
        </p:nvSpPr>
        <p:spPr>
          <a:xfrm>
            <a:off x="571472" y="3143248"/>
            <a:ext cx="5616573" cy="1200329"/>
          </a:xfrm>
          <a:prstGeom prst="rect">
            <a:avLst/>
          </a:prstGeom>
          <a:noFill/>
          <a:ln>
            <a:noFill/>
          </a:ln>
        </p:spPr>
        <p:txBody>
          <a:bodyPr vert="horz" wrap="square" lIns="91440" tIns="45720" rIns="91440" bIns="45720" anchor="t" anchorCtr="0" compatLnSpc="1">
            <a:spAutoFit/>
          </a:bodyPr>
          <a:lstStyle/>
          <a:p>
            <a:pPr marL="342900" lvl="0" indent="-342900">
              <a:spcAft>
                <a:spcPts val="0"/>
              </a:spcAft>
            </a:pPr>
            <a:r>
              <a:rPr lang="fr-FR" sz="2400" dirty="0">
                <a:latin typeface="Arial"/>
                <a:ea typeface="Times New Roman"/>
                <a:cs typeface="Times New Roman"/>
              </a:rPr>
              <a:t>-Les </a:t>
            </a:r>
            <a:r>
              <a:rPr lang="fr-FR" sz="2400" b="1" dirty="0">
                <a:solidFill>
                  <a:srgbClr val="FF0000"/>
                </a:solidFill>
                <a:latin typeface="Arial"/>
                <a:ea typeface="Times New Roman"/>
                <a:cs typeface="Times New Roman"/>
              </a:rPr>
              <a:t>charges variables</a:t>
            </a:r>
            <a:r>
              <a:rPr lang="fr-FR" sz="2400" dirty="0">
                <a:latin typeface="Arial"/>
                <a:ea typeface="Times New Roman"/>
                <a:cs typeface="Times New Roman"/>
              </a:rPr>
              <a:t> de l’ouvrage (</a:t>
            </a:r>
            <a:r>
              <a:rPr lang="fr-FR" sz="2400" i="1" dirty="0">
                <a:latin typeface="Arial"/>
                <a:ea typeface="Times New Roman"/>
                <a:cs typeface="Times New Roman"/>
              </a:rPr>
              <a:t>surcharges d’exploitations</a:t>
            </a:r>
            <a:r>
              <a:rPr lang="fr-FR" sz="2400" dirty="0">
                <a:latin typeface="Arial"/>
                <a:ea typeface="Times New Roman"/>
                <a:cs typeface="Times New Roman"/>
              </a:rPr>
              <a:t>). </a:t>
            </a:r>
          </a:p>
          <a:p>
            <a:pPr marL="457200">
              <a:spcAft>
                <a:spcPts val="0"/>
              </a:spcAft>
            </a:pPr>
            <a:r>
              <a:rPr lang="fr-FR" sz="2400" dirty="0">
                <a:latin typeface="Arial"/>
                <a:ea typeface="Times New Roman"/>
                <a:cs typeface="Times New Roman"/>
              </a:rPr>
              <a:t>Notation : </a:t>
            </a:r>
            <a:r>
              <a:rPr lang="fr-FR" sz="2400" b="1" dirty="0">
                <a:solidFill>
                  <a:srgbClr val="FF0000"/>
                </a:solidFill>
                <a:latin typeface="Arial"/>
                <a:ea typeface="Times New Roman"/>
                <a:cs typeface="Times New Roman"/>
              </a:rPr>
              <a:t>Q</a:t>
            </a:r>
            <a:endParaRPr lang="fr-FR" sz="2400" dirty="0">
              <a:latin typeface="Arial"/>
              <a:ea typeface="Times New Roman"/>
              <a:cs typeface="Times New Roman"/>
            </a:endParaRPr>
          </a:p>
        </p:txBody>
      </p:sp>
      <p:pic>
        <p:nvPicPr>
          <p:cNvPr id="8" name="Picture 8" descr="C:\Program Files\Fichiers communs\Microsoft Shared\Clipart\cagcat50\BD05545_.WMF"/>
          <p:cNvPicPr>
            <a:picLocks noChangeAspect="1"/>
          </p:cNvPicPr>
          <p:nvPr/>
        </p:nvPicPr>
        <p:blipFill>
          <a:blip r:embed="rId3" cstate="print"/>
          <a:srcRect/>
          <a:stretch>
            <a:fillRect/>
          </a:stretch>
        </p:blipFill>
        <p:spPr>
          <a:xfrm>
            <a:off x="6846213" y="3357567"/>
            <a:ext cx="1890714" cy="1858966"/>
          </a:xfrm>
          <a:prstGeom prst="rect">
            <a:avLst/>
          </a:prstGeom>
          <a:noFill/>
          <a:ln>
            <a:noFill/>
          </a:ln>
        </p:spPr>
      </p:pic>
      <p:sp>
        <p:nvSpPr>
          <p:cNvPr id="9" name="Text Box 36"/>
          <p:cNvSpPr txBox="1"/>
          <p:nvPr/>
        </p:nvSpPr>
        <p:spPr>
          <a:xfrm>
            <a:off x="7281513" y="3645026"/>
            <a:ext cx="1219196" cy="183039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5800"/>
              </a:spcBef>
              <a:spcAft>
                <a:spcPts val="0"/>
              </a:spcAft>
              <a:buNone/>
              <a:tabLst/>
              <a:defRPr sz="1800" b="0" i="0" u="none" strike="noStrike" kern="0" cap="none" spc="0" baseline="0">
                <a:solidFill>
                  <a:srgbClr val="000000"/>
                </a:solidFill>
                <a:uFillTx/>
              </a:defRPr>
            </a:pPr>
            <a:r>
              <a:rPr lang="fr-FR" sz="9600" b="0" i="0" u="none" strike="noStrike" kern="1200" cap="none" spc="0" baseline="0">
                <a:solidFill>
                  <a:srgbClr val="FF0000"/>
                </a:solidFill>
                <a:effectLst>
                  <a:outerShdw dist="38096" dir="2700000">
                    <a:srgbClr val="000000"/>
                  </a:outerShdw>
                </a:effectLst>
                <a:uFillTx/>
                <a:latin typeface="Calibri"/>
              </a:rPr>
              <a:t>Q</a:t>
            </a:r>
          </a:p>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FF0000"/>
                </a:solidFill>
                <a:effectLst>
                  <a:outerShdw dist="38096" dir="2700000">
                    <a:srgbClr val="000000"/>
                  </a:outerShdw>
                </a:effectLst>
                <a:uFillTx/>
                <a:latin typeface="Calibri"/>
              </a:rPr>
              <a:t>NF P 06-111-1</a:t>
            </a:r>
          </a:p>
        </p:txBody>
      </p:sp>
      <p:sp>
        <p:nvSpPr>
          <p:cNvPr id="10" name="ZoneTexte 10"/>
          <p:cNvSpPr txBox="1"/>
          <p:nvPr/>
        </p:nvSpPr>
        <p:spPr>
          <a:xfrm>
            <a:off x="611184" y="4941883"/>
            <a:ext cx="4824410" cy="83026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-Les Charges de </a:t>
            </a:r>
            <a:r>
              <a:rPr lang="fr-FR" sz="2400" b="1" i="0" u="none" strike="noStrike" kern="1200" cap="none" spc="0" baseline="0" dirty="0">
                <a:solidFill>
                  <a:srgbClr val="FF0000"/>
                </a:solidFill>
                <a:uFillTx/>
                <a:latin typeface="Calibri" pitchFamily="34"/>
                <a:cs typeface="Arial"/>
              </a:rPr>
              <a:t>Neige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Notées : </a:t>
            </a:r>
            <a:r>
              <a:rPr lang="fr-FR" sz="2400" b="1" i="0" u="none" strike="noStrike" kern="1200" cap="none" spc="0" baseline="0" dirty="0">
                <a:solidFill>
                  <a:srgbClr val="FF0000"/>
                </a:solidFill>
                <a:uFillTx/>
                <a:latin typeface="Calibri" pitchFamily="34"/>
                <a:cs typeface="Arial"/>
              </a:rPr>
              <a:t>S</a:t>
            </a:r>
          </a:p>
        </p:txBody>
      </p:sp>
      <p:pic>
        <p:nvPicPr>
          <p:cNvPr id="11" name="Picture 5" descr="C:\Program Files\Fichiers communs\Microsoft Shared\Clipart\cagcat50\SO01380_.wmf"/>
          <p:cNvPicPr>
            <a:picLocks noChangeAspect="1"/>
          </p:cNvPicPr>
          <p:nvPr/>
        </p:nvPicPr>
        <p:blipFill>
          <a:blip r:embed="rId4" cstate="print"/>
          <a:srcRect/>
          <a:stretch>
            <a:fillRect/>
          </a:stretch>
        </p:blipFill>
        <p:spPr>
          <a:xfrm>
            <a:off x="4355771" y="4744071"/>
            <a:ext cx="1436686" cy="1600200"/>
          </a:xfrm>
          <a:prstGeom prst="rect">
            <a:avLst/>
          </a:prstGeom>
          <a:noFill/>
          <a:ln>
            <a:noFill/>
          </a:ln>
        </p:spPr>
      </p:pic>
      <p:sp>
        <p:nvSpPr>
          <p:cNvPr id="12" name="Text Box 37"/>
          <p:cNvSpPr txBox="1"/>
          <p:nvPr/>
        </p:nvSpPr>
        <p:spPr>
          <a:xfrm>
            <a:off x="5130468" y="5074581"/>
            <a:ext cx="3257550" cy="1555751"/>
          </a:xfrm>
          <a:prstGeom prst="rect">
            <a:avLst/>
          </a:prstGeom>
          <a:noFill/>
          <a:ln w="12701">
            <a:no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5800"/>
              </a:spcBef>
              <a:spcAft>
                <a:spcPts val="0"/>
              </a:spcAft>
              <a:buNone/>
              <a:tabLst/>
              <a:defRPr sz="1800" b="0" i="0" u="none" strike="noStrike" kern="0" cap="none" spc="0" baseline="0">
                <a:solidFill>
                  <a:srgbClr val="000000"/>
                </a:solidFill>
                <a:uFillTx/>
              </a:defRPr>
            </a:pPr>
            <a:r>
              <a:rPr lang="fr-FR" sz="9600" b="0" i="0" u="none" strike="noStrike" kern="1200" cap="none" spc="0" baseline="0">
                <a:solidFill>
                  <a:srgbClr val="00CCFF"/>
                </a:solidFill>
                <a:effectLst>
                  <a:outerShdw dist="38096" dir="2700000">
                    <a:srgbClr val="000000"/>
                  </a:outerShdw>
                </a:effectLst>
                <a:uFillTx/>
                <a:latin typeface="Calibri"/>
              </a:rPr>
              <a:t>Sn</a:t>
            </a:r>
            <a:r>
              <a:rPr lang="fr-FR" sz="1200" b="0" i="0" u="none" strike="noStrike" kern="1200" cap="none" spc="0" baseline="0">
                <a:solidFill>
                  <a:srgbClr val="00CCFF"/>
                </a:solidFill>
                <a:effectLst>
                  <a:outerShdw dist="38096" dir="2700000">
                    <a:srgbClr val="000000"/>
                  </a:outerShdw>
                </a:effectLst>
                <a:uFillTx/>
                <a:latin typeface="Calibri"/>
              </a:rPr>
              <a:t> EC1-13   NF P 06-113-1</a:t>
            </a:r>
          </a:p>
        </p:txBody>
      </p:sp>
      <p:sp>
        <p:nvSpPr>
          <p:cNvPr id="14" name="Rectangle 13"/>
          <p:cNvSpPr/>
          <p:nvPr/>
        </p:nvSpPr>
        <p:spPr>
          <a:xfrm>
            <a:off x="179556" y="182447"/>
            <a:ext cx="607890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3) Classification des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969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p:nvPr/>
        </p:nvPicPr>
        <p:blipFill>
          <a:blip r:embed="rId3"/>
          <a:srcRect l="3723" t="7100" r="2717" b="6084"/>
          <a:stretch>
            <a:fillRect/>
          </a:stretch>
        </p:blipFill>
        <p:spPr bwMode="auto">
          <a:xfrm>
            <a:off x="6072198" y="4500570"/>
            <a:ext cx="2537495" cy="1442967"/>
          </a:xfrm>
          <a:prstGeom prst="rect">
            <a:avLst/>
          </a:prstGeom>
          <a:noFill/>
          <a:ln w="9525">
            <a:solidFill>
              <a:schemeClr val="tx1"/>
            </a:solidFill>
            <a:miter lim="800000"/>
            <a:headEnd/>
            <a:tailEnd/>
          </a:ln>
        </p:spPr>
      </p:pic>
      <p:sp>
        <p:nvSpPr>
          <p:cNvPr id="3" name="ZoneTexte 3"/>
          <p:cNvSpPr txBox="1"/>
          <p:nvPr/>
        </p:nvSpPr>
        <p:spPr>
          <a:xfrm>
            <a:off x="337737" y="1572006"/>
            <a:ext cx="4897434" cy="83026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-Pression ou dépression dues au </a:t>
            </a:r>
            <a:r>
              <a:rPr lang="fr-FR" sz="2400" b="1" i="0" u="none" strike="noStrike" kern="1200" cap="none" spc="0" baseline="0" dirty="0">
                <a:solidFill>
                  <a:srgbClr val="FF0000"/>
                </a:solidFill>
                <a:uFillTx/>
                <a:latin typeface="Calibri" pitchFamily="34"/>
                <a:cs typeface="Arial"/>
              </a:rPr>
              <a:t>vent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Notées : </a:t>
            </a:r>
            <a:r>
              <a:rPr lang="fr-FR" sz="2400" b="1" i="0" u="none" strike="noStrike" kern="1200" cap="none" spc="0" baseline="0" dirty="0">
                <a:solidFill>
                  <a:srgbClr val="FF0000"/>
                </a:solidFill>
                <a:uFillTx/>
                <a:latin typeface="Calibri" pitchFamily="34"/>
                <a:cs typeface="Arial"/>
              </a:rPr>
              <a:t>W</a:t>
            </a:r>
          </a:p>
        </p:txBody>
      </p:sp>
      <p:pic>
        <p:nvPicPr>
          <p:cNvPr id="4" name="Picture 1055" descr="C:\Documents and Settings\LBruneau.REUNION.000\Mes documents\CSTB\CDREEF\vent.tif"/>
          <p:cNvPicPr>
            <a:picLocks noChangeAspect="1"/>
          </p:cNvPicPr>
          <p:nvPr/>
        </p:nvPicPr>
        <p:blipFill>
          <a:blip r:embed="rId4" cstate="print"/>
          <a:srcRect/>
          <a:stretch>
            <a:fillRect/>
          </a:stretch>
        </p:blipFill>
        <p:spPr>
          <a:xfrm>
            <a:off x="5501573" y="1045723"/>
            <a:ext cx="3390896" cy="1422404"/>
          </a:xfrm>
          <a:prstGeom prst="rect">
            <a:avLst/>
          </a:prstGeom>
          <a:noFill/>
          <a:ln>
            <a:noFill/>
          </a:ln>
        </p:spPr>
      </p:pic>
      <p:sp>
        <p:nvSpPr>
          <p:cNvPr id="5" name="Text Box 1052"/>
          <p:cNvSpPr txBox="1"/>
          <p:nvPr/>
        </p:nvSpPr>
        <p:spPr>
          <a:xfrm>
            <a:off x="6523507" y="1767029"/>
            <a:ext cx="1873248" cy="9858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2400"/>
              </a:spcBef>
              <a:spcAft>
                <a:spcPts val="0"/>
              </a:spcAft>
              <a:buNone/>
              <a:tabLst/>
              <a:defRPr sz="1800" b="0" i="0" u="none" strike="noStrike" kern="0" cap="none" spc="0" baseline="0">
                <a:solidFill>
                  <a:srgbClr val="000000"/>
                </a:solidFill>
                <a:uFillTx/>
              </a:defRPr>
            </a:pPr>
            <a:r>
              <a:rPr lang="fr-FR" sz="4000" b="0" i="0" u="none" strike="noStrike" kern="1200" cap="none" spc="0" baseline="0" dirty="0">
                <a:solidFill>
                  <a:srgbClr val="0070C0"/>
                </a:solidFill>
                <a:effectLst>
                  <a:outerShdw dist="38096" dir="2700000">
                    <a:srgbClr val="000000"/>
                  </a:outerShdw>
                </a:effectLst>
                <a:uFillTx/>
                <a:latin typeface="Calibri"/>
              </a:rPr>
              <a:t>W </a:t>
            </a:r>
          </a:p>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70C0"/>
                </a:solidFill>
                <a:effectLst>
                  <a:outerShdw dist="38096" dir="2700000">
                    <a:srgbClr val="000000"/>
                  </a:outerShdw>
                </a:effectLst>
                <a:uFillTx/>
                <a:latin typeface="Calibri"/>
              </a:rPr>
              <a:t>EC1-14  NF P 06-114-1</a:t>
            </a:r>
          </a:p>
        </p:txBody>
      </p:sp>
      <p:sp>
        <p:nvSpPr>
          <p:cNvPr id="6" name="ZoneTexte 6"/>
          <p:cNvSpPr txBox="1"/>
          <p:nvPr/>
        </p:nvSpPr>
        <p:spPr>
          <a:xfrm>
            <a:off x="212025" y="3013457"/>
            <a:ext cx="6335713" cy="110807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-Actions dues aux </a:t>
            </a:r>
            <a:r>
              <a:rPr lang="fr-FR" sz="2400" b="1" i="0" u="none" strike="noStrike" kern="1200" cap="none" spc="0" baseline="0" dirty="0">
                <a:solidFill>
                  <a:srgbClr val="FF0000"/>
                </a:solidFill>
                <a:uFillTx/>
                <a:latin typeface="Calibri" pitchFamily="34"/>
                <a:cs typeface="Arial"/>
              </a:rPr>
              <a:t>vibrations de machines </a:t>
            </a:r>
            <a:r>
              <a:rPr lang="fr-FR" sz="2400" b="0" i="0" u="none" strike="noStrike" kern="1200" cap="none" spc="0" baseline="0" dirty="0">
                <a:solidFill>
                  <a:srgbClr val="000000"/>
                </a:solidFill>
                <a:uFillTx/>
                <a:latin typeface="Calibri" pitchFamily="34"/>
                <a:cs typeface="Arial"/>
              </a:rPr>
              <a:t>tournantes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pitchFamily="34"/>
                <a:cs typeface="Arial"/>
              </a:rPr>
              <a:t>(A prendre en compte que si les pièces du marché les précises)</a:t>
            </a:r>
          </a:p>
        </p:txBody>
      </p:sp>
      <p:pic>
        <p:nvPicPr>
          <p:cNvPr id="7" name="Image 8" descr="boitier.jpg"/>
          <p:cNvPicPr>
            <a:picLocks noChangeAspect="1"/>
          </p:cNvPicPr>
          <p:nvPr/>
        </p:nvPicPr>
        <p:blipFill>
          <a:blip r:embed="rId5" cstate="print"/>
          <a:srcRect/>
          <a:stretch>
            <a:fillRect/>
          </a:stretch>
        </p:blipFill>
        <p:spPr>
          <a:xfrm>
            <a:off x="7009703" y="2917930"/>
            <a:ext cx="1882777" cy="1398583"/>
          </a:xfrm>
          <a:prstGeom prst="rect">
            <a:avLst/>
          </a:prstGeom>
          <a:noFill/>
          <a:ln>
            <a:noFill/>
          </a:ln>
        </p:spPr>
      </p:pic>
      <p:sp>
        <p:nvSpPr>
          <p:cNvPr id="9" name="Text Box 1053"/>
          <p:cNvSpPr txBox="1"/>
          <p:nvPr/>
        </p:nvSpPr>
        <p:spPr>
          <a:xfrm>
            <a:off x="7143768" y="5143512"/>
            <a:ext cx="1219196" cy="101566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3600"/>
              </a:spcBef>
              <a:spcAft>
                <a:spcPts val="0"/>
              </a:spcAft>
              <a:buNone/>
              <a:tabLst/>
              <a:defRPr sz="1800" b="0" i="0" u="none" strike="noStrike" kern="0" cap="none" spc="0" baseline="0">
                <a:solidFill>
                  <a:srgbClr val="000000"/>
                </a:solidFill>
                <a:uFillTx/>
              </a:defRPr>
            </a:pPr>
            <a:r>
              <a:rPr lang="fr-FR" sz="6000" dirty="0">
                <a:solidFill>
                  <a:srgbClr val="FF0000"/>
                </a:solidFill>
                <a:effectLst>
                  <a:outerShdw dist="38096" dir="2700000">
                    <a:srgbClr val="000000"/>
                  </a:outerShdw>
                </a:effectLst>
                <a:latin typeface="Calibri"/>
              </a:rPr>
              <a:t>T</a:t>
            </a:r>
            <a:endParaRPr lang="fr-FR" sz="1200" b="0" i="0" u="none" strike="noStrike" kern="1200" cap="none" spc="0" baseline="0" dirty="0">
              <a:solidFill>
                <a:srgbClr val="FF0000"/>
              </a:solidFill>
              <a:effectLst>
                <a:outerShdw dist="38096" dir="2700000">
                  <a:srgbClr val="000000"/>
                </a:outerShdw>
              </a:effectLst>
              <a:uFillTx/>
              <a:latin typeface="Calibri"/>
            </a:endParaRPr>
          </a:p>
        </p:txBody>
      </p:sp>
      <p:sp>
        <p:nvSpPr>
          <p:cNvPr id="10" name="ZoneTexte 11"/>
          <p:cNvSpPr txBox="1"/>
          <p:nvPr/>
        </p:nvSpPr>
        <p:spPr>
          <a:xfrm>
            <a:off x="179464" y="4699382"/>
            <a:ext cx="5834064" cy="1569660"/>
          </a:xfrm>
          <a:prstGeom prst="rect">
            <a:avLst/>
          </a:prstGeom>
          <a:noFill/>
          <a:ln>
            <a:noFill/>
          </a:ln>
        </p:spPr>
        <p:txBody>
          <a:bodyPr vert="horz" wrap="square" lIns="91440" tIns="45720" rIns="91440" bIns="45720" anchor="t" anchorCtr="0" compatLnSpc="1">
            <a:spAutoFit/>
          </a:bodyPr>
          <a:lstStyle/>
          <a:p>
            <a:pPr marL="342900" lvl="0" indent="-342900">
              <a:spcAft>
                <a:spcPts val="0"/>
              </a:spcAft>
              <a:buFont typeface="Wingdings"/>
              <a:buChar char=""/>
            </a:pPr>
            <a:r>
              <a:rPr lang="fr-FR" sz="2400" dirty="0">
                <a:latin typeface="Arial"/>
                <a:ea typeface="Times New Roman"/>
                <a:cs typeface="Times New Roman"/>
              </a:rPr>
              <a:t>Charges thermiques, dus à la </a:t>
            </a:r>
            <a:r>
              <a:rPr lang="fr-FR" sz="2400" b="1" dirty="0">
                <a:solidFill>
                  <a:srgbClr val="FF0000"/>
                </a:solidFill>
                <a:latin typeface="Arial"/>
                <a:ea typeface="Times New Roman"/>
                <a:cs typeface="Times New Roman"/>
              </a:rPr>
              <a:t>température </a:t>
            </a:r>
            <a:r>
              <a:rPr lang="fr-FR" sz="2400" dirty="0">
                <a:latin typeface="Arial"/>
                <a:ea typeface="Times New Roman"/>
                <a:cs typeface="Times New Roman"/>
              </a:rPr>
              <a:t>(</a:t>
            </a:r>
            <a:r>
              <a:rPr lang="fr-FR" sz="2400" i="1" dirty="0">
                <a:latin typeface="Arial"/>
                <a:ea typeface="Times New Roman"/>
                <a:cs typeface="Times New Roman"/>
              </a:rPr>
              <a:t>dilatation et rétractation</a:t>
            </a:r>
            <a:r>
              <a:rPr lang="fr-FR" sz="2400" dirty="0">
                <a:latin typeface="Arial"/>
                <a:ea typeface="Times New Roman"/>
                <a:cs typeface="Times New Roman"/>
              </a:rPr>
              <a:t>).</a:t>
            </a:r>
          </a:p>
          <a:p>
            <a:pPr marL="457200">
              <a:spcAft>
                <a:spcPts val="0"/>
              </a:spcAft>
            </a:pPr>
            <a:r>
              <a:rPr lang="fr-FR" sz="2400" dirty="0">
                <a:latin typeface="Arial"/>
                <a:ea typeface="Times New Roman"/>
                <a:cs typeface="Times New Roman"/>
              </a:rPr>
              <a:t>Notation : </a:t>
            </a:r>
            <a:r>
              <a:rPr lang="fr-FR" sz="2400" b="1" dirty="0">
                <a:solidFill>
                  <a:srgbClr val="FF0000"/>
                </a:solidFill>
                <a:latin typeface="Arial"/>
                <a:ea typeface="Times New Roman"/>
                <a:cs typeface="Times New Roman"/>
              </a:rPr>
              <a:t>T</a:t>
            </a:r>
            <a:endParaRPr lang="fr-FR" sz="2400" dirty="0">
              <a:latin typeface="Arial"/>
              <a:ea typeface="Times New Roman"/>
              <a:cs typeface="Times New Roman"/>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dirty="0">
              <a:solidFill>
                <a:srgbClr val="000000"/>
              </a:solidFill>
              <a:uFillTx/>
              <a:latin typeface="Calibri" pitchFamily="34"/>
              <a:cs typeface="Arial"/>
            </a:endParaRPr>
          </a:p>
        </p:txBody>
      </p:sp>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607890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3) Classification des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1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Istanbul : quel séisme se prépare ? | Pour la Science"/>
          <p:cNvPicPr/>
          <p:nvPr/>
        </p:nvPicPr>
        <p:blipFill>
          <a:blip r:embed="rId3"/>
          <a:srcRect t="25531" b="7083"/>
          <a:stretch>
            <a:fillRect/>
          </a:stretch>
        </p:blipFill>
        <p:spPr bwMode="auto">
          <a:xfrm>
            <a:off x="6286512" y="1500174"/>
            <a:ext cx="2500330" cy="1357322"/>
          </a:xfrm>
          <a:prstGeom prst="rect">
            <a:avLst/>
          </a:prstGeom>
          <a:noFill/>
          <a:ln w="9525">
            <a:solidFill>
              <a:schemeClr val="tx1"/>
            </a:solidFill>
            <a:miter lim="800000"/>
            <a:headEnd/>
            <a:tailEnd/>
          </a:ln>
        </p:spPr>
      </p:pic>
      <p:pic>
        <p:nvPicPr>
          <p:cNvPr id="14" name="Image 13" descr="https://static.actu.fr/uploads/2022/01/img-0738.jpg"/>
          <p:cNvPicPr/>
          <p:nvPr/>
        </p:nvPicPr>
        <p:blipFill>
          <a:blip r:embed="rId4"/>
          <a:srcRect l="15742" t="17635" b="15192"/>
          <a:stretch>
            <a:fillRect/>
          </a:stretch>
        </p:blipFill>
        <p:spPr bwMode="auto">
          <a:xfrm>
            <a:off x="4929190" y="3429000"/>
            <a:ext cx="3691881" cy="2272929"/>
          </a:xfrm>
          <a:prstGeom prst="rect">
            <a:avLst/>
          </a:prstGeom>
          <a:noFill/>
          <a:ln w="9525">
            <a:solidFill>
              <a:schemeClr val="tx1"/>
            </a:solidFill>
            <a:miter lim="800000"/>
            <a:headEnd/>
            <a:tailEnd/>
          </a:ln>
        </p:spPr>
      </p:pic>
      <p:sp>
        <p:nvSpPr>
          <p:cNvPr id="3" name="ZoneTexte 3"/>
          <p:cNvSpPr txBox="1"/>
          <p:nvPr/>
        </p:nvSpPr>
        <p:spPr>
          <a:xfrm>
            <a:off x="337736" y="1572006"/>
            <a:ext cx="6663156" cy="1200329"/>
          </a:xfrm>
          <a:prstGeom prst="rect">
            <a:avLst/>
          </a:prstGeom>
          <a:noFill/>
          <a:ln>
            <a:noFill/>
          </a:ln>
        </p:spPr>
        <p:txBody>
          <a:bodyPr vert="horz" wrap="square" lIns="91440" tIns="45720" rIns="91440" bIns="45720" anchor="t" anchorCtr="0" compatLnSpc="1">
            <a:spAutoFit/>
          </a:bodyPr>
          <a:lstStyle/>
          <a:p>
            <a:pPr marL="342900" lvl="0" indent="-342900">
              <a:spcAft>
                <a:spcPts val="0"/>
              </a:spcAft>
            </a:pPr>
            <a:r>
              <a:rPr lang="fr-FR" sz="2400" b="0" i="0" u="none" strike="noStrike" kern="1200" cap="none" spc="0" baseline="0" dirty="0">
                <a:solidFill>
                  <a:srgbClr val="000000"/>
                </a:solidFill>
                <a:uFillTx/>
                <a:latin typeface="Calibri" pitchFamily="34"/>
                <a:cs typeface="Arial"/>
              </a:rPr>
              <a:t>-</a:t>
            </a:r>
            <a:r>
              <a:rPr lang="fr-FR" sz="2400" dirty="0">
                <a:latin typeface="Arial"/>
                <a:ea typeface="Times New Roman"/>
                <a:cs typeface="Times New Roman"/>
              </a:rPr>
              <a:t>Les charges sismiques, due aux </a:t>
            </a:r>
            <a:r>
              <a:rPr lang="fr-FR" sz="2400" b="1" dirty="0">
                <a:solidFill>
                  <a:srgbClr val="FF0000"/>
                </a:solidFill>
                <a:latin typeface="Arial"/>
                <a:ea typeface="Times New Roman"/>
                <a:cs typeface="Times New Roman"/>
              </a:rPr>
              <a:t>séismes</a:t>
            </a:r>
            <a:r>
              <a:rPr lang="fr-FR" sz="2400" dirty="0">
                <a:latin typeface="Arial"/>
                <a:ea typeface="Times New Roman"/>
                <a:cs typeface="Times New Roman"/>
              </a:rPr>
              <a:t>.</a:t>
            </a:r>
          </a:p>
          <a:p>
            <a:pPr marL="457200">
              <a:spcAft>
                <a:spcPts val="0"/>
              </a:spcAft>
            </a:pPr>
            <a:r>
              <a:rPr lang="fr-FR" sz="2400" dirty="0">
                <a:latin typeface="Arial"/>
                <a:ea typeface="Times New Roman"/>
                <a:cs typeface="Times New Roman"/>
              </a:rPr>
              <a:t>Notation : </a:t>
            </a:r>
            <a:r>
              <a:rPr lang="fr-FR" sz="2400" b="1" dirty="0">
                <a:solidFill>
                  <a:srgbClr val="FF0000"/>
                </a:solidFill>
                <a:latin typeface="Arial"/>
                <a:ea typeface="Times New Roman"/>
                <a:cs typeface="Times New Roman"/>
              </a:rPr>
              <a:t>E </a:t>
            </a:r>
            <a:r>
              <a:rPr lang="fr-FR" sz="2400" dirty="0">
                <a:latin typeface="Arial"/>
                <a:ea typeface="Times New Roman"/>
                <a:cs typeface="Times New Roman"/>
              </a:rPr>
              <a:t>(</a:t>
            </a:r>
            <a:r>
              <a:rPr lang="fr-FR" sz="1050" dirty="0">
                <a:latin typeface="Arial"/>
                <a:ea typeface="Times New Roman"/>
                <a:cs typeface="Times New Roman"/>
              </a:rPr>
              <a:t>à prendre en compte dans les zones concernées</a:t>
            </a:r>
            <a:r>
              <a:rPr lang="fr-FR" sz="2400" dirty="0">
                <a:latin typeface="Arial"/>
                <a:ea typeface="Times New Roman"/>
                <a:cs typeface="Times New Roman"/>
              </a:rPr>
              <a:t>)</a:t>
            </a:r>
          </a:p>
          <a:p>
            <a:pPr>
              <a:spcAft>
                <a:spcPts val="0"/>
              </a:spcAft>
            </a:pPr>
            <a:r>
              <a:rPr lang="fr-FR" sz="2400" dirty="0">
                <a:latin typeface="Arial"/>
                <a:ea typeface="Times New Roman"/>
                <a:cs typeface="Times New Roman"/>
              </a:rPr>
              <a:t> </a:t>
            </a:r>
          </a:p>
        </p:txBody>
      </p:sp>
      <p:sp>
        <p:nvSpPr>
          <p:cNvPr id="5" name="Text Box 1052"/>
          <p:cNvSpPr txBox="1"/>
          <p:nvPr/>
        </p:nvSpPr>
        <p:spPr>
          <a:xfrm>
            <a:off x="7000892" y="1857364"/>
            <a:ext cx="1873248" cy="98583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2400"/>
              </a:spcBef>
              <a:spcAft>
                <a:spcPts val="0"/>
              </a:spcAft>
              <a:buNone/>
              <a:tabLst/>
              <a:defRPr sz="1800" b="0" i="0" u="none" strike="noStrike" kern="0" cap="none" spc="0" baseline="0">
                <a:solidFill>
                  <a:srgbClr val="000000"/>
                </a:solidFill>
                <a:uFillTx/>
              </a:defRPr>
            </a:pPr>
            <a:r>
              <a:rPr lang="fr-FR" sz="4000" dirty="0">
                <a:solidFill>
                  <a:srgbClr val="0070C0"/>
                </a:solidFill>
                <a:effectLst>
                  <a:outerShdw dist="38096" dir="2700000">
                    <a:srgbClr val="000000"/>
                  </a:outerShdw>
                </a:effectLst>
                <a:latin typeface="Calibri"/>
              </a:rPr>
              <a:t>E</a:t>
            </a:r>
            <a:r>
              <a:rPr lang="fr-FR" sz="4000" b="0" i="0" u="none" strike="noStrike" kern="1200" cap="none" spc="0" baseline="0" dirty="0">
                <a:solidFill>
                  <a:srgbClr val="0070C0"/>
                </a:solidFill>
                <a:effectLst>
                  <a:outerShdw dist="38096" dir="2700000">
                    <a:srgbClr val="000000"/>
                  </a:outerShdw>
                </a:effectLst>
                <a:uFillTx/>
                <a:latin typeface="Calibri"/>
              </a:rPr>
              <a:t> </a:t>
            </a:r>
          </a:p>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70C0"/>
                </a:solidFill>
                <a:effectLst>
                  <a:outerShdw dist="38096" dir="2700000">
                    <a:srgbClr val="000000"/>
                  </a:outerShdw>
                </a:effectLst>
                <a:uFillTx/>
                <a:latin typeface="Calibri"/>
              </a:rPr>
              <a:t>EC1-14  NF P 06-114-1</a:t>
            </a:r>
          </a:p>
        </p:txBody>
      </p:sp>
      <p:sp>
        <p:nvSpPr>
          <p:cNvPr id="9" name="Text Box 1053"/>
          <p:cNvSpPr txBox="1"/>
          <p:nvPr/>
        </p:nvSpPr>
        <p:spPr>
          <a:xfrm>
            <a:off x="6858016" y="4572008"/>
            <a:ext cx="1219196" cy="101440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3600"/>
              </a:spcBef>
              <a:spcAft>
                <a:spcPts val="0"/>
              </a:spcAft>
              <a:buNone/>
              <a:tabLst/>
              <a:defRPr sz="1800" b="0" i="0" u="none" strike="noStrike" kern="0" cap="none" spc="0" baseline="0">
                <a:solidFill>
                  <a:srgbClr val="000000"/>
                </a:solidFill>
                <a:uFillTx/>
              </a:defRPr>
            </a:pPr>
            <a:r>
              <a:rPr lang="fr-FR" sz="6000" b="0" i="0" u="none" strike="noStrike" kern="1200" cap="none" spc="0" baseline="0" dirty="0">
                <a:solidFill>
                  <a:srgbClr val="FF0000"/>
                </a:solidFill>
                <a:effectLst>
                  <a:outerShdw dist="38096" dir="2700000">
                    <a:srgbClr val="000000"/>
                  </a:outerShdw>
                </a:effectLst>
                <a:uFillTx/>
                <a:latin typeface="Calibri"/>
              </a:rPr>
              <a:t>A</a:t>
            </a:r>
            <a:r>
              <a:rPr lang="fr-FR" sz="3200" b="0" i="0" u="none" strike="noStrike" kern="1200" cap="none" spc="0" baseline="0" dirty="0">
                <a:solidFill>
                  <a:srgbClr val="FF0000"/>
                </a:solidFill>
                <a:effectLst>
                  <a:outerShdw dist="38096" dir="2700000">
                    <a:srgbClr val="000000"/>
                  </a:outerShdw>
                </a:effectLst>
                <a:uFillTx/>
                <a:latin typeface="Calibri"/>
              </a:rPr>
              <a:t>n</a:t>
            </a:r>
            <a:r>
              <a:rPr lang="fr-FR" sz="4000" b="0" i="0" u="none" strike="noStrike" kern="1200" cap="none" spc="0" baseline="0" dirty="0">
                <a:solidFill>
                  <a:srgbClr val="FF0000"/>
                </a:solidFill>
                <a:effectLst>
                  <a:outerShdw dist="38096" dir="2700000">
                    <a:srgbClr val="000000"/>
                  </a:outerShdw>
                </a:effectLst>
                <a:uFillTx/>
                <a:latin typeface="Calibri"/>
              </a:rPr>
              <a:t> </a:t>
            </a:r>
            <a:r>
              <a:rPr lang="fr-FR" sz="1200" b="0" i="0" u="none" strike="noStrike" kern="1200" cap="none" spc="0" baseline="0" dirty="0">
                <a:solidFill>
                  <a:srgbClr val="FF0000"/>
                </a:solidFill>
                <a:effectLst>
                  <a:outerShdw dist="38096" dir="2700000">
                    <a:srgbClr val="000000"/>
                  </a:outerShdw>
                </a:effectLst>
                <a:uFillTx/>
                <a:latin typeface="Calibri"/>
              </a:rPr>
              <a:t>EC8</a:t>
            </a:r>
          </a:p>
        </p:txBody>
      </p:sp>
      <p:sp>
        <p:nvSpPr>
          <p:cNvPr id="10" name="ZoneTexte 11"/>
          <p:cNvSpPr txBox="1"/>
          <p:nvPr/>
        </p:nvSpPr>
        <p:spPr>
          <a:xfrm>
            <a:off x="357158" y="3714752"/>
            <a:ext cx="5834064" cy="147796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-Actions Accidentelles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Notées : </a:t>
            </a:r>
            <a:r>
              <a:rPr lang="fr-FR" sz="2400" b="1" i="0" u="none" strike="noStrike" kern="1200" cap="none" spc="0" baseline="0" dirty="0">
                <a:solidFill>
                  <a:srgbClr val="FF0000"/>
                </a:solidFill>
                <a:uFillTx/>
                <a:latin typeface="Calibri" pitchFamily="34"/>
                <a:cs typeface="Arial"/>
              </a:rPr>
              <a:t>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Calibri" pitchFamily="34"/>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dirty="0">
              <a:solidFill>
                <a:srgbClr val="000000"/>
              </a:solidFill>
              <a:uFillTx/>
              <a:latin typeface="Calibri" pitchFamily="34"/>
              <a:cs typeface="Arial"/>
            </a:endParaRPr>
          </a:p>
        </p:txBody>
      </p:sp>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607890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3) Classification des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1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11"/>
          <p:cNvSpPr txBox="1"/>
          <p:nvPr/>
        </p:nvSpPr>
        <p:spPr>
          <a:xfrm>
            <a:off x="291133" y="980728"/>
            <a:ext cx="8561734" cy="2954655"/>
          </a:xfrm>
          <a:prstGeom prst="rect">
            <a:avLst/>
          </a:prstGeom>
          <a:noFill/>
          <a:ln>
            <a:noFill/>
          </a:ln>
        </p:spPr>
        <p:txBody>
          <a:bodyPr vert="horz" wrap="square" lIns="91440" tIns="45720" rIns="91440" bIns="45720" anchor="t" anchorCtr="0" compatLnSpc="1">
            <a:spAutoFit/>
          </a:bodyPr>
          <a:lstStyle/>
          <a:p>
            <a:pPr algn="just">
              <a:spcAft>
                <a:spcPts val="0"/>
              </a:spcAft>
            </a:pPr>
            <a:r>
              <a:rPr lang="fr-FR" dirty="0">
                <a:latin typeface="Arial" panose="020B0604020202020204" pitchFamily="34" charset="0"/>
                <a:ea typeface="Times New Roman" panose="02020603050405020304" pitchFamily="18" charset="0"/>
                <a:cs typeface="Arial" panose="020B0604020202020204" pitchFamily="34" charset="0"/>
              </a:rPr>
              <a:t>Suivant le cas de figure étudié : </a:t>
            </a:r>
            <a:r>
              <a:rPr lang="fr-FR" b="1" dirty="0">
                <a:solidFill>
                  <a:srgbClr val="FF0000"/>
                </a:solidFill>
                <a:latin typeface="Arial" panose="020B0604020202020204" pitchFamily="34" charset="0"/>
                <a:ea typeface="Times New Roman" panose="02020603050405020304" pitchFamily="18" charset="0"/>
                <a:cs typeface="Arial" panose="020B0604020202020204" pitchFamily="34" charset="0"/>
              </a:rPr>
              <a:t>ELU</a:t>
            </a:r>
            <a:r>
              <a:rPr lang="fr-FR" dirty="0">
                <a:latin typeface="Arial" panose="020B0604020202020204" pitchFamily="34" charset="0"/>
                <a:ea typeface="Times New Roman" panose="02020603050405020304" pitchFamily="18" charset="0"/>
                <a:cs typeface="Arial" panose="020B0604020202020204" pitchFamily="34" charset="0"/>
              </a:rPr>
              <a:t> (Etat limite Ultime) ou </a:t>
            </a:r>
            <a:r>
              <a:rPr lang="fr-FR" b="1" dirty="0">
                <a:solidFill>
                  <a:srgbClr val="FF0000"/>
                </a:solidFill>
                <a:latin typeface="Arial" panose="020B0604020202020204" pitchFamily="34" charset="0"/>
                <a:ea typeface="Times New Roman" panose="02020603050405020304" pitchFamily="18" charset="0"/>
                <a:cs typeface="Arial" panose="020B0604020202020204" pitchFamily="34" charset="0"/>
              </a:rPr>
              <a:t>ELS </a:t>
            </a:r>
            <a:r>
              <a:rPr lang="fr-FR" dirty="0">
                <a:latin typeface="Arial" panose="020B0604020202020204" pitchFamily="34" charset="0"/>
                <a:ea typeface="Times New Roman" panose="02020603050405020304" pitchFamily="18" charset="0"/>
                <a:cs typeface="Arial" panose="020B0604020202020204" pitchFamily="34" charset="0"/>
              </a:rPr>
              <a:t>(Etat Limite de Service) ; il faudra également  compte de «coefficient de sécurités » en pondérant les charges par des facteur. </a:t>
            </a:r>
          </a:p>
          <a:p>
            <a:pPr algn="just">
              <a:spcAft>
                <a:spcPts val="0"/>
              </a:spcAft>
            </a:pPr>
            <a:endParaRPr lang="fr-FR"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fr-FR" dirty="0">
                <a:latin typeface="Arial" panose="020B0604020202020204" pitchFamily="34" charset="0"/>
                <a:ea typeface="Times New Roman" panose="02020603050405020304" pitchFamily="18" charset="0"/>
                <a:cs typeface="Arial" panose="020B0604020202020204" pitchFamily="34" charset="0"/>
              </a:rPr>
              <a:t>Ce qui donne les formules de calculs de charge globale :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gn="just">
              <a:spcAft>
                <a:spcPts val="0"/>
              </a:spcAft>
              <a:buFont typeface="Wingdings" panose="05000000000000000000" pitchFamily="2" charset="2"/>
              <a:buChar char=""/>
            </a:pPr>
            <a:r>
              <a:rPr lang="fr-FR" u="sng" dirty="0">
                <a:latin typeface="Arial" panose="020B0604020202020204" pitchFamily="34" charset="0"/>
                <a:ea typeface="Times New Roman" panose="02020603050405020304" pitchFamily="18" charset="0"/>
                <a:cs typeface="Arial" panose="020B0604020202020204" pitchFamily="34" charset="0"/>
              </a:rPr>
              <a:t>En ELU :</a:t>
            </a:r>
            <a:r>
              <a:rPr lang="fr-FR" dirty="0">
                <a:latin typeface="Arial" panose="020B0604020202020204" pitchFamily="34" charset="0"/>
                <a:ea typeface="Times New Roman" panose="02020603050405020304" pitchFamily="18" charset="0"/>
                <a:cs typeface="Arial" panose="020B0604020202020204" pitchFamily="34" charset="0"/>
              </a:rPr>
              <a:t> </a:t>
            </a:r>
            <a:r>
              <a:rPr lang="fr-FR" b="1" dirty="0">
                <a:highlight>
                  <a:srgbClr val="FFFF00"/>
                </a:highlight>
                <a:latin typeface="Arial" panose="020B0604020202020204" pitchFamily="34" charset="0"/>
                <a:ea typeface="Times New Roman" panose="02020603050405020304" pitchFamily="18" charset="0"/>
                <a:cs typeface="Arial" panose="020B0604020202020204" pitchFamily="34" charset="0"/>
              </a:rPr>
              <a:t>1,35 G + 1,5 Q + 0,9 W + 0,9 T</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fr-FR" u="sng" dirty="0">
                <a:latin typeface="Arial" panose="020B0604020202020204" pitchFamily="34" charset="0"/>
                <a:ea typeface="Times New Roman" panose="02020603050405020304" pitchFamily="18" charset="0"/>
                <a:cs typeface="Times New Roman" panose="02020603050405020304" pitchFamily="18" charset="0"/>
              </a:rPr>
              <a:t>En ELS :</a:t>
            </a:r>
            <a:r>
              <a:rPr lang="fr-FR" dirty="0">
                <a:latin typeface="Arial" panose="020B0604020202020204" pitchFamily="34" charset="0"/>
                <a:ea typeface="Times New Roman" panose="02020603050405020304" pitchFamily="18" charset="0"/>
                <a:cs typeface="Times New Roman" panose="02020603050405020304" pitchFamily="18" charset="0"/>
              </a:rPr>
              <a:t>  </a:t>
            </a:r>
            <a:r>
              <a:rPr lang="fr-FR" b="1" dirty="0">
                <a:highlight>
                  <a:srgbClr val="00FF00"/>
                </a:highlight>
                <a:latin typeface="Arial" panose="020B0604020202020204" pitchFamily="34" charset="0"/>
                <a:ea typeface="Times New Roman" panose="02020603050405020304" pitchFamily="18" charset="0"/>
                <a:cs typeface="Arial" panose="020B0604020202020204" pitchFamily="34" charset="0"/>
              </a:rPr>
              <a:t>G + Q + 0,6 W + 0,6 T</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Calibri" pitchFamily="34"/>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dirty="0">
              <a:solidFill>
                <a:srgbClr val="000000"/>
              </a:solidFill>
              <a:uFillTx/>
              <a:latin typeface="Calibri" pitchFamily="34"/>
              <a:cs typeface="Arial"/>
            </a:endParaRPr>
          </a:p>
        </p:txBody>
      </p:sp>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607890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3) Classification des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6EB50B2E-AB7E-4BD9-BB6A-C6600A47535D}"/>
              </a:ext>
            </a:extLst>
          </p:cNvPr>
          <p:cNvPicPr>
            <a:picLocks noChangeAspect="1"/>
          </p:cNvPicPr>
          <p:nvPr/>
        </p:nvPicPr>
        <p:blipFill>
          <a:blip r:embed="rId3"/>
          <a:stretch>
            <a:fillRect/>
          </a:stretch>
        </p:blipFill>
        <p:spPr>
          <a:xfrm>
            <a:off x="539552" y="3834418"/>
            <a:ext cx="3672408" cy="1517830"/>
          </a:xfrm>
          <a:prstGeom prst="rect">
            <a:avLst/>
          </a:prstGeom>
        </p:spPr>
      </p:pic>
      <p:pic>
        <p:nvPicPr>
          <p:cNvPr id="4" name="Image 3">
            <a:extLst>
              <a:ext uri="{FF2B5EF4-FFF2-40B4-BE49-F238E27FC236}">
                <a16:creationId xmlns:a16="http://schemas.microsoft.com/office/drawing/2014/main" id="{8885567D-DB59-4418-BACD-B280F368933D}"/>
              </a:ext>
            </a:extLst>
          </p:cNvPr>
          <p:cNvPicPr>
            <a:picLocks noChangeAspect="1"/>
          </p:cNvPicPr>
          <p:nvPr/>
        </p:nvPicPr>
        <p:blipFill>
          <a:blip r:embed="rId4"/>
          <a:stretch>
            <a:fillRect/>
          </a:stretch>
        </p:blipFill>
        <p:spPr>
          <a:xfrm>
            <a:off x="4601319" y="3199697"/>
            <a:ext cx="4171900" cy="2888238"/>
          </a:xfrm>
          <a:prstGeom prst="rect">
            <a:avLst/>
          </a:prstGeom>
          <a:ln>
            <a:solidFill>
              <a:schemeClr val="tx1"/>
            </a:solidFill>
          </a:ln>
        </p:spPr>
      </p:pic>
    </p:spTree>
    <p:extLst>
      <p:ext uri="{BB962C8B-B14F-4D97-AF65-F5344CB8AC3E}">
        <p14:creationId xmlns:p14="http://schemas.microsoft.com/office/powerpoint/2010/main" val="41345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607890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3) Classification des charges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611560" y="687986"/>
            <a:ext cx="3028714" cy="461665"/>
          </a:xfrm>
          <a:prstGeom prst="rect">
            <a:avLst/>
          </a:prstGeom>
        </p:spPr>
        <p:txBody>
          <a:bodyPr wrap="none">
            <a:spAutoFit/>
          </a:bodyPr>
          <a:lstStyle/>
          <a:p>
            <a:pPr algn="just">
              <a:spcAft>
                <a:spcPts val="1000"/>
              </a:spcAft>
            </a:pP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-Rappel sur les forces :</a:t>
            </a:r>
          </a:p>
        </p:txBody>
      </p:sp>
      <p:pic>
        <p:nvPicPr>
          <p:cNvPr id="17" name="Espace réservé du contenu 6">
            <a:extLst>
              <a:ext uri="{FF2B5EF4-FFF2-40B4-BE49-F238E27FC236}">
                <a16:creationId xmlns:a16="http://schemas.microsoft.com/office/drawing/2014/main" id="{67C40633-1A52-4443-9346-1080142D0B22}"/>
              </a:ext>
            </a:extLst>
          </p:cNvPr>
          <p:cNvPicPr>
            <a:picLocks noChangeAspect="1"/>
          </p:cNvPicPr>
          <p:nvPr/>
        </p:nvPicPr>
        <p:blipFill>
          <a:blip r:embed="rId3"/>
          <a:stretch>
            <a:fillRect/>
          </a:stretch>
        </p:blipFill>
        <p:spPr>
          <a:xfrm>
            <a:off x="785786" y="1285860"/>
            <a:ext cx="7643866" cy="4892073"/>
          </a:xfrm>
          <a:prstGeom prst="rect">
            <a:avLst/>
          </a:prstGeom>
        </p:spPr>
      </p:pic>
      <p:sp>
        <p:nvSpPr>
          <p:cNvPr id="18" name="Rectangle 17"/>
          <p:cNvSpPr/>
          <p:nvPr/>
        </p:nvSpPr>
        <p:spPr>
          <a:xfrm>
            <a:off x="1142976" y="1785926"/>
            <a:ext cx="3143272"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9" name="Espace réservé du contenu 6">
            <a:extLst>
              <a:ext uri="{FF2B5EF4-FFF2-40B4-BE49-F238E27FC236}">
                <a16:creationId xmlns:a16="http://schemas.microsoft.com/office/drawing/2014/main" id="{BA56CE33-355E-478B-9C61-01862D9137EE}"/>
              </a:ext>
            </a:extLst>
          </p:cNvPr>
          <p:cNvPicPr>
            <a:picLocks noChangeAspect="1"/>
          </p:cNvPicPr>
          <p:nvPr/>
        </p:nvPicPr>
        <p:blipFill>
          <a:blip r:embed="rId4"/>
          <a:stretch>
            <a:fillRect/>
          </a:stretch>
        </p:blipFill>
        <p:spPr>
          <a:xfrm>
            <a:off x="642910" y="1277109"/>
            <a:ext cx="7786742" cy="5080849"/>
          </a:xfrm>
          <a:prstGeom prst="rect">
            <a:avLst/>
          </a:prstGeom>
        </p:spPr>
      </p:pic>
      <p:sp>
        <p:nvSpPr>
          <p:cNvPr id="20" name="Rectangle 19"/>
          <p:cNvSpPr/>
          <p:nvPr/>
        </p:nvSpPr>
        <p:spPr>
          <a:xfrm>
            <a:off x="1214414" y="1785926"/>
            <a:ext cx="3571900"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31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837517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4) </a:t>
            </a:r>
            <a:r>
              <a:rPr lang="fr-FR" sz="3200" b="1" u="sng" dirty="0">
                <a:latin typeface="Calibri" pitchFamily="34" charset="0"/>
                <a:ea typeface="Times New Roman" panose="02020603050405020304" pitchFamily="18" charset="0"/>
                <a:cs typeface="Calibri" pitchFamily="34" charset="0"/>
              </a:rPr>
              <a:t>Le s</a:t>
            </a:r>
            <a:r>
              <a:rPr lang="fr-FR" sz="3200" b="1" u="sng" dirty="0">
                <a:latin typeface="Calibri" pitchFamily="34" charset="0"/>
                <a:cs typeface="Calibri" pitchFamily="34" charset="0"/>
              </a:rPr>
              <a:t>chéma statique, les liaisons et les appuis </a:t>
            </a:r>
            <a:r>
              <a:rPr lang="fr-FR" sz="3200" b="1" u="sng" dirty="0">
                <a:latin typeface="Calibri" pitchFamily="34" charset="0"/>
                <a:ea typeface="Times New Roman" panose="02020603050405020304" pitchFamily="18" charset="0"/>
                <a:cs typeface="Calibri" pitchFamily="34" charset="0"/>
              </a:rPr>
              <a:t>:</a:t>
            </a:r>
            <a:endParaRPr lang="fr-FR" sz="3200" dirty="0">
              <a:effectLst/>
              <a:latin typeface="Calibri" pitchFamily="34" charset="0"/>
              <a:ea typeface="Times New Roman" panose="02020603050405020304" pitchFamily="18" charset="0"/>
              <a:cs typeface="Calibri" pitchFamily="34" charset="0"/>
            </a:endParaRPr>
          </a:p>
        </p:txBody>
      </p:sp>
      <p:sp>
        <p:nvSpPr>
          <p:cNvPr id="16" name="Rectangle 15"/>
          <p:cNvSpPr/>
          <p:nvPr/>
        </p:nvSpPr>
        <p:spPr>
          <a:xfrm>
            <a:off x="611560" y="687986"/>
            <a:ext cx="3120598" cy="461665"/>
          </a:xfrm>
          <a:prstGeom prst="rect">
            <a:avLst/>
          </a:prstGeom>
        </p:spPr>
        <p:txBody>
          <a:bodyPr wrap="none">
            <a:spAutoFit/>
          </a:bodyPr>
          <a:lstStyle/>
          <a:p>
            <a:pPr algn="just">
              <a:spcAft>
                <a:spcPts val="1000"/>
              </a:spcAft>
            </a:pP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-a)Le schéma statique :</a:t>
            </a:r>
          </a:p>
        </p:txBody>
      </p:sp>
      <p:sp>
        <p:nvSpPr>
          <p:cNvPr id="9" name="ZoneTexte 3"/>
          <p:cNvSpPr txBox="1"/>
          <p:nvPr/>
        </p:nvSpPr>
        <p:spPr>
          <a:xfrm>
            <a:off x="428596" y="1071546"/>
            <a:ext cx="7949039" cy="1200329"/>
          </a:xfrm>
          <a:prstGeom prst="rect">
            <a:avLst/>
          </a:prstGeom>
          <a:noFill/>
          <a:ln>
            <a:noFill/>
          </a:ln>
        </p:spPr>
        <p:txBody>
          <a:bodyPr vert="horz" wrap="square" lIns="91440" tIns="45720" rIns="91440" bIns="45720" anchor="t" anchorCtr="0" compatLnSpc="1">
            <a:spAutoFit/>
          </a:bodyPr>
          <a:lstStyle/>
          <a:p>
            <a:pPr algn="just">
              <a:spcAft>
                <a:spcPts val="0"/>
              </a:spcAft>
            </a:pPr>
            <a:r>
              <a:rPr lang="fr-FR" sz="2400" dirty="0">
                <a:latin typeface="Arial"/>
                <a:ea typeface="Times New Roman"/>
                <a:cs typeface="Times New Roman"/>
              </a:rPr>
              <a:t>Le </a:t>
            </a:r>
            <a:r>
              <a:rPr lang="fr-FR" sz="2400" b="1" dirty="0">
                <a:solidFill>
                  <a:srgbClr val="FF0000"/>
                </a:solidFill>
                <a:latin typeface="Arial"/>
                <a:ea typeface="Times New Roman"/>
                <a:cs typeface="Times New Roman"/>
              </a:rPr>
              <a:t>schéma statique</a:t>
            </a:r>
            <a:r>
              <a:rPr lang="fr-FR" sz="2400" dirty="0">
                <a:latin typeface="Arial"/>
                <a:ea typeface="Times New Roman"/>
                <a:cs typeface="Times New Roman"/>
              </a:rPr>
              <a:t> est un outil de schématisation simplifié ne montrant  de la structure que le nécessaire à la résolution d’un problème de descente de charges.</a:t>
            </a:r>
            <a:r>
              <a:rPr lang="fr-FR" sz="2400" dirty="0">
                <a:latin typeface="Calibri"/>
                <a:ea typeface="Times New Roman"/>
                <a:cs typeface="Times New Roman"/>
              </a:rPr>
              <a:t> </a:t>
            </a:r>
            <a:endParaRPr lang="fr-FR" sz="2400" dirty="0">
              <a:latin typeface="Arial"/>
              <a:ea typeface="Times New Roman"/>
              <a:cs typeface="Times New Roman"/>
            </a:endParaRPr>
          </a:p>
        </p:txBody>
      </p:sp>
      <p:pic>
        <p:nvPicPr>
          <p:cNvPr id="10" name="Image 9">
            <a:extLst>
              <a:ext uri="{FF2B5EF4-FFF2-40B4-BE49-F238E27FC236}">
                <a16:creationId xmlns:a16="http://schemas.microsoft.com/office/drawing/2014/main" id="{E55F6AAE-2615-4481-A635-D577C30215F3}"/>
              </a:ext>
            </a:extLst>
          </p:cNvPr>
          <p:cNvPicPr>
            <a:picLocks noChangeAspect="1"/>
          </p:cNvPicPr>
          <p:nvPr/>
        </p:nvPicPr>
        <p:blipFill>
          <a:blip r:embed="rId3"/>
          <a:srcRect l="10124" t="48359" r="9667"/>
          <a:stretch>
            <a:fillRect/>
          </a:stretch>
        </p:blipFill>
        <p:spPr>
          <a:xfrm>
            <a:off x="357158" y="2714620"/>
            <a:ext cx="8596369" cy="3071834"/>
          </a:xfrm>
          <a:prstGeom prst="rect">
            <a:avLst/>
          </a:prstGeom>
        </p:spPr>
      </p:pic>
      <p:pic>
        <p:nvPicPr>
          <p:cNvPr id="12" name="Image 11">
            <a:extLst>
              <a:ext uri="{FF2B5EF4-FFF2-40B4-BE49-F238E27FC236}">
                <a16:creationId xmlns:a16="http://schemas.microsoft.com/office/drawing/2014/main" id="{7E91091C-D977-455F-9B0F-2FDA39B8D66C}"/>
              </a:ext>
            </a:extLst>
          </p:cNvPr>
          <p:cNvPicPr>
            <a:picLocks noChangeAspect="1"/>
          </p:cNvPicPr>
          <p:nvPr/>
        </p:nvPicPr>
        <p:blipFill>
          <a:blip r:embed="rId4"/>
          <a:stretch>
            <a:fillRect/>
          </a:stretch>
        </p:blipFill>
        <p:spPr>
          <a:xfrm>
            <a:off x="428596" y="2285992"/>
            <a:ext cx="8501122" cy="3929478"/>
          </a:xfrm>
          <a:prstGeom prst="rect">
            <a:avLst/>
          </a:prstGeom>
        </p:spPr>
      </p:pic>
      <p:pic>
        <p:nvPicPr>
          <p:cNvPr id="14" name="Image 13">
            <a:extLst>
              <a:ext uri="{FF2B5EF4-FFF2-40B4-BE49-F238E27FC236}">
                <a16:creationId xmlns:a16="http://schemas.microsoft.com/office/drawing/2014/main" id="{BC4F7BB6-25C9-4D8E-83F3-97D58612E26E}"/>
              </a:ext>
            </a:extLst>
          </p:cNvPr>
          <p:cNvPicPr>
            <a:picLocks noChangeAspect="1"/>
          </p:cNvPicPr>
          <p:nvPr/>
        </p:nvPicPr>
        <p:blipFill>
          <a:blip r:embed="rId5"/>
          <a:stretch>
            <a:fillRect/>
          </a:stretch>
        </p:blipFill>
        <p:spPr>
          <a:xfrm>
            <a:off x="357158" y="2214554"/>
            <a:ext cx="8501122" cy="4121503"/>
          </a:xfrm>
          <a:prstGeom prst="rect">
            <a:avLst/>
          </a:prstGeom>
        </p:spPr>
      </p:pic>
    </p:spTree>
    <p:extLst>
      <p:ext uri="{BB962C8B-B14F-4D97-AF65-F5344CB8AC3E}">
        <p14:creationId xmlns:p14="http://schemas.microsoft.com/office/powerpoint/2010/main" val="26931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837517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4) </a:t>
            </a:r>
            <a:r>
              <a:rPr lang="fr-FR" sz="3200" b="1" u="sng" dirty="0">
                <a:latin typeface="Calibri" pitchFamily="34" charset="0"/>
                <a:ea typeface="Times New Roman" panose="02020603050405020304" pitchFamily="18" charset="0"/>
                <a:cs typeface="Calibri" pitchFamily="34" charset="0"/>
              </a:rPr>
              <a:t>Le s</a:t>
            </a:r>
            <a:r>
              <a:rPr lang="fr-FR" sz="3200" b="1" u="sng" dirty="0">
                <a:latin typeface="Calibri" pitchFamily="34" charset="0"/>
                <a:cs typeface="Calibri" pitchFamily="34" charset="0"/>
              </a:rPr>
              <a:t>chéma statique, les liaisons et les appuis </a:t>
            </a:r>
            <a:r>
              <a:rPr lang="fr-FR" sz="3200" b="1" u="sng" dirty="0">
                <a:latin typeface="Calibri" pitchFamily="34" charset="0"/>
                <a:ea typeface="Times New Roman" panose="02020603050405020304" pitchFamily="18" charset="0"/>
                <a:cs typeface="Calibri" pitchFamily="34" charset="0"/>
              </a:rPr>
              <a:t>:</a:t>
            </a:r>
            <a:endParaRPr lang="fr-FR" sz="3200" dirty="0">
              <a:effectLst/>
              <a:latin typeface="Calibri" pitchFamily="34" charset="0"/>
              <a:ea typeface="Times New Roman" panose="02020603050405020304" pitchFamily="18" charset="0"/>
              <a:cs typeface="Calibri" pitchFamily="34" charset="0"/>
            </a:endParaRPr>
          </a:p>
        </p:txBody>
      </p:sp>
      <p:sp>
        <p:nvSpPr>
          <p:cNvPr id="16" name="Rectangle 15"/>
          <p:cNvSpPr/>
          <p:nvPr/>
        </p:nvSpPr>
        <p:spPr>
          <a:xfrm>
            <a:off x="611560" y="687986"/>
            <a:ext cx="3911135" cy="461665"/>
          </a:xfrm>
          <a:prstGeom prst="rect">
            <a:avLst/>
          </a:prstGeom>
        </p:spPr>
        <p:txBody>
          <a:bodyPr wrap="none">
            <a:spAutoFit/>
          </a:bodyPr>
          <a:lstStyle/>
          <a:p>
            <a:pPr algn="just">
              <a:spcAft>
                <a:spcPts val="1000"/>
              </a:spcAft>
            </a:pP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-b)</a:t>
            </a:r>
            <a:r>
              <a:rPr lang="fr-FR" sz="2400" b="1" i="1" u="sng" dirty="0">
                <a:solidFill>
                  <a:srgbClr val="0070C0"/>
                </a:solidFill>
                <a:latin typeface="Calibri"/>
                <a:ea typeface="Times New Roman"/>
                <a:cs typeface="Times New Roman"/>
              </a:rPr>
              <a:t> Les liaisons et les appuis </a:t>
            </a: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p>
        </p:txBody>
      </p:sp>
      <p:sp>
        <p:nvSpPr>
          <p:cNvPr id="9" name="ZoneTexte 3"/>
          <p:cNvSpPr txBox="1"/>
          <p:nvPr/>
        </p:nvSpPr>
        <p:spPr>
          <a:xfrm>
            <a:off x="428596" y="1071546"/>
            <a:ext cx="7949039" cy="830997"/>
          </a:xfrm>
          <a:prstGeom prst="rect">
            <a:avLst/>
          </a:prstGeom>
          <a:noFill/>
          <a:ln>
            <a:noFill/>
          </a:ln>
        </p:spPr>
        <p:txBody>
          <a:bodyPr vert="horz" wrap="square" lIns="91440" tIns="45720" rIns="91440" bIns="45720" anchor="t" anchorCtr="0" compatLnSpc="1">
            <a:spAutoFit/>
          </a:bodyPr>
          <a:lstStyle/>
          <a:p>
            <a:pPr algn="just">
              <a:spcAft>
                <a:spcPts val="0"/>
              </a:spcAft>
            </a:pPr>
            <a:r>
              <a:rPr lang="fr-FR" sz="2400" dirty="0">
                <a:latin typeface="Arial"/>
                <a:ea typeface="Times New Roman"/>
                <a:cs typeface="Times New Roman"/>
              </a:rPr>
              <a:t>En structure / architecture, on rencontre généralement 3 grand types de liaisons planes :</a:t>
            </a:r>
          </a:p>
        </p:txBody>
      </p:sp>
      <p:sp>
        <p:nvSpPr>
          <p:cNvPr id="15" name="ZoneTexte 3"/>
          <p:cNvSpPr txBox="1"/>
          <p:nvPr/>
        </p:nvSpPr>
        <p:spPr>
          <a:xfrm>
            <a:off x="1428729" y="1857364"/>
            <a:ext cx="7286676" cy="461665"/>
          </a:xfrm>
          <a:prstGeom prst="rect">
            <a:avLst/>
          </a:prstGeom>
          <a:noFill/>
          <a:ln>
            <a:noFill/>
          </a:ln>
        </p:spPr>
        <p:txBody>
          <a:bodyPr vert="horz" wrap="square" lIns="91440" tIns="45720" rIns="91440" bIns="45720" anchor="t" anchorCtr="0" compatLnSpc="1">
            <a:spAutoFit/>
          </a:bodyPr>
          <a:lstStyle/>
          <a:p>
            <a:pPr marL="342900" lvl="0" indent="-342900" algn="just">
              <a:spcAft>
                <a:spcPts val="0"/>
              </a:spcAft>
              <a:buFont typeface="+mj-lt"/>
              <a:buAutoNum type="arabicPeriod"/>
            </a:pPr>
            <a:r>
              <a:rPr lang="fr-FR" sz="2400" b="1" dirty="0">
                <a:solidFill>
                  <a:srgbClr val="FF0000"/>
                </a:solidFill>
                <a:latin typeface="Arial"/>
                <a:ea typeface="Times New Roman"/>
                <a:cs typeface="Times New Roman"/>
              </a:rPr>
              <a:t>L’appui simple</a:t>
            </a:r>
            <a:r>
              <a:rPr lang="fr-FR" sz="2400" dirty="0">
                <a:latin typeface="Arial"/>
                <a:ea typeface="Times New Roman"/>
                <a:cs typeface="Times New Roman"/>
              </a:rPr>
              <a:t> (dit aussi appui glissant) :</a:t>
            </a:r>
          </a:p>
        </p:txBody>
      </p:sp>
      <p:pic>
        <p:nvPicPr>
          <p:cNvPr id="17" name="Image 16">
            <a:extLst>
              <a:ext uri="{FF2B5EF4-FFF2-40B4-BE49-F238E27FC236}">
                <a16:creationId xmlns:a16="http://schemas.microsoft.com/office/drawing/2014/main" id="{8E26A1C1-46C1-40F6-A3B4-A5F12FA36D10}"/>
              </a:ext>
            </a:extLst>
          </p:cNvPr>
          <p:cNvPicPr>
            <a:picLocks noChangeAspect="1"/>
          </p:cNvPicPr>
          <p:nvPr/>
        </p:nvPicPr>
        <p:blipFill>
          <a:blip r:embed="rId3"/>
          <a:srcRect l="847" t="16346"/>
          <a:stretch>
            <a:fillRect/>
          </a:stretch>
        </p:blipFill>
        <p:spPr>
          <a:xfrm>
            <a:off x="428596" y="2500306"/>
            <a:ext cx="8358246" cy="3790419"/>
          </a:xfrm>
          <a:prstGeom prst="rect">
            <a:avLst/>
          </a:prstGeom>
        </p:spPr>
      </p:pic>
      <p:sp>
        <p:nvSpPr>
          <p:cNvPr id="20" name="Rectangle 19"/>
          <p:cNvSpPr/>
          <p:nvPr/>
        </p:nvSpPr>
        <p:spPr>
          <a:xfrm>
            <a:off x="6072198" y="3429000"/>
            <a:ext cx="2643206" cy="2786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38660E25-9250-479B-9575-15916C152253}"/>
              </a:ext>
            </a:extLst>
          </p:cNvPr>
          <p:cNvPicPr>
            <a:picLocks noChangeAspect="1"/>
          </p:cNvPicPr>
          <p:nvPr/>
        </p:nvPicPr>
        <p:blipFill>
          <a:blip r:embed="rId4"/>
          <a:stretch>
            <a:fillRect/>
          </a:stretch>
        </p:blipFill>
        <p:spPr>
          <a:xfrm>
            <a:off x="5929322" y="4214818"/>
            <a:ext cx="2958736" cy="1672847"/>
          </a:xfrm>
          <a:prstGeom prst="rect">
            <a:avLst/>
          </a:prstGeom>
        </p:spPr>
      </p:pic>
      <p:pic>
        <p:nvPicPr>
          <p:cNvPr id="21" name="Image 20">
            <a:extLst>
              <a:ext uri="{FF2B5EF4-FFF2-40B4-BE49-F238E27FC236}">
                <a16:creationId xmlns:a16="http://schemas.microsoft.com/office/drawing/2014/main" id="{F9DF1E0D-42DC-4477-AD41-730FCCF3AB26}"/>
              </a:ext>
            </a:extLst>
          </p:cNvPr>
          <p:cNvPicPr>
            <a:picLocks noChangeAspect="1"/>
          </p:cNvPicPr>
          <p:nvPr/>
        </p:nvPicPr>
        <p:blipFill>
          <a:blip r:embed="rId5"/>
          <a:srcRect t="16450"/>
          <a:stretch>
            <a:fillRect/>
          </a:stretch>
        </p:blipFill>
        <p:spPr>
          <a:xfrm>
            <a:off x="500033" y="2428868"/>
            <a:ext cx="8373273" cy="3786214"/>
          </a:xfrm>
          <a:prstGeom prst="rect">
            <a:avLst/>
          </a:prstGeom>
        </p:spPr>
      </p:pic>
      <p:pic>
        <p:nvPicPr>
          <p:cNvPr id="22" name="Image 21">
            <a:extLst>
              <a:ext uri="{FF2B5EF4-FFF2-40B4-BE49-F238E27FC236}">
                <a16:creationId xmlns:a16="http://schemas.microsoft.com/office/drawing/2014/main" id="{1B2858A7-CD66-4EAA-81EC-5BCDEF60EC1E}"/>
              </a:ext>
            </a:extLst>
          </p:cNvPr>
          <p:cNvPicPr>
            <a:picLocks noChangeAspect="1"/>
          </p:cNvPicPr>
          <p:nvPr/>
        </p:nvPicPr>
        <p:blipFill>
          <a:blip r:embed="rId6"/>
          <a:srcRect t="17306" r="2459"/>
          <a:stretch>
            <a:fillRect/>
          </a:stretch>
        </p:blipFill>
        <p:spPr>
          <a:xfrm>
            <a:off x="429382" y="2357430"/>
            <a:ext cx="8500336" cy="3929090"/>
          </a:xfrm>
          <a:prstGeom prst="rect">
            <a:avLst/>
          </a:prstGeom>
        </p:spPr>
      </p:pic>
    </p:spTree>
    <p:extLst>
      <p:ext uri="{BB962C8B-B14F-4D97-AF65-F5344CB8AC3E}">
        <p14:creationId xmlns:p14="http://schemas.microsoft.com/office/powerpoint/2010/main" val="26931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837517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4) </a:t>
            </a:r>
            <a:r>
              <a:rPr lang="fr-FR" sz="3200" b="1" u="sng" dirty="0">
                <a:latin typeface="Calibri" pitchFamily="34" charset="0"/>
                <a:ea typeface="Times New Roman" panose="02020603050405020304" pitchFamily="18" charset="0"/>
                <a:cs typeface="Calibri" pitchFamily="34" charset="0"/>
              </a:rPr>
              <a:t>Le s</a:t>
            </a:r>
            <a:r>
              <a:rPr lang="fr-FR" sz="3200" b="1" u="sng" dirty="0">
                <a:latin typeface="Calibri" pitchFamily="34" charset="0"/>
                <a:cs typeface="Calibri" pitchFamily="34" charset="0"/>
              </a:rPr>
              <a:t>chéma statique, les liaisons et les appuis </a:t>
            </a:r>
            <a:r>
              <a:rPr lang="fr-FR" sz="3200" b="1" u="sng" dirty="0">
                <a:latin typeface="Calibri" pitchFamily="34" charset="0"/>
                <a:ea typeface="Times New Roman" panose="02020603050405020304" pitchFamily="18" charset="0"/>
                <a:cs typeface="Calibri" pitchFamily="34" charset="0"/>
              </a:rPr>
              <a:t>:</a:t>
            </a:r>
            <a:endParaRPr lang="fr-FR" sz="3200" dirty="0">
              <a:effectLst/>
              <a:latin typeface="Calibri" pitchFamily="34" charset="0"/>
              <a:ea typeface="Times New Roman" panose="02020603050405020304" pitchFamily="18" charset="0"/>
              <a:cs typeface="Calibri" pitchFamily="34" charset="0"/>
            </a:endParaRPr>
          </a:p>
        </p:txBody>
      </p:sp>
      <p:sp>
        <p:nvSpPr>
          <p:cNvPr id="16" name="Rectangle 15"/>
          <p:cNvSpPr/>
          <p:nvPr/>
        </p:nvSpPr>
        <p:spPr>
          <a:xfrm>
            <a:off x="611560" y="687986"/>
            <a:ext cx="3911135" cy="461665"/>
          </a:xfrm>
          <a:prstGeom prst="rect">
            <a:avLst/>
          </a:prstGeom>
        </p:spPr>
        <p:txBody>
          <a:bodyPr wrap="none">
            <a:spAutoFit/>
          </a:bodyPr>
          <a:lstStyle/>
          <a:p>
            <a:pPr algn="just">
              <a:spcAft>
                <a:spcPts val="1000"/>
              </a:spcAft>
            </a:pP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-b)</a:t>
            </a:r>
            <a:r>
              <a:rPr lang="fr-FR" sz="2400" b="1" i="1" u="sng" dirty="0">
                <a:solidFill>
                  <a:srgbClr val="0070C0"/>
                </a:solidFill>
                <a:latin typeface="Calibri"/>
                <a:ea typeface="Times New Roman"/>
                <a:cs typeface="Times New Roman"/>
              </a:rPr>
              <a:t> Les liaisons et les appuis </a:t>
            </a: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p>
        </p:txBody>
      </p:sp>
      <p:sp>
        <p:nvSpPr>
          <p:cNvPr id="9" name="ZoneTexte 3"/>
          <p:cNvSpPr txBox="1"/>
          <p:nvPr/>
        </p:nvSpPr>
        <p:spPr>
          <a:xfrm>
            <a:off x="428596" y="1071546"/>
            <a:ext cx="7949039" cy="830997"/>
          </a:xfrm>
          <a:prstGeom prst="rect">
            <a:avLst/>
          </a:prstGeom>
          <a:noFill/>
          <a:ln>
            <a:noFill/>
          </a:ln>
        </p:spPr>
        <p:txBody>
          <a:bodyPr vert="horz" wrap="square" lIns="91440" tIns="45720" rIns="91440" bIns="45720" anchor="t" anchorCtr="0" compatLnSpc="1">
            <a:spAutoFit/>
          </a:bodyPr>
          <a:lstStyle/>
          <a:p>
            <a:pPr algn="just">
              <a:spcAft>
                <a:spcPts val="0"/>
              </a:spcAft>
            </a:pPr>
            <a:r>
              <a:rPr lang="fr-FR" sz="2400" dirty="0">
                <a:latin typeface="Arial"/>
                <a:ea typeface="Times New Roman"/>
                <a:cs typeface="Times New Roman"/>
              </a:rPr>
              <a:t>En structure / architecture, on rencontre généralement 3 grand types de liaisons planes :</a:t>
            </a:r>
          </a:p>
        </p:txBody>
      </p:sp>
      <p:sp>
        <p:nvSpPr>
          <p:cNvPr id="15" name="ZoneTexte 3"/>
          <p:cNvSpPr txBox="1"/>
          <p:nvPr/>
        </p:nvSpPr>
        <p:spPr>
          <a:xfrm>
            <a:off x="1428729" y="1857364"/>
            <a:ext cx="7286676" cy="461665"/>
          </a:xfrm>
          <a:prstGeom prst="rect">
            <a:avLst/>
          </a:prstGeom>
          <a:noFill/>
          <a:ln>
            <a:noFill/>
          </a:ln>
        </p:spPr>
        <p:txBody>
          <a:bodyPr vert="horz" wrap="square" lIns="91440" tIns="45720" rIns="91440" bIns="45720" anchor="t" anchorCtr="0" compatLnSpc="1">
            <a:spAutoFit/>
          </a:bodyPr>
          <a:lstStyle/>
          <a:p>
            <a:pPr marL="449580" indent="449580">
              <a:spcAft>
                <a:spcPts val="0"/>
              </a:spcAft>
            </a:pPr>
            <a:r>
              <a:rPr lang="fr-FR" sz="2400" dirty="0">
                <a:latin typeface="Arial"/>
                <a:ea typeface="Times New Roman"/>
                <a:cs typeface="Times New Roman"/>
              </a:rPr>
              <a:t>2. L’articulation (dite aussi </a:t>
            </a:r>
            <a:r>
              <a:rPr lang="fr-FR" sz="2400" b="1" dirty="0">
                <a:solidFill>
                  <a:srgbClr val="FF0000"/>
                </a:solidFill>
                <a:latin typeface="Arial"/>
                <a:ea typeface="Times New Roman"/>
                <a:cs typeface="Times New Roman"/>
              </a:rPr>
              <a:t>rotule</a:t>
            </a:r>
            <a:r>
              <a:rPr lang="fr-FR" sz="2400" dirty="0">
                <a:latin typeface="Arial"/>
                <a:ea typeface="Times New Roman"/>
                <a:cs typeface="Times New Roman"/>
              </a:rPr>
              <a:t>) :</a:t>
            </a:r>
          </a:p>
        </p:txBody>
      </p:sp>
      <p:pic>
        <p:nvPicPr>
          <p:cNvPr id="7" name="Image 6">
            <a:extLst>
              <a:ext uri="{FF2B5EF4-FFF2-40B4-BE49-F238E27FC236}">
                <a16:creationId xmlns:a16="http://schemas.microsoft.com/office/drawing/2014/main" id="{721BD4B4-ABB0-402A-B7AB-D73331A65581}"/>
              </a:ext>
            </a:extLst>
          </p:cNvPr>
          <p:cNvPicPr>
            <a:picLocks noChangeAspect="1"/>
          </p:cNvPicPr>
          <p:nvPr/>
        </p:nvPicPr>
        <p:blipFill>
          <a:blip r:embed="rId3"/>
          <a:srcRect t="15280"/>
          <a:stretch>
            <a:fillRect/>
          </a:stretch>
        </p:blipFill>
        <p:spPr>
          <a:xfrm>
            <a:off x="285720" y="2428868"/>
            <a:ext cx="8607595" cy="3791782"/>
          </a:xfrm>
          <a:prstGeom prst="rect">
            <a:avLst/>
          </a:prstGeom>
        </p:spPr>
      </p:pic>
      <p:pic>
        <p:nvPicPr>
          <p:cNvPr id="8" name="Image 7">
            <a:extLst>
              <a:ext uri="{FF2B5EF4-FFF2-40B4-BE49-F238E27FC236}">
                <a16:creationId xmlns:a16="http://schemas.microsoft.com/office/drawing/2014/main" id="{009FFC64-2F0E-4C16-9501-3A70DF8E368F}"/>
              </a:ext>
            </a:extLst>
          </p:cNvPr>
          <p:cNvPicPr>
            <a:picLocks noChangeAspect="1"/>
          </p:cNvPicPr>
          <p:nvPr/>
        </p:nvPicPr>
        <p:blipFill>
          <a:blip r:embed="rId4"/>
          <a:srcRect t="17097" r="2442"/>
          <a:stretch>
            <a:fillRect/>
          </a:stretch>
        </p:blipFill>
        <p:spPr>
          <a:xfrm>
            <a:off x="214282" y="2357430"/>
            <a:ext cx="8706700" cy="3857652"/>
          </a:xfrm>
          <a:prstGeom prst="rect">
            <a:avLst/>
          </a:prstGeom>
        </p:spPr>
      </p:pic>
      <p:pic>
        <p:nvPicPr>
          <p:cNvPr id="10" name="Image 9">
            <a:extLst>
              <a:ext uri="{FF2B5EF4-FFF2-40B4-BE49-F238E27FC236}">
                <a16:creationId xmlns:a16="http://schemas.microsoft.com/office/drawing/2014/main" id="{4F1AD903-C5F9-4944-8159-B836154E6ECC}"/>
              </a:ext>
            </a:extLst>
          </p:cNvPr>
          <p:cNvPicPr>
            <a:picLocks noChangeAspect="1"/>
          </p:cNvPicPr>
          <p:nvPr/>
        </p:nvPicPr>
        <p:blipFill>
          <a:blip r:embed="rId5"/>
          <a:srcRect l="810" t="18603" r="2802"/>
          <a:stretch>
            <a:fillRect/>
          </a:stretch>
        </p:blipFill>
        <p:spPr>
          <a:xfrm>
            <a:off x="214282" y="2285992"/>
            <a:ext cx="8501122" cy="3958057"/>
          </a:xfrm>
          <a:prstGeom prst="rect">
            <a:avLst/>
          </a:prstGeom>
        </p:spPr>
      </p:pic>
    </p:spTree>
    <p:extLst>
      <p:ext uri="{BB962C8B-B14F-4D97-AF65-F5344CB8AC3E}">
        <p14:creationId xmlns:p14="http://schemas.microsoft.com/office/powerpoint/2010/main" val="26931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C09E24B-D6AD-4106-8163-8FA6D742ADF6}"/>
              </a:ext>
            </a:extLst>
          </p:cNvPr>
          <p:cNvPicPr>
            <a:picLocks noChangeAspect="1"/>
          </p:cNvPicPr>
          <p:nvPr/>
        </p:nvPicPr>
        <p:blipFill>
          <a:blip r:embed="rId3"/>
          <a:stretch>
            <a:fillRect/>
          </a:stretch>
        </p:blipFill>
        <p:spPr>
          <a:xfrm>
            <a:off x="1571604" y="1571612"/>
            <a:ext cx="7341873" cy="4798610"/>
          </a:xfrm>
          <a:prstGeom prst="rect">
            <a:avLst/>
          </a:prstGeom>
        </p:spPr>
      </p:pic>
      <p:sp>
        <p:nvSpPr>
          <p:cNvPr id="8" name="Rectangle 7"/>
          <p:cNvSpPr/>
          <p:nvPr/>
        </p:nvSpPr>
        <p:spPr>
          <a:xfrm>
            <a:off x="1571604" y="1428736"/>
            <a:ext cx="4572032" cy="107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pied de page 10"/>
          <p:cNvSpPr>
            <a:spLocks noGrp="1"/>
          </p:cNvSpPr>
          <p:nvPr>
            <p:ph type="ftr" sz="quarter" idx="11"/>
          </p:nvPr>
        </p:nvSpPr>
        <p:spPr>
          <a:prstGeom prst="rect">
            <a:avLst/>
          </a:prstGeom>
        </p:spPr>
        <p:txBody>
          <a:bodyPr/>
          <a:lstStyle/>
          <a:p>
            <a:pPr lvl="0"/>
            <a:r>
              <a:rPr lang="fr-FR"/>
              <a:t>Structures Porteuses - Descente de Charges</a:t>
            </a:r>
          </a:p>
        </p:txBody>
      </p:sp>
      <p:sp>
        <p:nvSpPr>
          <p:cNvPr id="13" name="Rectangle 12"/>
          <p:cNvSpPr/>
          <p:nvPr/>
        </p:nvSpPr>
        <p:spPr>
          <a:xfrm>
            <a:off x="179556" y="182447"/>
            <a:ext cx="8375178"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4) </a:t>
            </a:r>
            <a:r>
              <a:rPr lang="fr-FR" sz="3200" b="1" u="sng" dirty="0">
                <a:latin typeface="Calibri" pitchFamily="34" charset="0"/>
                <a:ea typeface="Times New Roman" panose="02020603050405020304" pitchFamily="18" charset="0"/>
                <a:cs typeface="Calibri" pitchFamily="34" charset="0"/>
              </a:rPr>
              <a:t>Le s</a:t>
            </a:r>
            <a:r>
              <a:rPr lang="fr-FR" sz="3200" b="1" u="sng" dirty="0">
                <a:latin typeface="Calibri" pitchFamily="34" charset="0"/>
                <a:cs typeface="Calibri" pitchFamily="34" charset="0"/>
              </a:rPr>
              <a:t>chéma statique, les liaisons et les appuis </a:t>
            </a:r>
            <a:r>
              <a:rPr lang="fr-FR" sz="3200" b="1" u="sng" dirty="0">
                <a:latin typeface="Calibri" pitchFamily="34" charset="0"/>
                <a:ea typeface="Times New Roman" panose="02020603050405020304" pitchFamily="18" charset="0"/>
                <a:cs typeface="Calibri" pitchFamily="34" charset="0"/>
              </a:rPr>
              <a:t>:</a:t>
            </a:r>
            <a:endParaRPr lang="fr-FR" sz="3200" dirty="0">
              <a:effectLst/>
              <a:latin typeface="Calibri" pitchFamily="34" charset="0"/>
              <a:ea typeface="Times New Roman" panose="02020603050405020304" pitchFamily="18" charset="0"/>
              <a:cs typeface="Calibri" pitchFamily="34" charset="0"/>
            </a:endParaRPr>
          </a:p>
        </p:txBody>
      </p:sp>
      <p:sp>
        <p:nvSpPr>
          <p:cNvPr id="16" name="Rectangle 15"/>
          <p:cNvSpPr/>
          <p:nvPr/>
        </p:nvSpPr>
        <p:spPr>
          <a:xfrm>
            <a:off x="611560" y="687986"/>
            <a:ext cx="3911135" cy="461665"/>
          </a:xfrm>
          <a:prstGeom prst="rect">
            <a:avLst/>
          </a:prstGeom>
        </p:spPr>
        <p:txBody>
          <a:bodyPr wrap="none">
            <a:spAutoFit/>
          </a:bodyPr>
          <a:lstStyle/>
          <a:p>
            <a:pPr algn="just">
              <a:spcAft>
                <a:spcPts val="1000"/>
              </a:spcAft>
            </a:pP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-b)</a:t>
            </a:r>
            <a:r>
              <a:rPr lang="fr-FR" sz="2400" b="1" i="1" u="sng" dirty="0">
                <a:solidFill>
                  <a:srgbClr val="0070C0"/>
                </a:solidFill>
                <a:latin typeface="Calibri"/>
                <a:ea typeface="Times New Roman"/>
                <a:cs typeface="Times New Roman"/>
              </a:rPr>
              <a:t> Les liaisons et les appuis </a:t>
            </a:r>
            <a:r>
              <a:rPr lang="fr-FR" sz="2400" b="1" i="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p>
        </p:txBody>
      </p:sp>
      <p:sp>
        <p:nvSpPr>
          <p:cNvPr id="9" name="ZoneTexte 3"/>
          <p:cNvSpPr txBox="1"/>
          <p:nvPr/>
        </p:nvSpPr>
        <p:spPr>
          <a:xfrm>
            <a:off x="428596" y="1071546"/>
            <a:ext cx="7949039" cy="830997"/>
          </a:xfrm>
          <a:prstGeom prst="rect">
            <a:avLst/>
          </a:prstGeom>
          <a:noFill/>
          <a:ln>
            <a:noFill/>
          </a:ln>
        </p:spPr>
        <p:txBody>
          <a:bodyPr vert="horz" wrap="square" lIns="91440" tIns="45720" rIns="91440" bIns="45720" anchor="t" anchorCtr="0" compatLnSpc="1">
            <a:spAutoFit/>
          </a:bodyPr>
          <a:lstStyle/>
          <a:p>
            <a:pPr algn="just">
              <a:spcAft>
                <a:spcPts val="0"/>
              </a:spcAft>
            </a:pPr>
            <a:r>
              <a:rPr lang="fr-FR" sz="2400" dirty="0">
                <a:latin typeface="Arial"/>
                <a:ea typeface="Times New Roman"/>
                <a:cs typeface="Times New Roman"/>
              </a:rPr>
              <a:t>En structure / architecture, on rencontre généralement 3 grand types de liaisons planes :</a:t>
            </a:r>
          </a:p>
        </p:txBody>
      </p:sp>
      <p:sp>
        <p:nvSpPr>
          <p:cNvPr id="12" name="Rectangle 11"/>
          <p:cNvSpPr/>
          <p:nvPr/>
        </p:nvSpPr>
        <p:spPr>
          <a:xfrm>
            <a:off x="4357686" y="1428736"/>
            <a:ext cx="4572032" cy="107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3"/>
          <p:cNvSpPr txBox="1"/>
          <p:nvPr/>
        </p:nvSpPr>
        <p:spPr>
          <a:xfrm>
            <a:off x="1428729" y="1857364"/>
            <a:ext cx="7286676" cy="461665"/>
          </a:xfrm>
          <a:prstGeom prst="rect">
            <a:avLst/>
          </a:prstGeom>
          <a:noFill/>
          <a:ln>
            <a:noFill/>
          </a:ln>
        </p:spPr>
        <p:txBody>
          <a:bodyPr vert="horz" wrap="square" lIns="91440" tIns="45720" rIns="91440" bIns="45720" anchor="t" anchorCtr="0" compatLnSpc="1">
            <a:spAutoFit/>
          </a:bodyPr>
          <a:lstStyle/>
          <a:p>
            <a:pPr marL="449580" indent="449580">
              <a:spcAft>
                <a:spcPts val="0"/>
              </a:spcAft>
            </a:pPr>
            <a:r>
              <a:rPr lang="fr-FR" sz="2400" dirty="0">
                <a:latin typeface="Arial"/>
                <a:ea typeface="Times New Roman"/>
                <a:cs typeface="Times New Roman"/>
              </a:rPr>
              <a:t>3. L’</a:t>
            </a:r>
            <a:r>
              <a:rPr lang="fr-FR" sz="2400" b="1" dirty="0">
                <a:solidFill>
                  <a:srgbClr val="FF0000"/>
                </a:solidFill>
                <a:latin typeface="Arial"/>
                <a:ea typeface="Times New Roman"/>
                <a:cs typeface="Times New Roman"/>
              </a:rPr>
              <a:t>encastrement </a:t>
            </a:r>
            <a:r>
              <a:rPr lang="fr-FR" sz="2400" b="1" dirty="0">
                <a:latin typeface="Arial"/>
                <a:ea typeface="Times New Roman"/>
                <a:cs typeface="Times New Roman"/>
              </a:rPr>
              <a:t>:</a:t>
            </a:r>
            <a:endParaRPr lang="fr-FR" sz="2400" dirty="0">
              <a:latin typeface="Arial"/>
              <a:ea typeface="Times New Roman"/>
              <a:cs typeface="Times New Roman"/>
            </a:endParaRPr>
          </a:p>
        </p:txBody>
      </p:sp>
      <p:pic>
        <p:nvPicPr>
          <p:cNvPr id="10" name="Image 9">
            <a:extLst>
              <a:ext uri="{FF2B5EF4-FFF2-40B4-BE49-F238E27FC236}">
                <a16:creationId xmlns:a16="http://schemas.microsoft.com/office/drawing/2014/main" id="{8E7F8BB0-E747-4016-8051-325F8FF85EF2}"/>
              </a:ext>
            </a:extLst>
          </p:cNvPr>
          <p:cNvPicPr>
            <a:picLocks noChangeAspect="1"/>
          </p:cNvPicPr>
          <p:nvPr/>
        </p:nvPicPr>
        <p:blipFill>
          <a:blip r:embed="rId4"/>
          <a:srcRect t="15635" r="2091"/>
          <a:stretch>
            <a:fillRect/>
          </a:stretch>
        </p:blipFill>
        <p:spPr>
          <a:xfrm>
            <a:off x="285720" y="2285992"/>
            <a:ext cx="8637912" cy="4000527"/>
          </a:xfrm>
          <a:prstGeom prst="rect">
            <a:avLst/>
          </a:prstGeom>
        </p:spPr>
      </p:pic>
      <p:pic>
        <p:nvPicPr>
          <p:cNvPr id="14" name="Image 13">
            <a:extLst>
              <a:ext uri="{FF2B5EF4-FFF2-40B4-BE49-F238E27FC236}">
                <a16:creationId xmlns:a16="http://schemas.microsoft.com/office/drawing/2014/main" id="{14B5B626-3F7A-4327-8303-BAB9053AA9EE}"/>
              </a:ext>
            </a:extLst>
          </p:cNvPr>
          <p:cNvPicPr>
            <a:picLocks noChangeAspect="1"/>
          </p:cNvPicPr>
          <p:nvPr/>
        </p:nvPicPr>
        <p:blipFill>
          <a:blip r:embed="rId5"/>
          <a:srcRect t="19322" b="4041"/>
          <a:stretch>
            <a:fillRect/>
          </a:stretch>
        </p:blipFill>
        <p:spPr>
          <a:xfrm>
            <a:off x="214282" y="2285992"/>
            <a:ext cx="8715436" cy="4071966"/>
          </a:xfrm>
          <a:prstGeom prst="rect">
            <a:avLst/>
          </a:prstGeom>
        </p:spPr>
      </p:pic>
    </p:spTree>
    <p:extLst>
      <p:ext uri="{BB962C8B-B14F-4D97-AF65-F5344CB8AC3E}">
        <p14:creationId xmlns:p14="http://schemas.microsoft.com/office/powerpoint/2010/main" val="26931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p:nvPr/>
        </p:nvSpPr>
        <p:spPr>
          <a:xfrm>
            <a:off x="468309" y="702027"/>
            <a:ext cx="6911977" cy="52228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strike="noStrike" kern="1200" cap="none" spc="0" baseline="0" dirty="0">
                <a:solidFill>
                  <a:srgbClr val="000000"/>
                </a:solidFill>
                <a:uFillTx/>
                <a:latin typeface="Calibri" pitchFamily="34"/>
                <a:cs typeface="Arial"/>
              </a:rPr>
              <a:t>Le </a:t>
            </a:r>
            <a:r>
              <a:rPr lang="fr-FR" sz="2800" b="0" i="0" u="sng" strike="noStrike" kern="1200" cap="none" spc="0" baseline="0" dirty="0">
                <a:solidFill>
                  <a:srgbClr val="FF0000"/>
                </a:solidFill>
                <a:uFillTx/>
                <a:latin typeface="Calibri" pitchFamily="34"/>
                <a:cs typeface="Arial"/>
              </a:rPr>
              <a:t>BET Structure </a:t>
            </a:r>
            <a:r>
              <a:rPr lang="fr-FR" sz="2800" b="0" i="0" u="none" strike="noStrike" kern="1200" cap="none" spc="0" baseline="0" dirty="0">
                <a:solidFill>
                  <a:srgbClr val="000000"/>
                </a:solidFill>
                <a:uFillTx/>
                <a:latin typeface="Calibri" pitchFamily="34"/>
                <a:cs typeface="Arial"/>
              </a:rPr>
              <a:t>n’est pas maitre du projet </a:t>
            </a:r>
          </a:p>
        </p:txBody>
      </p:sp>
      <p:sp>
        <p:nvSpPr>
          <p:cNvPr id="3" name="ZoneTexte 3"/>
          <p:cNvSpPr txBox="1"/>
          <p:nvPr/>
        </p:nvSpPr>
        <p:spPr>
          <a:xfrm>
            <a:off x="556512" y="1224314"/>
            <a:ext cx="8424860" cy="52321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pitchFamily="34"/>
                <a:cs typeface="Arial"/>
              </a:rPr>
              <a:t>Il doit s’adapter :</a:t>
            </a:r>
          </a:p>
        </p:txBody>
      </p:sp>
      <p:sp>
        <p:nvSpPr>
          <p:cNvPr id="4" name="ZoneTexte 4"/>
          <p:cNvSpPr txBox="1"/>
          <p:nvPr/>
        </p:nvSpPr>
        <p:spPr>
          <a:xfrm>
            <a:off x="551314" y="3591002"/>
            <a:ext cx="5761040" cy="52321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pitchFamily="34"/>
                <a:cs typeface="Arial"/>
              </a:rPr>
              <a:t>Il doit :</a:t>
            </a:r>
          </a:p>
        </p:txBody>
      </p:sp>
      <p:sp>
        <p:nvSpPr>
          <p:cNvPr id="7" name="ZoneTexte 1"/>
          <p:cNvSpPr txBox="1"/>
          <p:nvPr/>
        </p:nvSpPr>
        <p:spPr>
          <a:xfrm>
            <a:off x="899595" y="1747534"/>
            <a:ext cx="7416826" cy="52321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pitchFamily="34"/>
              </a:rPr>
              <a:t>     </a:t>
            </a:r>
            <a:r>
              <a:rPr lang="fr-FR" sz="2800" b="0" i="0" u="none" strike="noStrike" kern="1200" cap="none" spc="0" baseline="0" dirty="0">
                <a:solidFill>
                  <a:srgbClr val="000000"/>
                </a:solidFill>
                <a:uFillTx/>
                <a:latin typeface="Calibri" pitchFamily="34"/>
              </a:rPr>
              <a:t>au projet de l’architecte</a:t>
            </a:r>
          </a:p>
        </p:txBody>
      </p:sp>
      <p:sp>
        <p:nvSpPr>
          <p:cNvPr id="8" name="ZoneTexte 2"/>
          <p:cNvSpPr txBox="1"/>
          <p:nvPr/>
        </p:nvSpPr>
        <p:spPr>
          <a:xfrm>
            <a:off x="920297" y="2211171"/>
            <a:ext cx="7468124" cy="52321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pitchFamily="34"/>
              </a:rPr>
              <a:t>     </a:t>
            </a:r>
            <a:r>
              <a:rPr lang="fr-FR" sz="2800" b="0" i="0" u="none" strike="noStrike" kern="1200" cap="none" spc="0" baseline="0" dirty="0">
                <a:solidFill>
                  <a:srgbClr val="000000"/>
                </a:solidFill>
                <a:uFillTx/>
                <a:latin typeface="Calibri" pitchFamily="34"/>
              </a:rPr>
              <a:t>aux capacités techniques de l’entreprise</a:t>
            </a:r>
          </a:p>
        </p:txBody>
      </p:sp>
      <p:sp>
        <p:nvSpPr>
          <p:cNvPr id="9" name="ZoneTexte 6"/>
          <p:cNvSpPr txBox="1"/>
          <p:nvPr/>
        </p:nvSpPr>
        <p:spPr>
          <a:xfrm>
            <a:off x="899592" y="2734391"/>
            <a:ext cx="7992029" cy="523219"/>
          </a:xfrm>
          <a:prstGeom prst="rect">
            <a:avLst/>
          </a:prstGeom>
          <a:noFill/>
          <a:ln>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pitchFamily="34"/>
              </a:rPr>
              <a:t> </a:t>
            </a:r>
            <a:r>
              <a:rPr lang="fr-FR" sz="2800" b="0" i="0" u="none" strike="noStrike" kern="1200" cap="none" spc="0" baseline="0" dirty="0">
                <a:solidFill>
                  <a:srgbClr val="000000"/>
                </a:solidFill>
                <a:uFillTx/>
                <a:latin typeface="Calibri" pitchFamily="34"/>
              </a:rPr>
              <a:t>au terrain sur lequel doit être construit l’ouvrage</a:t>
            </a:r>
          </a:p>
        </p:txBody>
      </p:sp>
      <p:sp>
        <p:nvSpPr>
          <p:cNvPr id="10" name="ZoneTexte 8"/>
          <p:cNvSpPr txBox="1"/>
          <p:nvPr/>
        </p:nvSpPr>
        <p:spPr>
          <a:xfrm>
            <a:off x="1127322" y="3852611"/>
            <a:ext cx="6984772" cy="523219"/>
          </a:xfrm>
          <a:prstGeom prst="rect">
            <a:avLst/>
          </a:prstGeom>
          <a:noFill/>
          <a:ln>
            <a:noFill/>
          </a:ln>
        </p:spPr>
        <p:txBody>
          <a:bodyPr vert="horz" wrap="square" lIns="91440" tIns="45720" rIns="91440" bIns="45720" anchor="t" anchorCtr="0" compatLnSpc="1">
            <a:spAutoFit/>
          </a:bodyPr>
          <a:lstStyle/>
          <a:p>
            <a:pPr marL="914400" marR="0" lvl="1"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pitchFamily="34"/>
              </a:rPr>
              <a:t>Trouver un système porteur (ossature)</a:t>
            </a:r>
          </a:p>
        </p:txBody>
      </p:sp>
      <p:sp>
        <p:nvSpPr>
          <p:cNvPr id="11" name="ZoneTexte 9"/>
          <p:cNvSpPr txBox="1"/>
          <p:nvPr/>
        </p:nvSpPr>
        <p:spPr>
          <a:xfrm>
            <a:off x="1138862" y="4258230"/>
            <a:ext cx="7488405" cy="954103"/>
          </a:xfrm>
          <a:prstGeom prst="rect">
            <a:avLst/>
          </a:prstGeom>
          <a:noFill/>
          <a:ln>
            <a:noFill/>
          </a:ln>
        </p:spPr>
        <p:txBody>
          <a:bodyPr vert="horz" wrap="square" lIns="91440" tIns="45720" rIns="91440" bIns="45720" anchor="t" anchorCtr="0" compatLnSpc="1">
            <a:spAutoFit/>
          </a:bodyPr>
          <a:lstStyle/>
          <a:p>
            <a:pPr marL="914400" marR="0" lvl="1"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800" i="0" strike="noStrike" kern="1200" cap="none" spc="0" baseline="0" dirty="0">
                <a:uFillTx/>
                <a:latin typeface="Calibri" pitchFamily="34"/>
              </a:rPr>
              <a:t>Déterminer </a:t>
            </a:r>
            <a:r>
              <a:rPr lang="fr-FR" sz="2800" b="1" i="0" strike="noStrike" kern="1200" cap="none" spc="0" baseline="0" dirty="0">
                <a:uFillTx/>
                <a:latin typeface="Calibri" pitchFamily="34"/>
              </a:rPr>
              <a:t>les charges appliquées </a:t>
            </a:r>
            <a:r>
              <a:rPr lang="fr-FR" sz="2800" b="0" i="0" u="none" strike="noStrike" kern="1200" cap="none" spc="0" baseline="0" dirty="0">
                <a:solidFill>
                  <a:srgbClr val="000000"/>
                </a:solidFill>
                <a:uFillTx/>
                <a:latin typeface="Calibri" pitchFamily="34"/>
              </a:rPr>
              <a:t>et calculer ce système.</a:t>
            </a:r>
          </a:p>
        </p:txBody>
      </p:sp>
      <p:sp>
        <p:nvSpPr>
          <p:cNvPr id="12" name="ZoneTexte 10"/>
          <p:cNvSpPr txBox="1"/>
          <p:nvPr/>
        </p:nvSpPr>
        <p:spPr>
          <a:xfrm>
            <a:off x="1619675" y="5165845"/>
            <a:ext cx="5760637" cy="523219"/>
          </a:xfrm>
          <a:prstGeom prst="rect">
            <a:avLst/>
          </a:prstGeom>
          <a:noFill/>
          <a:ln>
            <a:noFill/>
          </a:ln>
        </p:spPr>
        <p:txBody>
          <a:bodyPr vert="horz" wrap="square" lIns="91440" tIns="45720" rIns="91440" bIns="45720" anchor="t" anchorCtr="0" compatLnSpc="1">
            <a:spAutoFit/>
          </a:bodyPr>
          <a:lstStyle/>
          <a:p>
            <a:pPr marL="457200" marR="0" lvl="1"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pitchFamily="34"/>
              </a:rPr>
              <a:t> Calculer le système de </a:t>
            </a:r>
            <a:r>
              <a:rPr lang="fr-FR" sz="2800" b="1" i="0" strike="noStrike" kern="1200" cap="none" spc="0" baseline="0" dirty="0">
                <a:uFillTx/>
                <a:latin typeface="Calibri" pitchFamily="34"/>
              </a:rPr>
              <a:t>fondations</a:t>
            </a:r>
            <a:r>
              <a:rPr lang="fr-FR" sz="2800" i="0" strike="noStrike" kern="1200" cap="none" spc="0" baseline="0" dirty="0">
                <a:uFillTx/>
                <a:latin typeface="Calibri" pitchFamily="34"/>
              </a:rPr>
              <a:t>.</a:t>
            </a:r>
          </a:p>
        </p:txBody>
      </p:sp>
      <p:sp>
        <p:nvSpPr>
          <p:cNvPr id="13" name="Espace réservé du pied de page 12"/>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14" name="Rectangle 13"/>
          <p:cNvSpPr/>
          <p:nvPr/>
        </p:nvSpPr>
        <p:spPr>
          <a:xfrm>
            <a:off x="206751" y="169096"/>
            <a:ext cx="2823209"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Introduction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Titre 1"/>
          <p:cNvSpPr txBox="1">
            <a:spLocks/>
          </p:cNvSpPr>
          <p:nvPr/>
        </p:nvSpPr>
        <p:spPr>
          <a:xfrm>
            <a:off x="883729" y="23352"/>
            <a:ext cx="8534400" cy="758825"/>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Calibri" pitchFamily="34" charset="0"/>
                <a:ea typeface="+mj-ea"/>
                <a:cs typeface="+mj-cs"/>
              </a:defRPr>
            </a:lvl1pPr>
          </a:lstStyle>
          <a:p>
            <a:r>
              <a:rPr lang="fr-FR" i="1" dirty="0">
                <a:solidFill>
                  <a:schemeClr val="tx1"/>
                </a:solidFill>
              </a:rPr>
              <a:t>Fonctionnement du BTP</a:t>
            </a:r>
          </a:p>
        </p:txBody>
      </p:sp>
    </p:spTree>
    <p:extLst>
      <p:ext uri="{BB962C8B-B14F-4D97-AF65-F5344CB8AC3E}">
        <p14:creationId xmlns:p14="http://schemas.microsoft.com/office/powerpoint/2010/main" val="7381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rotWithShape="1">
          <a:blip r:embed="rId2" cstate="print">
            <a:clrChange>
              <a:clrFrom>
                <a:srgbClr val="FFFFFF"/>
              </a:clrFrom>
              <a:clrTo>
                <a:srgbClr val="FFFFFF">
                  <a:alpha val="0"/>
                </a:srgbClr>
              </a:clrTo>
            </a:clrChange>
          </a:blip>
          <a:srcRect l="3241" t="6030" r="5165" b="8034"/>
          <a:stretch/>
        </p:blipFill>
        <p:spPr>
          <a:xfrm>
            <a:off x="3635896" y="1415673"/>
            <a:ext cx="5256584" cy="4993756"/>
          </a:xfrm>
          <a:prstGeom prst="rect">
            <a:avLst/>
          </a:prstGeom>
          <a:noFill/>
          <a:ln>
            <a:noFill/>
          </a:ln>
        </p:spPr>
      </p:pic>
      <p:sp>
        <p:nvSpPr>
          <p:cNvPr id="5" name="Espace réservé du pied de page 4"/>
          <p:cNvSpPr>
            <a:spLocks noGrp="1"/>
          </p:cNvSpPr>
          <p:nvPr>
            <p:ph type="ftr" sz="quarter" idx="11"/>
          </p:nvPr>
        </p:nvSpPr>
        <p:spPr>
          <a:prstGeom prst="rect">
            <a:avLst/>
          </a:prstGeom>
        </p:spPr>
        <p:txBody>
          <a:bodyPr/>
          <a:lstStyle/>
          <a:p>
            <a:pPr lvl="0"/>
            <a:r>
              <a:rPr lang="fr-FR"/>
              <a:t>Structures Porteuses - Descente de Charges</a:t>
            </a:r>
          </a:p>
        </p:txBody>
      </p:sp>
      <p:sp>
        <p:nvSpPr>
          <p:cNvPr id="4" name="ZoneTexte 3"/>
          <p:cNvSpPr txBox="1"/>
          <p:nvPr/>
        </p:nvSpPr>
        <p:spPr>
          <a:xfrm>
            <a:off x="321805" y="836484"/>
            <a:ext cx="5618348" cy="1107996"/>
          </a:xfrm>
          <a:prstGeom prst="rect">
            <a:avLst/>
          </a:prstGeom>
          <a:noFill/>
          <a:ln>
            <a:noFill/>
          </a:ln>
        </p:spPr>
        <p:txBody>
          <a:bodyPr vert="horz" wrap="square" lIns="91440" tIns="45720" rIns="91440" bIns="45720" anchor="t" anchorCtr="0" compatLnSpc="1">
            <a:spAutoFit/>
          </a:bodyPr>
          <a:lstStyle/>
          <a:p>
            <a:pPr marL="514350" marR="0" lvl="0" indent="-514350" algn="just" defTabSz="914400" rtl="0" fontAlgn="auto" hangingPunct="1">
              <a:lnSpc>
                <a:spcPct val="100000"/>
              </a:lnSpc>
              <a:spcBef>
                <a:spcPts val="0"/>
              </a:spcBef>
              <a:spcAft>
                <a:spcPts val="0"/>
              </a:spcAft>
              <a:buSzPct val="100000"/>
              <a:buFont typeface="Calibri"/>
              <a:buAutoNum type="arabicPeriod"/>
              <a:tabLst/>
              <a:defRPr sz="1800" b="0" i="0" u="none" strike="noStrike" kern="0" cap="none" spc="0" baseline="0">
                <a:solidFill>
                  <a:srgbClr val="000000"/>
                </a:solidFill>
                <a:uFillTx/>
              </a:defRPr>
            </a:pPr>
            <a:r>
              <a:rPr lang="fr-FR" sz="2400" b="0" i="0" u="none" strike="noStrike" kern="0" cap="none" spc="0" baseline="0" dirty="0">
                <a:solidFill>
                  <a:srgbClr val="000000"/>
                </a:solidFill>
                <a:uFillTx/>
                <a:latin typeface="Calibri"/>
                <a:cs typeface="Arial"/>
              </a:rPr>
              <a:t>A partir du dossier Architecte (plans et pièces écrites) </a:t>
            </a:r>
            <a:r>
              <a:rPr lang="fr-FR" sz="2400" b="1" i="0" u="none" strike="noStrike" kern="1200" cap="none" spc="0" baseline="0" dirty="0">
                <a:solidFill>
                  <a:srgbClr val="FF0000"/>
                </a:solidFill>
                <a:uFillTx/>
                <a:latin typeface="Calibri"/>
                <a:cs typeface="Arial"/>
              </a:rPr>
              <a:t>Analyser</a:t>
            </a:r>
            <a:r>
              <a:rPr lang="fr-FR" sz="2400" b="0" i="0" u="none" strike="noStrike" kern="1200" cap="none" spc="0" baseline="0" dirty="0">
                <a:solidFill>
                  <a:srgbClr val="000000"/>
                </a:solidFill>
                <a:uFillTx/>
                <a:latin typeface="Calibri"/>
                <a:cs typeface="Arial"/>
              </a:rPr>
              <a:t> la structure.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Calibri"/>
            </a:endParaRPr>
          </a:p>
        </p:txBody>
      </p:sp>
      <p:sp>
        <p:nvSpPr>
          <p:cNvPr id="7" name="Rectangle 6"/>
          <p:cNvSpPr/>
          <p:nvPr/>
        </p:nvSpPr>
        <p:spPr>
          <a:xfrm>
            <a:off x="179512" y="232731"/>
            <a:ext cx="7763664"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5) Principe et méthode de la descente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ZoneTexte 9"/>
          <p:cNvSpPr txBox="1"/>
          <p:nvPr/>
        </p:nvSpPr>
        <p:spPr>
          <a:xfrm>
            <a:off x="304800" y="1772816"/>
            <a:ext cx="4267200" cy="1477328"/>
          </a:xfrm>
          <a:prstGeom prst="rect">
            <a:avLst/>
          </a:prstGeom>
          <a:noFill/>
          <a:ln>
            <a:noFill/>
          </a:ln>
        </p:spPr>
        <p:txBody>
          <a:bodyPr vert="horz" wrap="square" lIns="91440" tIns="45720" rIns="91440" bIns="45720" anchor="t" anchorCtr="0" compatLnSpc="1">
            <a:spAutoFit/>
          </a:bodyPr>
          <a:lstStyle/>
          <a:p>
            <a:pPr marL="514350" marR="0" lvl="0" indent="-514350" algn="just" defTabSz="914400" rtl="0" fontAlgn="auto" hangingPunct="1">
              <a:lnSpc>
                <a:spcPct val="100000"/>
              </a:lnSpc>
              <a:spcBef>
                <a:spcPts val="0"/>
              </a:spcBef>
              <a:spcAft>
                <a:spcPts val="0"/>
              </a:spcAft>
              <a:buSzPct val="100000"/>
              <a:buFont typeface="Calibri"/>
              <a:buAutoNum type="arabicPeriod" startAt="2"/>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Trouver un </a:t>
            </a:r>
            <a:r>
              <a:rPr lang="fr-FR" sz="2400" b="1" u="none" strike="noStrike" kern="1200" cap="none" spc="0" baseline="0" dirty="0">
                <a:solidFill>
                  <a:srgbClr val="FF0000"/>
                </a:solidFill>
                <a:uFillTx/>
                <a:latin typeface="Calibri" pitchFamily="34"/>
                <a:cs typeface="Arial"/>
              </a:rPr>
              <a:t>système porteur </a:t>
            </a:r>
            <a:r>
              <a:rPr lang="fr-FR" sz="2400" b="0" i="0" u="none" strike="noStrike" kern="1200" cap="none" spc="0" baseline="0" dirty="0">
                <a:solidFill>
                  <a:srgbClr val="000000"/>
                </a:solidFill>
                <a:uFillTx/>
                <a:latin typeface="Calibri" pitchFamily="34"/>
                <a:cs typeface="Arial"/>
              </a:rPr>
              <a:t>qui permet de transmettre les charges aux fondations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58506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rotWithShape="1">
          <a:blip r:embed="rId2" cstate="print">
            <a:clrChange>
              <a:clrFrom>
                <a:srgbClr val="FFFFFF"/>
              </a:clrFrom>
              <a:clrTo>
                <a:srgbClr val="FFFFFF">
                  <a:alpha val="0"/>
                </a:srgbClr>
              </a:clrTo>
            </a:clrChange>
          </a:blip>
          <a:srcRect l="3241" t="6030" r="5165" b="8034"/>
          <a:stretch/>
        </p:blipFill>
        <p:spPr>
          <a:xfrm>
            <a:off x="3635896" y="1415673"/>
            <a:ext cx="5256584" cy="4993756"/>
          </a:xfrm>
          <a:prstGeom prst="rect">
            <a:avLst/>
          </a:prstGeom>
          <a:noFill/>
          <a:ln>
            <a:noFill/>
          </a:ln>
        </p:spPr>
      </p:pic>
      <p:sp>
        <p:nvSpPr>
          <p:cNvPr id="5" name="Espace réservé du pied de page 4"/>
          <p:cNvSpPr>
            <a:spLocks noGrp="1"/>
          </p:cNvSpPr>
          <p:nvPr>
            <p:ph type="ftr" sz="quarter" idx="11"/>
          </p:nvPr>
        </p:nvSpPr>
        <p:spPr>
          <a:prstGeom prst="rect">
            <a:avLst/>
          </a:prstGeom>
        </p:spPr>
        <p:txBody>
          <a:bodyPr/>
          <a:lstStyle/>
          <a:p>
            <a:pPr lvl="0"/>
            <a:r>
              <a:rPr lang="fr-FR"/>
              <a:t>Structures Porteuses - Descente de Charges</a:t>
            </a:r>
          </a:p>
        </p:txBody>
      </p:sp>
      <p:sp>
        <p:nvSpPr>
          <p:cNvPr id="8" name="Flèche droite 10"/>
          <p:cNvSpPr/>
          <p:nvPr/>
        </p:nvSpPr>
        <p:spPr>
          <a:xfrm rot="1828400">
            <a:off x="7000704" y="1942081"/>
            <a:ext cx="855713" cy="268016"/>
          </a:xfrm>
          <a:custGeom>
            <a:avLst>
              <a:gd name="f0" fmla="val 182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25402">
            <a:solidFill>
              <a:srgbClr val="FF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Flèche droite 12"/>
          <p:cNvSpPr/>
          <p:nvPr/>
        </p:nvSpPr>
        <p:spPr>
          <a:xfrm rot="9001877">
            <a:off x="5185662" y="2002573"/>
            <a:ext cx="855713" cy="268016"/>
          </a:xfrm>
          <a:custGeom>
            <a:avLst>
              <a:gd name="f0" fmla="val 1827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25402">
            <a:solidFill>
              <a:srgbClr val="FF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Flèche vers le bas 11"/>
          <p:cNvSpPr/>
          <p:nvPr/>
        </p:nvSpPr>
        <p:spPr>
          <a:xfrm>
            <a:off x="4654145" y="2619531"/>
            <a:ext cx="260472" cy="250768"/>
          </a:xfrm>
          <a:custGeom>
            <a:avLst>
              <a:gd name="f0" fmla="val 16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0000"/>
          </a:solidFill>
          <a:ln w="25402">
            <a:solidFill>
              <a:srgbClr val="FF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Flèche vers le bas 14"/>
          <p:cNvSpPr/>
          <p:nvPr/>
        </p:nvSpPr>
        <p:spPr>
          <a:xfrm>
            <a:off x="8091828" y="2561376"/>
            <a:ext cx="242201" cy="281238"/>
          </a:xfrm>
          <a:custGeom>
            <a:avLst>
              <a:gd name="f0" fmla="val 16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0000"/>
          </a:solidFill>
          <a:ln w="25402">
            <a:solidFill>
              <a:srgbClr val="FF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Flèche droite 13"/>
          <p:cNvSpPr/>
          <p:nvPr/>
        </p:nvSpPr>
        <p:spPr>
          <a:xfrm>
            <a:off x="7755445" y="2736507"/>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Flèche droite 17"/>
          <p:cNvSpPr/>
          <p:nvPr/>
        </p:nvSpPr>
        <p:spPr>
          <a:xfrm>
            <a:off x="6060484" y="2744727"/>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4" name="Flèche droite 18"/>
          <p:cNvSpPr/>
          <p:nvPr/>
        </p:nvSpPr>
        <p:spPr>
          <a:xfrm rot="10799991">
            <a:off x="4921264" y="2758913"/>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Flèche droite 19"/>
          <p:cNvSpPr/>
          <p:nvPr/>
        </p:nvSpPr>
        <p:spPr>
          <a:xfrm rot="10799991">
            <a:off x="6612760" y="2739391"/>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6" name="Flèche vers le bas 15"/>
          <p:cNvSpPr/>
          <p:nvPr/>
        </p:nvSpPr>
        <p:spPr>
          <a:xfrm>
            <a:off x="6372200" y="2943816"/>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7" name="Flèche vers le bas 21"/>
          <p:cNvSpPr/>
          <p:nvPr/>
        </p:nvSpPr>
        <p:spPr>
          <a:xfrm>
            <a:off x="4656791" y="2939000"/>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8" name="Flèche vers le bas 22"/>
          <p:cNvSpPr/>
          <p:nvPr/>
        </p:nvSpPr>
        <p:spPr>
          <a:xfrm>
            <a:off x="8091828" y="2929439"/>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9" name="Flèche droite 23"/>
          <p:cNvSpPr/>
          <p:nvPr/>
        </p:nvSpPr>
        <p:spPr>
          <a:xfrm>
            <a:off x="7755445" y="3726331"/>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a:solidFill>
              <a:srgbClr val="C0504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0" name="Flèche droite 24"/>
          <p:cNvSpPr/>
          <p:nvPr/>
        </p:nvSpPr>
        <p:spPr>
          <a:xfrm>
            <a:off x="5929845" y="3711318"/>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a:solidFill>
              <a:srgbClr val="C0504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1" name="Flèche droite 25"/>
          <p:cNvSpPr/>
          <p:nvPr/>
        </p:nvSpPr>
        <p:spPr>
          <a:xfrm rot="10799991">
            <a:off x="4983388" y="3726330"/>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a:solidFill>
              <a:srgbClr val="C0504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2" name="Flèche droite 26"/>
          <p:cNvSpPr/>
          <p:nvPr/>
        </p:nvSpPr>
        <p:spPr>
          <a:xfrm rot="10799991">
            <a:off x="6793943" y="3719704"/>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a:solidFill>
              <a:srgbClr val="C0504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3" name="Flèche vers le bas 27"/>
          <p:cNvSpPr/>
          <p:nvPr/>
        </p:nvSpPr>
        <p:spPr>
          <a:xfrm>
            <a:off x="4638679" y="3943119"/>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0504D"/>
          </a:solidFill>
          <a:ln w="25402">
            <a:solidFill>
              <a:srgbClr val="C0504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4" name="Flèche vers le bas 28"/>
          <p:cNvSpPr/>
          <p:nvPr/>
        </p:nvSpPr>
        <p:spPr>
          <a:xfrm>
            <a:off x="8091828" y="3962578"/>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0504D"/>
          </a:solidFill>
          <a:ln w="25402">
            <a:solidFill>
              <a:srgbClr val="C0504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5" name="Flèche vers le bas 29"/>
          <p:cNvSpPr/>
          <p:nvPr/>
        </p:nvSpPr>
        <p:spPr>
          <a:xfrm>
            <a:off x="6362788" y="3987196"/>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0504D"/>
          </a:solidFill>
          <a:ln w="25402">
            <a:solidFill>
              <a:srgbClr val="C0504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6" name="Flèche droite 30"/>
          <p:cNvSpPr/>
          <p:nvPr/>
        </p:nvSpPr>
        <p:spPr>
          <a:xfrm>
            <a:off x="7761712" y="4748393"/>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BBB59"/>
          </a:solidFill>
          <a:ln w="25402">
            <a:solidFill>
              <a:srgbClr val="9BBB5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7" name="Flèche droite 31"/>
          <p:cNvSpPr/>
          <p:nvPr/>
        </p:nvSpPr>
        <p:spPr>
          <a:xfrm>
            <a:off x="6069588" y="4729213"/>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BBB59"/>
          </a:solidFill>
          <a:ln w="25402">
            <a:solidFill>
              <a:srgbClr val="9BBB5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8" name="Flèche droite 32"/>
          <p:cNvSpPr/>
          <p:nvPr/>
        </p:nvSpPr>
        <p:spPr>
          <a:xfrm rot="10799991">
            <a:off x="4961601" y="4730672"/>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BBB59"/>
          </a:solidFill>
          <a:ln w="25402">
            <a:solidFill>
              <a:srgbClr val="9BBB5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9" name="Flèche droite 33"/>
          <p:cNvSpPr/>
          <p:nvPr/>
        </p:nvSpPr>
        <p:spPr>
          <a:xfrm rot="10799991">
            <a:off x="6755530" y="4729213"/>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BBB59"/>
          </a:solidFill>
          <a:ln w="25402">
            <a:solidFill>
              <a:srgbClr val="9BBB5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0" name="Flèche droite 34"/>
          <p:cNvSpPr/>
          <p:nvPr/>
        </p:nvSpPr>
        <p:spPr>
          <a:xfrm>
            <a:off x="7747165" y="5706260"/>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1" name="Flèche droite 35"/>
          <p:cNvSpPr/>
          <p:nvPr/>
        </p:nvSpPr>
        <p:spPr>
          <a:xfrm>
            <a:off x="6051110" y="5711046"/>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2" name="Flèche droite 36"/>
          <p:cNvSpPr/>
          <p:nvPr/>
        </p:nvSpPr>
        <p:spPr>
          <a:xfrm rot="10799991">
            <a:off x="4914617" y="5695711"/>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3" name="Flèche droite 37"/>
          <p:cNvSpPr/>
          <p:nvPr/>
        </p:nvSpPr>
        <p:spPr>
          <a:xfrm rot="10799991">
            <a:off x="6693068" y="5706259"/>
            <a:ext cx="337892" cy="268016"/>
          </a:xfrm>
          <a:custGeom>
            <a:avLst>
              <a:gd name="f0" fmla="val 131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4" name="Flèche vers le bas 38"/>
          <p:cNvSpPr/>
          <p:nvPr/>
        </p:nvSpPr>
        <p:spPr>
          <a:xfrm>
            <a:off x="4670643" y="4998689"/>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9BBB59"/>
          </a:solidFill>
          <a:ln w="25402">
            <a:solidFill>
              <a:srgbClr val="9BBB5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5" name="Flèche vers le bas 39"/>
          <p:cNvSpPr/>
          <p:nvPr/>
        </p:nvSpPr>
        <p:spPr>
          <a:xfrm>
            <a:off x="8120068" y="4998689"/>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9BBB59"/>
          </a:solidFill>
          <a:ln w="25402">
            <a:solidFill>
              <a:srgbClr val="9BBB5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6" name="Flèche vers le bas 40"/>
          <p:cNvSpPr/>
          <p:nvPr/>
        </p:nvSpPr>
        <p:spPr>
          <a:xfrm>
            <a:off x="6388124" y="4935682"/>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9BBB59"/>
          </a:solidFill>
          <a:ln w="25402">
            <a:solidFill>
              <a:srgbClr val="9BBB59"/>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7" name="Flèche vers le bas 41"/>
          <p:cNvSpPr/>
          <p:nvPr/>
        </p:nvSpPr>
        <p:spPr>
          <a:xfrm>
            <a:off x="4670643" y="5869751"/>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8" name="Flèche vers le bas 42"/>
          <p:cNvSpPr/>
          <p:nvPr/>
        </p:nvSpPr>
        <p:spPr>
          <a:xfrm>
            <a:off x="8082857" y="5909042"/>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9" name="Flèche vers le bas 43"/>
          <p:cNvSpPr/>
          <p:nvPr/>
        </p:nvSpPr>
        <p:spPr>
          <a:xfrm>
            <a:off x="6376750" y="5893695"/>
            <a:ext cx="288384" cy="603044"/>
          </a:xfrm>
          <a:custGeom>
            <a:avLst>
              <a:gd name="f0" fmla="val 1634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0" name="ZoneTexte 7"/>
          <p:cNvSpPr txBox="1"/>
          <p:nvPr/>
        </p:nvSpPr>
        <p:spPr>
          <a:xfrm>
            <a:off x="350865" y="2873399"/>
            <a:ext cx="4058130" cy="830997"/>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0" cap="none" spc="0" baseline="0" dirty="0">
                <a:solidFill>
                  <a:srgbClr val="000000"/>
                </a:solidFill>
                <a:uFillTx/>
                <a:latin typeface="Calibri" pitchFamily="34"/>
                <a:cs typeface="Arial"/>
              </a:rPr>
              <a:t>5</a:t>
            </a:r>
            <a:r>
              <a:rPr lang="fr-FR" sz="2400" b="0" i="0" u="none" strike="noStrike" kern="1200" cap="none" spc="0" baseline="0" dirty="0">
                <a:solidFill>
                  <a:srgbClr val="000000"/>
                </a:solidFill>
                <a:uFillTx/>
                <a:latin typeface="Calibri" pitchFamily="34"/>
                <a:cs typeface="Arial"/>
              </a:rPr>
              <a:t>. </a:t>
            </a:r>
            <a:r>
              <a:rPr lang="fr-FR" sz="2400" b="0" i="0" u="none" strike="noStrike" kern="1200" cap="none" spc="0" dirty="0">
                <a:solidFill>
                  <a:srgbClr val="000000"/>
                </a:solidFill>
                <a:uFillTx/>
                <a:latin typeface="Calibri" pitchFamily="34"/>
                <a:cs typeface="Arial"/>
              </a:rPr>
              <a:t> </a:t>
            </a:r>
            <a:r>
              <a:rPr lang="fr-FR" sz="2400" b="0" i="0" u="none" strike="noStrike" kern="1200" cap="none" spc="0" baseline="0" dirty="0">
                <a:solidFill>
                  <a:srgbClr val="000000"/>
                </a:solidFill>
                <a:uFillTx/>
                <a:latin typeface="Calibri" pitchFamily="34"/>
                <a:cs typeface="Arial"/>
              </a:rPr>
              <a:t>Dimensionner et </a:t>
            </a:r>
            <a:r>
              <a:rPr lang="fr-FR" sz="2400" b="1" i="0" u="none" strike="noStrike" kern="1200" cap="none" spc="0" baseline="0" dirty="0">
                <a:solidFill>
                  <a:srgbClr val="000000"/>
                </a:solidFill>
                <a:uFillTx/>
                <a:latin typeface="Calibri" pitchFamily="34"/>
                <a:cs typeface="Arial"/>
              </a:rPr>
              <a:t>calculer</a:t>
            </a:r>
            <a:r>
              <a:rPr lang="fr-FR" sz="2400" b="0" i="0" u="none" strike="noStrike" kern="1200" cap="none" spc="0" baseline="0" dirty="0">
                <a:solidFill>
                  <a:srgbClr val="000000"/>
                </a:solidFill>
                <a:uFillTx/>
                <a:latin typeface="Calibri" pitchFamily="34"/>
                <a:cs typeface="Arial"/>
              </a:rPr>
              <a:t> </a:t>
            </a:r>
            <a:r>
              <a:rPr lang="fr-FR" sz="2400" dirty="0">
                <a:solidFill>
                  <a:srgbClr val="000000"/>
                </a:solidFill>
                <a:latin typeface="Calibri" pitchFamily="34"/>
                <a:cs typeface="Arial"/>
              </a:rPr>
              <a:t> </a:t>
            </a:r>
            <a:r>
              <a:rPr lang="fr-FR" sz="2400" b="0" i="0" u="none" strike="noStrike" kern="1200" cap="none" spc="0" baseline="0" dirty="0">
                <a:solidFill>
                  <a:srgbClr val="000000"/>
                </a:solidFill>
                <a:uFillTx/>
                <a:latin typeface="Calibri" pitchFamily="34"/>
                <a:cs typeface="Arial"/>
              </a:rPr>
              <a:t>les fondations</a:t>
            </a:r>
          </a:p>
        </p:txBody>
      </p:sp>
      <p:sp>
        <p:nvSpPr>
          <p:cNvPr id="41" name="ZoneTexte 8"/>
          <p:cNvSpPr txBox="1"/>
          <p:nvPr/>
        </p:nvSpPr>
        <p:spPr>
          <a:xfrm>
            <a:off x="404643" y="4023183"/>
            <a:ext cx="3844604"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0" cap="none" spc="0" baseline="0" dirty="0">
                <a:solidFill>
                  <a:srgbClr val="000000"/>
                </a:solidFill>
                <a:uFillTx/>
                <a:latin typeface="Calibri" pitchFamily="34"/>
                <a:cs typeface="Arial"/>
              </a:rPr>
              <a:t>6</a:t>
            </a:r>
            <a:r>
              <a:rPr lang="fr-FR" sz="2400" b="0" i="0" u="none" strike="noStrike" kern="1200" cap="none" spc="0" baseline="0" dirty="0">
                <a:solidFill>
                  <a:srgbClr val="000000"/>
                </a:solidFill>
                <a:uFillTx/>
                <a:latin typeface="Calibri" pitchFamily="34"/>
                <a:cs typeface="Arial"/>
              </a:rPr>
              <a:t>.   </a:t>
            </a:r>
            <a:r>
              <a:rPr lang="fr-FR" sz="2400" b="1" i="0" u="none" strike="noStrike" kern="1200" cap="none" spc="0" baseline="0" dirty="0">
                <a:solidFill>
                  <a:srgbClr val="000000"/>
                </a:solidFill>
                <a:uFillTx/>
                <a:latin typeface="Calibri" pitchFamily="34"/>
                <a:cs typeface="Arial"/>
              </a:rPr>
              <a:t>Dimensionner</a:t>
            </a:r>
            <a:r>
              <a:rPr lang="fr-FR" sz="2400" b="0" i="0" u="none" strike="noStrike" kern="1200" cap="none" spc="0" baseline="0" dirty="0">
                <a:solidFill>
                  <a:srgbClr val="000000"/>
                </a:solidFill>
                <a:uFillTx/>
                <a:latin typeface="Calibri" pitchFamily="34"/>
                <a:cs typeface="Arial"/>
              </a:rPr>
              <a:t> et calculer les éléments porteurs</a:t>
            </a:r>
          </a:p>
        </p:txBody>
      </p:sp>
      <p:sp>
        <p:nvSpPr>
          <p:cNvPr id="42" name="ZoneTexte 20"/>
          <p:cNvSpPr txBox="1"/>
          <p:nvPr/>
        </p:nvSpPr>
        <p:spPr>
          <a:xfrm>
            <a:off x="383861" y="1802957"/>
            <a:ext cx="3851332" cy="830997"/>
          </a:xfrm>
          <a:prstGeom prst="rect">
            <a:avLst/>
          </a:prstGeom>
          <a:noFill/>
          <a:ln>
            <a:noFill/>
          </a:ln>
        </p:spPr>
        <p:txBody>
          <a:bodyPr vert="horz" wrap="square" lIns="91440" tIns="45720" rIns="91440" bIns="45720" anchor="t" anchorCtr="0" compatLnSpc="1">
            <a:spAutoFit/>
          </a:bodyPr>
          <a:lstStyle/>
          <a:p>
            <a:pPr marL="514350" marR="0" lvl="0" indent="-514350" algn="just" defTabSz="914400" rtl="0" fontAlgn="auto" hangingPunct="1">
              <a:lnSpc>
                <a:spcPct val="100000"/>
              </a:lnSpc>
              <a:spcBef>
                <a:spcPts val="0"/>
              </a:spcBef>
              <a:spcAft>
                <a:spcPts val="0"/>
              </a:spcAft>
              <a:buSzPct val="100000"/>
              <a:buFont typeface="Calibri"/>
              <a:buAutoNum type="arabicPeriod" startAt="4"/>
              <a:tabLst/>
              <a:defRPr sz="1800" b="0" i="0" u="none" strike="noStrike" kern="0" cap="none" spc="0" baseline="0">
                <a:solidFill>
                  <a:srgbClr val="000000"/>
                </a:solidFill>
                <a:uFillTx/>
              </a:defRPr>
            </a:pPr>
            <a:r>
              <a:rPr lang="fr-FR" sz="2400" b="1" i="0" u="none" strike="noStrike" kern="1200" cap="none" spc="0" baseline="0" dirty="0">
                <a:solidFill>
                  <a:srgbClr val="000000"/>
                </a:solidFill>
                <a:uFillTx/>
                <a:latin typeface="Calibri"/>
              </a:rPr>
              <a:t>Effectuer la descente </a:t>
            </a:r>
            <a:r>
              <a:rPr lang="fr-FR" sz="2400" b="0" i="0" u="none" strike="noStrike" kern="1200" cap="none" spc="0" baseline="0" dirty="0">
                <a:solidFill>
                  <a:srgbClr val="000000"/>
                </a:solidFill>
                <a:uFillTx/>
                <a:latin typeface="Calibri"/>
              </a:rPr>
              <a:t>de charges</a:t>
            </a:r>
          </a:p>
        </p:txBody>
      </p:sp>
      <p:sp>
        <p:nvSpPr>
          <p:cNvPr id="43" name="ZoneTexte 6"/>
          <p:cNvSpPr txBox="1"/>
          <p:nvPr/>
        </p:nvSpPr>
        <p:spPr>
          <a:xfrm>
            <a:off x="404643" y="856361"/>
            <a:ext cx="5247477" cy="1200329"/>
          </a:xfrm>
          <a:prstGeom prst="rect">
            <a:avLst/>
          </a:prstGeom>
          <a:noFill/>
          <a:ln>
            <a:noFill/>
          </a:ln>
        </p:spPr>
        <p:txBody>
          <a:bodyPr vert="horz" wrap="square" lIns="91440" tIns="45720" rIns="91440" bIns="45720" anchor="t" anchorCtr="0" compatLnSpc="1">
            <a:spAutoFit/>
          </a:bodyPr>
          <a:lstStyle/>
          <a:p>
            <a:pPr marL="514350" marR="0" lvl="0" indent="-514350" algn="just" defTabSz="914400" rtl="0" fontAlgn="auto" hangingPunct="1">
              <a:lnSpc>
                <a:spcPct val="100000"/>
              </a:lnSpc>
              <a:spcBef>
                <a:spcPts val="0"/>
              </a:spcBef>
              <a:spcAft>
                <a:spcPts val="0"/>
              </a:spcAft>
              <a:buSzPct val="100000"/>
              <a:buFont typeface="Calibri"/>
              <a:buAutoNum type="arabicPeriod" startAt="3"/>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pitchFamily="34"/>
                <a:cs typeface="Arial"/>
              </a:rPr>
              <a:t>Trouver les charges qui s’appliquent sur </a:t>
            </a:r>
            <a:r>
              <a:rPr lang="fr-FR" sz="2400" b="1" i="0" u="none" strike="noStrike" kern="1200" cap="none" spc="0" baseline="0" dirty="0">
                <a:solidFill>
                  <a:srgbClr val="000000"/>
                </a:solidFill>
                <a:uFillTx/>
                <a:latin typeface="Calibri" pitchFamily="34"/>
                <a:cs typeface="Arial"/>
              </a:rPr>
              <a:t>chaque élément</a:t>
            </a:r>
            <a:r>
              <a:rPr lang="fr-FR" sz="2400" b="0" i="0" u="none" strike="noStrike" kern="1200" cap="none" spc="0" baseline="0" dirty="0">
                <a:solidFill>
                  <a:srgbClr val="000000"/>
                </a:solidFill>
                <a:uFillTx/>
                <a:latin typeface="Calibri" pitchFamily="34"/>
                <a:cs typeface="Arial"/>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dirty="0">
              <a:solidFill>
                <a:srgbClr val="000000"/>
              </a:solidFill>
              <a:uFillTx/>
              <a:latin typeface="Calibri"/>
            </a:endParaRPr>
          </a:p>
        </p:txBody>
      </p:sp>
      <p:sp>
        <p:nvSpPr>
          <p:cNvPr id="45" name="Rectangle 44"/>
          <p:cNvSpPr/>
          <p:nvPr/>
        </p:nvSpPr>
        <p:spPr>
          <a:xfrm>
            <a:off x="152262" y="163399"/>
            <a:ext cx="7693132"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5) Méthode de la descente de charges:</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51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6275" y="710564"/>
            <a:ext cx="8751150"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strike="noStrike" kern="1200" cap="none" spc="0" baseline="0" dirty="0">
                <a:solidFill>
                  <a:srgbClr val="0070C0"/>
                </a:solidFill>
                <a:uFillTx/>
                <a:latin typeface="Calibri"/>
              </a:rPr>
              <a:t>a) </a:t>
            </a:r>
            <a:r>
              <a:rPr lang="fr-FR" sz="2800" b="1" i="1" u="sng" strike="noStrike" kern="0" cap="none" spc="0" baseline="0" dirty="0">
                <a:solidFill>
                  <a:srgbClr val="0070C0"/>
                </a:solidFill>
                <a:uFillTx/>
                <a:latin typeface="Calibri"/>
              </a:rPr>
              <a:t>R</a:t>
            </a:r>
            <a:r>
              <a:rPr lang="fr-FR" sz="2800" b="1" i="1" u="sng" kern="0" dirty="0">
                <a:solidFill>
                  <a:srgbClr val="0070C0"/>
                </a:solidFill>
                <a:latin typeface="Calibri"/>
              </a:rPr>
              <a:t>épartition des charges sur les porteurs</a:t>
            </a:r>
            <a:r>
              <a:rPr lang="fr-FR" sz="2800" b="1" i="1" u="sng" strike="noStrike" kern="1200" cap="none" spc="0" baseline="0" dirty="0">
                <a:solidFill>
                  <a:srgbClr val="0070C0"/>
                </a:solidFill>
                <a:uFillTx/>
                <a:latin typeface="Calibri"/>
              </a:rPr>
              <a:t> (</a:t>
            </a:r>
            <a:r>
              <a:rPr lang="fr-FR" sz="2800" b="1" i="1" u="sng" dirty="0">
                <a:solidFill>
                  <a:srgbClr val="0070C0"/>
                </a:solidFill>
                <a:latin typeface="Calibri"/>
              </a:rPr>
              <a:t>3)</a:t>
            </a:r>
            <a:r>
              <a:rPr lang="fr-FR" sz="2800" b="1" i="1" u="sng" strike="noStrike" kern="1200" cap="none" spc="0" baseline="0" dirty="0">
                <a:solidFill>
                  <a:srgbClr val="0070C0"/>
                </a:solidFill>
                <a:uFillTx/>
                <a:latin typeface="Calibri"/>
              </a:rPr>
              <a:t> :</a:t>
            </a:r>
          </a:p>
        </p:txBody>
      </p:sp>
      <p:pic>
        <p:nvPicPr>
          <p:cNvPr id="4" name="Picture 2"/>
          <p:cNvPicPr>
            <a:picLocks noChangeAspect="1"/>
          </p:cNvPicPr>
          <p:nvPr/>
        </p:nvPicPr>
        <p:blipFill>
          <a:blip r:embed="rId3" cstate="print">
            <a:clrChange>
              <a:clrFrom>
                <a:srgbClr val="FEFCF0"/>
              </a:clrFrom>
              <a:clrTo>
                <a:srgbClr val="FEFCF0">
                  <a:alpha val="0"/>
                </a:srgbClr>
              </a:clrTo>
            </a:clrChange>
          </a:blip>
          <a:srcRect/>
          <a:stretch>
            <a:fillRect/>
          </a:stretch>
        </p:blipFill>
        <p:spPr>
          <a:xfrm>
            <a:off x="3128889" y="3156901"/>
            <a:ext cx="5876921" cy="3276596"/>
          </a:xfrm>
          <a:prstGeom prst="rect">
            <a:avLst/>
          </a:prstGeom>
          <a:noFill/>
          <a:ln>
            <a:noFill/>
          </a:ln>
        </p:spPr>
      </p:pic>
      <p:sp>
        <p:nvSpPr>
          <p:cNvPr id="5" name="ZoneTexte 6"/>
          <p:cNvSpPr txBox="1"/>
          <p:nvPr/>
        </p:nvSpPr>
        <p:spPr>
          <a:xfrm>
            <a:off x="251520" y="2712590"/>
            <a:ext cx="8202640" cy="52322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a:rPr>
              <a:t>-On </a:t>
            </a:r>
            <a:r>
              <a:rPr lang="fr-FR" sz="2800" kern="0" dirty="0">
                <a:latin typeface="Calibri"/>
              </a:rPr>
              <a:t>détermine donc</a:t>
            </a:r>
            <a:r>
              <a:rPr lang="fr-FR" sz="2800" b="0" i="0" u="none" strike="noStrike" kern="1200" cap="none" spc="0" baseline="0" dirty="0">
                <a:uFillTx/>
                <a:latin typeface="Calibri"/>
              </a:rPr>
              <a:t> les charges en pied de porteur.</a:t>
            </a:r>
          </a:p>
        </p:txBody>
      </p:sp>
      <p:sp>
        <p:nvSpPr>
          <p:cNvPr id="6" name="Flèche droite 9"/>
          <p:cNvSpPr/>
          <p:nvPr/>
        </p:nvSpPr>
        <p:spPr>
          <a:xfrm flipH="1" flipV="1">
            <a:off x="4209006" y="3585746"/>
            <a:ext cx="648071" cy="270772"/>
          </a:xfrm>
          <a:custGeom>
            <a:avLst>
              <a:gd name="f0" fmla="val 1708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1F497D"/>
          </a:solidFill>
          <a:ln w="25402">
            <a:solidFill>
              <a:srgbClr val="1F497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Flèche vers le bas 12"/>
          <p:cNvSpPr/>
          <p:nvPr/>
        </p:nvSpPr>
        <p:spPr>
          <a:xfrm>
            <a:off x="4209006" y="3389195"/>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Flèche vers le bas 13"/>
          <p:cNvSpPr/>
          <p:nvPr/>
        </p:nvSpPr>
        <p:spPr>
          <a:xfrm>
            <a:off x="4064997" y="5496421"/>
            <a:ext cx="288026" cy="598511"/>
          </a:xfrm>
          <a:custGeom>
            <a:avLst>
              <a:gd name="f0" fmla="val 1640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0000"/>
          </a:solidFill>
          <a:ln w="25402">
            <a:solidFill>
              <a:srgbClr val="FF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11"/>
          <p:cNvSpPr txBox="1"/>
          <p:nvPr/>
        </p:nvSpPr>
        <p:spPr>
          <a:xfrm>
            <a:off x="249122" y="1216216"/>
            <a:ext cx="8355325" cy="95410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a:rPr>
              <a:t>-On démarre de la dalle </a:t>
            </a:r>
            <a:r>
              <a:rPr lang="fr-FR" sz="2800" b="1" i="0" u="none" strike="noStrike" kern="1200" cap="none" spc="0" baseline="0" dirty="0">
                <a:solidFill>
                  <a:srgbClr val="FF0000"/>
                </a:solidFill>
                <a:uFillTx/>
                <a:latin typeface="Calibri"/>
              </a:rPr>
              <a:t>supérieure</a:t>
            </a:r>
            <a:r>
              <a:rPr lang="fr-FR" sz="2800" b="0" i="0" u="none" strike="noStrike" kern="1200" cap="none" spc="0" baseline="0" dirty="0">
                <a:uFillTx/>
                <a:latin typeface="Calibri"/>
              </a:rPr>
              <a:t> pour calculer les charges en tête de porteur.</a:t>
            </a:r>
          </a:p>
        </p:txBody>
      </p:sp>
      <p:sp>
        <p:nvSpPr>
          <p:cNvPr id="10" name="ZoneTexte 17"/>
          <p:cNvSpPr txBox="1"/>
          <p:nvPr/>
        </p:nvSpPr>
        <p:spPr>
          <a:xfrm>
            <a:off x="317109" y="2132856"/>
            <a:ext cx="6912772" cy="52321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a:rPr>
              <a:t>-On </a:t>
            </a:r>
            <a:r>
              <a:rPr lang="fr-FR" sz="2800" b="1" i="0" u="none" strike="noStrike" kern="1200" cap="none" spc="0" baseline="0" dirty="0">
                <a:solidFill>
                  <a:srgbClr val="FF0000"/>
                </a:solidFill>
                <a:uFillTx/>
                <a:latin typeface="Calibri"/>
              </a:rPr>
              <a:t>additionne</a:t>
            </a:r>
            <a:r>
              <a:rPr lang="fr-FR" sz="2800" b="0" i="0" u="none" strike="noStrike" kern="1200" cap="none" spc="0" baseline="0" dirty="0">
                <a:uFillTx/>
                <a:latin typeface="Calibri"/>
              </a:rPr>
              <a:t> ensuite le poids des porteurs</a:t>
            </a:r>
          </a:p>
        </p:txBody>
      </p:sp>
      <p:sp>
        <p:nvSpPr>
          <p:cNvPr id="11" name="Flèche vers le bas 19"/>
          <p:cNvSpPr/>
          <p:nvPr/>
        </p:nvSpPr>
        <p:spPr>
          <a:xfrm>
            <a:off x="7943598" y="5496421"/>
            <a:ext cx="288026" cy="598511"/>
          </a:xfrm>
          <a:custGeom>
            <a:avLst>
              <a:gd name="f0" fmla="val 16403"/>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0000"/>
          </a:solidFill>
          <a:ln w="25402">
            <a:solidFill>
              <a:srgbClr val="FF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Flèche vers le bas 21"/>
          <p:cNvSpPr/>
          <p:nvPr/>
        </p:nvSpPr>
        <p:spPr>
          <a:xfrm>
            <a:off x="4785078" y="3381551"/>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Flèche vers le bas 22"/>
          <p:cNvSpPr/>
          <p:nvPr/>
        </p:nvSpPr>
        <p:spPr>
          <a:xfrm>
            <a:off x="5289132" y="3389195"/>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4" name="Flèche vers le bas 23"/>
          <p:cNvSpPr/>
          <p:nvPr/>
        </p:nvSpPr>
        <p:spPr>
          <a:xfrm>
            <a:off x="5865195" y="3353442"/>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Flèche vers le bas 24"/>
          <p:cNvSpPr/>
          <p:nvPr/>
        </p:nvSpPr>
        <p:spPr>
          <a:xfrm>
            <a:off x="6304152" y="3357383"/>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6" name="Flèche vers le bas 25"/>
          <p:cNvSpPr/>
          <p:nvPr/>
        </p:nvSpPr>
        <p:spPr>
          <a:xfrm>
            <a:off x="6873302" y="3353442"/>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7" name="Flèche vers le bas 26"/>
          <p:cNvSpPr/>
          <p:nvPr/>
        </p:nvSpPr>
        <p:spPr>
          <a:xfrm>
            <a:off x="7521383" y="3353442"/>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8" name="Flèche vers le bas 27"/>
          <p:cNvSpPr/>
          <p:nvPr/>
        </p:nvSpPr>
        <p:spPr>
          <a:xfrm>
            <a:off x="7943598" y="3353442"/>
            <a:ext cx="144018" cy="216027"/>
          </a:xfrm>
          <a:custGeom>
            <a:avLst>
              <a:gd name="f0" fmla="val 144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BACC6"/>
          </a:solidFill>
          <a:ln w="25402">
            <a:solidFill>
              <a:srgbClr val="4BACC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9" name="Flèche droite 28"/>
          <p:cNvSpPr/>
          <p:nvPr/>
        </p:nvSpPr>
        <p:spPr>
          <a:xfrm rot="10799991" flipH="1" flipV="1">
            <a:off x="7439544" y="3590921"/>
            <a:ext cx="648071" cy="270772"/>
          </a:xfrm>
          <a:custGeom>
            <a:avLst>
              <a:gd name="f0" fmla="val 1708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1F497D"/>
          </a:solidFill>
          <a:ln w="25402">
            <a:solidFill>
              <a:srgbClr val="1F497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0" name="Flèche vers le bas 18"/>
          <p:cNvSpPr/>
          <p:nvPr/>
        </p:nvSpPr>
        <p:spPr>
          <a:xfrm>
            <a:off x="4114146" y="4319881"/>
            <a:ext cx="189728" cy="288036"/>
          </a:xfrm>
          <a:custGeom>
            <a:avLst>
              <a:gd name="f0" fmla="val 14486"/>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00B050"/>
          </a:solidFill>
          <a:ln w="25402">
            <a:solidFill>
              <a:srgbClr val="00B05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1" name="Flèche vers le bas 30"/>
          <p:cNvSpPr/>
          <p:nvPr/>
        </p:nvSpPr>
        <p:spPr>
          <a:xfrm>
            <a:off x="8015607" y="4298676"/>
            <a:ext cx="189728" cy="288036"/>
          </a:xfrm>
          <a:custGeom>
            <a:avLst>
              <a:gd name="f0" fmla="val 14486"/>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00B050"/>
          </a:solidFill>
          <a:ln w="25402">
            <a:solidFill>
              <a:srgbClr val="00B05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2" name="Espace réservé du pied de page 21"/>
          <p:cNvSpPr>
            <a:spLocks noGrp="1"/>
          </p:cNvSpPr>
          <p:nvPr>
            <p:ph type="ftr" sz="quarter" idx="4294967295"/>
          </p:nvPr>
        </p:nvSpPr>
        <p:spPr>
          <a:xfrm>
            <a:off x="315883" y="6424734"/>
            <a:ext cx="2895603" cy="365129"/>
          </a:xfrm>
          <a:prstGeom prst="rect">
            <a:avLst/>
          </a:prstGeom>
        </p:spPr>
        <p:txBody>
          <a:bodyPr/>
          <a:lstStyle/>
          <a:p>
            <a:pPr lvl="0"/>
            <a:r>
              <a:rPr lang="fr-FR"/>
              <a:t>Structures Porteuses - Descente de Charges</a:t>
            </a:r>
          </a:p>
        </p:txBody>
      </p:sp>
      <p:pic>
        <p:nvPicPr>
          <p:cNvPr id="25" name="Image 24"/>
          <p:cNvPicPr>
            <a:picLocks noChangeAspect="1"/>
          </p:cNvPicPr>
          <p:nvPr/>
        </p:nvPicPr>
        <p:blipFill>
          <a:blip r:embed="rId4"/>
          <a:stretch>
            <a:fillRect/>
          </a:stretch>
        </p:blipFill>
        <p:spPr>
          <a:xfrm>
            <a:off x="558703" y="3292325"/>
            <a:ext cx="2247798" cy="2854867"/>
          </a:xfrm>
          <a:prstGeom prst="rect">
            <a:avLst/>
          </a:prstGeom>
        </p:spPr>
      </p:pic>
      <p:sp>
        <p:nvSpPr>
          <p:cNvPr id="26" name="Rectangle 25"/>
          <p:cNvSpPr/>
          <p:nvPr/>
        </p:nvSpPr>
        <p:spPr>
          <a:xfrm>
            <a:off x="152262" y="163399"/>
            <a:ext cx="7693132"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5) Méthode de la descente de charges:</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1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5"/>
          <p:cNvSpPr txBox="1"/>
          <p:nvPr/>
        </p:nvSpPr>
        <p:spPr>
          <a:xfrm>
            <a:off x="300441" y="1295339"/>
            <a:ext cx="8568952" cy="954103"/>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On va appliquer la méthode dite des </a:t>
            </a:r>
            <a:r>
              <a:rPr lang="fr-FR" sz="2800" b="1" i="0" u="none" strike="noStrike" kern="1200" cap="none" spc="0" baseline="0" dirty="0">
                <a:solidFill>
                  <a:srgbClr val="FF0000"/>
                </a:solidFill>
                <a:uFillTx/>
                <a:latin typeface="Calibri"/>
              </a:rPr>
              <a:t>lignes de rupture </a:t>
            </a:r>
            <a:r>
              <a:rPr lang="fr-FR" sz="2800" b="0" i="0" u="none" strike="noStrike" kern="1200" cap="none" spc="0" baseline="0" dirty="0">
                <a:solidFill>
                  <a:srgbClr val="000000"/>
                </a:solidFill>
                <a:uFillTx/>
                <a:latin typeface="Calibri"/>
              </a:rPr>
              <a:t>théorique</a:t>
            </a:r>
            <a:r>
              <a:rPr lang="fr-FR" sz="2800" b="0" i="0" u="none" strike="noStrike" kern="1200" cap="none" spc="0" dirty="0">
                <a:solidFill>
                  <a:srgbClr val="000000"/>
                </a:solidFill>
                <a:uFillTx/>
                <a:latin typeface="Calibri"/>
              </a:rPr>
              <a:t> :</a:t>
            </a:r>
            <a:endParaRPr lang="fr-FR" sz="2800" b="0" i="0" u="none" strike="noStrike" kern="1200" cap="none" spc="0" baseline="0" dirty="0">
              <a:solidFill>
                <a:srgbClr val="000000"/>
              </a:solidFill>
              <a:uFillTx/>
              <a:latin typeface="Calibri"/>
            </a:endParaRPr>
          </a:p>
        </p:txBody>
      </p:sp>
      <p:sp>
        <p:nvSpPr>
          <p:cNvPr id="4" name="ZoneTexte 4"/>
          <p:cNvSpPr txBox="1"/>
          <p:nvPr/>
        </p:nvSpPr>
        <p:spPr>
          <a:xfrm>
            <a:off x="251520" y="2260878"/>
            <a:ext cx="8689881" cy="954103"/>
          </a:xfrm>
          <a:prstGeom prst="rect">
            <a:avLst/>
          </a:prstGeom>
          <a:noFill/>
          <a:ln>
            <a:solidFill>
              <a:srgbClr val="FF0000"/>
            </a:solid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Les lignes de rupture partagent les angles de façon </a:t>
            </a:r>
            <a:r>
              <a:rPr lang="fr-FR" sz="2800" b="1" i="0" u="none" strike="noStrike" kern="1200" cap="none" spc="0" baseline="0" dirty="0">
                <a:solidFill>
                  <a:srgbClr val="FF0000"/>
                </a:solidFill>
                <a:uFillTx/>
                <a:latin typeface="Calibri"/>
              </a:rPr>
              <a:t>symétrique</a:t>
            </a:r>
            <a:r>
              <a:rPr lang="fr-FR" sz="2800" b="0" i="0" u="none" strike="noStrike" kern="1200" cap="none" spc="0" baseline="0" dirty="0">
                <a:solidFill>
                  <a:srgbClr val="000000"/>
                </a:solidFill>
                <a:uFillTx/>
                <a:latin typeface="Calibri"/>
              </a:rPr>
              <a:t> (45° pour un angle droit).</a:t>
            </a:r>
          </a:p>
        </p:txBody>
      </p:sp>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ZoneTexte 6"/>
          <p:cNvSpPr txBox="1"/>
          <p:nvPr/>
        </p:nvSpPr>
        <p:spPr>
          <a:xfrm>
            <a:off x="286275" y="710564"/>
            <a:ext cx="8751150"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dirty="0">
                <a:solidFill>
                  <a:srgbClr val="0070C0"/>
                </a:solidFill>
                <a:latin typeface="Calibri"/>
              </a:rPr>
              <a:t>b</a:t>
            </a:r>
            <a:r>
              <a:rPr lang="fr-FR" sz="2800" b="1" i="1" u="sng" strike="noStrike" kern="1200" cap="none" spc="0" baseline="0" dirty="0">
                <a:solidFill>
                  <a:srgbClr val="0070C0"/>
                </a:solidFill>
                <a:uFillTx/>
                <a:latin typeface="Calibri"/>
              </a:rPr>
              <a:t>)</a:t>
            </a:r>
            <a:r>
              <a:rPr lang="fr-FR" sz="2800" b="1" i="1" u="sng" kern="0" dirty="0">
                <a:solidFill>
                  <a:srgbClr val="0070C0"/>
                </a:solidFill>
                <a:latin typeface="Calibri"/>
              </a:rPr>
              <a:t>Répartition des charges sur une dalle </a:t>
            </a:r>
            <a:r>
              <a:rPr lang="fr-FR" sz="2800" b="1" i="1" u="sng" strike="noStrike" kern="1200" cap="none" spc="0" baseline="0" dirty="0">
                <a:solidFill>
                  <a:srgbClr val="0070C0"/>
                </a:solidFill>
                <a:uFillTx/>
                <a:latin typeface="Calibri"/>
              </a:rPr>
              <a:t>:</a:t>
            </a:r>
          </a:p>
        </p:txBody>
      </p:sp>
      <p:sp>
        <p:nvSpPr>
          <p:cNvPr id="12" name="Rectangle 11"/>
          <p:cNvSpPr/>
          <p:nvPr/>
        </p:nvSpPr>
        <p:spPr>
          <a:xfrm>
            <a:off x="152262" y="163399"/>
            <a:ext cx="7693132"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5) Méthode de la descente de charges:</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419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5519" y="1465435"/>
            <a:ext cx="8712970" cy="707882"/>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1" u="none" strike="noStrike" kern="1200" cap="none" spc="0" baseline="0" dirty="0">
                <a:solidFill>
                  <a:srgbClr val="000000"/>
                </a:solidFill>
                <a:uFillTx/>
                <a:latin typeface="Calibri"/>
              </a:rPr>
              <a:t>     Considérons une dalle en béton armé de largeur lx petit coté et de longueur </a:t>
            </a:r>
            <a:r>
              <a:rPr lang="fr-FR" sz="2000" b="0" i="1" u="none" strike="noStrike" kern="1200" cap="none" spc="0" baseline="0" dirty="0" err="1">
                <a:solidFill>
                  <a:srgbClr val="000000"/>
                </a:solidFill>
                <a:uFillTx/>
                <a:latin typeface="Calibri"/>
              </a:rPr>
              <a:t>ly</a:t>
            </a:r>
            <a:r>
              <a:rPr lang="fr-FR" sz="2000" b="0" i="1" u="none" strike="noStrike" kern="1200" cap="none" spc="0" baseline="0" dirty="0">
                <a:solidFill>
                  <a:srgbClr val="000000"/>
                </a:solidFill>
                <a:uFillTx/>
                <a:latin typeface="Calibri"/>
              </a:rPr>
              <a:t> grand coté reposant sur 4 appuis linéiques sur son pourtour.</a:t>
            </a:r>
          </a:p>
        </p:txBody>
      </p:sp>
      <p:pic>
        <p:nvPicPr>
          <p:cNvPr id="3" name="Picture 2"/>
          <p:cNvPicPr>
            <a:picLocks noChangeAspect="1"/>
          </p:cNvPicPr>
          <p:nvPr/>
        </p:nvPicPr>
        <p:blipFill>
          <a:blip r:embed="rId2" cstate="print"/>
          <a:srcRect/>
          <a:stretch>
            <a:fillRect/>
          </a:stretch>
        </p:blipFill>
        <p:spPr>
          <a:xfrm>
            <a:off x="1550977" y="2173317"/>
            <a:ext cx="6042053" cy="4021394"/>
          </a:xfrm>
          <a:prstGeom prst="rect">
            <a:avLst/>
          </a:prstGeom>
          <a:noFill/>
          <a:ln>
            <a:noFill/>
          </a:ln>
        </p:spPr>
      </p:pic>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ZoneTexte 6"/>
          <p:cNvSpPr txBox="1"/>
          <p:nvPr/>
        </p:nvSpPr>
        <p:spPr>
          <a:xfrm>
            <a:off x="286275" y="710564"/>
            <a:ext cx="8751150"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dirty="0">
                <a:solidFill>
                  <a:srgbClr val="0070C0"/>
                </a:solidFill>
                <a:latin typeface="Calibri"/>
              </a:rPr>
              <a:t>b</a:t>
            </a:r>
            <a:r>
              <a:rPr lang="fr-FR" sz="2800" b="1" i="1" u="sng" strike="noStrike" kern="1200" cap="none" spc="0" baseline="0" dirty="0">
                <a:solidFill>
                  <a:srgbClr val="0070C0"/>
                </a:solidFill>
                <a:uFillTx/>
                <a:latin typeface="Calibri"/>
              </a:rPr>
              <a:t>)</a:t>
            </a:r>
            <a:r>
              <a:rPr lang="fr-FR" sz="2800" b="1" i="1" u="sng" kern="0" dirty="0">
                <a:solidFill>
                  <a:srgbClr val="0070C0"/>
                </a:solidFill>
                <a:latin typeface="Calibri"/>
              </a:rPr>
              <a:t>Répartition des charges sur une dalle </a:t>
            </a:r>
            <a:r>
              <a:rPr lang="fr-FR" sz="2800" b="1" i="1" u="sng" strike="noStrike" kern="1200" cap="none" spc="0" baseline="0" dirty="0">
                <a:solidFill>
                  <a:srgbClr val="0070C0"/>
                </a:solidFill>
                <a:uFillTx/>
                <a:latin typeface="Calibri"/>
              </a:rPr>
              <a:t>:</a:t>
            </a:r>
          </a:p>
        </p:txBody>
      </p:sp>
      <p:sp>
        <p:nvSpPr>
          <p:cNvPr id="9" name="Rectangle 8"/>
          <p:cNvSpPr/>
          <p:nvPr/>
        </p:nvSpPr>
        <p:spPr>
          <a:xfrm>
            <a:off x="152262" y="163399"/>
            <a:ext cx="7693132"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5) Méthode de la descente de charges:</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476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rcRect/>
          <a:stretch>
            <a:fillRect/>
          </a:stretch>
        </p:blipFill>
        <p:spPr>
          <a:xfrm>
            <a:off x="1547664" y="1058092"/>
            <a:ext cx="5832649" cy="3739393"/>
          </a:xfrm>
          <a:prstGeom prst="rect">
            <a:avLst/>
          </a:prstGeom>
          <a:noFill/>
          <a:ln>
            <a:noFill/>
          </a:ln>
        </p:spPr>
      </p:pic>
      <p:sp>
        <p:nvSpPr>
          <p:cNvPr id="4" name="Espace réservé du pied de page 3"/>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5" name="Rectangle 4"/>
          <p:cNvSpPr/>
          <p:nvPr/>
        </p:nvSpPr>
        <p:spPr>
          <a:xfrm>
            <a:off x="286275" y="4944370"/>
            <a:ext cx="8545865" cy="1200329"/>
          </a:xfrm>
          <a:prstGeom prst="rect">
            <a:avLst/>
          </a:prstGeom>
        </p:spPr>
        <p:txBody>
          <a:bodyPr wrap="square">
            <a:spAutoFit/>
          </a:bodyPr>
          <a:lstStyle/>
          <a:p>
            <a:pPr lvl="0" algn="just">
              <a:defRPr sz="1800" b="0" i="0" u="none" strike="noStrike" kern="0" cap="none" spc="0" baseline="0">
                <a:solidFill>
                  <a:srgbClr val="000000"/>
                </a:solidFill>
                <a:uFillTx/>
              </a:defRPr>
            </a:pPr>
            <a:r>
              <a:rPr lang="fr-FR" sz="2400" dirty="0">
                <a:solidFill>
                  <a:srgbClr val="000000"/>
                </a:solidFill>
                <a:latin typeface="Calibri"/>
              </a:rPr>
              <a:t>     Chaque surface est ensuite </a:t>
            </a:r>
            <a:r>
              <a:rPr lang="fr-FR" sz="2400" b="1" dirty="0">
                <a:solidFill>
                  <a:srgbClr val="FF0000"/>
                </a:solidFill>
                <a:latin typeface="Calibri"/>
              </a:rPr>
              <a:t>associée à UN SEUL APPUI </a:t>
            </a:r>
            <a:r>
              <a:rPr lang="fr-FR" sz="2400" dirty="0">
                <a:solidFill>
                  <a:srgbClr val="000000"/>
                </a:solidFill>
                <a:latin typeface="Calibri"/>
              </a:rPr>
              <a:t>(voile ou poutre). On peut donc considérer que les charges s’appliquant sur cette surface transitent alors sur l’appui associé.</a:t>
            </a:r>
          </a:p>
        </p:txBody>
      </p:sp>
      <p:sp>
        <p:nvSpPr>
          <p:cNvPr id="6" name="ZoneTexte 5"/>
          <p:cNvSpPr txBox="1"/>
          <p:nvPr/>
        </p:nvSpPr>
        <p:spPr>
          <a:xfrm>
            <a:off x="286275" y="548326"/>
            <a:ext cx="8751150"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dirty="0">
                <a:solidFill>
                  <a:srgbClr val="0070C0"/>
                </a:solidFill>
                <a:latin typeface="Calibri"/>
              </a:rPr>
              <a:t>b</a:t>
            </a:r>
            <a:r>
              <a:rPr lang="fr-FR" sz="2800" b="1" i="1" u="sng" strike="noStrike" kern="1200" cap="none" spc="0" baseline="0" dirty="0">
                <a:solidFill>
                  <a:srgbClr val="0070C0"/>
                </a:solidFill>
                <a:uFillTx/>
                <a:latin typeface="Calibri"/>
              </a:rPr>
              <a:t>)</a:t>
            </a:r>
            <a:r>
              <a:rPr lang="fr-FR" sz="2800" b="1" i="1" u="sng" kern="0" dirty="0">
                <a:solidFill>
                  <a:srgbClr val="0070C0"/>
                </a:solidFill>
                <a:latin typeface="Calibri"/>
              </a:rPr>
              <a:t>Répartition des charges sur une dalle </a:t>
            </a:r>
            <a:r>
              <a:rPr lang="fr-FR" sz="2800" b="1" i="1" u="sng" strike="noStrike" kern="1200" cap="none" spc="0" baseline="0" dirty="0">
                <a:solidFill>
                  <a:srgbClr val="0070C0"/>
                </a:solidFill>
                <a:uFillTx/>
                <a:latin typeface="Calibri"/>
              </a:rPr>
              <a:t>:</a:t>
            </a:r>
          </a:p>
        </p:txBody>
      </p:sp>
      <p:pic>
        <p:nvPicPr>
          <p:cNvPr id="8" name="Picture 2"/>
          <p:cNvPicPr>
            <a:picLocks noChangeAspect="1"/>
          </p:cNvPicPr>
          <p:nvPr/>
        </p:nvPicPr>
        <p:blipFill>
          <a:blip r:embed="rId3" cstate="print"/>
          <a:srcRect/>
          <a:stretch>
            <a:fillRect/>
          </a:stretch>
        </p:blipFill>
        <p:spPr>
          <a:xfrm>
            <a:off x="1442961" y="911207"/>
            <a:ext cx="6042053" cy="4021394"/>
          </a:xfrm>
          <a:prstGeom prst="rect">
            <a:avLst/>
          </a:prstGeom>
          <a:noFill/>
          <a:ln>
            <a:noFill/>
          </a:ln>
        </p:spPr>
      </p:pic>
      <p:sp>
        <p:nvSpPr>
          <p:cNvPr id="9" name="Rectangle 8"/>
          <p:cNvSpPr/>
          <p:nvPr/>
        </p:nvSpPr>
        <p:spPr>
          <a:xfrm>
            <a:off x="152262" y="163399"/>
            <a:ext cx="7693132"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5) Méthode de la descente de charges:</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82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ZoneTexte 6"/>
          <p:cNvSpPr txBox="1"/>
          <p:nvPr/>
        </p:nvSpPr>
        <p:spPr>
          <a:xfrm>
            <a:off x="286275" y="710564"/>
            <a:ext cx="8751150"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dirty="0">
                <a:solidFill>
                  <a:srgbClr val="0070C0"/>
                </a:solidFill>
                <a:latin typeface="Calibri"/>
              </a:rPr>
              <a:t>b</a:t>
            </a:r>
            <a:r>
              <a:rPr lang="fr-FR" sz="2800" b="1" i="1" u="sng" strike="noStrike" kern="1200" cap="none" spc="0" baseline="0" dirty="0">
                <a:solidFill>
                  <a:srgbClr val="0070C0"/>
                </a:solidFill>
                <a:uFillTx/>
                <a:latin typeface="Calibri"/>
              </a:rPr>
              <a:t>)</a:t>
            </a:r>
            <a:r>
              <a:rPr lang="fr-FR" sz="2800" b="1" i="1" u="sng" kern="0" dirty="0">
                <a:solidFill>
                  <a:srgbClr val="0070C0"/>
                </a:solidFill>
                <a:latin typeface="Calibri"/>
              </a:rPr>
              <a:t>Répartition des charges sur une dalle </a:t>
            </a:r>
            <a:r>
              <a:rPr lang="fr-FR" sz="2800" b="1" i="1" u="sng" strike="noStrike" kern="1200" cap="none" spc="0" baseline="0" dirty="0">
                <a:solidFill>
                  <a:srgbClr val="0070C0"/>
                </a:solidFill>
                <a:uFillTx/>
                <a:latin typeface="Calibri"/>
              </a:rPr>
              <a:t>:</a:t>
            </a:r>
          </a:p>
        </p:txBody>
      </p:sp>
      <p:sp>
        <p:nvSpPr>
          <p:cNvPr id="9" name="Rectangle 8"/>
          <p:cNvSpPr/>
          <p:nvPr/>
        </p:nvSpPr>
        <p:spPr>
          <a:xfrm>
            <a:off x="152262" y="163399"/>
            <a:ext cx="7693132"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5) Méthode de la descente de charges:</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Image 7">
            <a:extLst>
              <a:ext uri="{FF2B5EF4-FFF2-40B4-BE49-F238E27FC236}">
                <a16:creationId xmlns:a16="http://schemas.microsoft.com/office/drawing/2014/main" id="{73B39C83-08DF-4E1F-9D9B-AF082BFE9EDD}"/>
              </a:ext>
            </a:extLst>
          </p:cNvPr>
          <p:cNvPicPr>
            <a:picLocks noChangeAspect="1"/>
          </p:cNvPicPr>
          <p:nvPr/>
        </p:nvPicPr>
        <p:blipFill>
          <a:blip r:embed="rId2"/>
          <a:stretch>
            <a:fillRect/>
          </a:stretch>
        </p:blipFill>
        <p:spPr>
          <a:xfrm>
            <a:off x="500034" y="1285860"/>
            <a:ext cx="8256891" cy="4429156"/>
          </a:xfrm>
          <a:prstGeom prst="rect">
            <a:avLst/>
          </a:prstGeom>
        </p:spPr>
      </p:pic>
    </p:spTree>
    <p:extLst>
      <p:ext uri="{BB962C8B-B14F-4D97-AF65-F5344CB8AC3E}">
        <p14:creationId xmlns:p14="http://schemas.microsoft.com/office/powerpoint/2010/main" val="3723476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179512" y="188640"/>
            <a:ext cx="4873450"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 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2"/>
          <a:stretch>
            <a:fillRect/>
          </a:stretch>
        </p:blipFill>
        <p:spPr>
          <a:xfrm>
            <a:off x="645040" y="908720"/>
            <a:ext cx="7853928" cy="4587250"/>
          </a:xfrm>
          <a:prstGeom prst="rect">
            <a:avLst/>
          </a:prstGeom>
        </p:spPr>
      </p:pic>
    </p:spTree>
    <p:extLst>
      <p:ext uri="{BB962C8B-B14F-4D97-AF65-F5344CB8AC3E}">
        <p14:creationId xmlns:p14="http://schemas.microsoft.com/office/powerpoint/2010/main" val="106578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2">
            <a:grayscl/>
          </a:blip>
          <a:stretch>
            <a:fillRect/>
          </a:stretch>
        </p:blipFill>
        <p:spPr>
          <a:xfrm>
            <a:off x="823916" y="908720"/>
            <a:ext cx="7496175" cy="5076825"/>
          </a:xfrm>
          <a:prstGeom prst="rect">
            <a:avLst/>
          </a:prstGeom>
        </p:spPr>
      </p:pic>
    </p:spTree>
    <p:extLst>
      <p:ext uri="{BB962C8B-B14F-4D97-AF65-F5344CB8AC3E}">
        <p14:creationId xmlns:p14="http://schemas.microsoft.com/office/powerpoint/2010/main" val="3783353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2"/>
          <a:stretch>
            <a:fillRect/>
          </a:stretch>
        </p:blipFill>
        <p:spPr>
          <a:xfrm>
            <a:off x="1331640" y="773415"/>
            <a:ext cx="6459438" cy="5425292"/>
          </a:xfrm>
          <a:prstGeom prst="rect">
            <a:avLst/>
          </a:prstGeom>
        </p:spPr>
      </p:pic>
      <p:pic>
        <p:nvPicPr>
          <p:cNvPr id="4" name="Image 3"/>
          <p:cNvPicPr>
            <a:picLocks noChangeAspect="1"/>
          </p:cNvPicPr>
          <p:nvPr/>
        </p:nvPicPr>
        <p:blipFill>
          <a:blip r:embed="rId3"/>
          <a:stretch>
            <a:fillRect/>
          </a:stretch>
        </p:blipFill>
        <p:spPr>
          <a:xfrm>
            <a:off x="1319398" y="777220"/>
            <a:ext cx="6471680" cy="5425292"/>
          </a:xfrm>
          <a:prstGeom prst="rect">
            <a:avLst/>
          </a:prstGeom>
        </p:spPr>
      </p:pic>
    </p:spTree>
    <p:extLst>
      <p:ext uri="{BB962C8B-B14F-4D97-AF65-F5344CB8AC3E}">
        <p14:creationId xmlns:p14="http://schemas.microsoft.com/office/powerpoint/2010/main" val="23529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Structures Porteuses - Descente de Charges</a:t>
            </a:r>
            <a:endParaRPr lang="fr-BE" dirty="0"/>
          </a:p>
        </p:txBody>
      </p:sp>
      <p:sp>
        <p:nvSpPr>
          <p:cNvPr id="4" name="Rectangle 3"/>
          <p:cNvSpPr/>
          <p:nvPr/>
        </p:nvSpPr>
        <p:spPr>
          <a:xfrm>
            <a:off x="217974" y="169096"/>
            <a:ext cx="2823209"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Introduction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57158" y="857232"/>
            <a:ext cx="8501122" cy="1951816"/>
          </a:xfrm>
          <a:prstGeom prst="rect">
            <a:avLst/>
          </a:prstGeom>
        </p:spPr>
        <p:txBody>
          <a:bodyPr wrap="square">
            <a:spAutoFit/>
          </a:bodyPr>
          <a:lstStyle/>
          <a:p>
            <a:pPr lvl="0" algn="just">
              <a:lnSpc>
                <a:spcPct val="125000"/>
              </a:lnSpc>
              <a:spcBef>
                <a:spcPts val="1000"/>
              </a:spcBef>
            </a:pPr>
            <a:r>
              <a:rPr lang="fr-FR" spc="50" dirty="0">
                <a:latin typeface="Avenir Next LT Pro"/>
              </a:rPr>
              <a:t>La </a:t>
            </a:r>
            <a:r>
              <a:rPr lang="fr-FR" b="1" spc="50" dirty="0">
                <a:solidFill>
                  <a:srgbClr val="FF0000"/>
                </a:solidFill>
                <a:latin typeface="Avenir Next LT Pro"/>
              </a:rPr>
              <a:t>structure</a:t>
            </a:r>
            <a:r>
              <a:rPr lang="fr-FR" spc="50" dirty="0">
                <a:latin typeface="Avenir Next LT Pro"/>
              </a:rPr>
              <a:t> d’un bâtiment est l’ensemble des ouvrages qui sont nécessaires pour porter les activités humaines et porter l’enveloppe qui abrite ces activités</a:t>
            </a:r>
          </a:p>
          <a:p>
            <a:pPr lvl="0" algn="just">
              <a:lnSpc>
                <a:spcPct val="125000"/>
              </a:lnSpc>
              <a:spcBef>
                <a:spcPts val="1000"/>
              </a:spcBef>
            </a:pPr>
            <a:r>
              <a:rPr lang="fr-FR" spc="50" dirty="0">
                <a:latin typeface="Avenir Next LT Pro"/>
              </a:rPr>
              <a:t> Ne sont pas structurels le clos, le couvert, les aménagements intérieurs et les équipements.</a:t>
            </a:r>
          </a:p>
        </p:txBody>
      </p:sp>
      <p:sp>
        <p:nvSpPr>
          <p:cNvPr id="7" name="Rectangle 6"/>
          <p:cNvSpPr/>
          <p:nvPr/>
        </p:nvSpPr>
        <p:spPr>
          <a:xfrm>
            <a:off x="500034" y="4214818"/>
            <a:ext cx="8501122" cy="1200329"/>
          </a:xfrm>
          <a:prstGeom prst="rect">
            <a:avLst/>
          </a:prstGeom>
        </p:spPr>
        <p:txBody>
          <a:bodyPr wrap="square">
            <a:spAutoFit/>
          </a:bodyPr>
          <a:lstStyle/>
          <a:p>
            <a:pPr marL="342900" indent="-342900"/>
            <a:r>
              <a:rPr lang="fr-FR" dirty="0">
                <a:latin typeface="Calibri" pitchFamily="34" charset="0"/>
                <a:cs typeface="Calibri" pitchFamily="34" charset="0"/>
              </a:rPr>
              <a:t>1</a:t>
            </a:r>
            <a:r>
              <a:rPr lang="fr-FR" sz="2400" dirty="0">
                <a:latin typeface="Calibri" pitchFamily="34" charset="0"/>
                <a:cs typeface="Calibri" pitchFamily="34" charset="0"/>
              </a:rPr>
              <a:t>. </a:t>
            </a:r>
            <a:r>
              <a:rPr lang="fr-FR" sz="2400" b="1" dirty="0">
                <a:solidFill>
                  <a:srgbClr val="FF0000"/>
                </a:solidFill>
                <a:latin typeface="Calibri" pitchFamily="34" charset="0"/>
                <a:cs typeface="Calibri" pitchFamily="34" charset="0"/>
              </a:rPr>
              <a:t>stabilité </a:t>
            </a:r>
            <a:r>
              <a:rPr lang="fr-FR" sz="2400" dirty="0">
                <a:latin typeface="Calibri" pitchFamily="34" charset="0"/>
                <a:cs typeface="Calibri" pitchFamily="34" charset="0"/>
              </a:rPr>
              <a:t>: que ça ne tombe pas comme un château de carte.</a:t>
            </a:r>
          </a:p>
          <a:p>
            <a:r>
              <a:rPr lang="fr-FR" sz="2400" dirty="0">
                <a:latin typeface="Calibri" pitchFamily="34" charset="0"/>
                <a:cs typeface="Calibri" pitchFamily="34" charset="0"/>
              </a:rPr>
              <a:t>2. </a:t>
            </a:r>
            <a:r>
              <a:rPr lang="fr-FR" sz="2400" b="1" dirty="0">
                <a:solidFill>
                  <a:srgbClr val="FF0000"/>
                </a:solidFill>
                <a:latin typeface="Calibri" pitchFamily="34" charset="0"/>
                <a:cs typeface="Calibri" pitchFamily="34" charset="0"/>
              </a:rPr>
              <a:t>solidité</a:t>
            </a:r>
            <a:r>
              <a:rPr lang="fr-FR" sz="2400" dirty="0">
                <a:latin typeface="Calibri" pitchFamily="34" charset="0"/>
                <a:cs typeface="Calibri" pitchFamily="34" charset="0"/>
              </a:rPr>
              <a:t> : que ça ne casse pas. </a:t>
            </a:r>
          </a:p>
          <a:p>
            <a:r>
              <a:rPr lang="fr-FR" sz="2400" dirty="0">
                <a:latin typeface="Calibri" pitchFamily="34" charset="0"/>
                <a:cs typeface="Calibri" pitchFamily="34" charset="0"/>
              </a:rPr>
              <a:t>3. </a:t>
            </a:r>
            <a:r>
              <a:rPr lang="fr-FR" sz="2400" b="1" dirty="0">
                <a:solidFill>
                  <a:srgbClr val="FF0000"/>
                </a:solidFill>
                <a:latin typeface="Calibri" pitchFamily="34" charset="0"/>
                <a:cs typeface="Calibri" pitchFamily="34" charset="0"/>
              </a:rPr>
              <a:t>rigidité</a:t>
            </a:r>
            <a:r>
              <a:rPr lang="fr-FR" sz="2400" dirty="0">
                <a:latin typeface="Calibri" pitchFamily="34" charset="0"/>
                <a:cs typeface="Calibri" pitchFamily="34" charset="0"/>
              </a:rPr>
              <a:t> : que ça ne se déforme pas trop.</a:t>
            </a:r>
          </a:p>
        </p:txBody>
      </p:sp>
      <p:sp>
        <p:nvSpPr>
          <p:cNvPr id="8" name="Rectangle 7"/>
          <p:cNvSpPr/>
          <p:nvPr/>
        </p:nvSpPr>
        <p:spPr>
          <a:xfrm>
            <a:off x="357158" y="3429000"/>
            <a:ext cx="6025624" cy="461665"/>
          </a:xfrm>
          <a:prstGeom prst="rect">
            <a:avLst/>
          </a:prstGeom>
        </p:spPr>
        <p:txBody>
          <a:bodyPr wrap="none">
            <a:spAutoFit/>
          </a:bodyPr>
          <a:lstStyle/>
          <a:p>
            <a:r>
              <a:rPr lang="fr-FR" sz="2400" i="1" u="sng" dirty="0">
                <a:latin typeface="Calibri" pitchFamily="34" charset="0"/>
                <a:cs typeface="Calibri" pitchFamily="34" charset="0"/>
              </a:rPr>
              <a:t>-Les trois conditions de tenue d’une structure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467544" y="1124744"/>
            <a:ext cx="8375125" cy="4340953"/>
          </a:xfrm>
          <a:prstGeom prst="rect">
            <a:avLst/>
          </a:prstGeom>
        </p:spPr>
      </p:pic>
      <p:sp>
        <p:nvSpPr>
          <p:cNvPr id="5" name="Rectangle 4"/>
          <p:cNvSpPr/>
          <p:nvPr/>
        </p:nvSpPr>
        <p:spPr>
          <a:xfrm>
            <a:off x="611560" y="4869160"/>
            <a:ext cx="251264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268219" y="4869160"/>
            <a:ext cx="187220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416842" y="4869160"/>
            <a:ext cx="3043589"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418104" y="1170984"/>
            <a:ext cx="8307800" cy="4248472"/>
          </a:xfrm>
          <a:prstGeom prst="rect">
            <a:avLst/>
          </a:prstGeom>
        </p:spPr>
      </p:pic>
    </p:spTree>
    <p:extLst>
      <p:ext uri="{BB962C8B-B14F-4D97-AF65-F5344CB8AC3E}">
        <p14:creationId xmlns:p14="http://schemas.microsoft.com/office/powerpoint/2010/main" val="123666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t="57087" r="48529"/>
          <a:stretch>
            <a:fillRect/>
          </a:stretch>
        </p:blipFill>
        <p:spPr bwMode="auto">
          <a:xfrm>
            <a:off x="194465" y="1662006"/>
            <a:ext cx="6715140" cy="2091266"/>
          </a:xfrm>
          <a:prstGeom prst="rect">
            <a:avLst/>
          </a:prstGeom>
          <a:noFill/>
          <a:ln w="9525">
            <a:noFill/>
            <a:miter lim="800000"/>
            <a:headEnd/>
            <a:tailEnd/>
          </a:ln>
          <a:effectLst/>
        </p:spPr>
      </p:pic>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pic>
        <p:nvPicPr>
          <p:cNvPr id="2050" name="Picture 2"/>
          <p:cNvPicPr>
            <a:picLocks noChangeAspect="1" noChangeArrowheads="1"/>
          </p:cNvPicPr>
          <p:nvPr/>
        </p:nvPicPr>
        <p:blipFill>
          <a:blip r:embed="rId2"/>
          <a:srcRect r="48529" b="72441"/>
          <a:stretch>
            <a:fillRect/>
          </a:stretch>
        </p:blipFill>
        <p:spPr bwMode="auto">
          <a:xfrm>
            <a:off x="194464" y="661898"/>
            <a:ext cx="6786609" cy="1357298"/>
          </a:xfrm>
          <a:prstGeom prst="rect">
            <a:avLst/>
          </a:prstGeom>
          <a:noFill/>
          <a:ln w="9525">
            <a:noFill/>
            <a:miter lim="800000"/>
            <a:headEnd/>
            <a:tailEnd/>
          </a:ln>
          <a:effectLst/>
        </p:spPr>
      </p:pic>
      <p:pic>
        <p:nvPicPr>
          <p:cNvPr id="5" name="Picture 2"/>
          <p:cNvPicPr>
            <a:picLocks noChangeAspect="1" noChangeArrowheads="1"/>
          </p:cNvPicPr>
          <p:nvPr/>
        </p:nvPicPr>
        <p:blipFill rotWithShape="1">
          <a:blip r:embed="rId2">
            <a:clrChange>
              <a:clrFrom>
                <a:srgbClr val="FFFFFF"/>
              </a:clrFrom>
              <a:clrTo>
                <a:srgbClr val="FFFFFF">
                  <a:alpha val="0"/>
                </a:srgbClr>
              </a:clrTo>
            </a:clrChange>
          </a:blip>
          <a:srcRect l="52800" t="3633" r="382" b="10989"/>
          <a:stretch/>
        </p:blipFill>
        <p:spPr bwMode="auto">
          <a:xfrm>
            <a:off x="4572000" y="3420575"/>
            <a:ext cx="4248472" cy="2893888"/>
          </a:xfrm>
          <a:prstGeom prst="rect">
            <a:avLst/>
          </a:prstGeom>
          <a:noFill/>
          <a:ln w="9525">
            <a:solidFill>
              <a:schemeClr val="tx1"/>
            </a:solidFill>
            <a:miter lim="800000"/>
            <a:headEnd/>
            <a:tailEnd/>
          </a:ln>
          <a:effectLst/>
        </p:spPr>
      </p:pic>
      <p:sp>
        <p:nvSpPr>
          <p:cNvPr id="8" name="Rectangle 7"/>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1387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pic>
        <p:nvPicPr>
          <p:cNvPr id="3074" name="Picture 2"/>
          <p:cNvPicPr>
            <a:picLocks noChangeAspect="1" noChangeArrowheads="1"/>
          </p:cNvPicPr>
          <p:nvPr/>
        </p:nvPicPr>
        <p:blipFill>
          <a:blip r:embed="rId2"/>
          <a:srcRect/>
          <a:stretch>
            <a:fillRect/>
          </a:stretch>
        </p:blipFill>
        <p:spPr bwMode="auto">
          <a:xfrm>
            <a:off x="361950" y="795338"/>
            <a:ext cx="8420100" cy="5267325"/>
          </a:xfrm>
          <a:prstGeom prst="rect">
            <a:avLst/>
          </a:prstGeom>
          <a:noFill/>
          <a:ln w="9525">
            <a:noFill/>
            <a:miter lim="800000"/>
            <a:headEnd/>
            <a:tailEnd/>
          </a:ln>
          <a:effectLst/>
        </p:spPr>
      </p:pic>
      <p:sp>
        <p:nvSpPr>
          <p:cNvPr id="5" name="Rectangle 4"/>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4183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pic>
        <p:nvPicPr>
          <p:cNvPr id="4098" name="Picture 2"/>
          <p:cNvPicPr>
            <a:picLocks noChangeAspect="1" noChangeArrowheads="1"/>
          </p:cNvPicPr>
          <p:nvPr/>
        </p:nvPicPr>
        <p:blipFill>
          <a:blip r:embed="rId2"/>
          <a:srcRect/>
          <a:stretch>
            <a:fillRect/>
          </a:stretch>
        </p:blipFill>
        <p:spPr bwMode="auto">
          <a:xfrm>
            <a:off x="179512" y="1052736"/>
            <a:ext cx="8563200" cy="22574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79512" y="3410190"/>
            <a:ext cx="8672868" cy="1171575"/>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179512" y="4410322"/>
            <a:ext cx="7247191" cy="809625"/>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a:stretch>
            <a:fillRect/>
          </a:stretch>
        </p:blipFill>
        <p:spPr bwMode="auto">
          <a:xfrm>
            <a:off x="179511" y="5410454"/>
            <a:ext cx="8773396" cy="809625"/>
          </a:xfrm>
          <a:prstGeom prst="rect">
            <a:avLst/>
          </a:prstGeom>
          <a:noFill/>
          <a:ln w="9525">
            <a:noFill/>
            <a:miter lim="800000"/>
            <a:headEnd/>
            <a:tailEnd/>
          </a:ln>
          <a:effectLst/>
        </p:spPr>
      </p:pic>
      <p:sp>
        <p:nvSpPr>
          <p:cNvPr id="8" name="Rectangle 7"/>
          <p:cNvSpPr/>
          <p:nvPr/>
        </p:nvSpPr>
        <p:spPr>
          <a:xfrm>
            <a:off x="465231" y="1981430"/>
            <a:ext cx="7471147" cy="1214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65231" y="3981694"/>
            <a:ext cx="8499256"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65231" y="4838950"/>
            <a:ext cx="8499256"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65231" y="5767644"/>
            <a:ext cx="8499256"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pic>
        <p:nvPicPr>
          <p:cNvPr id="5122" name="Picture 2"/>
          <p:cNvPicPr>
            <a:picLocks noChangeAspect="1" noChangeArrowheads="1"/>
          </p:cNvPicPr>
          <p:nvPr/>
        </p:nvPicPr>
        <p:blipFill>
          <a:blip r:embed="rId2"/>
          <a:srcRect/>
          <a:stretch>
            <a:fillRect/>
          </a:stretch>
        </p:blipFill>
        <p:spPr bwMode="auto">
          <a:xfrm>
            <a:off x="285719" y="214290"/>
            <a:ext cx="8710017" cy="5929354"/>
          </a:xfrm>
          <a:prstGeom prst="rect">
            <a:avLst/>
          </a:prstGeom>
          <a:noFill/>
          <a:ln w="9525">
            <a:noFill/>
            <a:miter lim="800000"/>
            <a:headEnd/>
            <a:tailEnd/>
          </a:ln>
          <a:effectLst/>
        </p:spPr>
      </p:pic>
      <p:sp>
        <p:nvSpPr>
          <p:cNvPr id="4" name="Rectangle 3"/>
          <p:cNvSpPr/>
          <p:nvPr/>
        </p:nvSpPr>
        <p:spPr>
          <a:xfrm>
            <a:off x="3643306" y="1500174"/>
            <a:ext cx="1000132"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500166" y="2857496"/>
            <a:ext cx="1000132"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5357818" y="2786058"/>
            <a:ext cx="1000132"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42910" y="4000504"/>
            <a:ext cx="1000132"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571736" y="4000504"/>
            <a:ext cx="1143008"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500562" y="4000504"/>
            <a:ext cx="1143008"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786578" y="4000504"/>
            <a:ext cx="1143008"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71472" y="5214950"/>
            <a:ext cx="112515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500297" y="5214950"/>
            <a:ext cx="1285885"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500561" y="5214950"/>
            <a:ext cx="1285885"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6715139" y="5214950"/>
            <a:ext cx="1285885"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481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pic>
        <p:nvPicPr>
          <p:cNvPr id="6146" name="Picture 2"/>
          <p:cNvPicPr>
            <a:picLocks noChangeAspect="1" noChangeArrowheads="1"/>
          </p:cNvPicPr>
          <p:nvPr/>
        </p:nvPicPr>
        <p:blipFill>
          <a:blip r:embed="rId2"/>
          <a:srcRect r="43950"/>
          <a:stretch>
            <a:fillRect/>
          </a:stretch>
        </p:blipFill>
        <p:spPr bwMode="auto">
          <a:xfrm>
            <a:off x="251520" y="1010428"/>
            <a:ext cx="7234055" cy="3714752"/>
          </a:xfrm>
          <a:prstGeom prst="rect">
            <a:avLst/>
          </a:prstGeom>
          <a:noFill/>
          <a:ln w="9525">
            <a:noFill/>
            <a:miter lim="800000"/>
            <a:headEnd/>
            <a:tailEnd/>
          </a:ln>
          <a:effectLst/>
        </p:spPr>
      </p:pic>
      <p:sp>
        <p:nvSpPr>
          <p:cNvPr id="4" name="Rectangle 3"/>
          <p:cNvSpPr/>
          <p:nvPr/>
        </p:nvSpPr>
        <p:spPr>
          <a:xfrm>
            <a:off x="680148" y="3796510"/>
            <a:ext cx="4929222"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7"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79512" y="4725180"/>
            <a:ext cx="9034806" cy="1428760"/>
          </a:xfrm>
          <a:prstGeom prst="rect">
            <a:avLst/>
          </a:prstGeom>
          <a:noFill/>
          <a:ln w="9525">
            <a:noFill/>
            <a:miter lim="800000"/>
            <a:headEnd/>
            <a:tailEnd/>
          </a:ln>
          <a:effectLst/>
        </p:spPr>
      </p:pic>
      <p:sp>
        <p:nvSpPr>
          <p:cNvPr id="6" name="Rectangle 5"/>
          <p:cNvSpPr/>
          <p:nvPr/>
        </p:nvSpPr>
        <p:spPr>
          <a:xfrm>
            <a:off x="483193" y="5100757"/>
            <a:ext cx="8286808"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79512" y="188640"/>
            <a:ext cx="4873450"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138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6" name="Rectangle 5"/>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1414CD14-A775-46E3-9C89-FFF4EA8B4E7E}"/>
              </a:ext>
            </a:extLst>
          </p:cNvPr>
          <p:cNvPicPr>
            <a:picLocks noChangeAspect="1"/>
          </p:cNvPicPr>
          <p:nvPr/>
        </p:nvPicPr>
        <p:blipFill>
          <a:blip r:embed="rId3"/>
          <a:stretch>
            <a:fillRect/>
          </a:stretch>
        </p:blipFill>
        <p:spPr>
          <a:xfrm>
            <a:off x="3643306" y="2000240"/>
            <a:ext cx="5309226" cy="3793371"/>
          </a:xfrm>
          <a:prstGeom prst="rect">
            <a:avLst/>
          </a:prstGeom>
        </p:spPr>
      </p:pic>
      <p:pic>
        <p:nvPicPr>
          <p:cNvPr id="8" name="Image 7">
            <a:extLst>
              <a:ext uri="{FF2B5EF4-FFF2-40B4-BE49-F238E27FC236}">
                <a16:creationId xmlns:a16="http://schemas.microsoft.com/office/drawing/2014/main" id="{02BB2F17-6C9E-4FA9-BC1A-9B3B91FAA267}"/>
              </a:ext>
            </a:extLst>
          </p:cNvPr>
          <p:cNvPicPr>
            <a:picLocks noChangeAspect="1"/>
          </p:cNvPicPr>
          <p:nvPr/>
        </p:nvPicPr>
        <p:blipFill>
          <a:blip r:embed="rId4"/>
          <a:stretch>
            <a:fillRect/>
          </a:stretch>
        </p:blipFill>
        <p:spPr>
          <a:xfrm>
            <a:off x="357158" y="2214554"/>
            <a:ext cx="3467584" cy="2819794"/>
          </a:xfrm>
          <a:prstGeom prst="rect">
            <a:avLst/>
          </a:prstGeom>
        </p:spPr>
      </p:pic>
      <p:sp>
        <p:nvSpPr>
          <p:cNvPr id="10" name="Rectangle 9"/>
          <p:cNvSpPr/>
          <p:nvPr/>
        </p:nvSpPr>
        <p:spPr>
          <a:xfrm>
            <a:off x="500034" y="857232"/>
            <a:ext cx="8001056" cy="923330"/>
          </a:xfrm>
          <a:prstGeom prst="rect">
            <a:avLst/>
          </a:prstGeom>
        </p:spPr>
        <p:txBody>
          <a:bodyPr wrap="square">
            <a:spAutoFit/>
          </a:bodyPr>
          <a:lstStyle/>
          <a:p>
            <a:pPr lvl="0"/>
            <a:r>
              <a:rPr lang="fr-FR" b="1" u="sng" dirty="0">
                <a:solidFill>
                  <a:srgbClr val="0070C0"/>
                </a:solidFill>
                <a:latin typeface="Avenir Next LT Pro"/>
              </a:rPr>
              <a:t>Application : charge linéique transmise par une dalle </a:t>
            </a:r>
          </a:p>
          <a:p>
            <a:pPr lvl="0"/>
            <a:endParaRPr lang="fr-FR" dirty="0">
              <a:latin typeface="Avenir Next LT Pro"/>
            </a:endParaRPr>
          </a:p>
          <a:p>
            <a:pPr lvl="0" algn="ctr"/>
            <a:r>
              <a:rPr lang="fr-FR" i="1" dirty="0">
                <a:latin typeface="Avenir Next LT Pro"/>
              </a:rPr>
              <a:t>Que vaut la charge linéique de la dalle sur le voile de gauche ?</a:t>
            </a:r>
          </a:p>
        </p:txBody>
      </p:sp>
      <p:pic>
        <p:nvPicPr>
          <p:cNvPr id="11" name="Image 10">
            <a:extLst>
              <a:ext uri="{FF2B5EF4-FFF2-40B4-BE49-F238E27FC236}">
                <a16:creationId xmlns:a16="http://schemas.microsoft.com/office/drawing/2014/main" id="{1414CD14-A775-46E3-9C89-FFF4EA8B4E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43306" y="1785926"/>
            <a:ext cx="5283961" cy="4051793"/>
          </a:xfrm>
          <a:prstGeom prst="rect">
            <a:avLst/>
          </a:prstGeom>
        </p:spPr>
      </p:pic>
      <p:pic>
        <p:nvPicPr>
          <p:cNvPr id="12" name="Image 11">
            <a:extLst>
              <a:ext uri="{FF2B5EF4-FFF2-40B4-BE49-F238E27FC236}">
                <a16:creationId xmlns:a16="http://schemas.microsoft.com/office/drawing/2014/main" id="{1414CD14-A775-46E3-9C89-FFF4EA8B4E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43306" y="1785926"/>
            <a:ext cx="5283961" cy="4051793"/>
          </a:xfrm>
          <a:prstGeom prst="rect">
            <a:avLst/>
          </a:prstGeom>
        </p:spPr>
      </p:pic>
    </p:spTree>
    <p:extLst>
      <p:ext uri="{BB962C8B-B14F-4D97-AF65-F5344CB8AC3E}">
        <p14:creationId xmlns:p14="http://schemas.microsoft.com/office/powerpoint/2010/main" val="29559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pic>
        <p:nvPicPr>
          <p:cNvPr id="3" name="Picture 8"/>
          <p:cNvPicPr>
            <a:picLocks noChangeAspect="1" noChangeArrowheads="1"/>
          </p:cNvPicPr>
          <p:nvPr/>
        </p:nvPicPr>
        <p:blipFill>
          <a:blip r:embed="rId2"/>
          <a:srcRect/>
          <a:stretch>
            <a:fillRect/>
          </a:stretch>
        </p:blipFill>
        <p:spPr bwMode="auto">
          <a:xfrm>
            <a:off x="266683" y="2371280"/>
            <a:ext cx="5715040" cy="3963008"/>
          </a:xfrm>
          <a:prstGeom prst="rect">
            <a:avLst/>
          </a:prstGeom>
          <a:noFill/>
          <a:ln w="9525">
            <a:noFill/>
            <a:miter lim="800000"/>
            <a:headEnd/>
            <a:tailEnd/>
          </a:ln>
        </p:spPr>
      </p:pic>
      <p:pic>
        <p:nvPicPr>
          <p:cNvPr id="4" name="Picture 8"/>
          <p:cNvPicPr>
            <a:picLocks noChangeAspect="1" noChangeArrowheads="1"/>
          </p:cNvPicPr>
          <p:nvPr/>
        </p:nvPicPr>
        <p:blipFill>
          <a:blip r:embed="rId3"/>
          <a:srcRect/>
          <a:stretch>
            <a:fillRect/>
          </a:stretch>
        </p:blipFill>
        <p:spPr bwMode="auto">
          <a:xfrm>
            <a:off x="5416842" y="188640"/>
            <a:ext cx="3506575" cy="2547767"/>
          </a:xfrm>
          <a:prstGeom prst="rect">
            <a:avLst/>
          </a:prstGeom>
          <a:noFill/>
          <a:ln w="9525">
            <a:noFill/>
            <a:miter lim="800000"/>
            <a:headEnd/>
            <a:tailEnd/>
          </a:ln>
        </p:spPr>
      </p:pic>
      <p:sp>
        <p:nvSpPr>
          <p:cNvPr id="6" name="Rectangle 5"/>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527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pic>
        <p:nvPicPr>
          <p:cNvPr id="7170" name="Picture 2"/>
          <p:cNvPicPr>
            <a:picLocks noChangeAspect="1" noChangeArrowheads="1"/>
          </p:cNvPicPr>
          <p:nvPr/>
        </p:nvPicPr>
        <p:blipFill>
          <a:blip r:embed="rId2"/>
          <a:srcRect/>
          <a:stretch>
            <a:fillRect/>
          </a:stretch>
        </p:blipFill>
        <p:spPr bwMode="auto">
          <a:xfrm>
            <a:off x="231274" y="2788467"/>
            <a:ext cx="8681460" cy="3357586"/>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84516" y="928670"/>
            <a:ext cx="4958988" cy="1000132"/>
          </a:xfrm>
          <a:prstGeom prst="rect">
            <a:avLst/>
          </a:prstGeom>
          <a:noFill/>
          <a:ln w="9525">
            <a:noFill/>
            <a:miter lim="800000"/>
            <a:headEnd/>
            <a:tailEnd/>
          </a:ln>
          <a:effectLst/>
        </p:spPr>
      </p:pic>
      <p:pic>
        <p:nvPicPr>
          <p:cNvPr id="5" name="Picture 8"/>
          <p:cNvPicPr>
            <a:picLocks noChangeAspect="1" noChangeArrowheads="1"/>
          </p:cNvPicPr>
          <p:nvPr/>
        </p:nvPicPr>
        <p:blipFill>
          <a:blip r:embed="rId4"/>
          <a:srcRect/>
          <a:stretch>
            <a:fillRect/>
          </a:stretch>
        </p:blipFill>
        <p:spPr bwMode="auto">
          <a:xfrm>
            <a:off x="5288128" y="197126"/>
            <a:ext cx="3566548" cy="2591341"/>
          </a:xfrm>
          <a:prstGeom prst="rect">
            <a:avLst/>
          </a:prstGeom>
          <a:noFill/>
          <a:ln w="9525">
            <a:noFill/>
            <a:miter lim="800000"/>
            <a:headEnd/>
            <a:tailEnd/>
          </a:ln>
        </p:spPr>
      </p:pic>
      <p:sp>
        <p:nvSpPr>
          <p:cNvPr id="6" name="Rectangle 5"/>
          <p:cNvSpPr/>
          <p:nvPr/>
        </p:nvSpPr>
        <p:spPr>
          <a:xfrm>
            <a:off x="179512" y="188640"/>
            <a:ext cx="4759636"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Exercice d’application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97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7" name="Rectangle 6"/>
          <p:cNvSpPr/>
          <p:nvPr/>
        </p:nvSpPr>
        <p:spPr>
          <a:xfrm>
            <a:off x="206751" y="169096"/>
            <a:ext cx="2823209"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Introduction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Image 7"/>
          <p:cNvPicPr>
            <a:picLocks noChangeAspect="1"/>
          </p:cNvPicPr>
          <p:nvPr/>
        </p:nvPicPr>
        <p:blipFill>
          <a:blip r:embed="rId2">
            <a:clrChange>
              <a:clrFrom>
                <a:srgbClr val="FFFFFF"/>
              </a:clrFrom>
              <a:clrTo>
                <a:srgbClr val="FFFFFF">
                  <a:alpha val="0"/>
                </a:srgbClr>
              </a:clrTo>
            </a:clrChange>
          </a:blip>
          <a:stretch>
            <a:fillRect/>
          </a:stretch>
        </p:blipFill>
        <p:spPr>
          <a:xfrm>
            <a:off x="6300192" y="2843273"/>
            <a:ext cx="2981653" cy="3541963"/>
          </a:xfrm>
          <a:prstGeom prst="rect">
            <a:avLst/>
          </a:prstGeom>
        </p:spPr>
      </p:pic>
      <p:sp>
        <p:nvSpPr>
          <p:cNvPr id="9" name="Rectangle 8"/>
          <p:cNvSpPr/>
          <p:nvPr/>
        </p:nvSpPr>
        <p:spPr>
          <a:xfrm>
            <a:off x="323532" y="753871"/>
            <a:ext cx="8496944" cy="2862322"/>
          </a:xfrm>
          <a:prstGeom prst="rect">
            <a:avLst/>
          </a:prstGeom>
        </p:spPr>
        <p:txBody>
          <a:bodyPr wrap="square">
            <a:spAutoFit/>
          </a:bodyPr>
          <a:lstStyle/>
          <a:p>
            <a:pPr indent="449580" algn="just">
              <a:spcAft>
                <a:spcPts val="0"/>
              </a:spcAft>
            </a:pPr>
            <a:r>
              <a:rPr lang="fr-FR" sz="2000" dirty="0">
                <a:latin typeface="Calibri" panose="020F0502020204030204" pitchFamily="34" charset="0"/>
                <a:ea typeface="Times New Roman" panose="02020603050405020304" pitchFamily="18" charset="0"/>
                <a:cs typeface="Arial" panose="020B0604020202020204" pitchFamily="34" charset="0"/>
              </a:rPr>
              <a:t>La </a:t>
            </a:r>
            <a:r>
              <a:rPr lang="fr-FR" sz="20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descente de charges</a:t>
            </a:r>
            <a:r>
              <a:rPr lang="fr-FR" sz="2000" dirty="0">
                <a:latin typeface="Calibri" panose="020F0502020204030204" pitchFamily="34" charset="0"/>
                <a:ea typeface="Times New Roman" panose="02020603050405020304" pitchFamily="18" charset="0"/>
                <a:cs typeface="Arial" panose="020B0604020202020204" pitchFamily="34" charset="0"/>
              </a:rPr>
              <a:t> a pour objectif d’étudier le transfert des charges  dans la structure. L’objectif étant de connaitre la répartition et les cheminements des charges sur l’ensemble des éléments porteurs de la structure depuis le haut jusqu’aux fondations.</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fr-FR" sz="2000" dirty="0">
                <a:latin typeface="Calibri" panose="020F0502020204030204" pitchFamily="34" charset="0"/>
                <a:ea typeface="Times New Roman" panose="02020603050405020304" pitchFamily="18" charset="0"/>
                <a:cs typeface="Arial" panose="020B0604020202020204" pitchFamily="34" charset="0"/>
              </a:rPr>
              <a:t>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indent="449580" algn="just">
              <a:spcAft>
                <a:spcPts val="0"/>
              </a:spcAft>
            </a:pPr>
            <a:r>
              <a:rPr lang="fr-FR" sz="2000" dirty="0">
                <a:latin typeface="Calibri" panose="020F0502020204030204" pitchFamily="34" charset="0"/>
                <a:ea typeface="Times New Roman" panose="02020603050405020304" pitchFamily="18" charset="0"/>
                <a:cs typeface="Arial" panose="020B0604020202020204" pitchFamily="34" charset="0"/>
              </a:rPr>
              <a:t>Les valeurs obtenues permettront de </a:t>
            </a:r>
            <a:r>
              <a:rPr lang="fr-FR" sz="20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dimensionner</a:t>
            </a:r>
            <a:r>
              <a:rPr lang="fr-FR" sz="2000" dirty="0">
                <a:latin typeface="Calibri" panose="020F0502020204030204" pitchFamily="34" charset="0"/>
                <a:ea typeface="Times New Roman" panose="02020603050405020304" pitchFamily="18" charset="0"/>
                <a:cs typeface="Arial" panose="020B0604020202020204" pitchFamily="34" charset="0"/>
              </a:rPr>
              <a:t> les éléments porteurs voir dans certains cas, de modifier la structure.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fr-FR" sz="2000" dirty="0">
                <a:latin typeface="Calibri" panose="020F0502020204030204" pitchFamily="34" charset="0"/>
                <a:ea typeface="Times New Roman" panose="02020603050405020304" pitchFamily="18" charset="0"/>
                <a:cs typeface="Arial" panose="020B0604020202020204" pitchFamily="34" charset="0"/>
              </a:rPr>
              <a:t>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fr-FR" sz="2000" dirty="0">
                <a:latin typeface="Calibri" panose="020F0502020204030204" pitchFamily="34" charset="0"/>
                <a:ea typeface="Times New Roman" panose="02020603050405020304" pitchFamily="18" charset="0"/>
                <a:cs typeface="Arial" panose="020B0604020202020204" pitchFamily="34" charset="0"/>
              </a:rPr>
              <a:t>Les calculs de structure sont réglementes par les </a:t>
            </a:r>
            <a:r>
              <a:rPr lang="fr-FR" sz="2000" b="1" dirty="0" err="1">
                <a:latin typeface="Calibri" panose="020F0502020204030204" pitchFamily="34" charset="0"/>
                <a:ea typeface="Times New Roman" panose="02020603050405020304" pitchFamily="18" charset="0"/>
                <a:cs typeface="Arial" panose="020B0604020202020204" pitchFamily="34" charset="0"/>
              </a:rPr>
              <a:t>EuroCodes</a:t>
            </a:r>
            <a:r>
              <a:rPr lang="fr-FR" sz="2000" dirty="0">
                <a:latin typeface="Calibri" panose="020F0502020204030204" pitchFamily="34" charset="0"/>
                <a:ea typeface="Times New Roman" panose="02020603050405020304" pitchFamily="18" charset="0"/>
                <a:cs typeface="Arial" panose="020B0604020202020204" pitchFamily="34" charset="0"/>
              </a:rPr>
              <a:t>.</a:t>
            </a:r>
            <a:endParaRPr lang="fr-FR"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descr="supports hor - 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36" y="3752784"/>
            <a:ext cx="5715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09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8"/>
          <p:cNvSpPr>
            <a:spLocks noGrp="1"/>
          </p:cNvSpPr>
          <p:nvPr>
            <p:ph type="ftr" sz="quarter" idx="11"/>
          </p:nvPr>
        </p:nvSpPr>
        <p:spPr>
          <a:prstGeom prst="rect">
            <a:avLst/>
          </a:prstGeom>
        </p:spPr>
        <p:txBody>
          <a:bodyPr/>
          <a:lstStyle/>
          <a:p>
            <a:pPr lvl="0"/>
            <a:r>
              <a:rPr lang="fr-FR"/>
              <a:t>Structures Porteuses - Descente de Charges</a:t>
            </a:r>
          </a:p>
        </p:txBody>
      </p:sp>
      <p:sp>
        <p:nvSpPr>
          <p:cNvPr id="3" name="ZoneTexte 4"/>
          <p:cNvSpPr txBox="1"/>
          <p:nvPr/>
        </p:nvSpPr>
        <p:spPr>
          <a:xfrm>
            <a:off x="220560" y="836712"/>
            <a:ext cx="8515917" cy="3108543"/>
          </a:xfrm>
          <a:prstGeom prst="rect">
            <a:avLst/>
          </a:prstGeom>
          <a:noFill/>
          <a:ln>
            <a:noFill/>
          </a:ln>
        </p:spPr>
        <p:txBody>
          <a:bodyPr vert="horz" wrap="square" lIns="91440" tIns="45720" rIns="91440" bIns="45720" anchor="t" anchorCtr="0" compatLnSpc="1">
            <a:spAutoFit/>
          </a:bodyPr>
          <a:lstStyle/>
          <a:p>
            <a:pPr algn="ju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La structure est aussi appelée </a:t>
            </a:r>
            <a:r>
              <a:rPr lang="fr-FR" sz="2800" b="1" i="0" u="none" strike="noStrike" kern="1200" cap="none" spc="0" baseline="0" dirty="0">
                <a:solidFill>
                  <a:srgbClr val="FF0000"/>
                </a:solidFill>
                <a:uFillTx/>
                <a:latin typeface="Calibri"/>
              </a:rPr>
              <a:t>ossature</a:t>
            </a:r>
            <a:r>
              <a:rPr lang="fr-FR" sz="2800" dirty="0">
                <a:latin typeface="Calibri"/>
              </a:rPr>
              <a:t>. Le rôle d’une ossature</a:t>
            </a:r>
            <a:r>
              <a:rPr lang="fr-FR" sz="2800" dirty="0">
                <a:solidFill>
                  <a:srgbClr val="000000"/>
                </a:solidFill>
                <a:latin typeface="Calibri"/>
              </a:rPr>
              <a:t> est de conduire les efforts depuis leur point d’application vers le sol. Elle comprend tous les éléments qui sont capables de supporter les efforts et qui permettent leur transfert vers les fondations.</a:t>
            </a:r>
          </a:p>
          <a:p>
            <a:pPr algn="just">
              <a:defRPr sz="1800" b="0" i="0" u="none" strike="noStrike" kern="0" cap="none" spc="0" baseline="0">
                <a:solidFill>
                  <a:srgbClr val="000000"/>
                </a:solidFill>
                <a:uFillTx/>
              </a:defRPr>
            </a:pPr>
            <a:endParaRPr lang="fr-FR" sz="2800" dirty="0">
              <a:solidFill>
                <a:srgbClr val="000000"/>
              </a:solidFill>
              <a:latin typeface="Calibri"/>
            </a:endParaRPr>
          </a:p>
          <a:p>
            <a:pPr lvl="0">
              <a:defRPr sz="1800" b="0" i="0" u="none" strike="noStrike" kern="0" cap="none" spc="0" baseline="0">
                <a:solidFill>
                  <a:srgbClr val="000000"/>
                </a:solidFill>
                <a:uFillTx/>
              </a:defRPr>
            </a:pPr>
            <a:endParaRPr lang="fr-FR" sz="2800" b="0" i="0" u="none" strike="noStrike" kern="1200" cap="none" spc="0" baseline="0" dirty="0">
              <a:solidFill>
                <a:srgbClr val="000000"/>
              </a:solidFill>
              <a:uFillTx/>
              <a:latin typeface="Calibri"/>
            </a:endParaRPr>
          </a:p>
        </p:txBody>
      </p:sp>
      <p:sp>
        <p:nvSpPr>
          <p:cNvPr id="5" name="ZoneTexte 2"/>
          <p:cNvSpPr txBox="1"/>
          <p:nvPr/>
        </p:nvSpPr>
        <p:spPr>
          <a:xfrm>
            <a:off x="71406" y="5357826"/>
            <a:ext cx="8858312" cy="954107"/>
          </a:xfrm>
          <a:prstGeom prst="rect">
            <a:avLst/>
          </a:prstGeom>
          <a:noFill/>
          <a:ln>
            <a:noFill/>
          </a:ln>
        </p:spPr>
        <p:txBody>
          <a:bodyPr vert="horz" wrap="square" lIns="91440" tIns="45720" rIns="91440" bIns="45720" anchor="t" anchorCtr="0" compatLnSpc="1">
            <a:spAutoFit/>
          </a:bodyPr>
          <a:lstStyle/>
          <a:p>
            <a:pPr algn="just">
              <a:defRPr sz="1800" b="0" i="0" u="none" strike="noStrike" kern="0" cap="none" spc="0" baseline="0">
                <a:solidFill>
                  <a:srgbClr val="000000"/>
                </a:solidFill>
                <a:uFillTx/>
              </a:defRPr>
            </a:pPr>
            <a:r>
              <a:rPr lang="fr-FR" sz="2800" dirty="0">
                <a:solidFill>
                  <a:srgbClr val="000000"/>
                </a:solidFill>
                <a:latin typeface="Calibri" pitchFamily="34"/>
                <a:cs typeface="Arial"/>
              </a:rPr>
              <a:t>I</a:t>
            </a:r>
            <a:r>
              <a:rPr lang="fr-FR" sz="2800" b="0" i="0" u="none" strike="noStrike" kern="1200" cap="none" spc="0" baseline="0" dirty="0">
                <a:solidFill>
                  <a:srgbClr val="000000"/>
                </a:solidFill>
                <a:uFillTx/>
                <a:latin typeface="Calibri" pitchFamily="34"/>
                <a:cs typeface="Arial"/>
              </a:rPr>
              <a:t>l y a trois familles de</a:t>
            </a:r>
            <a:r>
              <a:rPr lang="fr-FR" sz="2800" b="1" i="0" u="none" strike="noStrike" kern="1200" cap="none" spc="0" baseline="0" dirty="0">
                <a:solidFill>
                  <a:srgbClr val="FF0000"/>
                </a:solidFill>
                <a:uFillTx/>
                <a:latin typeface="Calibri" pitchFamily="34"/>
                <a:cs typeface="Arial"/>
              </a:rPr>
              <a:t> </a:t>
            </a:r>
            <a:r>
              <a:rPr lang="fr-FR" sz="2800" i="0" u="none" strike="noStrike" kern="1200" cap="none" spc="0" baseline="0" dirty="0">
                <a:uFillTx/>
                <a:latin typeface="Calibri" pitchFamily="34"/>
                <a:cs typeface="Arial"/>
              </a:rPr>
              <a:t>porteurs</a:t>
            </a:r>
            <a:r>
              <a:rPr lang="fr-FR" sz="2800" b="1" i="0" u="none" strike="noStrike" kern="1200" cap="none" spc="0" baseline="0" dirty="0">
                <a:solidFill>
                  <a:srgbClr val="FF0000"/>
                </a:solidFill>
                <a:uFillTx/>
                <a:latin typeface="Calibri" pitchFamily="34"/>
                <a:cs typeface="Arial"/>
              </a:rPr>
              <a:t> </a:t>
            </a:r>
            <a:r>
              <a:rPr lang="fr-FR" sz="2800" b="0" i="0" u="none" strike="noStrike" kern="1200" cap="none" spc="0" baseline="0" dirty="0">
                <a:solidFill>
                  <a:srgbClr val="000000"/>
                </a:solidFill>
                <a:uFillTx/>
                <a:latin typeface="Calibri" pitchFamily="34"/>
                <a:cs typeface="Arial"/>
              </a:rPr>
              <a:t>qui génèrent l’ossature, </a:t>
            </a:r>
            <a:r>
              <a:rPr lang="fr-FR" sz="2800" dirty="0">
                <a:latin typeface="Calibri"/>
                <a:ea typeface="Times New Roman"/>
                <a:cs typeface="Times New Roman"/>
              </a:rPr>
              <a:t>chacune définie par une </a:t>
            </a:r>
            <a:r>
              <a:rPr lang="fr-FR" sz="2800" b="1" dirty="0">
                <a:highlight>
                  <a:srgbClr val="FFFF00"/>
                </a:highlight>
                <a:latin typeface="Calibri"/>
                <a:ea typeface="Times New Roman"/>
                <a:cs typeface="Times New Roman"/>
              </a:rPr>
              <a:t>fonction structurelle</a:t>
            </a:r>
            <a:r>
              <a:rPr lang="fr-FR" sz="2800" dirty="0">
                <a:latin typeface="Calibri"/>
                <a:ea typeface="Times New Roman"/>
                <a:cs typeface="Times New Roman"/>
              </a:rPr>
              <a:t> </a:t>
            </a:r>
            <a:r>
              <a:rPr lang="fr-FR" sz="2800" b="0" i="0" u="none" strike="noStrike" kern="1200" cap="none" spc="0" baseline="0" dirty="0">
                <a:solidFill>
                  <a:srgbClr val="000000"/>
                </a:solidFill>
                <a:uFillTx/>
                <a:latin typeface="Calibri" pitchFamily="34"/>
                <a:cs typeface="Arial"/>
              </a:rPr>
              <a:t>:</a:t>
            </a:r>
          </a:p>
        </p:txBody>
      </p:sp>
      <p:sp>
        <p:nvSpPr>
          <p:cNvPr id="10" name="Rectangle 9"/>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Image 12"/>
          <p:cNvPicPr/>
          <p:nvPr/>
        </p:nvPicPr>
        <p:blipFill>
          <a:blip r:embed="rId2" cstate="print"/>
          <a:srcRect/>
          <a:stretch>
            <a:fillRect/>
          </a:stretch>
        </p:blipFill>
        <p:spPr bwMode="auto">
          <a:xfrm>
            <a:off x="2857488" y="3102709"/>
            <a:ext cx="3714776" cy="2326555"/>
          </a:xfrm>
          <a:prstGeom prst="rect">
            <a:avLst/>
          </a:prstGeom>
          <a:noFill/>
          <a:ln w="9525">
            <a:noFill/>
            <a:miter lim="800000"/>
            <a:headEnd/>
            <a:tailEnd/>
          </a:ln>
        </p:spPr>
      </p:pic>
    </p:spTree>
    <p:extLst>
      <p:ext uri="{BB962C8B-B14F-4D97-AF65-F5344CB8AC3E}">
        <p14:creationId xmlns:p14="http://schemas.microsoft.com/office/powerpoint/2010/main" val="16076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a:off x="2726242" y="3571876"/>
            <a:ext cx="6211493" cy="2725453"/>
          </a:xfrm>
          <a:prstGeom prst="rect">
            <a:avLst/>
          </a:prstGeom>
          <a:noFill/>
          <a:ln>
            <a:solidFill>
              <a:schemeClr val="tx1"/>
            </a:solidFill>
          </a:ln>
        </p:spPr>
      </p:pic>
      <p:sp>
        <p:nvSpPr>
          <p:cNvPr id="3" name="Espace réservé du pied de page 2"/>
          <p:cNvSpPr>
            <a:spLocks noGrp="1"/>
          </p:cNvSpPr>
          <p:nvPr>
            <p:ph type="ftr" sz="quarter" idx="4294967295"/>
          </p:nvPr>
        </p:nvSpPr>
        <p:spPr>
          <a:xfrm>
            <a:off x="3124203" y="6356351"/>
            <a:ext cx="2895603" cy="365129"/>
          </a:xfrm>
          <a:prstGeom prst="rect">
            <a:avLst/>
          </a:prstGeom>
        </p:spPr>
        <p:txBody>
          <a:bodyPr/>
          <a:lstStyle/>
          <a:p>
            <a:pPr lvl="0"/>
            <a:r>
              <a:rPr lang="fr-FR"/>
              <a:t>Structures Porteuses - Descente de Charges</a:t>
            </a:r>
          </a:p>
        </p:txBody>
      </p:sp>
      <p:sp>
        <p:nvSpPr>
          <p:cNvPr id="4" name="ZoneTexte 3"/>
          <p:cNvSpPr txBox="1"/>
          <p:nvPr/>
        </p:nvSpPr>
        <p:spPr>
          <a:xfrm>
            <a:off x="714348" y="642918"/>
            <a:ext cx="767236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strike="noStrike" kern="1200" cap="none" spc="0" baseline="0" dirty="0">
                <a:solidFill>
                  <a:srgbClr val="0070C0"/>
                </a:solidFill>
                <a:uFillTx/>
                <a:latin typeface="Calibri" pitchFamily="34"/>
                <a:cs typeface="Arial"/>
              </a:rPr>
              <a:t>a)</a:t>
            </a:r>
            <a:r>
              <a:rPr lang="fr-FR" sz="2800" b="1" u="sng" dirty="0">
                <a:solidFill>
                  <a:srgbClr val="0070C0"/>
                </a:solidFill>
                <a:latin typeface="Calibri"/>
                <a:ea typeface="Times New Roman"/>
                <a:cs typeface="Times New Roman"/>
              </a:rPr>
              <a:t>Fonction ‘’franchir’’ - porteurs horizontaux </a:t>
            </a:r>
            <a:r>
              <a:rPr lang="fr-FR" sz="2800" b="1" i="1" u="sng" strike="noStrike" kern="1200" cap="none" spc="0" baseline="0" dirty="0">
                <a:solidFill>
                  <a:srgbClr val="0070C0"/>
                </a:solidFill>
                <a:uFillTx/>
                <a:latin typeface="Calibri" pitchFamily="34"/>
                <a:cs typeface="Arial"/>
              </a:rPr>
              <a:t>:</a:t>
            </a:r>
          </a:p>
        </p:txBody>
      </p:sp>
      <p:sp>
        <p:nvSpPr>
          <p:cNvPr id="5" name="ZoneTexte 4"/>
          <p:cNvSpPr txBox="1"/>
          <p:nvPr/>
        </p:nvSpPr>
        <p:spPr>
          <a:xfrm>
            <a:off x="428596" y="2285992"/>
            <a:ext cx="8064495" cy="52321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pitchFamily="34"/>
                <a:cs typeface="Arial"/>
              </a:rPr>
              <a:t>-Les</a:t>
            </a:r>
            <a:r>
              <a:rPr lang="fr-FR" sz="2800" b="1" i="0" u="none" strike="noStrike" kern="1200" cap="none" spc="0" baseline="0" dirty="0">
                <a:uFillTx/>
                <a:latin typeface="Calibri" pitchFamily="34"/>
                <a:cs typeface="Arial"/>
              </a:rPr>
              <a:t> </a:t>
            </a:r>
            <a:r>
              <a:rPr lang="fr-FR" sz="2800" b="1" i="0" u="none" strike="noStrike" kern="1200" cap="none" spc="0" baseline="0" dirty="0">
                <a:solidFill>
                  <a:srgbClr val="FF0000"/>
                </a:solidFill>
                <a:uFillTx/>
                <a:latin typeface="Calibri" pitchFamily="34"/>
                <a:cs typeface="Arial"/>
              </a:rPr>
              <a:t>dalles </a:t>
            </a:r>
            <a:r>
              <a:rPr lang="fr-FR" sz="2800" b="0" i="0" u="none" strike="noStrike" kern="1200" cap="none" spc="0" baseline="0" dirty="0">
                <a:solidFill>
                  <a:srgbClr val="000000"/>
                </a:solidFill>
                <a:uFillTx/>
                <a:latin typeface="Calibri" pitchFamily="34"/>
                <a:cs typeface="Arial"/>
              </a:rPr>
              <a:t>pour générer des surfaces.</a:t>
            </a:r>
          </a:p>
        </p:txBody>
      </p:sp>
      <p:sp>
        <p:nvSpPr>
          <p:cNvPr id="6" name="ZoneTexte 5"/>
          <p:cNvSpPr txBox="1"/>
          <p:nvPr/>
        </p:nvSpPr>
        <p:spPr>
          <a:xfrm>
            <a:off x="409102" y="2714620"/>
            <a:ext cx="8734898" cy="95410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uFillTx/>
                <a:latin typeface="Calibri" pitchFamily="34"/>
                <a:cs typeface="Arial"/>
              </a:rPr>
              <a:t>-Les</a:t>
            </a:r>
            <a:r>
              <a:rPr lang="fr-FR" sz="2800" b="1" i="0" u="none" strike="noStrike" kern="1200" cap="none" spc="0" baseline="0" dirty="0">
                <a:uFillTx/>
                <a:latin typeface="Calibri" pitchFamily="34"/>
                <a:cs typeface="Arial"/>
              </a:rPr>
              <a:t> </a:t>
            </a:r>
            <a:r>
              <a:rPr lang="fr-FR" sz="2800" b="1" i="0" u="none" strike="noStrike" kern="1200" cap="none" spc="0" baseline="0" dirty="0">
                <a:solidFill>
                  <a:srgbClr val="FF0000"/>
                </a:solidFill>
                <a:uFillTx/>
                <a:latin typeface="Calibri" pitchFamily="34"/>
                <a:cs typeface="Arial"/>
              </a:rPr>
              <a:t>poutres </a:t>
            </a:r>
            <a:r>
              <a:rPr lang="fr-FR" sz="2800" b="0" i="0" u="none" strike="noStrike" kern="1200" cap="none" spc="0" baseline="0" dirty="0">
                <a:solidFill>
                  <a:srgbClr val="000000"/>
                </a:solidFill>
                <a:uFillTx/>
                <a:latin typeface="Calibri" pitchFamily="34"/>
                <a:cs typeface="Arial"/>
              </a:rPr>
              <a:t>pour supporter les dalles en permettant de grand dégagement.</a:t>
            </a:r>
          </a:p>
        </p:txBody>
      </p:sp>
      <p:sp>
        <p:nvSpPr>
          <p:cNvPr id="7" name="Rectangle 6"/>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214282" y="1142984"/>
            <a:ext cx="8643998" cy="1200329"/>
          </a:xfrm>
          <a:prstGeom prst="rect">
            <a:avLst/>
          </a:prstGeom>
        </p:spPr>
        <p:txBody>
          <a:bodyPr wrap="square">
            <a:spAutoFit/>
          </a:bodyPr>
          <a:lstStyle/>
          <a:p>
            <a:pPr algn="just"/>
            <a:r>
              <a:rPr lang="fr-FR" sz="2400" dirty="0">
                <a:latin typeface="Calibri" pitchFamily="34" charset="0"/>
                <a:ea typeface="Times New Roman"/>
                <a:cs typeface="Calibri" pitchFamily="34" charset="0"/>
              </a:rPr>
              <a:t>Eléments servant à </a:t>
            </a:r>
            <a:r>
              <a:rPr lang="fr-FR" sz="2400" b="1" dirty="0">
                <a:latin typeface="Calibri" pitchFamily="34" charset="0"/>
                <a:ea typeface="Times New Roman"/>
                <a:cs typeface="Calibri" pitchFamily="34" charset="0"/>
              </a:rPr>
              <a:t>couvrir ou traverser</a:t>
            </a:r>
            <a:r>
              <a:rPr lang="fr-FR" sz="2400" dirty="0">
                <a:latin typeface="Calibri" pitchFamily="34" charset="0"/>
                <a:ea typeface="Times New Roman"/>
                <a:cs typeface="Calibri" pitchFamily="34" charset="0"/>
              </a:rPr>
              <a:t> les espaces et à distribuer les charges vers les éléments porteur. D’allure horizontale, ils fonctionnent essentiellement en </a:t>
            </a:r>
            <a:r>
              <a:rPr lang="fr-FR" sz="2400" b="1" dirty="0">
                <a:latin typeface="Calibri" pitchFamily="34" charset="0"/>
                <a:ea typeface="Times New Roman"/>
                <a:cs typeface="Calibri" pitchFamily="34" charset="0"/>
              </a:rPr>
              <a:t>flexion</a:t>
            </a:r>
            <a:r>
              <a:rPr lang="fr-FR" sz="2400" dirty="0">
                <a:latin typeface="Calibri" pitchFamily="34" charset="0"/>
                <a:ea typeface="Times New Roman"/>
                <a:cs typeface="Calibri" pitchFamily="34" charset="0"/>
              </a:rPr>
              <a:t>.</a:t>
            </a:r>
            <a:endParaRPr lang="fr-FR" sz="2400" dirty="0">
              <a:latin typeface="Calibri" pitchFamily="34" charset="0"/>
              <a:cs typeface="Calibri" pitchFamily="34" charset="0"/>
            </a:endParaRPr>
          </a:p>
        </p:txBody>
      </p:sp>
      <p:pic>
        <p:nvPicPr>
          <p:cNvPr id="10" name="Image 9">
            <a:extLst>
              <a:ext uri="{FF2B5EF4-FFF2-40B4-BE49-F238E27FC236}">
                <a16:creationId xmlns:a16="http://schemas.microsoft.com/office/drawing/2014/main" id="{041D3289-B0DF-4144-A27C-8C12C9A82796}"/>
              </a:ext>
            </a:extLst>
          </p:cNvPr>
          <p:cNvPicPr/>
          <p:nvPr/>
        </p:nvPicPr>
        <p:blipFill>
          <a:blip r:embed="rId3">
            <a:clrChange>
              <a:clrFrom>
                <a:srgbClr val="FBF7F9"/>
              </a:clrFrom>
              <a:clrTo>
                <a:srgbClr val="FBF7F9">
                  <a:alpha val="0"/>
                </a:srgbClr>
              </a:clrTo>
            </a:clrChange>
          </a:blip>
          <a:srcRect t="4762"/>
          <a:stretch>
            <a:fillRect/>
          </a:stretch>
        </p:blipFill>
        <p:spPr>
          <a:xfrm>
            <a:off x="214282" y="4000504"/>
            <a:ext cx="2463894" cy="2000264"/>
          </a:xfrm>
          <a:prstGeom prst="rect">
            <a:avLst/>
          </a:prstGeom>
        </p:spPr>
      </p:pic>
      <p:pic>
        <p:nvPicPr>
          <p:cNvPr id="11" name="Image 10">
            <a:extLst>
              <a:ext uri="{FF2B5EF4-FFF2-40B4-BE49-F238E27FC236}">
                <a16:creationId xmlns:a16="http://schemas.microsoft.com/office/drawing/2014/main" id="{43144DD2-4AC3-4C79-8928-6BCFB402A20E}"/>
              </a:ext>
            </a:extLst>
          </p:cNvPr>
          <p:cNvPicPr>
            <a:picLocks noChangeAspect="1"/>
          </p:cNvPicPr>
          <p:nvPr/>
        </p:nvPicPr>
        <p:blipFill>
          <a:blip r:embed="rId4">
            <a:clrChange>
              <a:clrFrom>
                <a:srgbClr val="FBF7F9"/>
              </a:clrFrom>
              <a:clrTo>
                <a:srgbClr val="FBF7F9">
                  <a:alpha val="0"/>
                </a:srgbClr>
              </a:clrTo>
            </a:clrChange>
          </a:blip>
          <a:stretch>
            <a:fillRect/>
          </a:stretch>
        </p:blipFill>
        <p:spPr>
          <a:xfrm>
            <a:off x="142844" y="3929066"/>
            <a:ext cx="2574761" cy="2071702"/>
          </a:xfrm>
          <a:prstGeom prst="rect">
            <a:avLst/>
          </a:prstGeom>
        </p:spPr>
      </p:pic>
    </p:spTree>
    <p:extLst>
      <p:ext uri="{BB962C8B-B14F-4D97-AF65-F5344CB8AC3E}">
        <p14:creationId xmlns:p14="http://schemas.microsoft.com/office/powerpoint/2010/main" val="274763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Structures Porteuses - Descente de Charges</a:t>
            </a:r>
            <a:endParaRPr lang="fr-BE" dirty="0"/>
          </a:p>
        </p:txBody>
      </p:sp>
      <p:sp>
        <p:nvSpPr>
          <p:cNvPr id="3" name="ZoneTexte 2"/>
          <p:cNvSpPr txBox="1"/>
          <p:nvPr/>
        </p:nvSpPr>
        <p:spPr>
          <a:xfrm>
            <a:off x="714348" y="642918"/>
            <a:ext cx="767236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strike="noStrike" kern="1200" cap="none" spc="0" baseline="0" dirty="0">
                <a:solidFill>
                  <a:srgbClr val="0070C0"/>
                </a:solidFill>
                <a:uFillTx/>
                <a:latin typeface="Calibri" pitchFamily="34"/>
                <a:cs typeface="Arial"/>
              </a:rPr>
              <a:t>a)</a:t>
            </a:r>
            <a:r>
              <a:rPr lang="fr-FR" sz="2800" b="1" u="sng" dirty="0">
                <a:solidFill>
                  <a:srgbClr val="0070C0"/>
                </a:solidFill>
                <a:latin typeface="Calibri"/>
                <a:ea typeface="Times New Roman"/>
                <a:cs typeface="Times New Roman"/>
              </a:rPr>
              <a:t>Fonction ‘’franchir’’ - porteurs horizontaux </a:t>
            </a:r>
            <a:r>
              <a:rPr lang="fr-FR" sz="2800" b="1" i="1" u="sng" strike="noStrike" kern="1200" cap="none" spc="0" baseline="0" dirty="0">
                <a:solidFill>
                  <a:srgbClr val="0070C0"/>
                </a:solidFill>
                <a:uFillTx/>
                <a:latin typeface="Calibri" pitchFamily="34"/>
                <a:cs typeface="Arial"/>
              </a:rPr>
              <a:t>:</a:t>
            </a:r>
          </a:p>
        </p:txBody>
      </p:sp>
      <p:sp>
        <p:nvSpPr>
          <p:cNvPr id="4" name="Rectangle 3"/>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C808CAB6-E279-4035-A8F5-D73F7F7BB211}"/>
              </a:ext>
            </a:extLst>
          </p:cNvPr>
          <p:cNvPicPr>
            <a:picLocks noChangeAspect="1"/>
          </p:cNvPicPr>
          <p:nvPr/>
        </p:nvPicPr>
        <p:blipFill>
          <a:blip r:embed="rId2"/>
          <a:stretch>
            <a:fillRect/>
          </a:stretch>
        </p:blipFill>
        <p:spPr>
          <a:xfrm>
            <a:off x="785786" y="1428736"/>
            <a:ext cx="7858180" cy="4370669"/>
          </a:xfrm>
          <a:prstGeom prst="rect">
            <a:avLst/>
          </a:prstGeom>
        </p:spPr>
      </p:pic>
      <p:pic>
        <p:nvPicPr>
          <p:cNvPr id="6" name="Image 5">
            <a:extLst>
              <a:ext uri="{FF2B5EF4-FFF2-40B4-BE49-F238E27FC236}">
                <a16:creationId xmlns:a16="http://schemas.microsoft.com/office/drawing/2014/main" id="{112C665D-747B-49F2-85FA-A4BC4C70F995}"/>
              </a:ext>
            </a:extLst>
          </p:cNvPr>
          <p:cNvPicPr>
            <a:picLocks noChangeAspect="1"/>
          </p:cNvPicPr>
          <p:nvPr/>
        </p:nvPicPr>
        <p:blipFill>
          <a:blip r:embed="rId3"/>
          <a:stretch>
            <a:fillRect/>
          </a:stretch>
        </p:blipFill>
        <p:spPr>
          <a:xfrm>
            <a:off x="357158" y="1500174"/>
            <a:ext cx="8272046" cy="4496257"/>
          </a:xfrm>
          <a:prstGeom prst="rect">
            <a:avLst/>
          </a:prstGeom>
        </p:spPr>
      </p:pic>
      <p:pic>
        <p:nvPicPr>
          <p:cNvPr id="7" name="Image 6">
            <a:extLst>
              <a:ext uri="{FF2B5EF4-FFF2-40B4-BE49-F238E27FC236}">
                <a16:creationId xmlns:a16="http://schemas.microsoft.com/office/drawing/2014/main" id="{106BA9B7-65E7-4549-9AB9-11C4DD407C2B}"/>
              </a:ext>
            </a:extLst>
          </p:cNvPr>
          <p:cNvPicPr>
            <a:picLocks noChangeAspect="1"/>
          </p:cNvPicPr>
          <p:nvPr/>
        </p:nvPicPr>
        <p:blipFill>
          <a:blip r:embed="rId4"/>
          <a:stretch>
            <a:fillRect/>
          </a:stretch>
        </p:blipFill>
        <p:spPr>
          <a:xfrm>
            <a:off x="285720" y="1357298"/>
            <a:ext cx="8508902" cy="5000660"/>
          </a:xfrm>
          <a:prstGeom prst="rect">
            <a:avLst/>
          </a:prstGeom>
        </p:spPr>
      </p:pic>
      <p:pic>
        <p:nvPicPr>
          <p:cNvPr id="8" name="Image 7">
            <a:extLst>
              <a:ext uri="{FF2B5EF4-FFF2-40B4-BE49-F238E27FC236}">
                <a16:creationId xmlns:a16="http://schemas.microsoft.com/office/drawing/2014/main" id="{52915CEC-5574-4149-B6DE-BFFA1708BFCB}"/>
              </a:ext>
            </a:extLst>
          </p:cNvPr>
          <p:cNvPicPr>
            <a:picLocks noChangeAspect="1"/>
          </p:cNvPicPr>
          <p:nvPr/>
        </p:nvPicPr>
        <p:blipFill>
          <a:blip r:embed="rId5"/>
          <a:stretch>
            <a:fillRect/>
          </a:stretch>
        </p:blipFill>
        <p:spPr>
          <a:xfrm>
            <a:off x="285720" y="1394949"/>
            <a:ext cx="8615560" cy="49630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Structures Porteuses - Descente de Charges</a:t>
            </a:r>
            <a:endParaRPr lang="fr-BE" dirty="0"/>
          </a:p>
        </p:txBody>
      </p:sp>
      <p:sp>
        <p:nvSpPr>
          <p:cNvPr id="3" name="ZoneTexte 2"/>
          <p:cNvSpPr txBox="1"/>
          <p:nvPr/>
        </p:nvSpPr>
        <p:spPr>
          <a:xfrm>
            <a:off x="714348" y="642918"/>
            <a:ext cx="7672366" cy="5232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800" b="1" i="1" u="sng" strike="noStrike" kern="1200" cap="none" spc="0" baseline="0" dirty="0">
                <a:solidFill>
                  <a:srgbClr val="0070C0"/>
                </a:solidFill>
                <a:uFillTx/>
                <a:latin typeface="Calibri" pitchFamily="34"/>
                <a:cs typeface="Arial"/>
              </a:rPr>
              <a:t>a)</a:t>
            </a:r>
            <a:r>
              <a:rPr lang="fr-FR" sz="2800" b="1" u="sng" dirty="0">
                <a:solidFill>
                  <a:srgbClr val="0070C0"/>
                </a:solidFill>
                <a:latin typeface="Calibri"/>
                <a:ea typeface="Times New Roman"/>
                <a:cs typeface="Times New Roman"/>
              </a:rPr>
              <a:t>Fonction ‘’franchir’’ - porteurs horizontaux </a:t>
            </a:r>
            <a:r>
              <a:rPr lang="fr-FR" sz="2800" b="1" i="1" u="sng" strike="noStrike" kern="1200" cap="none" spc="0" baseline="0" dirty="0">
                <a:solidFill>
                  <a:srgbClr val="0070C0"/>
                </a:solidFill>
                <a:uFillTx/>
                <a:latin typeface="Calibri" pitchFamily="34"/>
                <a:cs typeface="Arial"/>
              </a:rPr>
              <a:t>:</a:t>
            </a:r>
          </a:p>
        </p:txBody>
      </p:sp>
      <p:sp>
        <p:nvSpPr>
          <p:cNvPr id="4" name="Rectangle 3"/>
          <p:cNvSpPr/>
          <p:nvPr/>
        </p:nvSpPr>
        <p:spPr>
          <a:xfrm>
            <a:off x="217974" y="169096"/>
            <a:ext cx="3028393" cy="584775"/>
          </a:xfrm>
          <a:prstGeom prst="rect">
            <a:avLst/>
          </a:prstGeom>
        </p:spPr>
        <p:txBody>
          <a:bodyPr wrap="none">
            <a:spAutoFit/>
          </a:bodyPr>
          <a:lstStyle/>
          <a:p>
            <a:pPr algn="just">
              <a:spcAft>
                <a:spcPts val="0"/>
              </a:spcAft>
            </a:pPr>
            <a:r>
              <a:rPr lang="fr-FR" sz="3200" b="1" u="sng" dirty="0">
                <a:latin typeface="Arial" panose="020B0604020202020204" pitchFamily="34" charset="0"/>
                <a:ea typeface="Times New Roman" panose="02020603050405020304" pitchFamily="18" charset="0"/>
                <a:cs typeface="Times New Roman" panose="02020603050405020304" pitchFamily="18" charset="0"/>
              </a:rPr>
              <a:t>1) Définitions :</a:t>
            </a:r>
            <a:endParaRPr lang="fr-FR"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Image 8">
            <a:extLst>
              <a:ext uri="{FF2B5EF4-FFF2-40B4-BE49-F238E27FC236}">
                <a16:creationId xmlns:a16="http://schemas.microsoft.com/office/drawing/2014/main" id="{1C64C95B-0970-4C9A-AD19-07CC11157B29}"/>
              </a:ext>
            </a:extLst>
          </p:cNvPr>
          <p:cNvPicPr>
            <a:picLocks noChangeAspect="1"/>
          </p:cNvPicPr>
          <p:nvPr/>
        </p:nvPicPr>
        <p:blipFill>
          <a:blip r:embed="rId2"/>
          <a:stretch>
            <a:fillRect/>
          </a:stretch>
        </p:blipFill>
        <p:spPr>
          <a:xfrm>
            <a:off x="428596" y="1285860"/>
            <a:ext cx="8300889" cy="4772501"/>
          </a:xfrm>
          <a:prstGeom prst="rect">
            <a:avLst/>
          </a:prstGeom>
        </p:spPr>
      </p:pic>
      <p:pic>
        <p:nvPicPr>
          <p:cNvPr id="10" name="Image 9">
            <a:extLst>
              <a:ext uri="{FF2B5EF4-FFF2-40B4-BE49-F238E27FC236}">
                <a16:creationId xmlns:a16="http://schemas.microsoft.com/office/drawing/2014/main" id="{2F9DC9E6-4E62-4223-9FD2-53CB1338D37D}"/>
              </a:ext>
            </a:extLst>
          </p:cNvPr>
          <p:cNvPicPr>
            <a:picLocks noChangeAspect="1"/>
          </p:cNvPicPr>
          <p:nvPr/>
        </p:nvPicPr>
        <p:blipFill>
          <a:blip r:embed="rId3"/>
          <a:srcRect r="6565"/>
          <a:stretch>
            <a:fillRect/>
          </a:stretch>
        </p:blipFill>
        <p:spPr>
          <a:xfrm>
            <a:off x="214282" y="1285860"/>
            <a:ext cx="8715436" cy="5001076"/>
          </a:xfrm>
          <a:prstGeom prst="rect">
            <a:avLst/>
          </a:prstGeom>
        </p:spPr>
      </p:pic>
      <p:pic>
        <p:nvPicPr>
          <p:cNvPr id="11" name="Image 10">
            <a:extLst>
              <a:ext uri="{FF2B5EF4-FFF2-40B4-BE49-F238E27FC236}">
                <a16:creationId xmlns:a16="http://schemas.microsoft.com/office/drawing/2014/main" id="{7D47434A-3F5D-483B-A28A-4B497A285C1B}"/>
              </a:ext>
            </a:extLst>
          </p:cNvPr>
          <p:cNvPicPr>
            <a:picLocks noChangeAspect="1"/>
          </p:cNvPicPr>
          <p:nvPr/>
        </p:nvPicPr>
        <p:blipFill>
          <a:blip r:embed="rId4"/>
          <a:stretch>
            <a:fillRect/>
          </a:stretch>
        </p:blipFill>
        <p:spPr>
          <a:xfrm>
            <a:off x="214282" y="1285860"/>
            <a:ext cx="8466946" cy="5000660"/>
          </a:xfrm>
          <a:prstGeom prst="rect">
            <a:avLst/>
          </a:prstGeom>
        </p:spPr>
      </p:pic>
      <p:pic>
        <p:nvPicPr>
          <p:cNvPr id="12" name="Image 11">
            <a:extLst>
              <a:ext uri="{FF2B5EF4-FFF2-40B4-BE49-F238E27FC236}">
                <a16:creationId xmlns:a16="http://schemas.microsoft.com/office/drawing/2014/main" id="{97B3CEE9-F930-44B7-8D25-4BDAADB433C8}"/>
              </a:ext>
            </a:extLst>
          </p:cNvPr>
          <p:cNvPicPr>
            <a:picLocks noChangeAspect="1"/>
          </p:cNvPicPr>
          <p:nvPr/>
        </p:nvPicPr>
        <p:blipFill>
          <a:blip r:embed="rId5"/>
          <a:stretch>
            <a:fillRect/>
          </a:stretch>
        </p:blipFill>
        <p:spPr>
          <a:xfrm>
            <a:off x="285720" y="1285860"/>
            <a:ext cx="8572560" cy="4982033"/>
          </a:xfrm>
          <a:prstGeom prst="rect">
            <a:avLst/>
          </a:prstGeom>
        </p:spPr>
      </p:pic>
      <p:pic>
        <p:nvPicPr>
          <p:cNvPr id="13" name="Image 12">
            <a:extLst>
              <a:ext uri="{FF2B5EF4-FFF2-40B4-BE49-F238E27FC236}">
                <a16:creationId xmlns:a16="http://schemas.microsoft.com/office/drawing/2014/main" id="{7456D67C-D74A-433A-903C-17B90960974B}"/>
              </a:ext>
            </a:extLst>
          </p:cNvPr>
          <p:cNvPicPr>
            <a:picLocks noChangeAspect="1"/>
          </p:cNvPicPr>
          <p:nvPr/>
        </p:nvPicPr>
        <p:blipFill>
          <a:blip r:embed="rId6"/>
          <a:stretch>
            <a:fillRect/>
          </a:stretch>
        </p:blipFill>
        <p:spPr>
          <a:xfrm>
            <a:off x="214283" y="1357298"/>
            <a:ext cx="8715436" cy="5000660"/>
          </a:xfrm>
          <a:prstGeom prst="rect">
            <a:avLst/>
          </a:prstGeom>
        </p:spPr>
      </p:pic>
      <p:pic>
        <p:nvPicPr>
          <p:cNvPr id="14" name="Image 13">
            <a:extLst>
              <a:ext uri="{FF2B5EF4-FFF2-40B4-BE49-F238E27FC236}">
                <a16:creationId xmlns:a16="http://schemas.microsoft.com/office/drawing/2014/main" id="{D0603E4C-183A-45BE-9F5C-B2BE51F7F389}"/>
              </a:ext>
            </a:extLst>
          </p:cNvPr>
          <p:cNvPicPr>
            <a:picLocks noChangeAspect="1"/>
          </p:cNvPicPr>
          <p:nvPr/>
        </p:nvPicPr>
        <p:blipFill>
          <a:blip r:embed="rId7"/>
          <a:stretch>
            <a:fillRect/>
          </a:stretch>
        </p:blipFill>
        <p:spPr>
          <a:xfrm>
            <a:off x="214282" y="1357299"/>
            <a:ext cx="8715436" cy="5000659"/>
          </a:xfrm>
          <a:prstGeom prst="rect">
            <a:avLst/>
          </a:prstGeom>
        </p:spPr>
      </p:pic>
      <p:pic>
        <p:nvPicPr>
          <p:cNvPr id="15" name="Image 14">
            <a:extLst>
              <a:ext uri="{FF2B5EF4-FFF2-40B4-BE49-F238E27FC236}">
                <a16:creationId xmlns:a16="http://schemas.microsoft.com/office/drawing/2014/main" id="{2695177E-4758-4A2B-8597-595ADEB4870C}"/>
              </a:ext>
            </a:extLst>
          </p:cNvPr>
          <p:cNvPicPr>
            <a:picLocks noChangeAspect="1"/>
          </p:cNvPicPr>
          <p:nvPr/>
        </p:nvPicPr>
        <p:blipFill>
          <a:blip r:embed="rId8"/>
          <a:stretch>
            <a:fillRect/>
          </a:stretch>
        </p:blipFill>
        <p:spPr>
          <a:xfrm>
            <a:off x="214283" y="1285860"/>
            <a:ext cx="8715435" cy="5134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5584</TotalTime>
  <Words>2114</Words>
  <Application>Microsoft Office PowerPoint</Application>
  <PresentationFormat>Affichage à l'écran (4:3)</PresentationFormat>
  <Paragraphs>247</Paragraphs>
  <Slides>48</Slides>
  <Notes>12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48</vt:i4>
      </vt:variant>
    </vt:vector>
  </HeadingPairs>
  <TitlesOfParts>
    <vt:vector size="57" baseType="lpstr">
      <vt:lpstr>Arial</vt:lpstr>
      <vt:lpstr>Avenir Next LT Pro</vt:lpstr>
      <vt:lpstr>Calibri</vt:lpstr>
      <vt:lpstr>Calisto MT</vt:lpstr>
      <vt:lpstr>Georgia</vt:lpstr>
      <vt:lpstr>Times New Roman</vt:lpstr>
      <vt:lpstr>Wingdings</vt:lpstr>
      <vt:lpstr>Wingdings 2</vt:lpstr>
      <vt:lpstr>Civil</vt:lpstr>
      <vt:lpstr>Architecture, structures et constructions</vt:lpstr>
      <vt:lpstr>Fonctionnement du BTP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Technologique et Eco-Conception</dc:title>
  <dc:creator>Tim</dc:creator>
  <cp:lastModifiedBy>Sti2d ADMIN</cp:lastModifiedBy>
  <cp:revision>316</cp:revision>
  <dcterms:created xsi:type="dcterms:W3CDTF">2015-09-03T08:23:53Z</dcterms:created>
  <dcterms:modified xsi:type="dcterms:W3CDTF">2023-01-23T12:55:55Z</dcterms:modified>
</cp:coreProperties>
</file>