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4" r:id="rId4"/>
    <p:sldId id="27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3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3" autoAdjust="0"/>
  </p:normalViewPr>
  <p:slideViewPr>
    <p:cSldViewPr>
      <p:cViewPr varScale="1">
        <p:scale>
          <a:sx n="104" d="100"/>
          <a:sy n="104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B7709-EA11-46F5-B21D-BB8545DFBA2C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9E15-5A43-4BB5-8F47-A73C1EFAE7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0572-F0BC-4E5A-84D5-A76286144C8D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F33F-5A84-477C-BD12-B2929AEDE4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92704-6F36-40AE-88F3-8C5445FC1EFB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04A0-0FD8-45E2-B546-D5944373E6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B08F-5233-4B00-921D-EDDA78396E6A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512C7-E459-47B1-BB68-94E99F6E0B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2768-6159-47C7-8979-12F7F07E8807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230A-435D-412B-95A3-9A8CC7A935A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9DAA-FA3C-44B9-841A-A638B0A691F7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E14C-B6CE-4A69-9848-866D6B5757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4046-DD82-4838-B8F1-4AD940CA84C7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B5720-BBF5-42E3-83AF-001E8B3BFD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45C7-6EF4-43A3-8AD6-A7B0A0714576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B8C50-F8E2-4F17-943D-A998491ED8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C29B3-199C-4002-A3A6-E03CBD58A90D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93CD-159F-4AF9-9A9B-2D8997C61F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FE3A-9EAB-4125-AA53-1F53E10139BE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FD75D-922F-4371-8856-2EF1D54FAE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7948A-ABA7-4B40-BFD3-5CF4D4C9B84D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C6B98-F7FB-4AC3-A92F-DB456999E3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2064E4-BD41-49F9-9713-80AEF65953FB}" type="datetimeFigureOut">
              <a:rPr lang="fr-FR"/>
              <a:pPr>
                <a:defRPr/>
              </a:pPr>
              <a:t>29/06/2011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CCA43D-C265-4190-A340-AD51C5F92C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2857500" y="1000125"/>
            <a:ext cx="3357563" cy="203041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857500" y="642938"/>
            <a:ext cx="857250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Allocation</a:t>
            </a:r>
            <a:r>
              <a:rPr lang="fr-FR" dirty="0"/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357563" y="1285875"/>
            <a:ext cx="1785937" cy="2762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err="1"/>
              <a:t>Diag</a:t>
            </a:r>
            <a:r>
              <a:rPr lang="fr-FR" sz="1200" dirty="0"/>
              <a:t> d’exigences</a:t>
            </a:r>
          </a:p>
        </p:txBody>
      </p:sp>
      <p:sp>
        <p:nvSpPr>
          <p:cNvPr id="9" name="ZoneTexte 8">
            <a:hlinkClick r:id="rId2" action="ppaction://hlinksldjump"/>
          </p:cNvPr>
          <p:cNvSpPr txBox="1"/>
          <p:nvPr/>
        </p:nvSpPr>
        <p:spPr>
          <a:xfrm>
            <a:off x="3357563" y="1571625"/>
            <a:ext cx="2214562" cy="12001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err="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err="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err="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 err="1"/>
          </a:p>
        </p:txBody>
      </p:sp>
      <p:sp>
        <p:nvSpPr>
          <p:cNvPr id="10" name="ZoneTexte 9"/>
          <p:cNvSpPr txBox="1"/>
          <p:nvPr/>
        </p:nvSpPr>
        <p:spPr>
          <a:xfrm>
            <a:off x="428625" y="3857625"/>
            <a:ext cx="4143375" cy="23082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28625" y="3571875"/>
            <a:ext cx="2643188" cy="2762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 err="1"/>
              <a:t>Diag</a:t>
            </a:r>
            <a:r>
              <a:rPr lang="fr-FR" sz="1200" dirty="0"/>
              <a:t>  comportementaux </a:t>
            </a:r>
          </a:p>
        </p:txBody>
      </p:sp>
      <p:grpSp>
        <p:nvGrpSpPr>
          <p:cNvPr id="13319" name="Groupe 13"/>
          <p:cNvGrpSpPr>
            <a:grpSpLocks/>
          </p:cNvGrpSpPr>
          <p:nvPr/>
        </p:nvGrpSpPr>
        <p:grpSpPr bwMode="auto">
          <a:xfrm>
            <a:off x="571500" y="4143375"/>
            <a:ext cx="1857375" cy="931863"/>
            <a:chOff x="928662" y="3857628"/>
            <a:chExt cx="1857388" cy="932083"/>
          </a:xfrm>
        </p:grpSpPr>
        <p:sp>
          <p:nvSpPr>
            <p:cNvPr id="12" name="ZoneTexte 11"/>
            <p:cNvSpPr txBox="1"/>
            <p:nvPr/>
          </p:nvSpPr>
          <p:spPr>
            <a:xfrm>
              <a:off x="928662" y="3857628"/>
              <a:ext cx="1768487" cy="2762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 err="1"/>
                <a:t>Diag</a:t>
              </a:r>
              <a:r>
                <a:rPr lang="fr-FR" sz="1200" dirty="0"/>
                <a:t> des cas d’utilisation</a:t>
              </a:r>
            </a:p>
          </p:txBody>
        </p:sp>
        <p:sp>
          <p:nvSpPr>
            <p:cNvPr id="13" name="ZoneTexte 12">
              <a:hlinkClick r:id="rId3" action="ppaction://hlinksldjump"/>
            </p:cNvPr>
            <p:cNvSpPr txBox="1"/>
            <p:nvPr/>
          </p:nvSpPr>
          <p:spPr>
            <a:xfrm>
              <a:off x="928662" y="4143445"/>
              <a:ext cx="1857388" cy="6462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</p:grpSp>
      <p:grpSp>
        <p:nvGrpSpPr>
          <p:cNvPr id="13320" name="Groupe 14"/>
          <p:cNvGrpSpPr>
            <a:grpSpLocks/>
          </p:cNvGrpSpPr>
          <p:nvPr/>
        </p:nvGrpSpPr>
        <p:grpSpPr bwMode="auto">
          <a:xfrm>
            <a:off x="2571750" y="4143375"/>
            <a:ext cx="1857375" cy="931863"/>
            <a:chOff x="928662" y="3857628"/>
            <a:chExt cx="1857388" cy="932083"/>
          </a:xfrm>
        </p:grpSpPr>
        <p:sp>
          <p:nvSpPr>
            <p:cNvPr id="16" name="ZoneTexte 15"/>
            <p:cNvSpPr txBox="1"/>
            <p:nvPr/>
          </p:nvSpPr>
          <p:spPr>
            <a:xfrm>
              <a:off x="928662" y="3857628"/>
              <a:ext cx="1357323" cy="2762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 err="1"/>
                <a:t>Diag</a:t>
              </a:r>
              <a:r>
                <a:rPr lang="fr-FR" sz="1200" dirty="0"/>
                <a:t> de séquence</a:t>
              </a:r>
            </a:p>
          </p:txBody>
        </p:sp>
        <p:sp>
          <p:nvSpPr>
            <p:cNvPr id="17" name="ZoneTexte 16">
              <a:hlinkClick r:id="rId4" action="ppaction://hlinksldjump"/>
            </p:cNvPr>
            <p:cNvSpPr txBox="1"/>
            <p:nvPr/>
          </p:nvSpPr>
          <p:spPr>
            <a:xfrm>
              <a:off x="928662" y="4143445"/>
              <a:ext cx="1857388" cy="6462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</p:grpSp>
      <p:grpSp>
        <p:nvGrpSpPr>
          <p:cNvPr id="13321" name="Groupe 17"/>
          <p:cNvGrpSpPr>
            <a:grpSpLocks/>
          </p:cNvGrpSpPr>
          <p:nvPr/>
        </p:nvGrpSpPr>
        <p:grpSpPr bwMode="auto">
          <a:xfrm>
            <a:off x="1285875" y="5143500"/>
            <a:ext cx="1857375" cy="931863"/>
            <a:chOff x="928662" y="3857628"/>
            <a:chExt cx="1857388" cy="932083"/>
          </a:xfrm>
        </p:grpSpPr>
        <p:sp>
          <p:nvSpPr>
            <p:cNvPr id="19" name="ZoneTexte 18"/>
            <p:cNvSpPr txBox="1"/>
            <p:nvPr/>
          </p:nvSpPr>
          <p:spPr>
            <a:xfrm>
              <a:off x="928662" y="3857628"/>
              <a:ext cx="1000132" cy="2762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 err="1"/>
                <a:t>Diag</a:t>
              </a:r>
              <a:r>
                <a:rPr lang="fr-FR" sz="1200" dirty="0"/>
                <a:t> d’états</a:t>
              </a:r>
            </a:p>
          </p:txBody>
        </p:sp>
        <p:sp>
          <p:nvSpPr>
            <p:cNvPr id="20" name="ZoneTexte 19">
              <a:hlinkClick r:id="rId5" action="ppaction://hlinksldjump"/>
            </p:cNvPr>
            <p:cNvSpPr txBox="1"/>
            <p:nvPr/>
          </p:nvSpPr>
          <p:spPr>
            <a:xfrm>
              <a:off x="928662" y="4143445"/>
              <a:ext cx="1857388" cy="6462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</p:txBody>
        </p:sp>
      </p:grpSp>
      <p:grpSp>
        <p:nvGrpSpPr>
          <p:cNvPr id="13322" name="Groupe 25"/>
          <p:cNvGrpSpPr>
            <a:grpSpLocks/>
          </p:cNvGrpSpPr>
          <p:nvPr/>
        </p:nvGrpSpPr>
        <p:grpSpPr bwMode="auto">
          <a:xfrm>
            <a:off x="5143500" y="3786188"/>
            <a:ext cx="3571875" cy="2308225"/>
            <a:chOff x="5286380" y="3152001"/>
            <a:chExt cx="3571900" cy="2308326"/>
          </a:xfrm>
        </p:grpSpPr>
        <p:sp>
          <p:nvSpPr>
            <p:cNvPr id="21" name="ZoneTexte 20"/>
            <p:cNvSpPr txBox="1"/>
            <p:nvPr/>
          </p:nvSpPr>
          <p:spPr>
            <a:xfrm>
              <a:off x="5286380" y="3428238"/>
              <a:ext cx="3571900" cy="203208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 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5286380" y="3152001"/>
              <a:ext cx="1285884" cy="2762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 err="1"/>
                <a:t>Diag</a:t>
              </a:r>
              <a:r>
                <a:rPr lang="fr-FR" sz="1200" dirty="0"/>
                <a:t> structurels</a:t>
              </a:r>
              <a:endParaRPr lang="fr-FR" dirty="0"/>
            </a:p>
          </p:txBody>
        </p:sp>
      </p:grpSp>
      <p:grpSp>
        <p:nvGrpSpPr>
          <p:cNvPr id="13323" name="Groupe 24"/>
          <p:cNvGrpSpPr>
            <a:grpSpLocks/>
          </p:cNvGrpSpPr>
          <p:nvPr/>
        </p:nvGrpSpPr>
        <p:grpSpPr bwMode="auto">
          <a:xfrm>
            <a:off x="5643563" y="4286250"/>
            <a:ext cx="2214562" cy="1485900"/>
            <a:chOff x="6572264" y="1357298"/>
            <a:chExt cx="2214578" cy="1486081"/>
          </a:xfrm>
        </p:grpSpPr>
        <p:sp>
          <p:nvSpPr>
            <p:cNvPr id="23" name="ZoneTexte 22"/>
            <p:cNvSpPr txBox="1"/>
            <p:nvPr/>
          </p:nvSpPr>
          <p:spPr>
            <a:xfrm>
              <a:off x="6572264" y="1357298"/>
              <a:ext cx="1928826" cy="27625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 err="1"/>
                <a:t>Diag</a:t>
              </a:r>
              <a:r>
                <a:rPr lang="fr-FR" sz="1200" dirty="0"/>
                <a:t> de définition des blocs</a:t>
              </a:r>
            </a:p>
          </p:txBody>
        </p:sp>
        <p:sp>
          <p:nvSpPr>
            <p:cNvPr id="24" name="ZoneTexte 23">
              <a:hlinkClick r:id="rId6" action="ppaction://hlinksldjump"/>
            </p:cNvPr>
            <p:cNvSpPr txBox="1"/>
            <p:nvPr/>
          </p:nvSpPr>
          <p:spPr>
            <a:xfrm>
              <a:off x="6572264" y="1643083"/>
              <a:ext cx="2214578" cy="12002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 err="1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 err="1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 err="1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dirty="0" err="1"/>
            </a:p>
          </p:txBody>
        </p:sp>
      </p:grpSp>
      <p:sp>
        <p:nvSpPr>
          <p:cNvPr id="13324" name="ZoneTexte 37"/>
          <p:cNvSpPr txBox="1"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latin typeface="Calibri" pitchFamily="34" charset="0"/>
              </a:rPr>
              <a:t>Serrure biométrique</a:t>
            </a:r>
          </a:p>
        </p:txBody>
      </p:sp>
      <p:sp>
        <p:nvSpPr>
          <p:cNvPr id="39" name="Bouton d'action : Fin 38">
            <a:hlinkClick r:id="" action="ppaction://hlinkshowjump?jump=endshow" highlightClick="1"/>
          </p:cNvPr>
          <p:cNvSpPr/>
          <p:nvPr/>
        </p:nvSpPr>
        <p:spPr>
          <a:xfrm>
            <a:off x="7848600" y="6381750"/>
            <a:ext cx="1295400" cy="4762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e 25"/>
          <p:cNvGrpSpPr>
            <a:grpSpLocks/>
          </p:cNvGrpSpPr>
          <p:nvPr/>
        </p:nvGrpSpPr>
        <p:grpSpPr bwMode="auto">
          <a:xfrm>
            <a:off x="2268538" y="836613"/>
            <a:ext cx="4895850" cy="1439862"/>
            <a:chOff x="571472" y="428604"/>
            <a:chExt cx="8072494" cy="1422514"/>
          </a:xfrm>
        </p:grpSpPr>
        <p:sp>
          <p:nvSpPr>
            <p:cNvPr id="27" name="ZoneTexte 26"/>
            <p:cNvSpPr txBox="1"/>
            <p:nvPr/>
          </p:nvSpPr>
          <p:spPr>
            <a:xfrm>
              <a:off x="571472" y="428604"/>
              <a:ext cx="8072494" cy="45639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Sortir de la zone sécurisée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71472" y="852065"/>
              <a:ext cx="8072494" cy="99905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La sortie est libre. Par mesure de sécurité, la serrure se déverrouille automatiquement lorsqu’une personne quelconque actionne la béquille intérieure 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5 »</a:t>
              </a:r>
            </a:p>
          </p:txBody>
        </p:sp>
      </p:grpSp>
      <p:cxnSp>
        <p:nvCxnSpPr>
          <p:cNvPr id="29" name="Connecteur droit avec flèche 28"/>
          <p:cNvCxnSpPr>
            <a:stCxn id="30" idx="0"/>
          </p:cNvCxnSpPr>
          <p:nvPr/>
        </p:nvCxnSpPr>
        <p:spPr>
          <a:xfrm rot="16200000" flipV="1">
            <a:off x="2551113" y="2582862"/>
            <a:ext cx="647700" cy="952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411413" y="2924175"/>
            <a:ext cx="936625" cy="30003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Le palpeur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651500" y="2924175"/>
            <a:ext cx="1854200" cy="27781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La béquille intérieure</a:t>
            </a:r>
          </a:p>
        </p:txBody>
      </p:sp>
      <p:cxnSp>
        <p:nvCxnSpPr>
          <p:cNvPr id="32" name="Connecteur droit avec flèche 31"/>
          <p:cNvCxnSpPr>
            <a:stCxn id="31" idx="0"/>
          </p:cNvCxnSpPr>
          <p:nvPr/>
        </p:nvCxnSpPr>
        <p:spPr>
          <a:xfrm rot="16200000" flipV="1">
            <a:off x="6249988" y="2595562"/>
            <a:ext cx="647700" cy="952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492500" y="2924175"/>
            <a:ext cx="981075" cy="482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Plaque guide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597400" y="2924175"/>
            <a:ext cx="911225" cy="482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Les ressorts</a:t>
            </a:r>
          </a:p>
        </p:txBody>
      </p:sp>
      <p:cxnSp>
        <p:nvCxnSpPr>
          <p:cNvPr id="39" name="Connecteur droit avec flèche 38"/>
          <p:cNvCxnSpPr/>
          <p:nvPr/>
        </p:nvCxnSpPr>
        <p:spPr>
          <a:xfrm rot="5400000" flipH="1" flipV="1">
            <a:off x="4697413" y="2592387"/>
            <a:ext cx="647700" cy="1587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16200000" flipV="1">
            <a:off x="3678238" y="2593975"/>
            <a:ext cx="647700" cy="1270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Bouton d'action : Retour 48">
            <a:hlinkClick r:id="" action="ppaction://hlinkshowjump?jump=lastslideviewed" highlightClick="1"/>
          </p:cNvPr>
          <p:cNvSpPr/>
          <p:nvPr/>
        </p:nvSpPr>
        <p:spPr>
          <a:xfrm>
            <a:off x="7956550" y="6308725"/>
            <a:ext cx="1187450" cy="5492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en angle 7"/>
          <p:cNvCxnSpPr>
            <a:endCxn id="3" idx="0"/>
          </p:cNvCxnSpPr>
          <p:nvPr/>
        </p:nvCxnSpPr>
        <p:spPr>
          <a:xfrm rot="5400000">
            <a:off x="2196306" y="1696244"/>
            <a:ext cx="1643063" cy="1393825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en angle 8"/>
          <p:cNvCxnSpPr/>
          <p:nvPr/>
        </p:nvCxnSpPr>
        <p:spPr>
          <a:xfrm rot="16200000" flipH="1">
            <a:off x="5161756" y="1696244"/>
            <a:ext cx="1643063" cy="1393825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13" idx="0"/>
            <a:endCxn id="22" idx="2"/>
          </p:cNvCxnSpPr>
          <p:nvPr/>
        </p:nvCxnSpPr>
        <p:spPr>
          <a:xfrm rot="5400000" flipH="1" flipV="1">
            <a:off x="2196307" y="4941094"/>
            <a:ext cx="1295400" cy="158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051050" y="5589588"/>
            <a:ext cx="1584325" cy="2762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Lecteur d’empreintes</a:t>
            </a:r>
          </a:p>
        </p:txBody>
      </p:sp>
      <p:grpSp>
        <p:nvGrpSpPr>
          <p:cNvPr id="23557" name="Group 18"/>
          <p:cNvGrpSpPr>
            <a:grpSpLocks/>
          </p:cNvGrpSpPr>
          <p:nvPr/>
        </p:nvGrpSpPr>
        <p:grpSpPr bwMode="auto">
          <a:xfrm>
            <a:off x="3132138" y="404813"/>
            <a:ext cx="2786062" cy="1458912"/>
            <a:chOff x="1973" y="255"/>
            <a:chExt cx="1755" cy="919"/>
          </a:xfrm>
        </p:grpSpPr>
        <p:sp>
          <p:nvSpPr>
            <p:cNvPr id="15" name="ZoneTexte 14"/>
            <p:cNvSpPr txBox="1"/>
            <p:nvPr/>
          </p:nvSpPr>
          <p:spPr>
            <a:xfrm>
              <a:off x="1973" y="255"/>
              <a:ext cx="1755" cy="30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Enrôler une empreinte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973" y="525"/>
              <a:ext cx="1755" cy="64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Seuls les administrateurs ont le la possibilité de gérer les droits d’entrée 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6 »</a:t>
              </a:r>
            </a:p>
          </p:txBody>
        </p:sp>
      </p:grpSp>
      <p:grpSp>
        <p:nvGrpSpPr>
          <p:cNvPr id="23558" name="Groupe 16"/>
          <p:cNvGrpSpPr>
            <a:grpSpLocks/>
          </p:cNvGrpSpPr>
          <p:nvPr/>
        </p:nvGrpSpPr>
        <p:grpSpPr bwMode="auto">
          <a:xfrm>
            <a:off x="5724525" y="3213100"/>
            <a:ext cx="3095625" cy="1258888"/>
            <a:chOff x="571472" y="428604"/>
            <a:chExt cx="8072494" cy="1244191"/>
          </a:xfrm>
        </p:grpSpPr>
        <p:sp>
          <p:nvSpPr>
            <p:cNvPr id="18" name="ZoneTexte 17"/>
            <p:cNvSpPr txBox="1"/>
            <p:nvPr/>
          </p:nvSpPr>
          <p:spPr>
            <a:xfrm>
              <a:off x="571472" y="428604"/>
              <a:ext cx="8072494" cy="4612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Stocker l’empreinte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71472" y="852225"/>
              <a:ext cx="8072494" cy="82057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Les empreintes sont stocker dans un endroit protégé 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6.2 »</a:t>
              </a:r>
            </a:p>
          </p:txBody>
        </p:sp>
      </p:grpSp>
      <p:grpSp>
        <p:nvGrpSpPr>
          <p:cNvPr id="23559" name="Groupe 19"/>
          <p:cNvGrpSpPr>
            <a:grpSpLocks/>
          </p:cNvGrpSpPr>
          <p:nvPr/>
        </p:nvGrpSpPr>
        <p:grpSpPr bwMode="auto">
          <a:xfrm>
            <a:off x="250825" y="3213100"/>
            <a:ext cx="5184775" cy="1079500"/>
            <a:chOff x="571472" y="428604"/>
            <a:chExt cx="8072494" cy="1066886"/>
          </a:xfrm>
        </p:grpSpPr>
        <p:sp>
          <p:nvSpPr>
            <p:cNvPr id="21" name="ZoneTexte 20"/>
            <p:cNvSpPr txBox="1"/>
            <p:nvPr/>
          </p:nvSpPr>
          <p:spPr>
            <a:xfrm>
              <a:off x="571472" y="428604"/>
              <a:ext cx="8072494" cy="6385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Lire l’empreinte de  l’administrateur puis celle de la personne autorisée à entrer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571472" y="852221"/>
              <a:ext cx="8072494" cy="64327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faut suivre une procédure particulière pour gérer les droits»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6.1 »</a:t>
              </a:r>
            </a:p>
          </p:txBody>
        </p:sp>
      </p:grpSp>
      <p:cxnSp>
        <p:nvCxnSpPr>
          <p:cNvPr id="149" name="Connecteur droit avec flèche 148"/>
          <p:cNvCxnSpPr>
            <a:stCxn id="150" idx="0"/>
            <a:endCxn id="19" idx="2"/>
          </p:cNvCxnSpPr>
          <p:nvPr/>
        </p:nvCxnSpPr>
        <p:spPr>
          <a:xfrm rot="16200000" flipV="1">
            <a:off x="6713538" y="5030788"/>
            <a:ext cx="1117600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ZoneTexte 149"/>
          <p:cNvSpPr txBox="1"/>
          <p:nvPr/>
        </p:nvSpPr>
        <p:spPr>
          <a:xfrm>
            <a:off x="6875463" y="5589588"/>
            <a:ext cx="865187" cy="2762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Mémoire</a:t>
            </a:r>
          </a:p>
        </p:txBody>
      </p:sp>
      <p:sp>
        <p:nvSpPr>
          <p:cNvPr id="156" name="Bouton d'action : Retour 155">
            <a:hlinkClick r:id="" action="ppaction://hlinkshowjump?jump=lastslideviewed" highlightClick="1"/>
          </p:cNvPr>
          <p:cNvSpPr/>
          <p:nvPr/>
        </p:nvSpPr>
        <p:spPr>
          <a:xfrm>
            <a:off x="7956550" y="6308725"/>
            <a:ext cx="1187450" cy="5492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56"/>
          <p:cNvGrpSpPr>
            <a:grpSpLocks/>
          </p:cNvGrpSpPr>
          <p:nvPr/>
        </p:nvGrpSpPr>
        <p:grpSpPr bwMode="auto">
          <a:xfrm>
            <a:off x="71438" y="485775"/>
            <a:ext cx="8929687" cy="6303963"/>
            <a:chOff x="45" y="306"/>
            <a:chExt cx="5625" cy="3971"/>
          </a:xfrm>
        </p:grpSpPr>
        <p:sp>
          <p:nvSpPr>
            <p:cNvPr id="51" name="ZoneTexte 50"/>
            <p:cNvSpPr txBox="1"/>
            <p:nvPr/>
          </p:nvSpPr>
          <p:spPr>
            <a:xfrm>
              <a:off x="5012" y="3038"/>
              <a:ext cx="658" cy="1239"/>
            </a:xfrm>
            <a:prstGeom prst="rect">
              <a:avLst/>
            </a:prstGeom>
            <a:ln w="9525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Description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L’axe de noix lie, avec l’aide du moteur, les deux noix entre elles. La noix extérieure peut donc déverrouiller la serrure</a:t>
              </a:r>
            </a:p>
          </p:txBody>
        </p:sp>
        <p:sp>
          <p:nvSpPr>
            <p:cNvPr id="2" name="ZoneTexte 1">
              <a:hlinkClick r:id="rId2" action="ppaction://hlinksldjump"/>
            </p:cNvPr>
            <p:cNvSpPr txBox="1"/>
            <p:nvPr/>
          </p:nvSpPr>
          <p:spPr>
            <a:xfrm>
              <a:off x="1338" y="306"/>
              <a:ext cx="3220" cy="145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dirty="0"/>
                <a:t>Serrure biométrique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 Lecture de l’empreinte{in}		            	                    </a:t>
              </a:r>
              <a:r>
                <a:rPr lang="fr-FR" sz="1100" dirty="0"/>
                <a:t>Bip{out}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Action sur la béquille intérieure{in} 	                              Flash lumineux{out}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2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Action sur la béquille extérieure {in}                                           Voyant état batterie {out}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Détection chambranle {in}          		                                Porte ouverte {out}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			                           Porte verrouillée {out}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/>
                <a:t>     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1305" y="629"/>
              <a:ext cx="90" cy="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14" y="629"/>
              <a:ext cx="90" cy="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514" y="854"/>
              <a:ext cx="90" cy="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14" y="1079"/>
              <a:ext cx="90" cy="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" name="Losange 10"/>
            <p:cNvSpPr/>
            <p:nvPr/>
          </p:nvSpPr>
          <p:spPr>
            <a:xfrm>
              <a:off x="1973" y="1752"/>
              <a:ext cx="90" cy="135"/>
            </a:xfrm>
            <a:prstGeom prst="diamond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" name="Losange 11"/>
            <p:cNvSpPr/>
            <p:nvPr/>
          </p:nvSpPr>
          <p:spPr>
            <a:xfrm>
              <a:off x="2381" y="1752"/>
              <a:ext cx="90" cy="135"/>
            </a:xfrm>
            <a:prstGeom prst="diamond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3" name="Losange 12"/>
            <p:cNvSpPr/>
            <p:nvPr/>
          </p:nvSpPr>
          <p:spPr>
            <a:xfrm>
              <a:off x="2789" y="1752"/>
              <a:ext cx="90" cy="135"/>
            </a:xfrm>
            <a:prstGeom prst="diamond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4" name="Losange 13"/>
            <p:cNvSpPr/>
            <p:nvPr/>
          </p:nvSpPr>
          <p:spPr>
            <a:xfrm>
              <a:off x="3515" y="1752"/>
              <a:ext cx="90" cy="135"/>
            </a:xfrm>
            <a:prstGeom prst="diamond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5" name="Losange 14"/>
            <p:cNvSpPr/>
            <p:nvPr/>
          </p:nvSpPr>
          <p:spPr>
            <a:xfrm>
              <a:off x="3923" y="1752"/>
              <a:ext cx="90" cy="135"/>
            </a:xfrm>
            <a:prstGeom prst="diamond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5" y="2612"/>
              <a:ext cx="612" cy="3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Acquisition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68" y="3112"/>
              <a:ext cx="589" cy="814"/>
            </a:xfrm>
            <a:prstGeom prst="rect">
              <a:avLst/>
            </a:prstGeom>
            <a:ln w="9525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Description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Lecture des empreinte digitale pour les comparer avec celle stockées</a:t>
              </a:r>
            </a:p>
          </p:txBody>
        </p:sp>
        <p:cxnSp>
          <p:nvCxnSpPr>
            <p:cNvPr id="24592" name="Connecteur droit 18"/>
            <p:cNvCxnSpPr>
              <a:cxnSpLocks noChangeShapeType="1"/>
              <a:stCxn id="16" idx="2"/>
              <a:endCxn id="17" idx="0"/>
            </p:cNvCxnSpPr>
            <p:nvPr/>
          </p:nvCxnSpPr>
          <p:spPr bwMode="auto">
            <a:xfrm>
              <a:off x="351" y="2924"/>
              <a:ext cx="12" cy="188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35" name="ZoneTexte 34"/>
            <p:cNvSpPr txBox="1"/>
            <p:nvPr/>
          </p:nvSpPr>
          <p:spPr>
            <a:xfrm>
              <a:off x="703" y="2613"/>
              <a:ext cx="635" cy="4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Stockage énergie 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703" y="3112"/>
              <a:ext cx="635" cy="921"/>
            </a:xfrm>
            <a:prstGeom prst="rect">
              <a:avLst/>
            </a:prstGeom>
            <a:ln w="9525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Description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La serrure est autonome, il faut une réserve d’énergie pour qu’elle fonctionne</a:t>
              </a:r>
            </a:p>
          </p:txBody>
        </p:sp>
        <p:cxnSp>
          <p:nvCxnSpPr>
            <p:cNvPr id="24595" name="Connecteur droit 36"/>
            <p:cNvCxnSpPr>
              <a:cxnSpLocks noChangeShapeType="1"/>
              <a:stCxn id="35" idx="2"/>
              <a:endCxn id="36" idx="0"/>
            </p:cNvCxnSpPr>
            <p:nvPr/>
          </p:nvCxnSpPr>
          <p:spPr bwMode="auto">
            <a:xfrm>
              <a:off x="1021" y="3040"/>
              <a:ext cx="0" cy="7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38" name="ZoneTexte 37"/>
            <p:cNvSpPr txBox="1"/>
            <p:nvPr/>
          </p:nvSpPr>
          <p:spPr>
            <a:xfrm>
              <a:off x="1383" y="2613"/>
              <a:ext cx="635" cy="3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Gestion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1383" y="3112"/>
              <a:ext cx="625" cy="708"/>
            </a:xfrm>
            <a:prstGeom prst="rect">
              <a:avLst/>
            </a:prstGeom>
            <a:noFill/>
            <a:ln w="9525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Description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Ce block gérer le traitement des informations .</a:t>
              </a:r>
            </a:p>
          </p:txBody>
        </p:sp>
        <p:cxnSp>
          <p:nvCxnSpPr>
            <p:cNvPr id="24598" name="Connecteur droit 39"/>
            <p:cNvCxnSpPr>
              <a:cxnSpLocks noChangeShapeType="1"/>
              <a:stCxn id="38" idx="2"/>
              <a:endCxn id="39" idx="0"/>
            </p:cNvCxnSpPr>
            <p:nvPr/>
          </p:nvCxnSpPr>
          <p:spPr bwMode="auto">
            <a:xfrm flipH="1">
              <a:off x="1696" y="2925"/>
              <a:ext cx="5" cy="18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41" name="ZoneTexte 40"/>
            <p:cNvSpPr txBox="1"/>
            <p:nvPr/>
          </p:nvSpPr>
          <p:spPr>
            <a:xfrm>
              <a:off x="2109" y="2613"/>
              <a:ext cx="632" cy="3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Verrouillage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109" y="3067"/>
              <a:ext cx="632" cy="1134"/>
            </a:xfrm>
            <a:prstGeom prst="rect">
              <a:avLst/>
            </a:prstGeom>
            <a:ln w="9525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Description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Lorsque la porte est claquée, le palpeur la verrouille automatiquement en libérant les deux pênes. </a:t>
              </a:r>
            </a:p>
          </p:txBody>
        </p:sp>
        <p:cxnSp>
          <p:nvCxnSpPr>
            <p:cNvPr id="24601" name="Connecteur droit 42"/>
            <p:cNvCxnSpPr>
              <a:cxnSpLocks noChangeShapeType="1"/>
              <a:stCxn id="41" idx="2"/>
              <a:endCxn id="42" idx="0"/>
            </p:cNvCxnSpPr>
            <p:nvPr/>
          </p:nvCxnSpPr>
          <p:spPr bwMode="auto">
            <a:xfrm>
              <a:off x="2425" y="2925"/>
              <a:ext cx="0" cy="14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44" name="ZoneTexte 43"/>
            <p:cNvSpPr txBox="1"/>
            <p:nvPr/>
          </p:nvSpPr>
          <p:spPr>
            <a:xfrm>
              <a:off x="3560" y="2613"/>
              <a:ext cx="629" cy="4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Béquille intérieure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3560" y="3112"/>
              <a:ext cx="635" cy="1134"/>
            </a:xfrm>
            <a:prstGeom prst="rect">
              <a:avLst/>
            </a:prstGeom>
            <a:ln w="9525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Description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Elle déverrouille la serrure sans qu’une autorisation soit demandée (sortie de sécurité)</a:t>
              </a:r>
            </a:p>
          </p:txBody>
        </p:sp>
        <p:cxnSp>
          <p:nvCxnSpPr>
            <p:cNvPr id="24604" name="Connecteur droit 45"/>
            <p:cNvCxnSpPr>
              <a:cxnSpLocks noChangeShapeType="1"/>
              <a:stCxn id="44" idx="2"/>
              <a:endCxn id="45" idx="0"/>
            </p:cNvCxnSpPr>
            <p:nvPr/>
          </p:nvCxnSpPr>
          <p:spPr bwMode="auto">
            <a:xfrm>
              <a:off x="3875" y="3040"/>
              <a:ext cx="3" cy="7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47" name="ZoneTexte 46"/>
            <p:cNvSpPr txBox="1"/>
            <p:nvPr/>
          </p:nvSpPr>
          <p:spPr>
            <a:xfrm>
              <a:off x="4286" y="2613"/>
              <a:ext cx="629" cy="4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Béquille extérieure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4286" y="3112"/>
              <a:ext cx="629" cy="1134"/>
            </a:xfrm>
            <a:prstGeom prst="rect">
              <a:avLst/>
            </a:prstGeom>
            <a:ln w="9525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Description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Elle n’agit sur rien (elle tourne dans le vide) sauf si l’empreinte est reconnue et que les deux noix sont liées</a:t>
              </a:r>
            </a:p>
          </p:txBody>
        </p:sp>
        <p:cxnSp>
          <p:nvCxnSpPr>
            <p:cNvPr id="24607" name="Connecteur droit 48"/>
            <p:cNvCxnSpPr>
              <a:cxnSpLocks noChangeShapeType="1"/>
              <a:stCxn id="47" idx="2"/>
              <a:endCxn id="48" idx="0"/>
            </p:cNvCxnSpPr>
            <p:nvPr/>
          </p:nvCxnSpPr>
          <p:spPr bwMode="auto">
            <a:xfrm>
              <a:off x="4601" y="3040"/>
              <a:ext cx="0" cy="7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50" name="ZoneTexte 49"/>
            <p:cNvSpPr txBox="1"/>
            <p:nvPr/>
          </p:nvSpPr>
          <p:spPr>
            <a:xfrm>
              <a:off x="5012" y="2612"/>
              <a:ext cx="658" cy="3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Lier les noix</a:t>
              </a:r>
            </a:p>
          </p:txBody>
        </p:sp>
        <p:cxnSp>
          <p:nvCxnSpPr>
            <p:cNvPr id="24609" name="Connecteur droit 51"/>
            <p:cNvCxnSpPr>
              <a:cxnSpLocks noChangeShapeType="1"/>
              <a:stCxn id="50" idx="2"/>
              <a:endCxn id="51" idx="0"/>
            </p:cNvCxnSpPr>
            <p:nvPr/>
          </p:nvCxnSpPr>
          <p:spPr bwMode="auto">
            <a:xfrm>
              <a:off x="5341" y="2924"/>
              <a:ext cx="0" cy="11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53" name="Losange 52"/>
            <p:cNvSpPr/>
            <p:nvPr/>
          </p:nvSpPr>
          <p:spPr>
            <a:xfrm>
              <a:off x="4331" y="1752"/>
              <a:ext cx="90" cy="135"/>
            </a:xfrm>
            <a:prstGeom prst="diamond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cxnSp>
          <p:nvCxnSpPr>
            <p:cNvPr id="24611" name="Connecteur en angle 63"/>
            <p:cNvCxnSpPr>
              <a:cxnSpLocks noChangeShapeType="1"/>
              <a:stCxn id="35" idx="0"/>
              <a:endCxn id="11" idx="2"/>
            </p:cNvCxnSpPr>
            <p:nvPr/>
          </p:nvCxnSpPr>
          <p:spPr bwMode="auto">
            <a:xfrm rot="-5400000">
              <a:off x="1165" y="1751"/>
              <a:ext cx="710" cy="997"/>
            </a:xfrm>
            <a:prstGeom prst="bentConnector3">
              <a:avLst>
                <a:gd name="adj1" fmla="val 50000"/>
              </a:avLst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4612" name="Connecteur en angle 67"/>
            <p:cNvCxnSpPr>
              <a:cxnSpLocks noChangeShapeType="1"/>
            </p:cNvCxnSpPr>
            <p:nvPr/>
          </p:nvCxnSpPr>
          <p:spPr bwMode="auto">
            <a:xfrm rot="5400000" flipH="1" flipV="1">
              <a:off x="1678" y="1865"/>
              <a:ext cx="726" cy="771"/>
            </a:xfrm>
            <a:prstGeom prst="bentConnector3">
              <a:avLst>
                <a:gd name="adj1" fmla="val 31815"/>
              </a:avLst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4613" name="Connecteur en angle 70"/>
            <p:cNvCxnSpPr>
              <a:cxnSpLocks noChangeShapeType="1"/>
              <a:stCxn id="41" idx="0"/>
              <a:endCxn id="13" idx="2"/>
            </p:cNvCxnSpPr>
            <p:nvPr/>
          </p:nvCxnSpPr>
          <p:spPr bwMode="auto">
            <a:xfrm rot="-5400000">
              <a:off x="2275" y="2045"/>
              <a:ext cx="710" cy="409"/>
            </a:xfrm>
            <a:prstGeom prst="bentConnector3">
              <a:avLst>
                <a:gd name="adj1" fmla="val 14366"/>
              </a:avLst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4614" name="Connecteur en angle 72"/>
            <p:cNvCxnSpPr>
              <a:cxnSpLocks noChangeShapeType="1"/>
            </p:cNvCxnSpPr>
            <p:nvPr/>
          </p:nvCxnSpPr>
          <p:spPr bwMode="auto">
            <a:xfrm rot="16200000" flipV="1">
              <a:off x="3400" y="2048"/>
              <a:ext cx="726" cy="406"/>
            </a:xfrm>
            <a:prstGeom prst="bentConnector3">
              <a:avLst>
                <a:gd name="adj1" fmla="val 28097"/>
              </a:avLst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4615" name="Connecteur en angle 74"/>
            <p:cNvCxnSpPr>
              <a:cxnSpLocks noChangeShapeType="1"/>
              <a:stCxn id="47" idx="0"/>
              <a:endCxn id="15" idx="2"/>
            </p:cNvCxnSpPr>
            <p:nvPr/>
          </p:nvCxnSpPr>
          <p:spPr bwMode="auto">
            <a:xfrm rot="5400000" flipH="1">
              <a:off x="3930" y="1933"/>
              <a:ext cx="710" cy="633"/>
            </a:xfrm>
            <a:prstGeom prst="bentConnector3">
              <a:avLst>
                <a:gd name="adj1" fmla="val 40139"/>
              </a:avLst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4616" name="Connecteur en angle 76"/>
            <p:cNvCxnSpPr>
              <a:cxnSpLocks noChangeShapeType="1"/>
              <a:stCxn id="50" idx="0"/>
              <a:endCxn id="53" idx="2"/>
            </p:cNvCxnSpPr>
            <p:nvPr/>
          </p:nvCxnSpPr>
          <p:spPr bwMode="auto">
            <a:xfrm rot="5400000" flipH="1">
              <a:off x="4504" y="1767"/>
              <a:ext cx="709" cy="965"/>
            </a:xfrm>
            <a:prstGeom prst="bentConnector3">
              <a:avLst>
                <a:gd name="adj1" fmla="val 50069"/>
              </a:avLst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55" name="Losange 54"/>
            <p:cNvSpPr/>
            <p:nvPr/>
          </p:nvSpPr>
          <p:spPr>
            <a:xfrm>
              <a:off x="1565" y="1752"/>
              <a:ext cx="90" cy="135"/>
            </a:xfrm>
            <a:prstGeom prst="diamond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292" y="845"/>
              <a:ext cx="90" cy="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92" y="1071"/>
              <a:ext cx="90" cy="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292" y="1298"/>
              <a:ext cx="90" cy="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14" y="1298"/>
              <a:ext cx="90" cy="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513" y="1480"/>
              <a:ext cx="90" cy="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5" name="Losange 124"/>
            <p:cNvSpPr/>
            <p:nvPr/>
          </p:nvSpPr>
          <p:spPr>
            <a:xfrm>
              <a:off x="3107" y="1752"/>
              <a:ext cx="90" cy="135"/>
            </a:xfrm>
            <a:prstGeom prst="diamond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2835" y="2613"/>
              <a:ext cx="631" cy="3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Dialogue </a:t>
              </a: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2835" y="3067"/>
              <a:ext cx="631" cy="814"/>
            </a:xfrm>
            <a:prstGeom prst="rect">
              <a:avLst/>
            </a:prstGeom>
            <a:ln w="9525"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Description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La serrure envoie un bip ou un flash lumineux  pour informer l’utilisateur .</a:t>
              </a:r>
            </a:p>
          </p:txBody>
        </p:sp>
        <p:cxnSp>
          <p:nvCxnSpPr>
            <p:cNvPr id="24626" name="Connecteur en angle 168"/>
            <p:cNvCxnSpPr>
              <a:cxnSpLocks noChangeShapeType="1"/>
              <a:stCxn id="16" idx="0"/>
              <a:endCxn id="55" idx="2"/>
            </p:cNvCxnSpPr>
            <p:nvPr/>
          </p:nvCxnSpPr>
          <p:spPr bwMode="auto">
            <a:xfrm rot="-5400000">
              <a:off x="626" y="1620"/>
              <a:ext cx="709" cy="1259"/>
            </a:xfrm>
            <a:prstGeom prst="bentConnector3">
              <a:avLst>
                <a:gd name="adj1" fmla="val 63606"/>
              </a:avLst>
            </a:prstGeom>
            <a:noFill/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4627" name="Connecteur droit 172"/>
            <p:cNvCxnSpPr>
              <a:cxnSpLocks noChangeShapeType="1"/>
            </p:cNvCxnSpPr>
            <p:nvPr/>
          </p:nvCxnSpPr>
          <p:spPr bwMode="auto">
            <a:xfrm flipH="1">
              <a:off x="3151" y="1888"/>
              <a:ext cx="1" cy="71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628" name="Connecteur droit 175"/>
            <p:cNvCxnSpPr>
              <a:cxnSpLocks noChangeShapeType="1"/>
              <a:stCxn id="128" idx="2"/>
              <a:endCxn id="130" idx="0"/>
            </p:cNvCxnSpPr>
            <p:nvPr/>
          </p:nvCxnSpPr>
          <p:spPr bwMode="auto">
            <a:xfrm>
              <a:off x="3151" y="2925"/>
              <a:ext cx="0" cy="14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179" name="Bouton d'action : Début 178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900113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16013" y="404813"/>
            <a:ext cx="6911975" cy="57864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/>
              <a:t>« Block 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/>
              <a:t>Serrure biométrique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		            	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dirty="0"/>
          </a:p>
        </p:txBody>
      </p:sp>
      <p:sp>
        <p:nvSpPr>
          <p:cNvPr id="3" name="Rectangle 2"/>
          <p:cNvSpPr/>
          <p:nvPr/>
        </p:nvSpPr>
        <p:spPr>
          <a:xfrm>
            <a:off x="1042988" y="2493963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956550" y="17732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956550" y="19891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7956550" y="22050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07950" y="2276475"/>
            <a:ext cx="9604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solidFill>
                  <a:srgbClr val="000000"/>
                </a:solidFill>
                <a:latin typeface="Calibri" pitchFamily="34" charset="0"/>
              </a:rPr>
              <a:t>Présentation </a:t>
            </a:r>
          </a:p>
          <a:p>
            <a:r>
              <a:rPr lang="fr-FR" sz="1000">
                <a:solidFill>
                  <a:srgbClr val="000000"/>
                </a:solidFill>
                <a:latin typeface="Calibri" pitchFamily="34" charset="0"/>
              </a:rPr>
              <a:t>de </a:t>
            </a:r>
          </a:p>
          <a:p>
            <a:r>
              <a:rPr lang="fr-FR" sz="1000">
                <a:solidFill>
                  <a:srgbClr val="000000"/>
                </a:solidFill>
                <a:latin typeface="Calibri" pitchFamily="34" charset="0"/>
              </a:rPr>
              <a:t>l’empreinte{in}</a:t>
            </a:r>
            <a:endParaRPr lang="fr-FR" sz="1000">
              <a:latin typeface="Calibri" pitchFamily="34" charset="0"/>
            </a:endParaRPr>
          </a:p>
        </p:txBody>
      </p:sp>
      <p:grpSp>
        <p:nvGrpSpPr>
          <p:cNvPr id="25607" name="Groupe 24"/>
          <p:cNvGrpSpPr>
            <a:grpSpLocks/>
          </p:cNvGrpSpPr>
          <p:nvPr/>
        </p:nvGrpSpPr>
        <p:grpSpPr bwMode="auto">
          <a:xfrm>
            <a:off x="1258888" y="2060575"/>
            <a:ext cx="2160587" cy="1427163"/>
            <a:chOff x="1571604" y="1214422"/>
            <a:chExt cx="2357454" cy="1428231"/>
          </a:xfrm>
        </p:grpSpPr>
        <p:sp>
          <p:nvSpPr>
            <p:cNvPr id="9" name="ZoneTexte 8"/>
            <p:cNvSpPr txBox="1"/>
            <p:nvPr/>
          </p:nvSpPr>
          <p:spPr>
            <a:xfrm>
              <a:off x="1642622" y="1214422"/>
              <a:ext cx="2215419" cy="14282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000">
                  <a:solidFill>
                    <a:srgbClr val="000000"/>
                  </a:solidFill>
                </a:rPr>
                <a:t>« Block »</a:t>
              </a:r>
            </a:p>
            <a:p>
              <a:pPr algn="ctr">
                <a:defRPr/>
              </a:pPr>
              <a:r>
                <a:rPr lang="fr-FR" sz="1000" b="1">
                  <a:solidFill>
                    <a:srgbClr val="000000"/>
                  </a:solidFill>
                </a:rPr>
                <a:t>Acquisition</a:t>
              </a:r>
            </a:p>
            <a:p>
              <a:pPr algn="ctr">
                <a:defRPr/>
              </a:pPr>
              <a:endParaRPr lang="fr-FR" sz="200" b="1">
                <a:solidFill>
                  <a:srgbClr val="000000"/>
                </a:solidFill>
              </a:endParaRPr>
            </a:p>
            <a:p>
              <a:pPr>
                <a:defRPr/>
              </a:pPr>
              <a:r>
                <a:rPr lang="fr-FR" sz="1000">
                  <a:solidFill>
                    <a:srgbClr val="000000"/>
                  </a:solidFill>
                </a:rPr>
                <a:t>Lecture de l’empreinte{in}</a:t>
              </a:r>
            </a:p>
            <a:p>
              <a:pPr>
                <a:defRPr/>
              </a:pPr>
              <a:endParaRPr lang="fr-FR" sz="1000">
                <a:solidFill>
                  <a:srgbClr val="000000"/>
                </a:solidFill>
              </a:endParaRPr>
            </a:p>
            <a:p>
              <a:pPr algn="r">
                <a:defRPr/>
              </a:pPr>
              <a:r>
                <a:rPr lang="fr-FR" sz="1000">
                  <a:solidFill>
                    <a:srgbClr val="000000"/>
                  </a:solidFill>
                </a:rPr>
                <a:t>Stocker l’empreinte{out}</a:t>
              </a:r>
            </a:p>
            <a:p>
              <a:pPr algn="r">
                <a:defRPr/>
              </a:pPr>
              <a:endParaRPr lang="fr-FR" sz="1000">
                <a:solidFill>
                  <a:srgbClr val="000000"/>
                </a:solidFill>
              </a:endParaRPr>
            </a:p>
            <a:p>
              <a:pPr algn="r">
                <a:defRPr/>
              </a:pPr>
              <a:endParaRPr lang="fr-FR" sz="700">
                <a:solidFill>
                  <a:srgbClr val="000000"/>
                </a:solidFill>
              </a:endParaRPr>
            </a:p>
            <a:p>
              <a:pPr algn="r">
                <a:defRPr/>
              </a:pPr>
              <a:endParaRPr lang="fr-FR" sz="700">
                <a:solidFill>
                  <a:srgbClr val="000000"/>
                </a:solidFill>
              </a:endParaRPr>
            </a:p>
            <a:p>
              <a:pPr algn="r">
                <a:defRPr/>
              </a:pPr>
              <a:r>
                <a:rPr lang="fr-FR" sz="1000">
                  <a:solidFill>
                    <a:srgbClr val="000000"/>
                  </a:solidFill>
                </a:rPr>
                <a:t>Comparer l’empreinte{out}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71604" y="1648134"/>
              <a:ext cx="142036" cy="14298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71433" y="1934098"/>
              <a:ext cx="157625" cy="14933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71433" y="2439301"/>
              <a:ext cx="157625" cy="15410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2988" y="4221163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954963" y="558958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563938" y="1196975"/>
            <a:ext cx="2016125" cy="2266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100">
                <a:solidFill>
                  <a:srgbClr val="000000"/>
                </a:solidFill>
              </a:rPr>
              <a:t>« Block »</a:t>
            </a:r>
          </a:p>
          <a:p>
            <a:pPr algn="ctr">
              <a:defRPr/>
            </a:pPr>
            <a:r>
              <a:rPr lang="fr-FR" sz="1100" b="1">
                <a:solidFill>
                  <a:srgbClr val="000000"/>
                </a:solidFill>
              </a:rPr>
              <a:t>Gestion</a:t>
            </a:r>
          </a:p>
          <a:p>
            <a:pPr algn="ctr">
              <a:defRPr/>
            </a:pPr>
            <a:endParaRPr lang="fr-FR" sz="200" b="1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100">
                <a:solidFill>
                  <a:srgbClr val="000000"/>
                </a:solidFill>
              </a:rPr>
              <a:t> </a:t>
            </a:r>
            <a:r>
              <a:rPr lang="fr-FR" sz="1000">
                <a:solidFill>
                  <a:srgbClr val="000000"/>
                </a:solidFill>
              </a:rPr>
              <a:t>Energie {in}</a:t>
            </a: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                    Commande Bip {out}</a:t>
            </a:r>
          </a:p>
          <a:p>
            <a:pPr>
              <a:defRPr/>
            </a:pPr>
            <a:endParaRPr lang="fr-FR" sz="20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     C</a:t>
            </a:r>
            <a:r>
              <a:rPr lang="fr-FR" sz="1000" baseline="30000">
                <a:solidFill>
                  <a:srgbClr val="000000"/>
                </a:solidFill>
              </a:rPr>
              <a:t>de</a:t>
            </a:r>
            <a:r>
              <a:rPr lang="fr-FR" sz="1000">
                <a:solidFill>
                  <a:srgbClr val="000000"/>
                </a:solidFill>
              </a:rPr>
              <a:t> Voyant état batterie {out}</a:t>
            </a:r>
          </a:p>
          <a:p>
            <a:pPr>
              <a:defRPr/>
            </a:pPr>
            <a:endParaRPr lang="fr-FR" sz="20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              C</a:t>
            </a:r>
            <a:r>
              <a:rPr lang="fr-FR" sz="1000" baseline="30000">
                <a:solidFill>
                  <a:srgbClr val="000000"/>
                </a:solidFill>
              </a:rPr>
              <a:t>de</a:t>
            </a:r>
            <a:r>
              <a:rPr lang="fr-FR" sz="1000">
                <a:solidFill>
                  <a:srgbClr val="000000"/>
                </a:solidFill>
              </a:rPr>
              <a:t> Flash lumineux {out}</a:t>
            </a:r>
          </a:p>
          <a:p>
            <a:pPr>
              <a:defRPr/>
            </a:pPr>
            <a:endParaRPr lang="fr-FR" sz="1000">
              <a:solidFill>
                <a:srgbClr val="000000"/>
              </a:solidFill>
            </a:endParaRPr>
          </a:p>
          <a:p>
            <a:pPr algn="r">
              <a:defRPr/>
            </a:pPr>
            <a:r>
              <a:rPr lang="fr-FR" sz="1000">
                <a:solidFill>
                  <a:srgbClr val="000000"/>
                </a:solidFill>
              </a:rPr>
              <a:t> </a:t>
            </a:r>
          </a:p>
          <a:p>
            <a:pPr algn="r">
              <a:defRPr/>
            </a:pPr>
            <a:endParaRPr lang="fr-FR" sz="100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Stocker l’empreinte{in]</a:t>
            </a:r>
          </a:p>
          <a:p>
            <a:pPr>
              <a:defRPr/>
            </a:pPr>
            <a:endParaRPr lang="fr-FR" sz="100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       Signal commande moteur{out}</a:t>
            </a:r>
          </a:p>
          <a:p>
            <a:pPr>
              <a:defRPr/>
            </a:pPr>
            <a:endParaRPr lang="fr-FR" sz="20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Vérifier l’empreinte{in}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92500" y="1628775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25612" name="Groupe 27"/>
          <p:cNvGrpSpPr>
            <a:grpSpLocks/>
          </p:cNvGrpSpPr>
          <p:nvPr/>
        </p:nvGrpSpPr>
        <p:grpSpPr bwMode="auto">
          <a:xfrm>
            <a:off x="1331913" y="1196975"/>
            <a:ext cx="2087562" cy="620713"/>
            <a:chOff x="1619672" y="1196752"/>
            <a:chExt cx="2303116" cy="620462"/>
          </a:xfrm>
        </p:grpSpPr>
        <p:sp>
          <p:nvSpPr>
            <p:cNvPr id="26" name="ZoneTexte 25"/>
            <p:cNvSpPr txBox="1"/>
            <p:nvPr/>
          </p:nvSpPr>
          <p:spPr>
            <a:xfrm>
              <a:off x="1619672" y="1196752"/>
              <a:ext cx="2213794" cy="62046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000">
                  <a:solidFill>
                    <a:srgbClr val="000000"/>
                  </a:solidFill>
                </a:rPr>
                <a:t>« Block »</a:t>
              </a:r>
            </a:p>
            <a:p>
              <a:pPr algn="ctr">
                <a:defRPr/>
              </a:pPr>
              <a:r>
                <a:rPr lang="fr-FR" sz="1000" b="1">
                  <a:solidFill>
                    <a:srgbClr val="000000"/>
                  </a:solidFill>
                </a:rPr>
                <a:t>Stockage énergie</a:t>
              </a:r>
            </a:p>
            <a:p>
              <a:pPr algn="ctr">
                <a:defRPr/>
              </a:pPr>
              <a:endParaRPr lang="fr-FR" sz="200" b="1">
                <a:solidFill>
                  <a:srgbClr val="000000"/>
                </a:solidFill>
              </a:endParaRPr>
            </a:p>
            <a:p>
              <a:pPr>
                <a:defRPr/>
              </a:pPr>
              <a:r>
                <a:rPr lang="fr-FR" sz="1100">
                  <a:solidFill>
                    <a:srgbClr val="000000"/>
                  </a:solidFill>
                </a:rPr>
                <a:t>             </a:t>
              </a:r>
              <a:r>
                <a:rPr lang="fr-FR" sz="1000">
                  <a:solidFill>
                    <a:srgbClr val="000000"/>
                  </a:solidFill>
                </a:rPr>
                <a:t>Fournir l’énergie {out}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63409" y="1628377"/>
              <a:ext cx="159379" cy="14440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3492500" y="32845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492500" y="2781300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25615" name="Groupe 30"/>
          <p:cNvGrpSpPr>
            <a:grpSpLocks/>
          </p:cNvGrpSpPr>
          <p:nvPr/>
        </p:nvGrpSpPr>
        <p:grpSpPr bwMode="auto">
          <a:xfrm>
            <a:off x="5795963" y="2444750"/>
            <a:ext cx="2016125" cy="1127125"/>
            <a:chOff x="1619672" y="1362855"/>
            <a:chExt cx="2016224" cy="1127761"/>
          </a:xfrm>
        </p:grpSpPr>
        <p:sp>
          <p:nvSpPr>
            <p:cNvPr id="32" name="ZoneTexte 31"/>
            <p:cNvSpPr txBox="1"/>
            <p:nvPr/>
          </p:nvSpPr>
          <p:spPr>
            <a:xfrm>
              <a:off x="1619672" y="1362855"/>
              <a:ext cx="2016224" cy="10928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« Block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dirty="0"/>
                <a:t>Lier les noix</a:t>
              </a:r>
              <a:endParaRPr lang="fr-FR" sz="11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6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2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6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Signal commande moteur{in}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7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/>
                <a:t>            Lier les deux noix {out}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19985" y="2347660"/>
              <a:ext cx="142882" cy="1429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10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508625" y="17732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5724525" y="3070225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5508625" y="3068638"/>
            <a:ext cx="142875" cy="144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619" name="Rectangle 37"/>
          <p:cNvSpPr>
            <a:spLocks noChangeArrowheads="1"/>
          </p:cNvSpPr>
          <p:nvPr/>
        </p:nvSpPr>
        <p:spPr bwMode="auto">
          <a:xfrm>
            <a:off x="179388" y="4557713"/>
            <a:ext cx="931862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Action sur la </a:t>
            </a:r>
          </a:p>
          <a:p>
            <a:r>
              <a:rPr lang="fr-FR" sz="1000">
                <a:latin typeface="Calibri" pitchFamily="34" charset="0"/>
              </a:rPr>
              <a:t>béquille</a:t>
            </a:r>
          </a:p>
          <a:p>
            <a:r>
              <a:rPr lang="fr-FR" sz="1000">
                <a:latin typeface="Calibri" pitchFamily="34" charset="0"/>
              </a:rPr>
              <a:t> intérieure{in}</a:t>
            </a:r>
            <a:r>
              <a:rPr lang="fr-FR" sz="1100">
                <a:latin typeface="Calibri" pitchFamily="34" charset="0"/>
              </a:rPr>
              <a:t> </a:t>
            </a:r>
          </a:p>
        </p:txBody>
      </p:sp>
      <p:sp>
        <p:nvSpPr>
          <p:cNvPr id="25620" name="Rectangle 38"/>
          <p:cNvSpPr>
            <a:spLocks noChangeArrowheads="1"/>
          </p:cNvSpPr>
          <p:nvPr/>
        </p:nvSpPr>
        <p:spPr bwMode="auto">
          <a:xfrm>
            <a:off x="179388" y="4005263"/>
            <a:ext cx="927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Action sur la </a:t>
            </a:r>
          </a:p>
          <a:p>
            <a:r>
              <a:rPr lang="fr-FR" sz="1000">
                <a:latin typeface="Calibri" pitchFamily="34" charset="0"/>
              </a:rPr>
              <a:t>béquille</a:t>
            </a:r>
          </a:p>
          <a:p>
            <a:r>
              <a:rPr lang="fr-FR" sz="1000">
                <a:latin typeface="Calibri" pitchFamily="34" charset="0"/>
              </a:rPr>
              <a:t>extérieure{in}</a:t>
            </a:r>
            <a:r>
              <a:rPr lang="fr-FR" sz="1100">
                <a:latin typeface="Calibri" pitchFamily="34" charset="0"/>
              </a:rPr>
              <a:t>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2988" y="4773613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622" name="Rectangle 40"/>
          <p:cNvSpPr>
            <a:spLocks noChangeArrowheads="1"/>
          </p:cNvSpPr>
          <p:nvPr/>
        </p:nvSpPr>
        <p:spPr bwMode="auto">
          <a:xfrm>
            <a:off x="107950" y="5807075"/>
            <a:ext cx="1000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Détection </a:t>
            </a:r>
          </a:p>
          <a:p>
            <a:r>
              <a:rPr lang="fr-FR" sz="1000">
                <a:latin typeface="Calibri" pitchFamily="34" charset="0"/>
              </a:rPr>
              <a:t>chambranle {in}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042988" y="5878513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508625" y="19891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4" name="Rectangle 43"/>
          <p:cNvSpPr/>
          <p:nvPr/>
        </p:nvSpPr>
        <p:spPr>
          <a:xfrm>
            <a:off x="5508625" y="22050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626" name="Rectangle 44"/>
          <p:cNvSpPr>
            <a:spLocks noChangeArrowheads="1"/>
          </p:cNvSpPr>
          <p:nvPr/>
        </p:nvSpPr>
        <p:spPr bwMode="auto">
          <a:xfrm>
            <a:off x="8101013" y="1700213"/>
            <a:ext cx="604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solidFill>
                  <a:srgbClr val="000000"/>
                </a:solidFill>
                <a:latin typeface="Calibri" pitchFamily="34" charset="0"/>
              </a:rPr>
              <a:t>Bip{out}</a:t>
            </a:r>
            <a:endParaRPr lang="fr-FR" sz="1000">
              <a:latin typeface="Calibri" pitchFamily="34" charset="0"/>
            </a:endParaRPr>
          </a:p>
        </p:txBody>
      </p:sp>
      <p:sp>
        <p:nvSpPr>
          <p:cNvPr id="25627" name="Rectangle 45"/>
          <p:cNvSpPr>
            <a:spLocks noChangeArrowheads="1"/>
          </p:cNvSpPr>
          <p:nvPr/>
        </p:nvSpPr>
        <p:spPr bwMode="auto">
          <a:xfrm>
            <a:off x="8101013" y="2133600"/>
            <a:ext cx="731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solidFill>
                  <a:srgbClr val="000000"/>
                </a:solidFill>
                <a:latin typeface="Calibri" pitchFamily="34" charset="0"/>
              </a:rPr>
              <a:t>Flash {out}</a:t>
            </a:r>
            <a:endParaRPr lang="fr-FR" sz="1000">
              <a:latin typeface="Calibri" pitchFamily="34" charset="0"/>
            </a:endParaRPr>
          </a:p>
        </p:txBody>
      </p:sp>
      <p:sp>
        <p:nvSpPr>
          <p:cNvPr id="25628" name="Rectangle 46"/>
          <p:cNvSpPr>
            <a:spLocks noChangeArrowheads="1"/>
          </p:cNvSpPr>
          <p:nvPr/>
        </p:nvSpPr>
        <p:spPr bwMode="auto">
          <a:xfrm>
            <a:off x="8086725" y="1916113"/>
            <a:ext cx="881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solidFill>
                  <a:srgbClr val="000000"/>
                </a:solidFill>
                <a:latin typeface="Calibri" pitchFamily="34" charset="0"/>
              </a:rPr>
              <a:t>batterie {out}</a:t>
            </a:r>
            <a:endParaRPr lang="fr-FR" sz="1000">
              <a:latin typeface="Calibri" pitchFamily="34" charset="0"/>
            </a:endParaRPr>
          </a:p>
        </p:txBody>
      </p:sp>
      <p:cxnSp>
        <p:nvCxnSpPr>
          <p:cNvPr id="49" name="Connecteur droit 48"/>
          <p:cNvCxnSpPr>
            <a:endCxn id="24" idx="1"/>
          </p:cNvCxnSpPr>
          <p:nvPr/>
        </p:nvCxnSpPr>
        <p:spPr>
          <a:xfrm flipV="1">
            <a:off x="3419475" y="1700213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endCxn id="30" idx="1"/>
          </p:cNvCxnSpPr>
          <p:nvPr/>
        </p:nvCxnSpPr>
        <p:spPr>
          <a:xfrm flipV="1">
            <a:off x="3419475" y="2852738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5795963" y="1196975"/>
            <a:ext cx="2016125" cy="1214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200">
                <a:solidFill>
                  <a:srgbClr val="000000"/>
                </a:solidFill>
              </a:rPr>
              <a:t>« Block »</a:t>
            </a:r>
          </a:p>
          <a:p>
            <a:pPr algn="ctr">
              <a:defRPr/>
            </a:pPr>
            <a:r>
              <a:rPr lang="fr-FR" sz="1100" b="1">
                <a:solidFill>
                  <a:srgbClr val="000000"/>
                </a:solidFill>
              </a:rPr>
              <a:t>Dialogue</a:t>
            </a:r>
          </a:p>
          <a:p>
            <a:pPr algn="ctr">
              <a:defRPr/>
            </a:pPr>
            <a:endParaRPr lang="fr-FR" sz="1100" b="1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C</a:t>
            </a:r>
            <a:r>
              <a:rPr lang="fr-FR" sz="1000" baseline="30000">
                <a:solidFill>
                  <a:srgbClr val="000000"/>
                </a:solidFill>
              </a:rPr>
              <a:t>de</a:t>
            </a:r>
            <a:r>
              <a:rPr lang="fr-FR" sz="1000">
                <a:solidFill>
                  <a:srgbClr val="000000"/>
                </a:solidFill>
              </a:rPr>
              <a:t> Bip {in}           Signal Bip {out}</a:t>
            </a:r>
          </a:p>
          <a:p>
            <a:pPr>
              <a:defRPr/>
            </a:pPr>
            <a:endParaRPr lang="fr-FR" sz="40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C</a:t>
            </a:r>
            <a:r>
              <a:rPr lang="fr-FR" sz="1000" baseline="30000">
                <a:solidFill>
                  <a:srgbClr val="000000"/>
                </a:solidFill>
              </a:rPr>
              <a:t>de</a:t>
            </a:r>
            <a:r>
              <a:rPr lang="fr-FR" sz="1000">
                <a:solidFill>
                  <a:srgbClr val="000000"/>
                </a:solidFill>
              </a:rPr>
              <a:t> Voy bat {in}   </a:t>
            </a:r>
            <a:r>
              <a:rPr lang="fr-FR" sz="900">
                <a:solidFill>
                  <a:srgbClr val="000000"/>
                </a:solidFill>
              </a:rPr>
              <a:t>Signal batterie{out}</a:t>
            </a:r>
          </a:p>
          <a:p>
            <a:pPr>
              <a:defRPr/>
            </a:pPr>
            <a:endParaRPr lang="fr-FR" sz="40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C</a:t>
            </a:r>
            <a:r>
              <a:rPr lang="fr-FR" sz="1000" baseline="30000">
                <a:solidFill>
                  <a:srgbClr val="000000"/>
                </a:solidFill>
              </a:rPr>
              <a:t>de</a:t>
            </a:r>
            <a:r>
              <a:rPr lang="fr-FR" sz="1000">
                <a:solidFill>
                  <a:srgbClr val="000000"/>
                </a:solidFill>
              </a:rPr>
              <a:t> Flash {in}          </a:t>
            </a:r>
            <a:r>
              <a:rPr lang="fr-FR" sz="900">
                <a:solidFill>
                  <a:srgbClr val="000000"/>
                </a:solidFill>
              </a:rPr>
              <a:t>Signal Flash {out}</a:t>
            </a:r>
            <a:endParaRPr lang="fr-FR" sz="900" b="1">
              <a:solidFill>
                <a:srgbClr val="FF0000"/>
              </a:solidFill>
            </a:endParaRPr>
          </a:p>
        </p:txBody>
      </p:sp>
      <p:cxnSp>
        <p:nvCxnSpPr>
          <p:cNvPr id="51" name="Connecteur droit 50"/>
          <p:cNvCxnSpPr>
            <a:stCxn id="18" idx="3"/>
            <a:endCxn id="73" idx="1"/>
          </p:cNvCxnSpPr>
          <p:nvPr/>
        </p:nvCxnSpPr>
        <p:spPr>
          <a:xfrm>
            <a:off x="5651500" y="1844675"/>
            <a:ext cx="71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43" idx="3"/>
            <a:endCxn id="74" idx="1"/>
          </p:cNvCxnSpPr>
          <p:nvPr/>
        </p:nvCxnSpPr>
        <p:spPr>
          <a:xfrm>
            <a:off x="5651500" y="2060575"/>
            <a:ext cx="730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stCxn id="44" idx="3"/>
            <a:endCxn id="75" idx="1"/>
          </p:cNvCxnSpPr>
          <p:nvPr/>
        </p:nvCxnSpPr>
        <p:spPr>
          <a:xfrm>
            <a:off x="5651500" y="2276475"/>
            <a:ext cx="730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37" idx="3"/>
            <a:endCxn id="34" idx="1"/>
          </p:cNvCxnSpPr>
          <p:nvPr/>
        </p:nvCxnSpPr>
        <p:spPr>
          <a:xfrm>
            <a:off x="5651500" y="3141663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3" idx="3"/>
          </p:cNvCxnSpPr>
          <p:nvPr/>
        </p:nvCxnSpPr>
        <p:spPr>
          <a:xfrm>
            <a:off x="1185863" y="2565400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endCxn id="29" idx="1"/>
          </p:cNvCxnSpPr>
          <p:nvPr/>
        </p:nvCxnSpPr>
        <p:spPr>
          <a:xfrm flipV="1">
            <a:off x="3419475" y="3355975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38" name="Rectangle 77"/>
          <p:cNvSpPr>
            <a:spLocks noChangeArrowheads="1"/>
          </p:cNvSpPr>
          <p:nvPr/>
        </p:nvSpPr>
        <p:spPr bwMode="auto">
          <a:xfrm>
            <a:off x="8101013" y="5349875"/>
            <a:ext cx="768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 Porte </a:t>
            </a:r>
          </a:p>
          <a:p>
            <a:r>
              <a:rPr lang="fr-FR" sz="1000">
                <a:latin typeface="Calibri" pitchFamily="34" charset="0"/>
              </a:rPr>
              <a:t>verrouillée </a:t>
            </a:r>
          </a:p>
          <a:p>
            <a:r>
              <a:rPr lang="fr-FR" sz="1000">
                <a:latin typeface="Calibri" pitchFamily="34" charset="0"/>
              </a:rPr>
              <a:t>{out}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5795963" y="5157788"/>
            <a:ext cx="2016125" cy="909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622300">
              <a:defRPr/>
            </a:pPr>
            <a:r>
              <a:rPr lang="fr-FR" sz="1000">
                <a:solidFill>
                  <a:srgbClr val="000000"/>
                </a:solidFill>
              </a:rPr>
              <a:t>« Block »</a:t>
            </a:r>
          </a:p>
          <a:p>
            <a:pPr algn="ctr" defTabSz="622300">
              <a:defRPr/>
            </a:pPr>
            <a:r>
              <a:rPr lang="fr-FR" sz="1000" b="1">
                <a:solidFill>
                  <a:srgbClr val="000000"/>
                </a:solidFill>
              </a:rPr>
              <a:t>Verrouillage</a:t>
            </a:r>
          </a:p>
          <a:p>
            <a:pPr defTabSz="622300">
              <a:defRPr/>
            </a:pPr>
            <a:r>
              <a:rPr lang="fr-FR" sz="400">
                <a:solidFill>
                  <a:srgbClr val="000000"/>
                </a:solidFill>
              </a:rPr>
              <a:t>	</a:t>
            </a:r>
          </a:p>
          <a:p>
            <a:pPr defTabSz="622300">
              <a:defRPr/>
            </a:pPr>
            <a:r>
              <a:rPr lang="fr-FR" sz="1000">
                <a:solidFill>
                  <a:srgbClr val="000000"/>
                </a:solidFill>
              </a:rPr>
              <a:t>	Porte verrouillée {out}</a:t>
            </a:r>
            <a:endParaRPr lang="fr-FR" sz="1000" b="1">
              <a:solidFill>
                <a:srgbClr val="000000"/>
              </a:solidFill>
            </a:endParaRPr>
          </a:p>
          <a:p>
            <a:pPr defTabSz="622300">
              <a:defRPr/>
            </a:pPr>
            <a:endParaRPr lang="fr-FR" sz="800">
              <a:solidFill>
                <a:srgbClr val="000000"/>
              </a:solidFill>
            </a:endParaRPr>
          </a:p>
          <a:p>
            <a:pPr defTabSz="622300">
              <a:defRPr/>
            </a:pPr>
            <a:r>
              <a:rPr lang="fr-FR" sz="1000">
                <a:solidFill>
                  <a:srgbClr val="000000"/>
                </a:solidFill>
              </a:rPr>
              <a:t>Détection chambranle {in}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724525" y="5878513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7740650" y="558958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cxnSp>
        <p:nvCxnSpPr>
          <p:cNvPr id="91" name="Connecteur droit 90"/>
          <p:cNvCxnSpPr>
            <a:stCxn id="90" idx="3"/>
            <a:endCxn id="19" idx="1"/>
          </p:cNvCxnSpPr>
          <p:nvPr/>
        </p:nvCxnSpPr>
        <p:spPr>
          <a:xfrm>
            <a:off x="7883525" y="5661025"/>
            <a:ext cx="71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93"/>
          <p:cNvCxnSpPr>
            <a:stCxn id="42" idx="3"/>
            <a:endCxn id="86" idx="1"/>
          </p:cNvCxnSpPr>
          <p:nvPr/>
        </p:nvCxnSpPr>
        <p:spPr>
          <a:xfrm>
            <a:off x="1185863" y="5949950"/>
            <a:ext cx="45386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5724525" y="3716338"/>
            <a:ext cx="2016125" cy="1244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719138">
              <a:defRPr/>
            </a:pPr>
            <a:r>
              <a:rPr lang="fr-FR" sz="1000">
                <a:solidFill>
                  <a:srgbClr val="000000"/>
                </a:solidFill>
              </a:rPr>
              <a:t>« Block »</a:t>
            </a:r>
          </a:p>
          <a:p>
            <a:pPr algn="ctr" defTabSz="719138">
              <a:defRPr/>
            </a:pPr>
            <a:r>
              <a:rPr lang="fr-FR" sz="1000" b="1">
                <a:solidFill>
                  <a:srgbClr val="000000"/>
                </a:solidFill>
              </a:rPr>
              <a:t>Béquille intérieure</a:t>
            </a:r>
          </a:p>
          <a:p>
            <a:pPr defTabSz="719138">
              <a:defRPr/>
            </a:pPr>
            <a:r>
              <a:rPr lang="fr-FR" sz="400">
                <a:solidFill>
                  <a:srgbClr val="000000"/>
                </a:solidFill>
              </a:rPr>
              <a:t>                          </a:t>
            </a:r>
          </a:p>
          <a:p>
            <a:pPr defTabSz="719138">
              <a:defRPr/>
            </a:pPr>
            <a:r>
              <a:rPr lang="fr-FR" sz="1000">
                <a:solidFill>
                  <a:srgbClr val="000000"/>
                </a:solidFill>
              </a:rPr>
              <a:t>	Porte ouverte {out}</a:t>
            </a:r>
          </a:p>
          <a:p>
            <a:pPr defTabSz="719138">
              <a:defRPr/>
            </a:pPr>
            <a:endParaRPr lang="fr-FR" sz="1000">
              <a:solidFill>
                <a:srgbClr val="000000"/>
              </a:solidFill>
            </a:endParaRPr>
          </a:p>
          <a:p>
            <a:pPr defTabSz="719138">
              <a:defRPr/>
            </a:pPr>
            <a:endParaRPr lang="fr-FR" sz="1000">
              <a:solidFill>
                <a:srgbClr val="000000"/>
              </a:solidFill>
            </a:endParaRPr>
          </a:p>
          <a:p>
            <a:pPr defTabSz="719138">
              <a:defRPr/>
            </a:pPr>
            <a:r>
              <a:rPr lang="fr-FR" sz="1000">
                <a:solidFill>
                  <a:srgbClr val="000000"/>
                </a:solidFill>
              </a:rPr>
              <a:t>Action sur la béquille</a:t>
            </a:r>
          </a:p>
          <a:p>
            <a:pPr defTabSz="719138">
              <a:defRPr/>
            </a:pPr>
            <a:r>
              <a:rPr lang="fr-FR" sz="1000">
                <a:solidFill>
                  <a:srgbClr val="000000"/>
                </a:solidFill>
              </a:rPr>
              <a:t> intérieure{in} </a:t>
            </a:r>
          </a:p>
        </p:txBody>
      </p:sp>
      <p:sp>
        <p:nvSpPr>
          <p:cNvPr id="25645" name="Rectangle 97"/>
          <p:cNvSpPr>
            <a:spLocks noChangeArrowheads="1"/>
          </p:cNvSpPr>
          <p:nvPr/>
        </p:nvSpPr>
        <p:spPr bwMode="auto">
          <a:xfrm>
            <a:off x="8101013" y="3981450"/>
            <a:ext cx="6810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Porte ouverte {out}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956550" y="4149725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0" name="Rectangle 99"/>
          <p:cNvSpPr/>
          <p:nvPr/>
        </p:nvSpPr>
        <p:spPr>
          <a:xfrm>
            <a:off x="7667625" y="4149725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2" name="Rectangle 101"/>
          <p:cNvSpPr/>
          <p:nvPr/>
        </p:nvSpPr>
        <p:spPr>
          <a:xfrm>
            <a:off x="5651500" y="4773613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08" name="Connecteur en angle 107"/>
          <p:cNvCxnSpPr>
            <a:stCxn id="100" idx="3"/>
            <a:endCxn id="99" idx="1"/>
          </p:cNvCxnSpPr>
          <p:nvPr/>
        </p:nvCxnSpPr>
        <p:spPr>
          <a:xfrm>
            <a:off x="7810500" y="4221163"/>
            <a:ext cx="146050" cy="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Connecteur droit 110"/>
          <p:cNvCxnSpPr>
            <a:stCxn id="40" idx="3"/>
            <a:endCxn id="102" idx="1"/>
          </p:cNvCxnSpPr>
          <p:nvPr/>
        </p:nvCxnSpPr>
        <p:spPr>
          <a:xfrm>
            <a:off x="1185863" y="4845050"/>
            <a:ext cx="44656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ZoneTexte 120"/>
          <p:cNvSpPr txBox="1"/>
          <p:nvPr/>
        </p:nvSpPr>
        <p:spPr>
          <a:xfrm>
            <a:off x="1331913" y="3644900"/>
            <a:ext cx="2016125" cy="1031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000">
                <a:solidFill>
                  <a:srgbClr val="000000"/>
                </a:solidFill>
              </a:rPr>
              <a:t>« Block »</a:t>
            </a:r>
          </a:p>
          <a:p>
            <a:pPr algn="ctr">
              <a:defRPr/>
            </a:pPr>
            <a:r>
              <a:rPr lang="fr-FR" sz="1000" b="1">
                <a:solidFill>
                  <a:srgbClr val="000000"/>
                </a:solidFill>
              </a:rPr>
              <a:t>Béquille extérieure</a:t>
            </a:r>
          </a:p>
          <a:p>
            <a:pPr>
              <a:defRPr/>
            </a:pPr>
            <a:endParaRPr lang="fr-FR" sz="100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Action sur la béquille</a:t>
            </a: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extérieure{in} </a:t>
            </a:r>
          </a:p>
          <a:p>
            <a:pPr>
              <a:defRPr/>
            </a:pPr>
            <a:r>
              <a:rPr lang="fr-FR" sz="1000">
                <a:solidFill>
                  <a:srgbClr val="000000"/>
                </a:solidFill>
              </a:rPr>
              <a:t>               Rotation béquille ext {out}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276600" y="4437063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23" name="Rectangle 122"/>
          <p:cNvSpPr/>
          <p:nvPr/>
        </p:nvSpPr>
        <p:spPr>
          <a:xfrm>
            <a:off x="1258888" y="4221163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32" name="Connecteur droit 131"/>
          <p:cNvCxnSpPr>
            <a:stCxn id="14" idx="3"/>
            <a:endCxn id="123" idx="1"/>
          </p:cNvCxnSpPr>
          <p:nvPr/>
        </p:nvCxnSpPr>
        <p:spPr>
          <a:xfrm>
            <a:off x="1185863" y="4292600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5651500" y="4581525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39" name="Connecteur en angle 138"/>
          <p:cNvCxnSpPr>
            <a:endCxn id="146" idx="1"/>
          </p:cNvCxnSpPr>
          <p:nvPr/>
        </p:nvCxnSpPr>
        <p:spPr>
          <a:xfrm rot="5400000">
            <a:off x="5903119" y="2456656"/>
            <a:ext cx="649288" cy="2879725"/>
          </a:xfrm>
          <a:prstGeom prst="bentConnector4">
            <a:avLst>
              <a:gd name="adj1" fmla="val 11399"/>
              <a:gd name="adj2" fmla="val 1079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4787900" y="4076700"/>
            <a:ext cx="71438" cy="2889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4787900" y="4365625"/>
            <a:ext cx="71438" cy="2873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54" name="Connecteur droit 153"/>
          <p:cNvCxnSpPr>
            <a:stCxn id="122" idx="3"/>
            <a:endCxn id="151" idx="1"/>
          </p:cNvCxnSpPr>
          <p:nvPr/>
        </p:nvCxnSpPr>
        <p:spPr>
          <a:xfrm>
            <a:off x="3419475" y="4508500"/>
            <a:ext cx="13684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Forme 165"/>
          <p:cNvCxnSpPr>
            <a:stCxn id="151" idx="0"/>
            <a:endCxn id="137" idx="1"/>
          </p:cNvCxnSpPr>
          <p:nvPr/>
        </p:nvCxnSpPr>
        <p:spPr>
          <a:xfrm rot="16200000" flipH="1">
            <a:off x="5094288" y="4095750"/>
            <a:ext cx="287338" cy="827087"/>
          </a:xfrm>
          <a:prstGeom prst="bentConnector4">
            <a:avLst>
              <a:gd name="adj1" fmla="val -4418"/>
              <a:gd name="adj2" fmla="val 521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722938" y="1771650"/>
            <a:ext cx="144462" cy="1444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5724525" y="1989138"/>
            <a:ext cx="144463" cy="144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724525" y="2205038"/>
            <a:ext cx="144463" cy="144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7740650" y="17732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7740650" y="19891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7740650" y="2205038"/>
            <a:ext cx="142875" cy="142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84" name="Connecteur droit 83"/>
          <p:cNvCxnSpPr>
            <a:stCxn id="81" idx="3"/>
            <a:endCxn id="4" idx="1"/>
          </p:cNvCxnSpPr>
          <p:nvPr/>
        </p:nvCxnSpPr>
        <p:spPr>
          <a:xfrm>
            <a:off x="7883525" y="1844675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necteur droit 87"/>
          <p:cNvCxnSpPr>
            <a:stCxn id="82" idx="3"/>
            <a:endCxn id="5" idx="1"/>
          </p:cNvCxnSpPr>
          <p:nvPr/>
        </p:nvCxnSpPr>
        <p:spPr>
          <a:xfrm>
            <a:off x="7883525" y="2060575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necteur droit 92"/>
          <p:cNvCxnSpPr>
            <a:stCxn id="83" idx="3"/>
            <a:endCxn id="6" idx="1"/>
          </p:cNvCxnSpPr>
          <p:nvPr/>
        </p:nvCxnSpPr>
        <p:spPr>
          <a:xfrm>
            <a:off x="7883525" y="2276475"/>
            <a:ext cx="73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70" name="ZoneTexte 79"/>
          <p:cNvSpPr txBox="1">
            <a:spLocks noChangeArrowheads="1"/>
          </p:cNvSpPr>
          <p:nvPr/>
        </p:nvSpPr>
        <p:spPr bwMode="auto">
          <a:xfrm>
            <a:off x="3059113" y="0"/>
            <a:ext cx="3097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Diagramme de bloc interne</a:t>
            </a:r>
          </a:p>
        </p:txBody>
      </p:sp>
      <p:sp>
        <p:nvSpPr>
          <p:cNvPr id="85" name="Bouton d'action : Retour 84">
            <a:hlinkClick r:id="" action="ppaction://hlinkshowjump?jump=lastslideviewed" highlightClick="1"/>
          </p:cNvPr>
          <p:cNvSpPr/>
          <p:nvPr/>
        </p:nvSpPr>
        <p:spPr>
          <a:xfrm>
            <a:off x="7956550" y="6308725"/>
            <a:ext cx="1187450" cy="5492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58888" y="857250"/>
            <a:ext cx="1836737" cy="46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Toutes personnes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dans la zone sécurisée</a:t>
            </a:r>
          </a:p>
        </p:txBody>
      </p:sp>
      <p:cxnSp>
        <p:nvCxnSpPr>
          <p:cNvPr id="3" name="Connecteur droit 2"/>
          <p:cNvCxnSpPr>
            <a:stCxn id="2" idx="2"/>
          </p:cNvCxnSpPr>
          <p:nvPr/>
        </p:nvCxnSpPr>
        <p:spPr>
          <a:xfrm rot="5400000">
            <a:off x="-461963" y="3957638"/>
            <a:ext cx="52800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734175" y="847725"/>
            <a:ext cx="1003300" cy="277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Verrouillage</a:t>
            </a:r>
          </a:p>
        </p:txBody>
      </p:sp>
      <p:cxnSp>
        <p:nvCxnSpPr>
          <p:cNvPr id="9" name="Connecteur droit 8"/>
          <p:cNvCxnSpPr>
            <a:stCxn id="8" idx="2"/>
          </p:cNvCxnSpPr>
          <p:nvPr/>
        </p:nvCxnSpPr>
        <p:spPr>
          <a:xfrm rot="16200000" flipH="1">
            <a:off x="4505325" y="3856038"/>
            <a:ext cx="5461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000500" y="879475"/>
            <a:ext cx="998538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Béquille intérieure</a:t>
            </a:r>
          </a:p>
        </p:txBody>
      </p:sp>
      <p:cxnSp>
        <p:nvCxnSpPr>
          <p:cNvPr id="11" name="Connecteur droit 10"/>
          <p:cNvCxnSpPr>
            <a:stCxn id="10" idx="2"/>
          </p:cNvCxnSpPr>
          <p:nvPr/>
        </p:nvCxnSpPr>
        <p:spPr>
          <a:xfrm rot="16200000" flipH="1">
            <a:off x="1862138" y="3979863"/>
            <a:ext cx="52768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31" name="ZoneTexte 18"/>
          <p:cNvSpPr txBox="1">
            <a:spLocks noChangeArrowheads="1"/>
          </p:cNvSpPr>
          <p:nvPr/>
        </p:nvSpPr>
        <p:spPr bwMode="auto">
          <a:xfrm>
            <a:off x="2555875" y="0"/>
            <a:ext cx="328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>
                <a:latin typeface="Calibri" pitchFamily="34" charset="0"/>
              </a:rPr>
              <a:t>Sortir de la zone sécurisée et verrouiller la porte</a:t>
            </a:r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2195513" y="1916113"/>
            <a:ext cx="22320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427538" y="1844675"/>
            <a:ext cx="144462" cy="122396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634" name="ZoneTexte 31"/>
          <p:cNvSpPr txBox="1">
            <a:spLocks noChangeArrowheads="1"/>
          </p:cNvSpPr>
          <p:nvPr/>
        </p:nvSpPr>
        <p:spPr bwMode="auto">
          <a:xfrm>
            <a:off x="2411413" y="1700213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Actionner la béquille intérieure pour déverrouiller la porte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124075" y="2349500"/>
            <a:ext cx="144463" cy="93503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2195513" y="4508500"/>
            <a:ext cx="4968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637" name="ZoneTexte 46"/>
          <p:cNvSpPr txBox="1">
            <a:spLocks noChangeArrowheads="1"/>
          </p:cNvSpPr>
          <p:nvPr/>
        </p:nvSpPr>
        <p:spPr bwMode="auto">
          <a:xfrm>
            <a:off x="2411413" y="4292600"/>
            <a:ext cx="1873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latin typeface="Calibri" pitchFamily="34" charset="0"/>
              </a:rPr>
              <a:t>Claquer la porte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164388" y="4437063"/>
            <a:ext cx="144462" cy="431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8" name="Bouton d'action : Retour 17">
            <a:hlinkClick r:id="" action="ppaction://hlinkshowjump?jump=lastslideviewed" highlightClick="1"/>
          </p:cNvPr>
          <p:cNvSpPr/>
          <p:nvPr/>
        </p:nvSpPr>
        <p:spPr>
          <a:xfrm>
            <a:off x="7956550" y="6308725"/>
            <a:ext cx="1187450" cy="5492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124075" y="3644900"/>
            <a:ext cx="144463" cy="93662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641" name="ZoneTexte 19"/>
          <p:cNvSpPr txBox="1">
            <a:spLocks noChangeArrowheads="1"/>
          </p:cNvSpPr>
          <p:nvPr/>
        </p:nvSpPr>
        <p:spPr bwMode="auto">
          <a:xfrm rot="-5400000">
            <a:off x="1454151" y="2801937"/>
            <a:ext cx="10080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Ouvrir la porte</a:t>
            </a:r>
          </a:p>
        </p:txBody>
      </p:sp>
      <p:sp>
        <p:nvSpPr>
          <p:cNvPr id="26642" name="ZoneTexte 20"/>
          <p:cNvSpPr txBox="1">
            <a:spLocks noChangeArrowheads="1"/>
          </p:cNvSpPr>
          <p:nvPr/>
        </p:nvSpPr>
        <p:spPr bwMode="auto">
          <a:xfrm rot="-5400000">
            <a:off x="1454150" y="4025900"/>
            <a:ext cx="1008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Fermer la porte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288" y="857250"/>
            <a:ext cx="973137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Utilisateur</a:t>
            </a:r>
          </a:p>
        </p:txBody>
      </p:sp>
      <p:cxnSp>
        <p:nvCxnSpPr>
          <p:cNvPr id="3" name="Connecteur droit 2"/>
          <p:cNvCxnSpPr>
            <a:stCxn id="2" idx="2"/>
          </p:cNvCxnSpPr>
          <p:nvPr/>
        </p:nvCxnSpPr>
        <p:spPr>
          <a:xfrm rot="5400000">
            <a:off x="-1851025" y="3865563"/>
            <a:ext cx="54641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843213" y="858838"/>
            <a:ext cx="10080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Gestion</a:t>
            </a:r>
          </a:p>
        </p:txBody>
      </p:sp>
      <p:cxnSp>
        <p:nvCxnSpPr>
          <p:cNvPr id="7" name="Connecteur droit 6"/>
          <p:cNvCxnSpPr>
            <a:stCxn id="6" idx="2"/>
          </p:cNvCxnSpPr>
          <p:nvPr/>
        </p:nvCxnSpPr>
        <p:spPr>
          <a:xfrm rot="16200000" flipH="1">
            <a:off x="616744" y="3866357"/>
            <a:ext cx="54625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745413" y="847725"/>
            <a:ext cx="1003300" cy="277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Verrouillage</a:t>
            </a:r>
          </a:p>
        </p:txBody>
      </p:sp>
      <p:cxnSp>
        <p:nvCxnSpPr>
          <p:cNvPr id="9" name="Connecteur droit 8"/>
          <p:cNvCxnSpPr>
            <a:stCxn id="8" idx="2"/>
          </p:cNvCxnSpPr>
          <p:nvPr/>
        </p:nvCxnSpPr>
        <p:spPr>
          <a:xfrm rot="16200000" flipH="1">
            <a:off x="5516563" y="3856038"/>
            <a:ext cx="5461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526213" y="836613"/>
            <a:ext cx="998537" cy="461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Béquille extérieure</a:t>
            </a:r>
          </a:p>
        </p:txBody>
      </p:sp>
      <p:cxnSp>
        <p:nvCxnSpPr>
          <p:cNvPr id="13" name="Connecteur droit 12"/>
          <p:cNvCxnSpPr>
            <a:stCxn id="12" idx="2"/>
          </p:cNvCxnSpPr>
          <p:nvPr/>
        </p:nvCxnSpPr>
        <p:spPr>
          <a:xfrm rot="16200000" flipH="1">
            <a:off x="4386263" y="3937000"/>
            <a:ext cx="52768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254625" y="847725"/>
            <a:ext cx="1046163" cy="277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Lier les noix</a:t>
            </a:r>
          </a:p>
        </p:txBody>
      </p:sp>
      <p:cxnSp>
        <p:nvCxnSpPr>
          <p:cNvPr id="15" name="Connecteur droit 14"/>
          <p:cNvCxnSpPr>
            <a:stCxn id="14" idx="2"/>
          </p:cNvCxnSpPr>
          <p:nvPr/>
        </p:nvCxnSpPr>
        <p:spPr>
          <a:xfrm rot="5400000">
            <a:off x="3047206" y="3856832"/>
            <a:ext cx="546258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073525" y="847725"/>
            <a:ext cx="1003300" cy="277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Dialogue </a:t>
            </a:r>
          </a:p>
        </p:txBody>
      </p:sp>
      <p:cxnSp>
        <p:nvCxnSpPr>
          <p:cNvPr id="17" name="Connecteur droit 16"/>
          <p:cNvCxnSpPr>
            <a:stCxn id="16" idx="2"/>
          </p:cNvCxnSpPr>
          <p:nvPr/>
        </p:nvCxnSpPr>
        <p:spPr>
          <a:xfrm rot="16200000" flipH="1">
            <a:off x="1843881" y="3855244"/>
            <a:ext cx="54625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661" name="ZoneTexte 17"/>
          <p:cNvSpPr txBox="1">
            <a:spLocks noChangeArrowheads="1"/>
          </p:cNvSpPr>
          <p:nvPr/>
        </p:nvSpPr>
        <p:spPr bwMode="auto">
          <a:xfrm>
            <a:off x="2771775" y="0"/>
            <a:ext cx="328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>
                <a:latin typeface="Calibri" pitchFamily="34" charset="0"/>
              </a:rPr>
              <a:t>Entrer dans la zone sécurisée et verrouiller la porte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655763" y="879475"/>
            <a:ext cx="971550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chemeClr val="tx1"/>
                </a:solidFill>
              </a:rPr>
              <a:t>Acquisition</a:t>
            </a:r>
          </a:p>
        </p:txBody>
      </p:sp>
      <p:cxnSp>
        <p:nvCxnSpPr>
          <p:cNvPr id="20" name="Connecteur droit 19"/>
          <p:cNvCxnSpPr>
            <a:stCxn id="19" idx="2"/>
          </p:cNvCxnSpPr>
          <p:nvPr/>
        </p:nvCxnSpPr>
        <p:spPr>
          <a:xfrm rot="5400000">
            <a:off x="-590550" y="3887788"/>
            <a:ext cx="54641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900113" y="1557338"/>
            <a:ext cx="11509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051050" y="1484313"/>
            <a:ext cx="144463" cy="28892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66" name="ZoneTexte 25"/>
          <p:cNvSpPr txBox="1">
            <a:spLocks noChangeArrowheads="1"/>
          </p:cNvSpPr>
          <p:nvPr/>
        </p:nvSpPr>
        <p:spPr bwMode="auto">
          <a:xfrm rot="-5400000">
            <a:off x="133350" y="4241800"/>
            <a:ext cx="1008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Ouvrir la porte</a:t>
            </a:r>
          </a:p>
        </p:txBody>
      </p:sp>
      <p:sp>
        <p:nvSpPr>
          <p:cNvPr id="27667" name="ZoneTexte 27"/>
          <p:cNvSpPr txBox="1">
            <a:spLocks noChangeArrowheads="1"/>
          </p:cNvSpPr>
          <p:nvPr/>
        </p:nvSpPr>
        <p:spPr bwMode="auto">
          <a:xfrm>
            <a:off x="3419475" y="5300663"/>
            <a:ext cx="1081088" cy="2460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Claquer la porte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172450" y="5445125"/>
            <a:ext cx="144463" cy="4318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69" name="ZoneTexte 31"/>
          <p:cNvSpPr txBox="1">
            <a:spLocks noChangeArrowheads="1"/>
          </p:cNvSpPr>
          <p:nvPr/>
        </p:nvSpPr>
        <p:spPr bwMode="auto">
          <a:xfrm>
            <a:off x="827088" y="1341438"/>
            <a:ext cx="12239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latin typeface="Calibri" pitchFamily="34" charset="0"/>
              </a:rPr>
              <a:t>Lecture empreinte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2195513" y="1700213"/>
            <a:ext cx="10810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76600" y="1628775"/>
            <a:ext cx="142875" cy="115252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72" name="ZoneTexte 34"/>
          <p:cNvSpPr txBox="1">
            <a:spLocks noChangeArrowheads="1"/>
          </p:cNvSpPr>
          <p:nvPr/>
        </p:nvSpPr>
        <p:spPr bwMode="auto">
          <a:xfrm>
            <a:off x="2124075" y="1484313"/>
            <a:ext cx="1223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latin typeface="Calibri" pitchFamily="34" charset="0"/>
              </a:rPr>
              <a:t>Comparer l’empreinte</a:t>
            </a: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3419475" y="2708275"/>
            <a:ext cx="1081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500563" y="2708275"/>
            <a:ext cx="142875" cy="36036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75" name="ZoneTexte 38"/>
          <p:cNvSpPr txBox="1">
            <a:spLocks noChangeArrowheads="1"/>
          </p:cNvSpPr>
          <p:nvPr/>
        </p:nvSpPr>
        <p:spPr bwMode="auto">
          <a:xfrm>
            <a:off x="3348038" y="2514600"/>
            <a:ext cx="1152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latin typeface="Calibri" pitchFamily="34" charset="0"/>
              </a:rPr>
              <a:t>Informer la L’utilisateur</a:t>
            </a:r>
          </a:p>
        </p:txBody>
      </p:sp>
      <p:cxnSp>
        <p:nvCxnSpPr>
          <p:cNvPr id="40" name="Connecteur droit avec flèche 39"/>
          <p:cNvCxnSpPr>
            <a:stCxn id="38" idx="2"/>
          </p:cNvCxnSpPr>
          <p:nvPr/>
        </p:nvCxnSpPr>
        <p:spPr>
          <a:xfrm rot="5400000" flipH="1">
            <a:off x="2736057" y="1232694"/>
            <a:ext cx="0" cy="3671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677" name="ZoneTexte 42"/>
          <p:cNvSpPr txBox="1">
            <a:spLocks noChangeArrowheads="1"/>
          </p:cNvSpPr>
          <p:nvPr/>
        </p:nvSpPr>
        <p:spPr bwMode="auto">
          <a:xfrm>
            <a:off x="1258888" y="2852738"/>
            <a:ext cx="1944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latin typeface="Calibri" pitchFamily="34" charset="0"/>
              </a:rPr>
              <a:t>En fonction de l’information donnée par la boite de dialogues, </a:t>
            </a:r>
          </a:p>
        </p:txBody>
      </p:sp>
      <p:cxnSp>
        <p:nvCxnSpPr>
          <p:cNvPr id="44" name="Connecteur en angle 33"/>
          <p:cNvCxnSpPr>
            <a:endCxn id="27669" idx="1"/>
          </p:cNvCxnSpPr>
          <p:nvPr/>
        </p:nvCxnSpPr>
        <p:spPr>
          <a:xfrm rot="16200000" flipV="1">
            <a:off x="50801" y="2239962"/>
            <a:ext cx="1625600" cy="73025"/>
          </a:xfrm>
          <a:prstGeom prst="bentConnector4">
            <a:avLst>
              <a:gd name="adj1" fmla="val 141"/>
              <a:gd name="adj2" fmla="val 38686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679" name="ZoneTexte 49"/>
          <p:cNvSpPr txBox="1">
            <a:spLocks noChangeArrowheads="1"/>
          </p:cNvSpPr>
          <p:nvPr/>
        </p:nvSpPr>
        <p:spPr bwMode="auto">
          <a:xfrm rot="-5400000">
            <a:off x="-92868" y="2189956"/>
            <a:ext cx="1079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latin typeface="Calibri" pitchFamily="34" charset="0"/>
              </a:rPr>
              <a:t>Si réponse NON</a:t>
            </a:r>
          </a:p>
        </p:txBody>
      </p:sp>
      <p:cxnSp>
        <p:nvCxnSpPr>
          <p:cNvPr id="61" name="Connecteur droit avec flèche 60"/>
          <p:cNvCxnSpPr/>
          <p:nvPr/>
        </p:nvCxnSpPr>
        <p:spPr>
          <a:xfrm>
            <a:off x="971550" y="3789363"/>
            <a:ext cx="59769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681" name="ZoneTexte 76"/>
          <p:cNvSpPr txBox="1">
            <a:spLocks noChangeArrowheads="1"/>
          </p:cNvSpPr>
          <p:nvPr/>
        </p:nvSpPr>
        <p:spPr bwMode="auto">
          <a:xfrm rot="-5400000">
            <a:off x="-93662" y="3341687"/>
            <a:ext cx="10810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latin typeface="Calibri" pitchFamily="34" charset="0"/>
              </a:rPr>
              <a:t>Si réponse OK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948488" y="3716338"/>
            <a:ext cx="144462" cy="64928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80" name="Connecteur droit avec flèche 79"/>
          <p:cNvCxnSpPr/>
          <p:nvPr/>
        </p:nvCxnSpPr>
        <p:spPr>
          <a:xfrm>
            <a:off x="3419475" y="2349500"/>
            <a:ext cx="23050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724525" y="2349500"/>
            <a:ext cx="142875" cy="158432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85" name="ZoneTexte 82"/>
          <p:cNvSpPr txBox="1">
            <a:spLocks noChangeArrowheads="1"/>
          </p:cNvSpPr>
          <p:nvPr/>
        </p:nvSpPr>
        <p:spPr bwMode="auto">
          <a:xfrm>
            <a:off x="4276725" y="2133600"/>
            <a:ext cx="12239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000">
                <a:latin typeface="Calibri" pitchFamily="34" charset="0"/>
              </a:rPr>
              <a:t>Si empreinte OK</a:t>
            </a:r>
          </a:p>
        </p:txBody>
      </p:sp>
      <p:sp>
        <p:nvSpPr>
          <p:cNvPr id="27686" name="ZoneTexte 83"/>
          <p:cNvSpPr txBox="1">
            <a:spLocks noChangeArrowheads="1"/>
          </p:cNvSpPr>
          <p:nvPr/>
        </p:nvSpPr>
        <p:spPr bwMode="auto">
          <a:xfrm>
            <a:off x="900113" y="3573463"/>
            <a:ext cx="35274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Actionner la béquille extérieure pour déverrouiller la porte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5580063" y="2997200"/>
            <a:ext cx="576262" cy="269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1000">
                <a:solidFill>
                  <a:srgbClr val="000000"/>
                </a:solidFill>
              </a:rPr>
              <a:t>3sec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27088" y="4005263"/>
            <a:ext cx="144462" cy="6477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96" name="Connecteur en angle 33"/>
          <p:cNvCxnSpPr>
            <a:endCxn id="27686" idx="1"/>
          </p:cNvCxnSpPr>
          <p:nvPr/>
        </p:nvCxnSpPr>
        <p:spPr>
          <a:xfrm rot="16200000" flipH="1">
            <a:off x="334170" y="3129756"/>
            <a:ext cx="842962" cy="28892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971550" y="5516563"/>
            <a:ext cx="72009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Bouton d'action : Retour 44">
            <a:hlinkClick r:id="" action="ppaction://hlinkshowjump?jump=lastslideviewed" highlightClick="1"/>
          </p:cNvPr>
          <p:cNvSpPr/>
          <p:nvPr/>
        </p:nvSpPr>
        <p:spPr>
          <a:xfrm>
            <a:off x="7956550" y="6308725"/>
            <a:ext cx="1187450" cy="5492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692" name="ZoneTexte 51"/>
          <p:cNvSpPr txBox="1">
            <a:spLocks noChangeArrowheads="1"/>
          </p:cNvSpPr>
          <p:nvPr/>
        </p:nvSpPr>
        <p:spPr bwMode="auto">
          <a:xfrm rot="-5400000">
            <a:off x="133350" y="5178425"/>
            <a:ext cx="1008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Fermer la porte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27088" y="4941888"/>
            <a:ext cx="144462" cy="6477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e 5"/>
          <p:cNvGrpSpPr>
            <a:grpSpLocks/>
          </p:cNvGrpSpPr>
          <p:nvPr/>
        </p:nvGrpSpPr>
        <p:grpSpPr bwMode="auto">
          <a:xfrm>
            <a:off x="1835150" y="1433513"/>
            <a:ext cx="5040313" cy="1508125"/>
            <a:chOff x="1835696" y="1434262"/>
            <a:chExt cx="5040560" cy="1508105"/>
          </a:xfrm>
        </p:grpSpPr>
        <p:sp>
          <p:nvSpPr>
            <p:cNvPr id="3" name="ZoneTexte 2"/>
            <p:cNvSpPr txBox="1"/>
            <p:nvPr/>
          </p:nvSpPr>
          <p:spPr>
            <a:xfrm>
              <a:off x="1835696" y="1434262"/>
              <a:ext cx="2376604" cy="3381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/>
                <a:t>Diagramme de séquence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835696" y="1772395"/>
              <a:ext cx="5040560" cy="11699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r>
                <a:rPr lang="fr-FR" sz="1400" dirty="0">
                  <a:hlinkClick r:id="rId2" action="ppaction://hlinksldjump"/>
                </a:rPr>
                <a:t>Diagramme de séquence du cas d’utilisation « Sortir de la zone sécurisée et verrouiller la porte »</a:t>
              </a:r>
              <a:endParaRPr lang="fr-FR" sz="14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Char char="-"/>
                <a:defRPr/>
              </a:pPr>
              <a:endParaRPr lang="fr-FR" sz="14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/>
                <a:t>-</a:t>
              </a:r>
              <a:r>
                <a:rPr lang="fr-FR" sz="1400" dirty="0">
                  <a:hlinkClick r:id="rId3" action="ppaction://hlinksldjump"/>
                </a:rPr>
                <a:t>Diagramme de séquence du cas d’utilisation « Entrer dans la zone sécurisée et verrouiller la porte </a:t>
              </a:r>
              <a:r>
                <a:rPr lang="fr-FR" sz="1400" dirty="0"/>
                <a:t>»</a:t>
              </a:r>
            </a:p>
          </p:txBody>
        </p:sp>
      </p:grpSp>
      <p:sp>
        <p:nvSpPr>
          <p:cNvPr id="7" name="Bouton d'action : Début 6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900113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813" y="260350"/>
            <a:ext cx="5929312" cy="6215063"/>
          </a:xfrm>
          <a:prstGeom prst="rect">
            <a:avLst/>
          </a:prstGeom>
          <a:solidFill>
            <a:srgbClr val="F1F39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5362" name="ZoneTexte 2"/>
          <p:cNvSpPr txBox="1">
            <a:spLocks noChangeArrowheads="1"/>
          </p:cNvSpPr>
          <p:nvPr/>
        </p:nvSpPr>
        <p:spPr bwMode="auto">
          <a:xfrm>
            <a:off x="3779838" y="260350"/>
            <a:ext cx="2097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Serrure biométrique</a:t>
            </a:r>
          </a:p>
        </p:txBody>
      </p:sp>
      <p:grpSp>
        <p:nvGrpSpPr>
          <p:cNvPr id="15363" name="Groupe 3"/>
          <p:cNvGrpSpPr>
            <a:grpSpLocks/>
          </p:cNvGrpSpPr>
          <p:nvPr/>
        </p:nvGrpSpPr>
        <p:grpSpPr bwMode="auto">
          <a:xfrm>
            <a:off x="357188" y="1071563"/>
            <a:ext cx="660400" cy="919162"/>
            <a:chOff x="285720" y="642918"/>
            <a:chExt cx="660822" cy="919941"/>
          </a:xfrm>
        </p:grpSpPr>
        <p:grpSp>
          <p:nvGrpSpPr>
            <p:cNvPr id="15475" name="Groupe 25"/>
            <p:cNvGrpSpPr>
              <a:grpSpLocks/>
            </p:cNvGrpSpPr>
            <p:nvPr/>
          </p:nvGrpSpPr>
          <p:grpSpPr bwMode="auto">
            <a:xfrm>
              <a:off x="428596" y="642918"/>
              <a:ext cx="428628" cy="714380"/>
              <a:chOff x="428596" y="642918"/>
              <a:chExt cx="428628" cy="714380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571652" y="642918"/>
                <a:ext cx="142966" cy="21449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8" name="Connecteur droit 7"/>
              <p:cNvCxnSpPr>
                <a:stCxn id="7" idx="4"/>
              </p:cNvCxnSpPr>
              <p:nvPr/>
            </p:nvCxnSpPr>
            <p:spPr>
              <a:xfrm rot="5400000">
                <a:off x="500139" y="1000408"/>
                <a:ext cx="285992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 rot="16200000" flipH="1">
                <a:off x="607371" y="1179168"/>
                <a:ext cx="214495" cy="14296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428686" y="928910"/>
                <a:ext cx="428899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 rot="5400000">
                <a:off x="464405" y="1179168"/>
                <a:ext cx="214495" cy="14296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476" name="ZoneTexte 5"/>
            <p:cNvSpPr txBox="1">
              <a:spLocks noChangeArrowheads="1"/>
            </p:cNvSpPr>
            <p:nvPr/>
          </p:nvSpPr>
          <p:spPr bwMode="auto">
            <a:xfrm>
              <a:off x="285720" y="1285860"/>
              <a:ext cx="6608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latin typeface="Calibri" pitchFamily="34" charset="0"/>
                </a:rPr>
                <a:t>Passant</a:t>
              </a:r>
            </a:p>
          </p:txBody>
        </p:sp>
      </p:grpSp>
      <p:grpSp>
        <p:nvGrpSpPr>
          <p:cNvPr id="15364" name="Groupe 11"/>
          <p:cNvGrpSpPr>
            <a:grpSpLocks/>
          </p:cNvGrpSpPr>
          <p:nvPr/>
        </p:nvGrpSpPr>
        <p:grpSpPr bwMode="auto">
          <a:xfrm>
            <a:off x="7812088" y="404813"/>
            <a:ext cx="1000125" cy="1008062"/>
            <a:chOff x="7786710" y="642917"/>
            <a:chExt cx="1000132" cy="1000133"/>
          </a:xfrm>
        </p:grpSpPr>
        <p:sp>
          <p:nvSpPr>
            <p:cNvPr id="13" name="Rectangle 12"/>
            <p:cNvSpPr/>
            <p:nvPr/>
          </p:nvSpPr>
          <p:spPr>
            <a:xfrm>
              <a:off x="7786710" y="642917"/>
              <a:ext cx="1000132" cy="100013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solidFill>
                    <a:schemeClr val="tx1"/>
                  </a:solidFill>
                </a:rPr>
                <a:t>Normes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solidFill>
                    <a:schemeClr val="tx1"/>
                  </a:solidFill>
                </a:rPr>
                <a:t>Serrures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solidFill>
                    <a:schemeClr val="tx1"/>
                  </a:solidFill>
                </a:rPr>
                <a:t>A2P*</a:t>
              </a:r>
            </a:p>
          </p:txBody>
        </p:sp>
        <p:grpSp>
          <p:nvGrpSpPr>
            <p:cNvPr id="15469" name="Groupe 65"/>
            <p:cNvGrpSpPr>
              <a:grpSpLocks/>
            </p:cNvGrpSpPr>
            <p:nvPr/>
          </p:nvGrpSpPr>
          <p:grpSpPr bwMode="auto">
            <a:xfrm>
              <a:off x="8572528" y="642917"/>
              <a:ext cx="214314" cy="214313"/>
              <a:chOff x="428596" y="642918"/>
              <a:chExt cx="428628" cy="714380"/>
            </a:xfrm>
          </p:grpSpPr>
          <p:sp>
            <p:nvSpPr>
              <p:cNvPr id="15" name="Ellipse 14"/>
              <p:cNvSpPr/>
              <p:nvPr/>
            </p:nvSpPr>
            <p:spPr>
              <a:xfrm>
                <a:off x="571471" y="642918"/>
                <a:ext cx="142875" cy="21525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16" name="Connecteur droit 15"/>
              <p:cNvCxnSpPr>
                <a:stCxn id="15" idx="4"/>
              </p:cNvCxnSpPr>
              <p:nvPr/>
            </p:nvCxnSpPr>
            <p:spPr>
              <a:xfrm rot="5400000">
                <a:off x="502742" y="999923"/>
                <a:ext cx="283504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 rot="16200000" flipH="1">
                <a:off x="608306" y="1177862"/>
                <a:ext cx="215255" cy="14287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/>
              <p:cNvCxnSpPr/>
              <p:nvPr/>
            </p:nvCxnSpPr>
            <p:spPr>
              <a:xfrm>
                <a:off x="428594" y="926422"/>
                <a:ext cx="428628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 rot="5400000">
                <a:off x="465431" y="1177861"/>
                <a:ext cx="215255" cy="14287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365" name="Groupe 19"/>
          <p:cNvGrpSpPr>
            <a:grpSpLocks/>
          </p:cNvGrpSpPr>
          <p:nvPr/>
        </p:nvGrpSpPr>
        <p:grpSpPr bwMode="auto">
          <a:xfrm>
            <a:off x="2214563" y="2428875"/>
            <a:ext cx="1571625" cy="714375"/>
            <a:chOff x="2285984" y="1000108"/>
            <a:chExt cx="1571636" cy="502325"/>
          </a:xfrm>
        </p:grpSpPr>
        <p:sp>
          <p:nvSpPr>
            <p:cNvPr id="15466" name="ZoneTexte 20"/>
            <p:cNvSpPr txBox="1">
              <a:spLocks noChangeArrowheads="1"/>
            </p:cNvSpPr>
            <p:nvPr/>
          </p:nvSpPr>
          <p:spPr bwMode="auto">
            <a:xfrm>
              <a:off x="2357422" y="1071546"/>
              <a:ext cx="142876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Avertir du résultat (Bip et ou voyant)</a:t>
              </a:r>
            </a:p>
          </p:txBody>
        </p:sp>
        <p:sp>
          <p:nvSpPr>
            <p:cNvPr id="22" name="Ellipse 21"/>
            <p:cNvSpPr/>
            <p:nvPr/>
          </p:nvSpPr>
          <p:spPr>
            <a:xfrm>
              <a:off x="2285984" y="1000108"/>
              <a:ext cx="1571636" cy="428651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cxnSp>
        <p:nvCxnSpPr>
          <p:cNvPr id="23" name="Connecteur droit 22"/>
          <p:cNvCxnSpPr>
            <a:endCxn id="22" idx="2"/>
          </p:cNvCxnSpPr>
          <p:nvPr/>
        </p:nvCxnSpPr>
        <p:spPr>
          <a:xfrm flipV="1">
            <a:off x="1143000" y="2733675"/>
            <a:ext cx="1071563" cy="4810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59" idx="1"/>
            <a:endCxn id="22" idx="6"/>
          </p:cNvCxnSpPr>
          <p:nvPr/>
        </p:nvCxnSpPr>
        <p:spPr>
          <a:xfrm rot="16200000" flipV="1">
            <a:off x="4369594" y="2150269"/>
            <a:ext cx="712788" cy="187960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68" name="ZoneTexte 24"/>
          <p:cNvSpPr txBox="1">
            <a:spLocks noChangeArrowheads="1"/>
          </p:cNvSpPr>
          <p:nvPr/>
        </p:nvSpPr>
        <p:spPr bwMode="auto">
          <a:xfrm>
            <a:off x="4214813" y="2643188"/>
            <a:ext cx="795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«include»</a:t>
            </a:r>
          </a:p>
        </p:txBody>
      </p:sp>
      <p:cxnSp>
        <p:nvCxnSpPr>
          <p:cNvPr id="26" name="Connecteur droit avec flèche 25"/>
          <p:cNvCxnSpPr>
            <a:stCxn id="62" idx="6"/>
            <a:endCxn id="59" idx="2"/>
          </p:cNvCxnSpPr>
          <p:nvPr/>
        </p:nvCxnSpPr>
        <p:spPr>
          <a:xfrm flipV="1">
            <a:off x="3857625" y="3662363"/>
            <a:ext cx="1577975" cy="33813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370" name="Groupe 27"/>
          <p:cNvGrpSpPr>
            <a:grpSpLocks/>
          </p:cNvGrpSpPr>
          <p:nvPr/>
        </p:nvGrpSpPr>
        <p:grpSpPr bwMode="auto">
          <a:xfrm>
            <a:off x="357188" y="2786063"/>
            <a:ext cx="849312" cy="1104900"/>
            <a:chOff x="285720" y="642918"/>
            <a:chExt cx="850041" cy="1104607"/>
          </a:xfrm>
        </p:grpSpPr>
        <p:grpSp>
          <p:nvGrpSpPr>
            <p:cNvPr id="15459" name="Groupe 25"/>
            <p:cNvGrpSpPr>
              <a:grpSpLocks/>
            </p:cNvGrpSpPr>
            <p:nvPr/>
          </p:nvGrpSpPr>
          <p:grpSpPr bwMode="auto">
            <a:xfrm>
              <a:off x="428596" y="642918"/>
              <a:ext cx="428628" cy="714380"/>
              <a:chOff x="428596" y="642918"/>
              <a:chExt cx="428628" cy="714380"/>
            </a:xfrm>
          </p:grpSpPr>
          <p:sp>
            <p:nvSpPr>
              <p:cNvPr id="31" name="Ellipse 30"/>
              <p:cNvSpPr/>
              <p:nvPr/>
            </p:nvSpPr>
            <p:spPr>
              <a:xfrm>
                <a:off x="571716" y="642918"/>
                <a:ext cx="142998" cy="214255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2" name="Connecteur droit 31"/>
              <p:cNvCxnSpPr>
                <a:stCxn id="31" idx="4"/>
              </p:cNvCxnSpPr>
              <p:nvPr/>
            </p:nvCxnSpPr>
            <p:spPr>
              <a:xfrm rot="5400000">
                <a:off x="500377" y="1000011"/>
                <a:ext cx="285674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 rot="16200000" flipH="1">
                <a:off x="607585" y="1178477"/>
                <a:ext cx="214256" cy="14299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428718" y="928592"/>
                <a:ext cx="428993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 rot="5400000">
                <a:off x="464587" y="1178477"/>
                <a:ext cx="214256" cy="14299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460" name="ZoneTexte 29"/>
            <p:cNvSpPr txBox="1">
              <a:spLocks noChangeArrowheads="1"/>
            </p:cNvSpPr>
            <p:nvPr/>
          </p:nvSpPr>
          <p:spPr bwMode="auto">
            <a:xfrm>
              <a:off x="285720" y="1285860"/>
              <a:ext cx="8500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latin typeface="Calibri" pitchFamily="34" charset="0"/>
                </a:rPr>
                <a:t>Personnes</a:t>
              </a:r>
            </a:p>
            <a:p>
              <a:r>
                <a:rPr lang="fr-FR" sz="1200">
                  <a:latin typeface="Calibri" pitchFamily="34" charset="0"/>
                </a:rPr>
                <a:t>Autorisées</a:t>
              </a:r>
            </a:p>
          </p:txBody>
        </p:sp>
      </p:grpSp>
      <p:grpSp>
        <p:nvGrpSpPr>
          <p:cNvPr id="15371" name="Groupe 35"/>
          <p:cNvGrpSpPr>
            <a:grpSpLocks/>
          </p:cNvGrpSpPr>
          <p:nvPr/>
        </p:nvGrpSpPr>
        <p:grpSpPr bwMode="auto">
          <a:xfrm>
            <a:off x="142875" y="4714875"/>
            <a:ext cx="1179513" cy="919163"/>
            <a:chOff x="71406" y="642918"/>
            <a:chExt cx="1179169" cy="919941"/>
          </a:xfrm>
        </p:grpSpPr>
        <p:grpSp>
          <p:nvGrpSpPr>
            <p:cNvPr id="15452" name="Groupe 25"/>
            <p:cNvGrpSpPr>
              <a:grpSpLocks/>
            </p:cNvGrpSpPr>
            <p:nvPr/>
          </p:nvGrpSpPr>
          <p:grpSpPr bwMode="auto">
            <a:xfrm>
              <a:off x="428596" y="642918"/>
              <a:ext cx="428628" cy="714380"/>
              <a:chOff x="428596" y="642918"/>
              <a:chExt cx="428628" cy="714380"/>
            </a:xfrm>
          </p:grpSpPr>
          <p:sp>
            <p:nvSpPr>
              <p:cNvPr id="39" name="Ellipse 38"/>
              <p:cNvSpPr/>
              <p:nvPr/>
            </p:nvSpPr>
            <p:spPr>
              <a:xfrm>
                <a:off x="571323" y="642918"/>
                <a:ext cx="142833" cy="21449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40" name="Connecteur droit 39"/>
              <p:cNvCxnSpPr>
                <a:stCxn id="39" idx="4"/>
              </p:cNvCxnSpPr>
              <p:nvPr/>
            </p:nvCxnSpPr>
            <p:spPr>
              <a:xfrm rot="5400000">
                <a:off x="499744" y="1000408"/>
                <a:ext cx="285992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Connecteur droit 40"/>
              <p:cNvCxnSpPr/>
              <p:nvPr/>
            </p:nvCxnSpPr>
            <p:spPr>
              <a:xfrm rot="16200000" flipH="1">
                <a:off x="606910" y="1179234"/>
                <a:ext cx="214493" cy="14283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Connecteur droit 41"/>
              <p:cNvCxnSpPr/>
              <p:nvPr/>
            </p:nvCxnSpPr>
            <p:spPr>
              <a:xfrm>
                <a:off x="428490" y="928910"/>
                <a:ext cx="4285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Connecteur droit 42"/>
              <p:cNvCxnSpPr/>
              <p:nvPr/>
            </p:nvCxnSpPr>
            <p:spPr>
              <a:xfrm rot="5400000">
                <a:off x="464077" y="1179234"/>
                <a:ext cx="214493" cy="142833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453" name="ZoneTexte 37"/>
            <p:cNvSpPr txBox="1">
              <a:spLocks noChangeArrowheads="1"/>
            </p:cNvSpPr>
            <p:nvPr/>
          </p:nvSpPr>
          <p:spPr bwMode="auto">
            <a:xfrm>
              <a:off x="71406" y="1285860"/>
              <a:ext cx="117916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>
                  <a:latin typeface="Calibri" pitchFamily="34" charset="0"/>
                </a:rPr>
                <a:t>Administrateurs</a:t>
              </a:r>
            </a:p>
          </p:txBody>
        </p:sp>
      </p:grpSp>
      <p:cxnSp>
        <p:nvCxnSpPr>
          <p:cNvPr id="44" name="Connecteur droit avec flèche 43"/>
          <p:cNvCxnSpPr/>
          <p:nvPr/>
        </p:nvCxnSpPr>
        <p:spPr>
          <a:xfrm rot="16200000" flipV="1">
            <a:off x="361156" y="2316957"/>
            <a:ext cx="6524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rot="16200000" flipV="1">
            <a:off x="388144" y="4255294"/>
            <a:ext cx="6524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374" name="Groupe 45"/>
          <p:cNvGrpSpPr>
            <a:grpSpLocks/>
          </p:cNvGrpSpPr>
          <p:nvPr/>
        </p:nvGrpSpPr>
        <p:grpSpPr bwMode="auto">
          <a:xfrm>
            <a:off x="7885113" y="5445125"/>
            <a:ext cx="1000125" cy="500063"/>
            <a:chOff x="7786710" y="642918"/>
            <a:chExt cx="1000132" cy="500066"/>
          </a:xfrm>
        </p:grpSpPr>
        <p:sp>
          <p:nvSpPr>
            <p:cNvPr id="47" name="Rectangle 46"/>
            <p:cNvSpPr/>
            <p:nvPr/>
          </p:nvSpPr>
          <p:spPr>
            <a:xfrm>
              <a:off x="7786710" y="642918"/>
              <a:ext cx="1000132" cy="5000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>
                  <a:solidFill>
                    <a:schemeClr val="tx1"/>
                  </a:solidFill>
                </a:rPr>
                <a:t>CNIL</a:t>
              </a:r>
            </a:p>
          </p:txBody>
        </p:sp>
        <p:grpSp>
          <p:nvGrpSpPr>
            <p:cNvPr id="15446" name="Groupe 65"/>
            <p:cNvGrpSpPr>
              <a:grpSpLocks/>
            </p:cNvGrpSpPr>
            <p:nvPr/>
          </p:nvGrpSpPr>
          <p:grpSpPr bwMode="auto">
            <a:xfrm>
              <a:off x="8572528" y="642917"/>
              <a:ext cx="214314" cy="214313"/>
              <a:chOff x="428596" y="642918"/>
              <a:chExt cx="428628" cy="714380"/>
            </a:xfrm>
          </p:grpSpPr>
          <p:sp>
            <p:nvSpPr>
              <p:cNvPr id="49" name="Ellipse 48"/>
              <p:cNvSpPr/>
              <p:nvPr/>
            </p:nvSpPr>
            <p:spPr>
              <a:xfrm>
                <a:off x="571471" y="642921"/>
                <a:ext cx="142875" cy="21696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50" name="Connecteur droit 49"/>
              <p:cNvCxnSpPr>
                <a:stCxn id="49" idx="4"/>
              </p:cNvCxnSpPr>
              <p:nvPr/>
            </p:nvCxnSpPr>
            <p:spPr>
              <a:xfrm rot="5400000">
                <a:off x="501618" y="1002761"/>
                <a:ext cx="285753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Connecteur droit 50"/>
              <p:cNvCxnSpPr/>
              <p:nvPr/>
            </p:nvCxnSpPr>
            <p:spPr>
              <a:xfrm rot="16200000" flipH="1">
                <a:off x="610099" y="1180032"/>
                <a:ext cx="211669" cy="14287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Connecteur droit 51"/>
              <p:cNvCxnSpPr/>
              <p:nvPr/>
            </p:nvCxnSpPr>
            <p:spPr>
              <a:xfrm>
                <a:off x="428594" y="928674"/>
                <a:ext cx="428628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/>
              <p:cNvCxnSpPr/>
              <p:nvPr/>
            </p:nvCxnSpPr>
            <p:spPr>
              <a:xfrm rot="5400000">
                <a:off x="467224" y="1180031"/>
                <a:ext cx="211669" cy="14287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375" name="Groupe 53"/>
          <p:cNvGrpSpPr>
            <a:grpSpLocks/>
          </p:cNvGrpSpPr>
          <p:nvPr/>
        </p:nvGrpSpPr>
        <p:grpSpPr bwMode="auto">
          <a:xfrm>
            <a:off x="4356100" y="1557338"/>
            <a:ext cx="1571625" cy="609600"/>
            <a:chOff x="2285984" y="1000108"/>
            <a:chExt cx="1571636" cy="428628"/>
          </a:xfrm>
        </p:grpSpPr>
        <p:sp>
          <p:nvSpPr>
            <p:cNvPr id="15443" name="ZoneTexte 54"/>
            <p:cNvSpPr txBox="1">
              <a:spLocks noChangeArrowheads="1"/>
            </p:cNvSpPr>
            <p:nvPr/>
          </p:nvSpPr>
          <p:spPr bwMode="auto">
            <a:xfrm>
              <a:off x="2357422" y="1071546"/>
              <a:ext cx="1428760" cy="302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Déverrouiller la serrure</a:t>
              </a:r>
            </a:p>
          </p:txBody>
        </p:sp>
        <p:sp>
          <p:nvSpPr>
            <p:cNvPr id="56" name="Ellipse 55"/>
            <p:cNvSpPr/>
            <p:nvPr/>
          </p:nvSpPr>
          <p:spPr>
            <a:xfrm>
              <a:off x="2285984" y="1000108"/>
              <a:ext cx="1571636" cy="42862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5376" name="Groupe 56"/>
          <p:cNvGrpSpPr>
            <a:grpSpLocks/>
          </p:cNvGrpSpPr>
          <p:nvPr/>
        </p:nvGrpSpPr>
        <p:grpSpPr bwMode="auto">
          <a:xfrm>
            <a:off x="5435600" y="3357563"/>
            <a:ext cx="1571625" cy="609600"/>
            <a:chOff x="2285984" y="1000108"/>
            <a:chExt cx="1571636" cy="428628"/>
          </a:xfrm>
        </p:grpSpPr>
        <p:sp>
          <p:nvSpPr>
            <p:cNvPr id="15441" name="ZoneTexte 57"/>
            <p:cNvSpPr txBox="1">
              <a:spLocks noChangeArrowheads="1"/>
            </p:cNvSpPr>
            <p:nvPr/>
          </p:nvSpPr>
          <p:spPr bwMode="auto">
            <a:xfrm>
              <a:off x="2357422" y="1071546"/>
              <a:ext cx="1428760" cy="302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Contrôler</a:t>
              </a:r>
            </a:p>
            <a:p>
              <a:pPr algn="ctr"/>
              <a:r>
                <a:rPr lang="fr-FR" sz="1100">
                  <a:latin typeface="Calibri" pitchFamily="34" charset="0"/>
                </a:rPr>
                <a:t> l’empreinte</a:t>
              </a:r>
            </a:p>
          </p:txBody>
        </p:sp>
        <p:sp>
          <p:nvSpPr>
            <p:cNvPr id="59" name="Ellipse 58"/>
            <p:cNvSpPr/>
            <p:nvPr/>
          </p:nvSpPr>
          <p:spPr>
            <a:xfrm>
              <a:off x="2285984" y="1000108"/>
              <a:ext cx="1571636" cy="42862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5377" name="Groupe 59"/>
          <p:cNvGrpSpPr>
            <a:grpSpLocks/>
          </p:cNvGrpSpPr>
          <p:nvPr/>
        </p:nvGrpSpPr>
        <p:grpSpPr bwMode="auto">
          <a:xfrm>
            <a:off x="2286000" y="3714750"/>
            <a:ext cx="1571625" cy="571500"/>
            <a:chOff x="2285984" y="1000108"/>
            <a:chExt cx="1571636" cy="428628"/>
          </a:xfrm>
        </p:grpSpPr>
        <p:sp>
          <p:nvSpPr>
            <p:cNvPr id="15439" name="ZoneTexte 60"/>
            <p:cNvSpPr txBox="1">
              <a:spLocks noChangeArrowheads="1"/>
            </p:cNvSpPr>
            <p:nvPr/>
          </p:nvSpPr>
          <p:spPr bwMode="auto">
            <a:xfrm>
              <a:off x="2357422" y="1100573"/>
              <a:ext cx="1428760" cy="183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Lire l’empreinte</a:t>
              </a:r>
            </a:p>
          </p:txBody>
        </p:sp>
        <p:sp>
          <p:nvSpPr>
            <p:cNvPr id="62" name="Ellipse 61"/>
            <p:cNvSpPr/>
            <p:nvPr/>
          </p:nvSpPr>
          <p:spPr>
            <a:xfrm>
              <a:off x="2285984" y="1000108"/>
              <a:ext cx="1571636" cy="42862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5378" name="Groupe 62"/>
          <p:cNvGrpSpPr>
            <a:grpSpLocks/>
          </p:cNvGrpSpPr>
          <p:nvPr/>
        </p:nvGrpSpPr>
        <p:grpSpPr bwMode="auto">
          <a:xfrm>
            <a:off x="2484438" y="5732463"/>
            <a:ext cx="1571625" cy="430212"/>
            <a:chOff x="2285984" y="1000108"/>
            <a:chExt cx="1571636" cy="428628"/>
          </a:xfrm>
        </p:grpSpPr>
        <p:sp>
          <p:nvSpPr>
            <p:cNvPr id="15437" name="ZoneTexte 63"/>
            <p:cNvSpPr txBox="1">
              <a:spLocks noChangeArrowheads="1"/>
            </p:cNvSpPr>
            <p:nvPr/>
          </p:nvSpPr>
          <p:spPr bwMode="auto">
            <a:xfrm>
              <a:off x="2357422" y="1100573"/>
              <a:ext cx="1428760" cy="196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Enrôler l’empreinte</a:t>
              </a:r>
            </a:p>
          </p:txBody>
        </p:sp>
        <p:sp>
          <p:nvSpPr>
            <p:cNvPr id="65" name="Ellipse 64"/>
            <p:cNvSpPr/>
            <p:nvPr/>
          </p:nvSpPr>
          <p:spPr>
            <a:xfrm>
              <a:off x="2285984" y="1000108"/>
              <a:ext cx="1571636" cy="42862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5379" name="Groupe 65"/>
          <p:cNvGrpSpPr>
            <a:grpSpLocks/>
          </p:cNvGrpSpPr>
          <p:nvPr/>
        </p:nvGrpSpPr>
        <p:grpSpPr bwMode="auto">
          <a:xfrm>
            <a:off x="5292725" y="5732463"/>
            <a:ext cx="1571625" cy="430212"/>
            <a:chOff x="2285984" y="1000108"/>
            <a:chExt cx="1571636" cy="428628"/>
          </a:xfrm>
        </p:grpSpPr>
        <p:sp>
          <p:nvSpPr>
            <p:cNvPr id="15435" name="ZoneTexte 66"/>
            <p:cNvSpPr txBox="1">
              <a:spLocks noChangeArrowheads="1"/>
            </p:cNvSpPr>
            <p:nvPr/>
          </p:nvSpPr>
          <p:spPr bwMode="auto">
            <a:xfrm>
              <a:off x="2357422" y="1100573"/>
              <a:ext cx="142876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Stocker l’empreinte</a:t>
              </a:r>
            </a:p>
          </p:txBody>
        </p:sp>
        <p:sp>
          <p:nvSpPr>
            <p:cNvPr id="68" name="Ellipse 67"/>
            <p:cNvSpPr/>
            <p:nvPr/>
          </p:nvSpPr>
          <p:spPr>
            <a:xfrm>
              <a:off x="2285984" y="1000108"/>
              <a:ext cx="1571636" cy="42862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grpSp>
        <p:nvGrpSpPr>
          <p:cNvPr id="15380" name="Groupe 72"/>
          <p:cNvGrpSpPr>
            <a:grpSpLocks/>
          </p:cNvGrpSpPr>
          <p:nvPr/>
        </p:nvGrpSpPr>
        <p:grpSpPr bwMode="auto">
          <a:xfrm>
            <a:off x="1785938" y="500063"/>
            <a:ext cx="1571625" cy="576262"/>
            <a:chOff x="2285984" y="1000108"/>
            <a:chExt cx="1571636" cy="428628"/>
          </a:xfrm>
        </p:grpSpPr>
        <p:sp>
          <p:nvSpPr>
            <p:cNvPr id="15433" name="ZoneTexte 73"/>
            <p:cNvSpPr txBox="1">
              <a:spLocks noChangeArrowheads="1"/>
            </p:cNvSpPr>
            <p:nvPr/>
          </p:nvSpPr>
          <p:spPr bwMode="auto">
            <a:xfrm>
              <a:off x="2357422" y="1100573"/>
              <a:ext cx="1428760" cy="320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Indiquer le niveau de charge des piles</a:t>
              </a:r>
            </a:p>
          </p:txBody>
        </p:sp>
        <p:sp>
          <p:nvSpPr>
            <p:cNvPr id="75" name="Ellipse 74"/>
            <p:cNvSpPr/>
            <p:nvPr/>
          </p:nvSpPr>
          <p:spPr>
            <a:xfrm>
              <a:off x="2285984" y="1000108"/>
              <a:ext cx="1571636" cy="42862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cxnSp>
        <p:nvCxnSpPr>
          <p:cNvPr id="76" name="Connecteur droit 75"/>
          <p:cNvCxnSpPr/>
          <p:nvPr/>
        </p:nvCxnSpPr>
        <p:spPr>
          <a:xfrm>
            <a:off x="1143000" y="3214688"/>
            <a:ext cx="1150938" cy="7699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>
            <a:endCxn id="81" idx="2"/>
          </p:cNvCxnSpPr>
          <p:nvPr/>
        </p:nvCxnSpPr>
        <p:spPr>
          <a:xfrm>
            <a:off x="1042988" y="5084763"/>
            <a:ext cx="936625" cy="714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383" name="Groupe 78"/>
          <p:cNvGrpSpPr>
            <a:grpSpLocks/>
          </p:cNvGrpSpPr>
          <p:nvPr/>
        </p:nvGrpSpPr>
        <p:grpSpPr bwMode="auto">
          <a:xfrm>
            <a:off x="1979613" y="4941888"/>
            <a:ext cx="1571625" cy="428625"/>
            <a:chOff x="2285984" y="1000108"/>
            <a:chExt cx="1571636" cy="428628"/>
          </a:xfrm>
        </p:grpSpPr>
        <p:sp>
          <p:nvSpPr>
            <p:cNvPr id="15431" name="ZoneTexte 79"/>
            <p:cNvSpPr txBox="1">
              <a:spLocks noChangeArrowheads="1"/>
            </p:cNvSpPr>
            <p:nvPr/>
          </p:nvSpPr>
          <p:spPr bwMode="auto">
            <a:xfrm>
              <a:off x="2357422" y="1100573"/>
              <a:ext cx="1428760" cy="194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Changer  les piles</a:t>
              </a:r>
            </a:p>
          </p:txBody>
        </p:sp>
        <p:sp>
          <p:nvSpPr>
            <p:cNvPr id="81" name="Ellipse 80"/>
            <p:cNvSpPr/>
            <p:nvPr/>
          </p:nvSpPr>
          <p:spPr>
            <a:xfrm>
              <a:off x="2285984" y="1000108"/>
              <a:ext cx="1571636" cy="42862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cxnSp>
        <p:nvCxnSpPr>
          <p:cNvPr id="82" name="Connecteur droit 81"/>
          <p:cNvCxnSpPr>
            <a:endCxn id="65" idx="2"/>
          </p:cNvCxnSpPr>
          <p:nvPr/>
        </p:nvCxnSpPr>
        <p:spPr>
          <a:xfrm>
            <a:off x="1042988" y="5229225"/>
            <a:ext cx="1441450" cy="7191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>
            <a:stCxn id="65" idx="6"/>
            <a:endCxn id="68" idx="2"/>
          </p:cNvCxnSpPr>
          <p:nvPr/>
        </p:nvCxnSpPr>
        <p:spPr>
          <a:xfrm>
            <a:off x="4056063" y="5948363"/>
            <a:ext cx="1236662" cy="158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86" name="ZoneTexte 86"/>
          <p:cNvSpPr txBox="1">
            <a:spLocks noChangeArrowheads="1"/>
          </p:cNvSpPr>
          <p:nvPr/>
        </p:nvSpPr>
        <p:spPr bwMode="auto">
          <a:xfrm>
            <a:off x="4356100" y="5661025"/>
            <a:ext cx="7953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«include»</a:t>
            </a:r>
          </a:p>
        </p:txBody>
      </p:sp>
      <p:cxnSp>
        <p:nvCxnSpPr>
          <p:cNvPr id="90" name="Connecteur droit avec flèche 89"/>
          <p:cNvCxnSpPr>
            <a:stCxn id="68" idx="0"/>
            <a:endCxn id="59" idx="5"/>
          </p:cNvCxnSpPr>
          <p:nvPr/>
        </p:nvCxnSpPr>
        <p:spPr>
          <a:xfrm rot="5400000" flipH="1" flipV="1">
            <a:off x="5499100" y="4456113"/>
            <a:ext cx="1857375" cy="69850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88" name="ZoneTexte 98"/>
          <p:cNvSpPr txBox="1">
            <a:spLocks noChangeArrowheads="1"/>
          </p:cNvSpPr>
          <p:nvPr/>
        </p:nvSpPr>
        <p:spPr bwMode="auto">
          <a:xfrm>
            <a:off x="6372225" y="4508500"/>
            <a:ext cx="7715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«extend»</a:t>
            </a:r>
          </a:p>
        </p:txBody>
      </p:sp>
      <p:cxnSp>
        <p:nvCxnSpPr>
          <p:cNvPr id="103" name="Connecteur droit avec flèche 102"/>
          <p:cNvCxnSpPr>
            <a:stCxn id="59" idx="0"/>
            <a:endCxn id="131" idx="4"/>
          </p:cNvCxnSpPr>
          <p:nvPr/>
        </p:nvCxnSpPr>
        <p:spPr>
          <a:xfrm rot="5400000" flipH="1" flipV="1">
            <a:off x="6113463" y="2960688"/>
            <a:ext cx="504825" cy="28892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90" name="ZoneTexte 105"/>
          <p:cNvSpPr txBox="1">
            <a:spLocks noChangeArrowheads="1"/>
          </p:cNvSpPr>
          <p:nvPr/>
        </p:nvSpPr>
        <p:spPr bwMode="auto">
          <a:xfrm>
            <a:off x="6227763" y="2997200"/>
            <a:ext cx="771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«extend»</a:t>
            </a:r>
          </a:p>
        </p:txBody>
      </p:sp>
      <p:cxnSp>
        <p:nvCxnSpPr>
          <p:cNvPr id="107" name="Connecteur droit 106"/>
          <p:cNvCxnSpPr>
            <a:endCxn id="56" idx="2"/>
          </p:cNvCxnSpPr>
          <p:nvPr/>
        </p:nvCxnSpPr>
        <p:spPr>
          <a:xfrm flipV="1">
            <a:off x="2484438" y="1862138"/>
            <a:ext cx="1871662" cy="1984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Connecteur droit 113"/>
          <p:cNvCxnSpPr>
            <a:endCxn id="75" idx="2"/>
          </p:cNvCxnSpPr>
          <p:nvPr/>
        </p:nvCxnSpPr>
        <p:spPr>
          <a:xfrm flipV="1">
            <a:off x="1000125" y="787400"/>
            <a:ext cx="785813" cy="7651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393" name="Groupe 115"/>
          <p:cNvGrpSpPr>
            <a:grpSpLocks/>
          </p:cNvGrpSpPr>
          <p:nvPr/>
        </p:nvGrpSpPr>
        <p:grpSpPr bwMode="auto">
          <a:xfrm>
            <a:off x="4071938" y="714375"/>
            <a:ext cx="1571625" cy="576263"/>
            <a:chOff x="2285984" y="1000108"/>
            <a:chExt cx="1571636" cy="428628"/>
          </a:xfrm>
        </p:grpSpPr>
        <p:sp>
          <p:nvSpPr>
            <p:cNvPr id="15429" name="ZoneTexte 116"/>
            <p:cNvSpPr txBox="1">
              <a:spLocks noChangeArrowheads="1"/>
            </p:cNvSpPr>
            <p:nvPr/>
          </p:nvSpPr>
          <p:spPr bwMode="auto">
            <a:xfrm>
              <a:off x="2357422" y="1100573"/>
              <a:ext cx="1428760" cy="320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Résister aux intrusions</a:t>
              </a:r>
            </a:p>
          </p:txBody>
        </p:sp>
        <p:sp>
          <p:nvSpPr>
            <p:cNvPr id="118" name="Ellipse 117"/>
            <p:cNvSpPr/>
            <p:nvPr/>
          </p:nvSpPr>
          <p:spPr>
            <a:xfrm>
              <a:off x="2285984" y="1000108"/>
              <a:ext cx="1571636" cy="42862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cxnSp>
        <p:nvCxnSpPr>
          <p:cNvPr id="120" name="Connecteur droit 119"/>
          <p:cNvCxnSpPr>
            <a:endCxn id="118" idx="2"/>
          </p:cNvCxnSpPr>
          <p:nvPr/>
        </p:nvCxnSpPr>
        <p:spPr>
          <a:xfrm flipV="1">
            <a:off x="1000125" y="1001713"/>
            <a:ext cx="3071813" cy="5699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necteur droit 129"/>
          <p:cNvCxnSpPr>
            <a:stCxn id="68" idx="6"/>
            <a:endCxn id="47" idx="1"/>
          </p:cNvCxnSpPr>
          <p:nvPr/>
        </p:nvCxnSpPr>
        <p:spPr>
          <a:xfrm flipV="1">
            <a:off x="6864350" y="5695950"/>
            <a:ext cx="1020763" cy="2524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90"/>
          <p:cNvCxnSpPr>
            <a:stCxn id="118" idx="6"/>
            <a:endCxn id="13" idx="1"/>
          </p:cNvCxnSpPr>
          <p:nvPr/>
        </p:nvCxnSpPr>
        <p:spPr>
          <a:xfrm flipV="1">
            <a:off x="5643563" y="908050"/>
            <a:ext cx="2168525" cy="936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flipV="1">
            <a:off x="1116013" y="2060575"/>
            <a:ext cx="1368425" cy="10080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398" name="Groupe 101"/>
          <p:cNvGrpSpPr>
            <a:grpSpLocks/>
          </p:cNvGrpSpPr>
          <p:nvPr/>
        </p:nvGrpSpPr>
        <p:grpSpPr bwMode="auto">
          <a:xfrm>
            <a:off x="7596188" y="1773238"/>
            <a:ext cx="1547812" cy="1438275"/>
            <a:chOff x="-74319" y="642918"/>
            <a:chExt cx="1547663" cy="1438419"/>
          </a:xfrm>
        </p:grpSpPr>
        <p:grpSp>
          <p:nvGrpSpPr>
            <p:cNvPr id="15422" name="Groupe 25"/>
            <p:cNvGrpSpPr>
              <a:grpSpLocks/>
            </p:cNvGrpSpPr>
            <p:nvPr/>
          </p:nvGrpSpPr>
          <p:grpSpPr bwMode="auto">
            <a:xfrm>
              <a:off x="428596" y="642918"/>
              <a:ext cx="428628" cy="714380"/>
              <a:chOff x="428596" y="642918"/>
              <a:chExt cx="428628" cy="714380"/>
            </a:xfrm>
          </p:grpSpPr>
          <p:sp>
            <p:nvSpPr>
              <p:cNvPr id="108" name="Ellipse 107"/>
              <p:cNvSpPr/>
              <p:nvPr/>
            </p:nvSpPr>
            <p:spPr>
              <a:xfrm>
                <a:off x="571731" y="642918"/>
                <a:ext cx="142861" cy="2143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r-FR">
                  <a:ln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109" name="Connecteur droit 108"/>
              <p:cNvCxnSpPr>
                <a:stCxn id="108" idx="4"/>
              </p:cNvCxnSpPr>
              <p:nvPr/>
            </p:nvCxnSpPr>
            <p:spPr>
              <a:xfrm rot="5400000">
                <a:off x="500273" y="1000141"/>
                <a:ext cx="285779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/>
              <p:cNvCxnSpPr/>
              <p:nvPr/>
            </p:nvCxnSpPr>
            <p:spPr>
              <a:xfrm rot="16200000" flipH="1">
                <a:off x="607426" y="1178767"/>
                <a:ext cx="214335" cy="14286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/>
              <p:cNvCxnSpPr/>
              <p:nvPr/>
            </p:nvCxnSpPr>
            <p:spPr>
              <a:xfrm>
                <a:off x="428870" y="928697"/>
                <a:ext cx="428584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111"/>
              <p:cNvCxnSpPr/>
              <p:nvPr/>
            </p:nvCxnSpPr>
            <p:spPr>
              <a:xfrm rot="5400000">
                <a:off x="464565" y="1178767"/>
                <a:ext cx="214335" cy="14286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423" name="ZoneTexte 104"/>
            <p:cNvSpPr txBox="1">
              <a:spLocks noChangeArrowheads="1"/>
            </p:cNvSpPr>
            <p:nvPr/>
          </p:nvSpPr>
          <p:spPr bwMode="auto">
            <a:xfrm>
              <a:off x="-74319" y="1435006"/>
              <a:ext cx="154766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200">
                  <a:latin typeface="Calibri" pitchFamily="34" charset="0"/>
                </a:rPr>
                <a:t>Toutes personnes </a:t>
              </a:r>
            </a:p>
            <a:p>
              <a:pPr algn="ctr"/>
              <a:r>
                <a:rPr lang="fr-FR" sz="1200">
                  <a:latin typeface="Calibri" pitchFamily="34" charset="0"/>
                </a:rPr>
                <a:t>dans la zone sécurisée</a:t>
              </a:r>
            </a:p>
          </p:txBody>
        </p:sp>
      </p:grpSp>
      <p:cxnSp>
        <p:nvCxnSpPr>
          <p:cNvPr id="113" name="Connecteur droit 112"/>
          <p:cNvCxnSpPr>
            <a:stCxn id="56" idx="6"/>
          </p:cNvCxnSpPr>
          <p:nvPr/>
        </p:nvCxnSpPr>
        <p:spPr>
          <a:xfrm>
            <a:off x="5927725" y="1862138"/>
            <a:ext cx="2028825" cy="19843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00" name="ZoneTexte 118"/>
          <p:cNvSpPr txBox="1">
            <a:spLocks noChangeArrowheads="1"/>
          </p:cNvSpPr>
          <p:nvPr/>
        </p:nvSpPr>
        <p:spPr bwMode="auto">
          <a:xfrm>
            <a:off x="4356100" y="3429000"/>
            <a:ext cx="795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«include»</a:t>
            </a:r>
          </a:p>
        </p:txBody>
      </p:sp>
      <p:cxnSp>
        <p:nvCxnSpPr>
          <p:cNvPr id="123" name="Connecteur droit avec flèche 122"/>
          <p:cNvCxnSpPr>
            <a:stCxn id="81" idx="6"/>
            <a:endCxn id="129" idx="2"/>
          </p:cNvCxnSpPr>
          <p:nvPr/>
        </p:nvCxnSpPr>
        <p:spPr>
          <a:xfrm flipV="1">
            <a:off x="3551238" y="5011738"/>
            <a:ext cx="515937" cy="144462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402" name="Groupe 126"/>
          <p:cNvGrpSpPr>
            <a:grpSpLocks/>
          </p:cNvGrpSpPr>
          <p:nvPr/>
        </p:nvGrpSpPr>
        <p:grpSpPr bwMode="auto">
          <a:xfrm>
            <a:off x="4067175" y="4797425"/>
            <a:ext cx="1571625" cy="428625"/>
            <a:chOff x="2285984" y="1000108"/>
            <a:chExt cx="1571636" cy="428628"/>
          </a:xfrm>
        </p:grpSpPr>
        <p:sp>
          <p:nvSpPr>
            <p:cNvPr id="15420" name="ZoneTexte 127"/>
            <p:cNvSpPr txBox="1">
              <a:spLocks noChangeArrowheads="1"/>
            </p:cNvSpPr>
            <p:nvPr/>
          </p:nvSpPr>
          <p:spPr bwMode="auto">
            <a:xfrm>
              <a:off x="2357422" y="1100573"/>
              <a:ext cx="142876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Stocker l’énergie</a:t>
              </a:r>
            </a:p>
          </p:txBody>
        </p:sp>
        <p:sp>
          <p:nvSpPr>
            <p:cNvPr id="129" name="Ellipse 128"/>
            <p:cNvSpPr/>
            <p:nvPr/>
          </p:nvSpPr>
          <p:spPr>
            <a:xfrm>
              <a:off x="2285984" y="1000108"/>
              <a:ext cx="1571636" cy="428628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5403" name="ZoneTexte 133"/>
          <p:cNvSpPr txBox="1">
            <a:spLocks noChangeArrowheads="1"/>
          </p:cNvSpPr>
          <p:nvPr/>
        </p:nvSpPr>
        <p:spPr bwMode="auto">
          <a:xfrm>
            <a:off x="3348038" y="4724400"/>
            <a:ext cx="7953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«include»</a:t>
            </a:r>
          </a:p>
        </p:txBody>
      </p:sp>
      <p:cxnSp>
        <p:nvCxnSpPr>
          <p:cNvPr id="135" name="Connecteur droit avec flèche 134"/>
          <p:cNvCxnSpPr>
            <a:stCxn id="129" idx="6"/>
            <a:endCxn id="59" idx="4"/>
          </p:cNvCxnSpPr>
          <p:nvPr/>
        </p:nvCxnSpPr>
        <p:spPr>
          <a:xfrm flipV="1">
            <a:off x="5638800" y="3967163"/>
            <a:ext cx="582613" cy="104457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05" name="ZoneTexte 139"/>
          <p:cNvSpPr txBox="1">
            <a:spLocks noChangeArrowheads="1"/>
          </p:cNvSpPr>
          <p:nvPr/>
        </p:nvSpPr>
        <p:spPr bwMode="auto">
          <a:xfrm>
            <a:off x="5219700" y="4149725"/>
            <a:ext cx="771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«extend»</a:t>
            </a:r>
          </a:p>
        </p:txBody>
      </p:sp>
      <p:cxnSp>
        <p:nvCxnSpPr>
          <p:cNvPr id="141" name="Connecteur droit avec flèche 140"/>
          <p:cNvCxnSpPr>
            <a:stCxn id="129" idx="5"/>
            <a:endCxn id="68" idx="1"/>
          </p:cNvCxnSpPr>
          <p:nvPr/>
        </p:nvCxnSpPr>
        <p:spPr>
          <a:xfrm rot="16200000" flipH="1">
            <a:off x="5149850" y="5422900"/>
            <a:ext cx="633413" cy="112713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07" name="ZoneTexte 143"/>
          <p:cNvSpPr txBox="1">
            <a:spLocks noChangeArrowheads="1"/>
          </p:cNvSpPr>
          <p:nvPr/>
        </p:nvSpPr>
        <p:spPr bwMode="auto">
          <a:xfrm>
            <a:off x="5364163" y="5229225"/>
            <a:ext cx="771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«extend»</a:t>
            </a:r>
          </a:p>
        </p:txBody>
      </p:sp>
      <p:cxnSp>
        <p:nvCxnSpPr>
          <p:cNvPr id="145" name="Connecteur droit avec flèche 144"/>
          <p:cNvCxnSpPr>
            <a:stCxn id="129" idx="3"/>
            <a:endCxn id="65" idx="7"/>
          </p:cNvCxnSpPr>
          <p:nvPr/>
        </p:nvCxnSpPr>
        <p:spPr>
          <a:xfrm rot="5400000">
            <a:off x="3744912" y="5243513"/>
            <a:ext cx="633413" cy="4714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09" name="ZoneTexte 147"/>
          <p:cNvSpPr txBox="1">
            <a:spLocks noChangeArrowheads="1"/>
          </p:cNvSpPr>
          <p:nvPr/>
        </p:nvSpPr>
        <p:spPr bwMode="auto">
          <a:xfrm>
            <a:off x="3924300" y="5300663"/>
            <a:ext cx="7699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«extend»</a:t>
            </a:r>
          </a:p>
        </p:txBody>
      </p:sp>
      <p:cxnSp>
        <p:nvCxnSpPr>
          <p:cNvPr id="149" name="Connecteur droit avec flèche 148"/>
          <p:cNvCxnSpPr>
            <a:endCxn id="62" idx="5"/>
          </p:cNvCxnSpPr>
          <p:nvPr/>
        </p:nvCxnSpPr>
        <p:spPr>
          <a:xfrm rot="16200000" flipV="1">
            <a:off x="3622676" y="4206875"/>
            <a:ext cx="666750" cy="65722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11" name="ZoneTexte 151"/>
          <p:cNvSpPr txBox="1">
            <a:spLocks noChangeArrowheads="1"/>
          </p:cNvSpPr>
          <p:nvPr/>
        </p:nvSpPr>
        <p:spPr bwMode="auto">
          <a:xfrm>
            <a:off x="3851275" y="4365625"/>
            <a:ext cx="771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«extend»</a:t>
            </a:r>
          </a:p>
        </p:txBody>
      </p:sp>
      <p:grpSp>
        <p:nvGrpSpPr>
          <p:cNvPr id="15412" name="Groupe 124"/>
          <p:cNvGrpSpPr>
            <a:grpSpLocks/>
          </p:cNvGrpSpPr>
          <p:nvPr/>
        </p:nvGrpSpPr>
        <p:grpSpPr bwMode="auto">
          <a:xfrm>
            <a:off x="5724525" y="2420938"/>
            <a:ext cx="1571625" cy="431800"/>
            <a:chOff x="2285984" y="1000108"/>
            <a:chExt cx="1571636" cy="303800"/>
          </a:xfrm>
        </p:grpSpPr>
        <p:sp>
          <p:nvSpPr>
            <p:cNvPr id="15418" name="ZoneTexte 125"/>
            <p:cNvSpPr txBox="1">
              <a:spLocks noChangeArrowheads="1"/>
            </p:cNvSpPr>
            <p:nvPr/>
          </p:nvSpPr>
          <p:spPr bwMode="auto">
            <a:xfrm>
              <a:off x="2357422" y="1071546"/>
              <a:ext cx="1428760" cy="183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100">
                  <a:latin typeface="Calibri" pitchFamily="34" charset="0"/>
                </a:rPr>
                <a:t>Lier les deux noix</a:t>
              </a:r>
            </a:p>
          </p:txBody>
        </p:sp>
        <p:sp>
          <p:nvSpPr>
            <p:cNvPr id="131" name="Ellipse 130"/>
            <p:cNvSpPr/>
            <p:nvPr/>
          </p:nvSpPr>
          <p:spPr>
            <a:xfrm>
              <a:off x="2285984" y="1000108"/>
              <a:ext cx="1571636" cy="303800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5413" name="ZoneTexte 132"/>
          <p:cNvSpPr txBox="1">
            <a:spLocks noChangeArrowheads="1"/>
          </p:cNvSpPr>
          <p:nvPr/>
        </p:nvSpPr>
        <p:spPr bwMode="auto">
          <a:xfrm>
            <a:off x="5940425" y="2060575"/>
            <a:ext cx="7715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Calibri" pitchFamily="34" charset="0"/>
              </a:rPr>
              <a:t>«extend»</a:t>
            </a:r>
          </a:p>
        </p:txBody>
      </p:sp>
      <p:cxnSp>
        <p:nvCxnSpPr>
          <p:cNvPr id="138" name="Connecteur droit avec flèche 137"/>
          <p:cNvCxnSpPr>
            <a:stCxn id="131" idx="1"/>
            <a:endCxn id="56" idx="5"/>
          </p:cNvCxnSpPr>
          <p:nvPr/>
        </p:nvCxnSpPr>
        <p:spPr>
          <a:xfrm rot="16200000" flipV="1">
            <a:off x="5622132" y="2151856"/>
            <a:ext cx="407988" cy="25717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15" name="ZoneTexte 146"/>
          <p:cNvSpPr txBox="1">
            <a:spLocks noChangeArrowheads="1"/>
          </p:cNvSpPr>
          <p:nvPr/>
        </p:nvSpPr>
        <p:spPr bwMode="auto">
          <a:xfrm rot="336997">
            <a:off x="6113463" y="1776413"/>
            <a:ext cx="1941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Action sur la béquille intérieure</a:t>
            </a:r>
          </a:p>
          <a:p>
            <a:pPr algn="ctr"/>
            <a:r>
              <a:rPr lang="fr-FR" sz="1000">
                <a:latin typeface="Calibri" pitchFamily="34" charset="0"/>
              </a:rPr>
              <a:t>« Sortie libre »</a:t>
            </a:r>
          </a:p>
        </p:txBody>
      </p:sp>
      <p:sp>
        <p:nvSpPr>
          <p:cNvPr id="15416" name="ZoneTexte 150"/>
          <p:cNvSpPr txBox="1">
            <a:spLocks noChangeArrowheads="1"/>
          </p:cNvSpPr>
          <p:nvPr/>
        </p:nvSpPr>
        <p:spPr bwMode="auto">
          <a:xfrm rot="-2222237">
            <a:off x="877888" y="2322513"/>
            <a:ext cx="1941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>
                <a:latin typeface="Calibri" pitchFamily="34" charset="0"/>
              </a:rPr>
              <a:t>Action sur la béquille extérieure</a:t>
            </a:r>
          </a:p>
          <a:p>
            <a:pPr algn="ctr"/>
            <a:r>
              <a:rPr lang="fr-FR" sz="1000">
                <a:latin typeface="Calibri" pitchFamily="34" charset="0"/>
              </a:rPr>
              <a:t>« entrée avec code »</a:t>
            </a:r>
          </a:p>
        </p:txBody>
      </p:sp>
      <p:sp>
        <p:nvSpPr>
          <p:cNvPr id="154" name="Bouton d'action : Début 153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900113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1"/>
          <p:cNvSpPr txBox="1">
            <a:spLocks noChangeArrowheads="1"/>
          </p:cNvSpPr>
          <p:nvPr/>
        </p:nvSpPr>
        <p:spPr bwMode="auto">
          <a:xfrm>
            <a:off x="4364038" y="214313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Diagramme d’état</a:t>
            </a:r>
          </a:p>
        </p:txBody>
      </p:sp>
      <p:sp>
        <p:nvSpPr>
          <p:cNvPr id="3" name="Ellipse 2"/>
          <p:cNvSpPr/>
          <p:nvPr/>
        </p:nvSpPr>
        <p:spPr>
          <a:xfrm>
            <a:off x="3506788" y="21431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16387" name="Groupe 3"/>
          <p:cNvGrpSpPr>
            <a:grpSpLocks/>
          </p:cNvGrpSpPr>
          <p:nvPr/>
        </p:nvGrpSpPr>
        <p:grpSpPr bwMode="auto">
          <a:xfrm>
            <a:off x="3006725" y="1285875"/>
            <a:ext cx="1135063" cy="246063"/>
            <a:chOff x="2445441" y="1595417"/>
            <a:chExt cx="1062054" cy="328294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2543477" y="1595417"/>
              <a:ext cx="837760" cy="28593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68" name="ZoneTexte 5"/>
            <p:cNvSpPr txBox="1">
              <a:spLocks noChangeArrowheads="1"/>
            </p:cNvSpPr>
            <p:nvPr/>
          </p:nvSpPr>
          <p:spPr bwMode="auto">
            <a:xfrm>
              <a:off x="2445441" y="1595417"/>
              <a:ext cx="1062054" cy="328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Lire l’empreinte</a:t>
              </a:r>
            </a:p>
          </p:txBody>
        </p:sp>
      </p:grpSp>
      <p:cxnSp>
        <p:nvCxnSpPr>
          <p:cNvPr id="7" name="Connecteur droit avec flèche 6"/>
          <p:cNvCxnSpPr>
            <a:stCxn id="3" idx="4"/>
          </p:cNvCxnSpPr>
          <p:nvPr/>
        </p:nvCxnSpPr>
        <p:spPr>
          <a:xfrm rot="5400000">
            <a:off x="3398838" y="53498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506788" y="1000125"/>
            <a:ext cx="13287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Présenter l’empreinte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rot="5400000">
            <a:off x="3400425" y="1106488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5400000">
            <a:off x="3400425" y="1677988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5400000" flipH="1" flipV="1">
            <a:off x="-209550" y="3143250"/>
            <a:ext cx="4573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393" name="Groupe 28"/>
          <p:cNvGrpSpPr>
            <a:grpSpLocks/>
          </p:cNvGrpSpPr>
          <p:nvPr/>
        </p:nvGrpSpPr>
        <p:grpSpPr bwMode="auto">
          <a:xfrm>
            <a:off x="3221038" y="714375"/>
            <a:ext cx="714375" cy="246063"/>
            <a:chOff x="2071670" y="928670"/>
            <a:chExt cx="714380" cy="246221"/>
          </a:xfrm>
        </p:grpSpPr>
        <p:sp>
          <p:nvSpPr>
            <p:cNvPr id="30" name="Rectangle à coins arrondis 29"/>
            <p:cNvSpPr/>
            <p:nvPr/>
          </p:nvSpPr>
          <p:spPr>
            <a:xfrm>
              <a:off x="2143107" y="928670"/>
              <a:ext cx="571504" cy="2144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66" name="ZoneTexte 30"/>
            <p:cNvSpPr txBox="1">
              <a:spLocks noChangeArrowheads="1"/>
            </p:cNvSpPr>
            <p:nvPr/>
          </p:nvSpPr>
          <p:spPr bwMode="auto">
            <a:xfrm>
              <a:off x="2071670" y="928670"/>
              <a:ext cx="71438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Attente</a:t>
              </a:r>
            </a:p>
          </p:txBody>
        </p:sp>
      </p:grpSp>
      <p:cxnSp>
        <p:nvCxnSpPr>
          <p:cNvPr id="34" name="Connecteur droit avec flèche 33"/>
          <p:cNvCxnSpPr/>
          <p:nvPr/>
        </p:nvCxnSpPr>
        <p:spPr>
          <a:xfrm rot="5400000" flipH="1" flipV="1">
            <a:off x="5399088" y="1392238"/>
            <a:ext cx="12144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2078038" y="855663"/>
            <a:ext cx="12144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396" name="Groupe 36"/>
          <p:cNvGrpSpPr>
            <a:grpSpLocks/>
          </p:cNvGrpSpPr>
          <p:nvPr/>
        </p:nvGrpSpPr>
        <p:grpSpPr bwMode="auto">
          <a:xfrm>
            <a:off x="3006725" y="1785938"/>
            <a:ext cx="1135063" cy="671512"/>
            <a:chOff x="2445441" y="1557393"/>
            <a:chExt cx="1062054" cy="533479"/>
          </a:xfrm>
        </p:grpSpPr>
        <p:sp>
          <p:nvSpPr>
            <p:cNvPr id="38" name="Rectangle à coins arrondis 37"/>
            <p:cNvSpPr/>
            <p:nvPr/>
          </p:nvSpPr>
          <p:spPr>
            <a:xfrm>
              <a:off x="2543477" y="1595228"/>
              <a:ext cx="837760" cy="28628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64" name="ZoneTexte 38"/>
            <p:cNvSpPr txBox="1">
              <a:spLocks noChangeArrowheads="1"/>
            </p:cNvSpPr>
            <p:nvPr/>
          </p:nvSpPr>
          <p:spPr bwMode="auto">
            <a:xfrm>
              <a:off x="2445441" y="1557393"/>
              <a:ext cx="1062054" cy="533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Comparer l’empreinte</a:t>
              </a:r>
            </a:p>
          </p:txBody>
        </p:sp>
      </p:grpSp>
      <p:sp>
        <p:nvSpPr>
          <p:cNvPr id="16397" name="Rectangle 39"/>
          <p:cNvSpPr>
            <a:spLocks noChangeArrowheads="1"/>
          </p:cNvSpPr>
          <p:nvPr/>
        </p:nvSpPr>
        <p:spPr bwMode="auto">
          <a:xfrm>
            <a:off x="3578225" y="4572000"/>
            <a:ext cx="6413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After(3s)</a:t>
            </a:r>
          </a:p>
        </p:txBody>
      </p:sp>
      <p:cxnSp>
        <p:nvCxnSpPr>
          <p:cNvPr id="41" name="Connecteur droit avec flèche 40"/>
          <p:cNvCxnSpPr/>
          <p:nvPr/>
        </p:nvCxnSpPr>
        <p:spPr>
          <a:xfrm rot="5400000">
            <a:off x="3400425" y="239236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4006850" y="2003425"/>
            <a:ext cx="1143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400" name="Groupe 44"/>
          <p:cNvGrpSpPr>
            <a:grpSpLocks/>
          </p:cNvGrpSpPr>
          <p:nvPr/>
        </p:nvGrpSpPr>
        <p:grpSpPr bwMode="auto">
          <a:xfrm>
            <a:off x="5078413" y="1897063"/>
            <a:ext cx="714375" cy="246062"/>
            <a:chOff x="2071670" y="928670"/>
            <a:chExt cx="714380" cy="246221"/>
          </a:xfrm>
        </p:grpSpPr>
        <p:sp>
          <p:nvSpPr>
            <p:cNvPr id="46" name="Rectangle à coins arrondis 45"/>
            <p:cNvSpPr/>
            <p:nvPr/>
          </p:nvSpPr>
          <p:spPr>
            <a:xfrm>
              <a:off x="2143107" y="928670"/>
              <a:ext cx="571504" cy="21445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62" name="ZoneTexte 46"/>
            <p:cNvSpPr txBox="1">
              <a:spLocks noChangeArrowheads="1"/>
            </p:cNvSpPr>
            <p:nvPr/>
          </p:nvSpPr>
          <p:spPr bwMode="auto">
            <a:xfrm>
              <a:off x="2071670" y="928670"/>
              <a:ext cx="71438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2 Bip</a:t>
              </a:r>
            </a:p>
          </p:txBody>
        </p:sp>
      </p:grpSp>
      <p:cxnSp>
        <p:nvCxnSpPr>
          <p:cNvPr id="50" name="Connecteur droit avec flèche 49"/>
          <p:cNvCxnSpPr/>
          <p:nvPr/>
        </p:nvCxnSpPr>
        <p:spPr>
          <a:xfrm flipV="1">
            <a:off x="5721350" y="2000250"/>
            <a:ext cx="28575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rot="10800000">
            <a:off x="3863975" y="785813"/>
            <a:ext cx="2143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03" name="Rectangle 54"/>
          <p:cNvSpPr>
            <a:spLocks noChangeArrowheads="1"/>
          </p:cNvSpPr>
          <p:nvPr/>
        </p:nvSpPr>
        <p:spPr bwMode="auto">
          <a:xfrm>
            <a:off x="3506788" y="1571625"/>
            <a:ext cx="7350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Fin lecture</a:t>
            </a:r>
          </a:p>
        </p:txBody>
      </p:sp>
      <p:grpSp>
        <p:nvGrpSpPr>
          <p:cNvPr id="16404" name="Groupe 56"/>
          <p:cNvGrpSpPr>
            <a:grpSpLocks/>
          </p:cNvGrpSpPr>
          <p:nvPr/>
        </p:nvGrpSpPr>
        <p:grpSpPr bwMode="auto">
          <a:xfrm>
            <a:off x="3221038" y="2571750"/>
            <a:ext cx="714375" cy="246063"/>
            <a:chOff x="2071670" y="928670"/>
            <a:chExt cx="714380" cy="246221"/>
          </a:xfrm>
        </p:grpSpPr>
        <p:sp>
          <p:nvSpPr>
            <p:cNvPr id="58" name="Rectangle à coins arrondis 57"/>
            <p:cNvSpPr/>
            <p:nvPr/>
          </p:nvSpPr>
          <p:spPr>
            <a:xfrm>
              <a:off x="2143107" y="928670"/>
              <a:ext cx="571504" cy="2144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60" name="ZoneTexte 58"/>
            <p:cNvSpPr txBox="1">
              <a:spLocks noChangeArrowheads="1"/>
            </p:cNvSpPr>
            <p:nvPr/>
          </p:nvSpPr>
          <p:spPr bwMode="auto">
            <a:xfrm>
              <a:off x="2071670" y="928670"/>
              <a:ext cx="71438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1 Bip</a:t>
              </a:r>
            </a:p>
          </p:txBody>
        </p:sp>
      </p:grpSp>
      <p:sp>
        <p:nvSpPr>
          <p:cNvPr id="16405" name="Rectangle 59"/>
          <p:cNvSpPr>
            <a:spLocks noChangeArrowheads="1"/>
          </p:cNvSpPr>
          <p:nvPr/>
        </p:nvSpPr>
        <p:spPr bwMode="auto">
          <a:xfrm>
            <a:off x="3506788" y="2286000"/>
            <a:ext cx="758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Lecture OK</a:t>
            </a:r>
          </a:p>
        </p:txBody>
      </p:sp>
      <p:cxnSp>
        <p:nvCxnSpPr>
          <p:cNvPr id="62" name="Connecteur droit avec flèche 61"/>
          <p:cNvCxnSpPr/>
          <p:nvPr/>
        </p:nvCxnSpPr>
        <p:spPr>
          <a:xfrm rot="5400000">
            <a:off x="3400425" y="296386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407" name="Groupe 62"/>
          <p:cNvGrpSpPr>
            <a:grpSpLocks/>
          </p:cNvGrpSpPr>
          <p:nvPr/>
        </p:nvGrpSpPr>
        <p:grpSpPr bwMode="auto">
          <a:xfrm>
            <a:off x="2863850" y="3143250"/>
            <a:ext cx="1428750" cy="246063"/>
            <a:chOff x="1714480" y="928670"/>
            <a:chExt cx="1428760" cy="246221"/>
          </a:xfrm>
        </p:grpSpPr>
        <p:sp>
          <p:nvSpPr>
            <p:cNvPr id="64" name="Rectangle à coins arrondis 63"/>
            <p:cNvSpPr/>
            <p:nvPr/>
          </p:nvSpPr>
          <p:spPr>
            <a:xfrm>
              <a:off x="1857356" y="928670"/>
              <a:ext cx="1143008" cy="2144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58" name="ZoneTexte 64"/>
            <p:cNvSpPr txBox="1">
              <a:spLocks noChangeArrowheads="1"/>
            </p:cNvSpPr>
            <p:nvPr/>
          </p:nvSpPr>
          <p:spPr bwMode="auto">
            <a:xfrm>
              <a:off x="1714480" y="928670"/>
              <a:ext cx="14287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Flash lumineux vert</a:t>
              </a:r>
            </a:p>
          </p:txBody>
        </p:sp>
      </p:grpSp>
      <p:cxnSp>
        <p:nvCxnSpPr>
          <p:cNvPr id="66" name="Connecteur droit avec flèche 65"/>
          <p:cNvCxnSpPr/>
          <p:nvPr/>
        </p:nvCxnSpPr>
        <p:spPr>
          <a:xfrm rot="5400000">
            <a:off x="3400425" y="353536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409" name="Groupe 66"/>
          <p:cNvGrpSpPr>
            <a:grpSpLocks/>
          </p:cNvGrpSpPr>
          <p:nvPr/>
        </p:nvGrpSpPr>
        <p:grpSpPr bwMode="auto">
          <a:xfrm>
            <a:off x="2863850" y="3714750"/>
            <a:ext cx="1428750" cy="246063"/>
            <a:chOff x="1714480" y="928670"/>
            <a:chExt cx="1428760" cy="246221"/>
          </a:xfrm>
        </p:grpSpPr>
        <p:sp>
          <p:nvSpPr>
            <p:cNvPr id="68" name="Rectangle à coins arrondis 67"/>
            <p:cNvSpPr/>
            <p:nvPr/>
          </p:nvSpPr>
          <p:spPr>
            <a:xfrm>
              <a:off x="1857356" y="928670"/>
              <a:ext cx="1143008" cy="2144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56" name="ZoneTexte 68"/>
            <p:cNvSpPr txBox="1">
              <a:spLocks noChangeArrowheads="1"/>
            </p:cNvSpPr>
            <p:nvPr/>
          </p:nvSpPr>
          <p:spPr bwMode="auto">
            <a:xfrm>
              <a:off x="1714480" y="928670"/>
              <a:ext cx="14287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Lier les deux noix</a:t>
              </a:r>
            </a:p>
          </p:txBody>
        </p:sp>
      </p:grpSp>
      <p:cxnSp>
        <p:nvCxnSpPr>
          <p:cNvPr id="70" name="Connecteur droit avec flèche 69"/>
          <p:cNvCxnSpPr/>
          <p:nvPr/>
        </p:nvCxnSpPr>
        <p:spPr>
          <a:xfrm rot="5400000">
            <a:off x="3400425" y="410686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11" name="Rectangle 70"/>
          <p:cNvSpPr>
            <a:spLocks noChangeArrowheads="1"/>
          </p:cNvSpPr>
          <p:nvPr/>
        </p:nvSpPr>
        <p:spPr bwMode="auto">
          <a:xfrm>
            <a:off x="3506788" y="2857500"/>
            <a:ext cx="5318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Fin bip</a:t>
            </a:r>
          </a:p>
        </p:txBody>
      </p:sp>
      <p:sp>
        <p:nvSpPr>
          <p:cNvPr id="16412" name="Rectangle 71"/>
          <p:cNvSpPr>
            <a:spLocks noChangeArrowheads="1"/>
          </p:cNvSpPr>
          <p:nvPr/>
        </p:nvSpPr>
        <p:spPr bwMode="auto">
          <a:xfrm>
            <a:off x="3506788" y="3429000"/>
            <a:ext cx="6143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Fin flash</a:t>
            </a:r>
          </a:p>
        </p:txBody>
      </p:sp>
      <p:sp>
        <p:nvSpPr>
          <p:cNvPr id="16413" name="Rectangle 72"/>
          <p:cNvSpPr>
            <a:spLocks noChangeArrowheads="1"/>
          </p:cNvSpPr>
          <p:nvPr/>
        </p:nvSpPr>
        <p:spPr bwMode="auto">
          <a:xfrm>
            <a:off x="3506788" y="4000500"/>
            <a:ext cx="6842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Noix liées</a:t>
            </a:r>
          </a:p>
        </p:txBody>
      </p:sp>
      <p:grpSp>
        <p:nvGrpSpPr>
          <p:cNvPr id="16414" name="Groupe 73"/>
          <p:cNvGrpSpPr>
            <a:grpSpLocks/>
          </p:cNvGrpSpPr>
          <p:nvPr/>
        </p:nvGrpSpPr>
        <p:grpSpPr bwMode="auto">
          <a:xfrm>
            <a:off x="3221038" y="4286250"/>
            <a:ext cx="714375" cy="246063"/>
            <a:chOff x="1714480" y="928670"/>
            <a:chExt cx="1428760" cy="246221"/>
          </a:xfrm>
        </p:grpSpPr>
        <p:sp>
          <p:nvSpPr>
            <p:cNvPr id="75" name="Rectangle à coins arrondis 74"/>
            <p:cNvSpPr/>
            <p:nvPr/>
          </p:nvSpPr>
          <p:spPr>
            <a:xfrm>
              <a:off x="1857355" y="928670"/>
              <a:ext cx="1143008" cy="2144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54" name="ZoneTexte 75"/>
            <p:cNvSpPr txBox="1">
              <a:spLocks noChangeArrowheads="1"/>
            </p:cNvSpPr>
            <p:nvPr/>
          </p:nvSpPr>
          <p:spPr bwMode="auto">
            <a:xfrm>
              <a:off x="1714480" y="928670"/>
              <a:ext cx="14287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Attendre</a:t>
              </a:r>
            </a:p>
          </p:txBody>
        </p:sp>
      </p:grpSp>
      <p:cxnSp>
        <p:nvCxnSpPr>
          <p:cNvPr id="77" name="Connecteur droit avec flèche 76"/>
          <p:cNvCxnSpPr/>
          <p:nvPr/>
        </p:nvCxnSpPr>
        <p:spPr>
          <a:xfrm rot="5400000">
            <a:off x="3400425" y="467836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416" name="Groupe 77"/>
          <p:cNvGrpSpPr>
            <a:grpSpLocks/>
          </p:cNvGrpSpPr>
          <p:nvPr/>
        </p:nvGrpSpPr>
        <p:grpSpPr bwMode="auto">
          <a:xfrm>
            <a:off x="3006725" y="4857750"/>
            <a:ext cx="1143000" cy="246063"/>
            <a:chOff x="1714480" y="928670"/>
            <a:chExt cx="1428760" cy="246221"/>
          </a:xfrm>
        </p:grpSpPr>
        <p:sp>
          <p:nvSpPr>
            <p:cNvPr id="79" name="Rectangle à coins arrondis 78"/>
            <p:cNvSpPr/>
            <p:nvPr/>
          </p:nvSpPr>
          <p:spPr>
            <a:xfrm>
              <a:off x="1857356" y="928670"/>
              <a:ext cx="1143008" cy="2144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52" name="ZoneTexte 79"/>
            <p:cNvSpPr txBox="1">
              <a:spLocks noChangeArrowheads="1"/>
            </p:cNvSpPr>
            <p:nvPr/>
          </p:nvSpPr>
          <p:spPr bwMode="auto">
            <a:xfrm>
              <a:off x="1714480" y="928670"/>
              <a:ext cx="14287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Libérer les noix</a:t>
              </a:r>
            </a:p>
          </p:txBody>
        </p:sp>
      </p:grpSp>
      <p:cxnSp>
        <p:nvCxnSpPr>
          <p:cNvPr id="81" name="Connecteur droit avec flèche 80"/>
          <p:cNvCxnSpPr/>
          <p:nvPr/>
        </p:nvCxnSpPr>
        <p:spPr>
          <a:xfrm rot="5400000">
            <a:off x="3400425" y="524986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18" name="Rectangle 82"/>
          <p:cNvSpPr>
            <a:spLocks noChangeArrowheads="1"/>
          </p:cNvSpPr>
          <p:nvPr/>
        </p:nvSpPr>
        <p:spPr bwMode="auto">
          <a:xfrm>
            <a:off x="3506788" y="5143500"/>
            <a:ext cx="731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Noix libres</a:t>
            </a:r>
          </a:p>
        </p:txBody>
      </p:sp>
      <p:cxnSp>
        <p:nvCxnSpPr>
          <p:cNvPr id="85" name="Connecteur droit avec flèche 84"/>
          <p:cNvCxnSpPr/>
          <p:nvPr/>
        </p:nvCxnSpPr>
        <p:spPr>
          <a:xfrm rot="10800000">
            <a:off x="2078038" y="5429250"/>
            <a:ext cx="1500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V="1">
            <a:off x="3863975" y="4365625"/>
            <a:ext cx="2508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421" name="Groupe 95"/>
          <p:cNvGrpSpPr>
            <a:grpSpLocks/>
          </p:cNvGrpSpPr>
          <p:nvPr/>
        </p:nvGrpSpPr>
        <p:grpSpPr bwMode="auto">
          <a:xfrm>
            <a:off x="6316663" y="4160838"/>
            <a:ext cx="2071687" cy="554037"/>
            <a:chOff x="1843390" y="928670"/>
            <a:chExt cx="1207003" cy="575849"/>
          </a:xfrm>
        </p:grpSpPr>
        <p:sp>
          <p:nvSpPr>
            <p:cNvPr id="97" name="Rectangle à coins arrondis 96"/>
            <p:cNvSpPr/>
            <p:nvPr/>
          </p:nvSpPr>
          <p:spPr>
            <a:xfrm>
              <a:off x="1889635" y="928670"/>
              <a:ext cx="1114512" cy="371249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50" name="ZoneTexte 97"/>
            <p:cNvSpPr txBox="1">
              <a:spLocks noChangeArrowheads="1"/>
            </p:cNvSpPr>
            <p:nvPr/>
          </p:nvSpPr>
          <p:spPr bwMode="auto">
            <a:xfrm>
              <a:off x="1843390" y="928670"/>
              <a:ext cx="1207003" cy="575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000">
                  <a:latin typeface="Calibri" pitchFamily="34" charset="0"/>
                </a:rPr>
                <a:t>L’utilisateur déverrouille la porte</a:t>
              </a:r>
            </a:p>
            <a:p>
              <a:pPr algn="ctr"/>
              <a:r>
                <a:rPr lang="fr-FR" sz="1000">
                  <a:latin typeface="Calibri" pitchFamily="34" charset="0"/>
                </a:rPr>
                <a:t>Rotation de la poignée</a:t>
              </a:r>
            </a:p>
            <a:p>
              <a:pPr algn="ctr"/>
              <a:endParaRPr lang="fr-FR" sz="1000">
                <a:latin typeface="Calibri" pitchFamily="34" charset="0"/>
              </a:endParaRPr>
            </a:p>
          </p:txBody>
        </p:sp>
      </p:grpSp>
      <p:sp>
        <p:nvSpPr>
          <p:cNvPr id="16422" name="Rectangle 99"/>
          <p:cNvSpPr>
            <a:spLocks noChangeArrowheads="1"/>
          </p:cNvSpPr>
          <p:nvPr/>
        </p:nvSpPr>
        <p:spPr bwMode="auto">
          <a:xfrm>
            <a:off x="7245350" y="4572000"/>
            <a:ext cx="11922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Porte déverrouillée</a:t>
            </a:r>
          </a:p>
        </p:txBody>
      </p:sp>
      <p:cxnSp>
        <p:nvCxnSpPr>
          <p:cNvPr id="101" name="Connecteur droit avec flèche 100"/>
          <p:cNvCxnSpPr/>
          <p:nvPr/>
        </p:nvCxnSpPr>
        <p:spPr>
          <a:xfrm rot="5400000">
            <a:off x="7138988" y="467836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424" name="Groupe 101"/>
          <p:cNvGrpSpPr>
            <a:grpSpLocks/>
          </p:cNvGrpSpPr>
          <p:nvPr/>
        </p:nvGrpSpPr>
        <p:grpSpPr bwMode="auto">
          <a:xfrm>
            <a:off x="6459538" y="4857750"/>
            <a:ext cx="1785937" cy="246063"/>
            <a:chOff x="1357291" y="928670"/>
            <a:chExt cx="2232438" cy="246221"/>
          </a:xfrm>
        </p:grpSpPr>
        <p:sp>
          <p:nvSpPr>
            <p:cNvPr id="103" name="Rectangle à coins arrondis 102"/>
            <p:cNvSpPr/>
            <p:nvPr/>
          </p:nvSpPr>
          <p:spPr>
            <a:xfrm>
              <a:off x="1535886" y="928670"/>
              <a:ext cx="1875248" cy="2144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48" name="ZoneTexte 103"/>
            <p:cNvSpPr txBox="1">
              <a:spLocks noChangeArrowheads="1"/>
            </p:cNvSpPr>
            <p:nvPr/>
          </p:nvSpPr>
          <p:spPr bwMode="auto">
            <a:xfrm>
              <a:off x="1357291" y="928670"/>
              <a:ext cx="22324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L’utilisateur ouvre la porte</a:t>
              </a:r>
            </a:p>
          </p:txBody>
        </p:sp>
      </p:grpSp>
      <p:cxnSp>
        <p:nvCxnSpPr>
          <p:cNvPr id="105" name="Connecteur droit avec flèche 104"/>
          <p:cNvCxnSpPr/>
          <p:nvPr/>
        </p:nvCxnSpPr>
        <p:spPr>
          <a:xfrm rot="5400000">
            <a:off x="7138988" y="524986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26" name="Rectangle 105"/>
          <p:cNvSpPr>
            <a:spLocks noChangeArrowheads="1"/>
          </p:cNvSpPr>
          <p:nvPr/>
        </p:nvSpPr>
        <p:spPr bwMode="auto">
          <a:xfrm>
            <a:off x="7245350" y="5143500"/>
            <a:ext cx="908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Porte ouverte</a:t>
            </a:r>
          </a:p>
        </p:txBody>
      </p:sp>
      <p:cxnSp>
        <p:nvCxnSpPr>
          <p:cNvPr id="107" name="Connecteur droit avec flèche 106"/>
          <p:cNvCxnSpPr/>
          <p:nvPr/>
        </p:nvCxnSpPr>
        <p:spPr>
          <a:xfrm rot="10800000">
            <a:off x="4035425" y="4965700"/>
            <a:ext cx="25669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428" name="Groupe 109"/>
          <p:cNvGrpSpPr>
            <a:grpSpLocks/>
          </p:cNvGrpSpPr>
          <p:nvPr/>
        </p:nvGrpSpPr>
        <p:grpSpPr bwMode="auto">
          <a:xfrm>
            <a:off x="6459538" y="5429250"/>
            <a:ext cx="1785937" cy="246063"/>
            <a:chOff x="1357291" y="928670"/>
            <a:chExt cx="2232438" cy="246221"/>
          </a:xfrm>
        </p:grpSpPr>
        <p:sp>
          <p:nvSpPr>
            <p:cNvPr id="111" name="Rectangle à coins arrondis 110"/>
            <p:cNvSpPr/>
            <p:nvPr/>
          </p:nvSpPr>
          <p:spPr>
            <a:xfrm>
              <a:off x="1535886" y="928670"/>
              <a:ext cx="1875248" cy="2144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46" name="ZoneTexte 111"/>
            <p:cNvSpPr txBox="1">
              <a:spLocks noChangeArrowheads="1"/>
            </p:cNvSpPr>
            <p:nvPr/>
          </p:nvSpPr>
          <p:spPr bwMode="auto">
            <a:xfrm>
              <a:off x="1357291" y="928670"/>
              <a:ext cx="22324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L’utilisateur claque la porte</a:t>
              </a:r>
            </a:p>
          </p:txBody>
        </p:sp>
      </p:grpSp>
      <p:cxnSp>
        <p:nvCxnSpPr>
          <p:cNvPr id="113" name="Connecteur droit avec flèche 112"/>
          <p:cNvCxnSpPr/>
          <p:nvPr/>
        </p:nvCxnSpPr>
        <p:spPr>
          <a:xfrm rot="5400000">
            <a:off x="7138988" y="582136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30" name="Rectangle 113"/>
          <p:cNvSpPr>
            <a:spLocks noChangeArrowheads="1"/>
          </p:cNvSpPr>
          <p:nvPr/>
        </p:nvSpPr>
        <p:spPr bwMode="auto">
          <a:xfrm>
            <a:off x="7245350" y="5715000"/>
            <a:ext cx="9064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Porte claquée</a:t>
            </a:r>
          </a:p>
        </p:txBody>
      </p:sp>
      <p:grpSp>
        <p:nvGrpSpPr>
          <p:cNvPr id="16431" name="Groupe 135"/>
          <p:cNvGrpSpPr>
            <a:grpSpLocks/>
          </p:cNvGrpSpPr>
          <p:nvPr/>
        </p:nvGrpSpPr>
        <p:grpSpPr bwMode="auto">
          <a:xfrm>
            <a:off x="6459538" y="6000750"/>
            <a:ext cx="1785937" cy="246063"/>
            <a:chOff x="1357291" y="928670"/>
            <a:chExt cx="2232438" cy="246221"/>
          </a:xfrm>
        </p:grpSpPr>
        <p:sp>
          <p:nvSpPr>
            <p:cNvPr id="137" name="Rectangle à coins arrondis 136"/>
            <p:cNvSpPr/>
            <p:nvPr/>
          </p:nvSpPr>
          <p:spPr>
            <a:xfrm>
              <a:off x="1535886" y="928670"/>
              <a:ext cx="1875248" cy="21445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6444" name="ZoneTexte 137"/>
            <p:cNvSpPr txBox="1">
              <a:spLocks noChangeArrowheads="1"/>
            </p:cNvSpPr>
            <p:nvPr/>
          </p:nvSpPr>
          <p:spPr bwMode="auto">
            <a:xfrm>
              <a:off x="1357291" y="928670"/>
              <a:ext cx="22324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000">
                  <a:latin typeface="Calibri" pitchFamily="34" charset="0"/>
                </a:rPr>
                <a:t>Verrouillage de la porte</a:t>
              </a:r>
            </a:p>
          </p:txBody>
        </p:sp>
      </p:grpSp>
      <p:cxnSp>
        <p:nvCxnSpPr>
          <p:cNvPr id="139" name="Connecteur droit avec flèche 138"/>
          <p:cNvCxnSpPr/>
          <p:nvPr/>
        </p:nvCxnSpPr>
        <p:spPr>
          <a:xfrm rot="5400000">
            <a:off x="7122319" y="6401594"/>
            <a:ext cx="382587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33" name="Rectangle 139"/>
          <p:cNvSpPr>
            <a:spLocks noChangeArrowheads="1"/>
          </p:cNvSpPr>
          <p:nvPr/>
        </p:nvSpPr>
        <p:spPr bwMode="auto">
          <a:xfrm>
            <a:off x="7245350" y="6286500"/>
            <a:ext cx="1060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Porte verrouillée</a:t>
            </a:r>
          </a:p>
        </p:txBody>
      </p:sp>
      <p:sp>
        <p:nvSpPr>
          <p:cNvPr id="16434" name="Rectangle 140"/>
          <p:cNvSpPr>
            <a:spLocks noChangeArrowheads="1"/>
          </p:cNvSpPr>
          <p:nvPr/>
        </p:nvSpPr>
        <p:spPr bwMode="auto">
          <a:xfrm>
            <a:off x="2149475" y="214313"/>
            <a:ext cx="13128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Si accès de l’extérieur</a:t>
            </a:r>
          </a:p>
        </p:txBody>
      </p:sp>
      <p:sp>
        <p:nvSpPr>
          <p:cNvPr id="142" name="Ellipse 141"/>
          <p:cNvSpPr/>
          <p:nvPr/>
        </p:nvSpPr>
        <p:spPr>
          <a:xfrm>
            <a:off x="7245350" y="3643313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43" name="Connecteur droit avec flèche 142"/>
          <p:cNvCxnSpPr>
            <a:stCxn id="142" idx="4"/>
          </p:cNvCxnSpPr>
          <p:nvPr/>
        </p:nvCxnSpPr>
        <p:spPr>
          <a:xfrm rot="5400000">
            <a:off x="7138988" y="396557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37" name="Rectangle 143"/>
          <p:cNvSpPr>
            <a:spLocks noChangeArrowheads="1"/>
          </p:cNvSpPr>
          <p:nvPr/>
        </p:nvSpPr>
        <p:spPr bwMode="auto">
          <a:xfrm>
            <a:off x="7453313" y="3573463"/>
            <a:ext cx="1289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Si accès de l’intérieur</a:t>
            </a:r>
          </a:p>
        </p:txBody>
      </p:sp>
      <p:cxnSp>
        <p:nvCxnSpPr>
          <p:cNvPr id="146" name="Connecteur droit avec flèche 145"/>
          <p:cNvCxnSpPr/>
          <p:nvPr/>
        </p:nvCxnSpPr>
        <p:spPr>
          <a:xfrm>
            <a:off x="1331913" y="765175"/>
            <a:ext cx="19605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Connecteur droit avec flèche 147"/>
          <p:cNvCxnSpPr/>
          <p:nvPr/>
        </p:nvCxnSpPr>
        <p:spPr>
          <a:xfrm rot="5400000" flipH="1" flipV="1">
            <a:off x="-1583531" y="3680619"/>
            <a:ext cx="58324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Connecteur droit avec flèche 148"/>
          <p:cNvCxnSpPr/>
          <p:nvPr/>
        </p:nvCxnSpPr>
        <p:spPr>
          <a:xfrm rot="10800000">
            <a:off x="1331913" y="6597650"/>
            <a:ext cx="59769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41" name="Rectangle 107"/>
          <p:cNvSpPr>
            <a:spLocks noChangeArrowheads="1"/>
          </p:cNvSpPr>
          <p:nvPr/>
        </p:nvSpPr>
        <p:spPr bwMode="auto">
          <a:xfrm>
            <a:off x="4789488" y="4724400"/>
            <a:ext cx="13128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>
                <a:latin typeface="Calibri" pitchFamily="34" charset="0"/>
              </a:rPr>
              <a:t>Si accès de l’extérieur</a:t>
            </a:r>
          </a:p>
        </p:txBody>
      </p:sp>
      <p:sp>
        <p:nvSpPr>
          <p:cNvPr id="86" name="Bouton d'action : Début 85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900113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e 3"/>
          <p:cNvGrpSpPr>
            <a:grpSpLocks/>
          </p:cNvGrpSpPr>
          <p:nvPr/>
        </p:nvGrpSpPr>
        <p:grpSpPr bwMode="auto">
          <a:xfrm>
            <a:off x="571500" y="919163"/>
            <a:ext cx="8072438" cy="909637"/>
            <a:chOff x="571472" y="428604"/>
            <a:chExt cx="8072494" cy="871203"/>
          </a:xfrm>
        </p:grpSpPr>
        <p:sp>
          <p:nvSpPr>
            <p:cNvPr id="2" name="ZoneTexte 1"/>
            <p:cNvSpPr txBox="1"/>
            <p:nvPr/>
          </p:nvSpPr>
          <p:spPr>
            <a:xfrm>
              <a:off x="571472" y="428604"/>
              <a:ext cx="8072494" cy="4424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Déverrouiller la porte de l’extérieur avec un code, de l’intérieur sans code puis la verrouiller en la claquant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571472" y="857364"/>
              <a:ext cx="8072494" cy="4424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 Pouvoir accéder à un zone sécurisée avec une autorisation (une personne habilité) et pouvoir sortir librement de cette même zone (une personne quelconque qui a eu l’autorisation (temporaire ou permanente) d’entrer) »</a:t>
              </a:r>
            </a:p>
          </p:txBody>
        </p:sp>
      </p:grpSp>
      <p:grpSp>
        <p:nvGrpSpPr>
          <p:cNvPr id="17410" name="Groupe 4"/>
          <p:cNvGrpSpPr>
            <a:grpSpLocks/>
          </p:cNvGrpSpPr>
          <p:nvPr/>
        </p:nvGrpSpPr>
        <p:grpSpPr bwMode="auto">
          <a:xfrm>
            <a:off x="285750" y="2347913"/>
            <a:ext cx="1643063" cy="1998662"/>
            <a:chOff x="571472" y="428604"/>
            <a:chExt cx="8072494" cy="1973802"/>
          </a:xfrm>
        </p:grpSpPr>
        <p:sp>
          <p:nvSpPr>
            <p:cNvPr id="6" name="ZoneTexte 5"/>
            <p:cNvSpPr txBox="1"/>
            <p:nvPr/>
          </p:nvSpPr>
          <p:spPr>
            <a:xfrm>
              <a:off x="571472" y="428604"/>
              <a:ext cx="8072494" cy="46092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Autonomie </a:t>
              </a:r>
            </a:p>
          </p:txBody>
        </p:sp>
        <p:sp>
          <p:nvSpPr>
            <p:cNvPr id="7" name="ZoneTexte 6">
              <a:hlinkClick r:id="rId2" action="ppaction://hlinksldjump"/>
            </p:cNvPr>
            <p:cNvSpPr txBox="1"/>
            <p:nvPr/>
          </p:nvSpPr>
          <p:spPr>
            <a:xfrm>
              <a:off x="571472" y="851898"/>
              <a:ext cx="8072494" cy="15505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La serrure biométrique  est énergétiquement  autonome (elle fonctionne avec des piles) 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1 »</a:t>
              </a:r>
            </a:p>
          </p:txBody>
        </p:sp>
      </p:grpSp>
      <p:grpSp>
        <p:nvGrpSpPr>
          <p:cNvPr id="17411" name="Groupe 7"/>
          <p:cNvGrpSpPr>
            <a:grpSpLocks/>
          </p:cNvGrpSpPr>
          <p:nvPr/>
        </p:nvGrpSpPr>
        <p:grpSpPr bwMode="auto">
          <a:xfrm>
            <a:off x="4429125" y="2347913"/>
            <a:ext cx="2428875" cy="1628775"/>
            <a:chOff x="571472" y="428604"/>
            <a:chExt cx="8072494" cy="1608996"/>
          </a:xfrm>
        </p:grpSpPr>
        <p:sp>
          <p:nvSpPr>
            <p:cNvPr id="9" name="ZoneTexte 8"/>
            <p:cNvSpPr txBox="1"/>
            <p:nvPr/>
          </p:nvSpPr>
          <p:spPr>
            <a:xfrm>
              <a:off x="571472" y="428604"/>
              <a:ext cx="8072494" cy="4563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Protéger la zone sécurisée</a:t>
              </a:r>
            </a:p>
          </p:txBody>
        </p:sp>
        <p:sp>
          <p:nvSpPr>
            <p:cNvPr id="10" name="ZoneTexte 9">
              <a:hlinkClick r:id="rId3" action="ppaction://hlinksldjump"/>
            </p:cNvPr>
            <p:cNvSpPr txBox="1"/>
            <p:nvPr/>
          </p:nvSpPr>
          <p:spPr>
            <a:xfrm>
              <a:off x="571472" y="852024"/>
              <a:ext cx="8072494" cy="11855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 Le palpeur verrouille automatiquement la serrure (avec les deux pênes) lorsque la porte est claquée»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3 »</a:t>
              </a:r>
            </a:p>
          </p:txBody>
        </p:sp>
      </p:grpSp>
      <p:grpSp>
        <p:nvGrpSpPr>
          <p:cNvPr id="17412" name="Group 30"/>
          <p:cNvGrpSpPr>
            <a:grpSpLocks/>
          </p:cNvGrpSpPr>
          <p:nvPr/>
        </p:nvGrpSpPr>
        <p:grpSpPr bwMode="auto">
          <a:xfrm>
            <a:off x="5651500" y="4711700"/>
            <a:ext cx="2786063" cy="1458913"/>
            <a:chOff x="3560" y="2968"/>
            <a:chExt cx="1755" cy="919"/>
          </a:xfrm>
        </p:grpSpPr>
        <p:sp>
          <p:nvSpPr>
            <p:cNvPr id="18" name="ZoneTexte 17"/>
            <p:cNvSpPr txBox="1"/>
            <p:nvPr/>
          </p:nvSpPr>
          <p:spPr>
            <a:xfrm>
              <a:off x="3560" y="2968"/>
              <a:ext cx="1755" cy="30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Enrôler une empreinte</a:t>
              </a:r>
            </a:p>
          </p:txBody>
        </p:sp>
        <p:sp>
          <p:nvSpPr>
            <p:cNvPr id="19" name="ZoneTexte 18">
              <a:hlinkClick r:id="rId4" action="ppaction://hlinksldjump"/>
            </p:cNvPr>
            <p:cNvSpPr txBox="1"/>
            <p:nvPr/>
          </p:nvSpPr>
          <p:spPr>
            <a:xfrm>
              <a:off x="3560" y="3238"/>
              <a:ext cx="1755" cy="64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Seuls les administrateurs ont le la possibilité de gérer les droits d’entrée 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6 »</a:t>
              </a:r>
            </a:p>
          </p:txBody>
        </p:sp>
      </p:grpSp>
      <p:grpSp>
        <p:nvGrpSpPr>
          <p:cNvPr id="17413" name="Groupe 19"/>
          <p:cNvGrpSpPr>
            <a:grpSpLocks/>
          </p:cNvGrpSpPr>
          <p:nvPr/>
        </p:nvGrpSpPr>
        <p:grpSpPr bwMode="auto">
          <a:xfrm>
            <a:off x="2286000" y="2335213"/>
            <a:ext cx="1998663" cy="1628775"/>
            <a:chOff x="571472" y="428604"/>
            <a:chExt cx="8072494" cy="1608996"/>
          </a:xfrm>
        </p:grpSpPr>
        <p:sp>
          <p:nvSpPr>
            <p:cNvPr id="21" name="ZoneTexte 20"/>
            <p:cNvSpPr txBox="1"/>
            <p:nvPr/>
          </p:nvSpPr>
          <p:spPr>
            <a:xfrm>
              <a:off x="571472" y="428604"/>
              <a:ext cx="8072494" cy="4563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Accéder à la zone sécurisée</a:t>
              </a:r>
            </a:p>
          </p:txBody>
        </p:sp>
        <p:sp>
          <p:nvSpPr>
            <p:cNvPr id="22" name="ZoneTexte 21">
              <a:hlinkClick r:id="rId5" action="ppaction://hlinksldjump"/>
            </p:cNvPr>
            <p:cNvSpPr txBox="1"/>
            <p:nvPr/>
          </p:nvSpPr>
          <p:spPr>
            <a:xfrm>
              <a:off x="571472" y="852024"/>
              <a:ext cx="8072494" cy="11855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faut tester l’empreinte proposée avec un minimum d’erreur dans un temps assez court 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2 »</a:t>
              </a:r>
            </a:p>
          </p:txBody>
        </p:sp>
      </p:grpSp>
      <p:grpSp>
        <p:nvGrpSpPr>
          <p:cNvPr id="17414" name="Groupe 22"/>
          <p:cNvGrpSpPr>
            <a:grpSpLocks/>
          </p:cNvGrpSpPr>
          <p:nvPr/>
        </p:nvGrpSpPr>
        <p:grpSpPr bwMode="auto">
          <a:xfrm>
            <a:off x="7143750" y="2347913"/>
            <a:ext cx="1857375" cy="1628775"/>
            <a:chOff x="571472" y="428604"/>
            <a:chExt cx="8072494" cy="1608996"/>
          </a:xfrm>
        </p:grpSpPr>
        <p:sp>
          <p:nvSpPr>
            <p:cNvPr id="24" name="ZoneTexte 23"/>
            <p:cNvSpPr txBox="1"/>
            <p:nvPr/>
          </p:nvSpPr>
          <p:spPr>
            <a:xfrm>
              <a:off x="571472" y="428604"/>
              <a:ext cx="8072494" cy="45635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chemeClr val="tx1"/>
                  </a:solidFill>
                </a:rPr>
                <a:t>Résister au milieu ambiant</a:t>
              </a:r>
            </a:p>
          </p:txBody>
        </p:sp>
        <p:sp>
          <p:nvSpPr>
            <p:cNvPr id="25" name="ZoneTexte 24">
              <a:hlinkClick r:id="rId6" action="ppaction://hlinksldjump"/>
            </p:cNvPr>
            <p:cNvSpPr txBox="1"/>
            <p:nvPr/>
          </p:nvSpPr>
          <p:spPr>
            <a:xfrm>
              <a:off x="571472" y="852024"/>
              <a:ext cx="8072494" cy="11855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faut protéger la serrure d’éventuelles détériorations venant de l’extérieure 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4 »</a:t>
              </a:r>
            </a:p>
          </p:txBody>
        </p:sp>
      </p:grpSp>
      <p:cxnSp>
        <p:nvCxnSpPr>
          <p:cNvPr id="27" name="Connecteur droit 26"/>
          <p:cNvCxnSpPr/>
          <p:nvPr/>
        </p:nvCxnSpPr>
        <p:spPr>
          <a:xfrm rot="5400000" flipH="1" flipV="1">
            <a:off x="892968" y="2097882"/>
            <a:ext cx="5000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5400000" flipH="1" flipV="1">
            <a:off x="3037682" y="2078831"/>
            <a:ext cx="503238" cy="952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 flipH="1" flipV="1">
            <a:off x="5393531" y="2097882"/>
            <a:ext cx="5000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5400000" flipH="1" flipV="1">
            <a:off x="7822406" y="2097882"/>
            <a:ext cx="50006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419" name="Groupe 33"/>
          <p:cNvGrpSpPr>
            <a:grpSpLocks/>
          </p:cNvGrpSpPr>
          <p:nvPr/>
        </p:nvGrpSpPr>
        <p:grpSpPr bwMode="auto">
          <a:xfrm>
            <a:off x="1042988" y="4711700"/>
            <a:ext cx="2376487" cy="1812925"/>
            <a:chOff x="571472" y="428604"/>
            <a:chExt cx="8072494" cy="1791400"/>
          </a:xfrm>
        </p:grpSpPr>
        <p:sp>
          <p:nvSpPr>
            <p:cNvPr id="35" name="ZoneTexte 34"/>
            <p:cNvSpPr txBox="1"/>
            <p:nvPr/>
          </p:nvSpPr>
          <p:spPr>
            <a:xfrm>
              <a:off x="571472" y="428604"/>
              <a:ext cx="8072494" cy="45647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Sortir de la zone sécurisée</a:t>
              </a:r>
            </a:p>
          </p:txBody>
        </p:sp>
        <p:sp>
          <p:nvSpPr>
            <p:cNvPr id="36" name="ZoneTexte 35">
              <a:hlinkClick r:id="rId7" action="ppaction://hlinksldjump"/>
            </p:cNvPr>
            <p:cNvSpPr txBox="1"/>
            <p:nvPr/>
          </p:nvSpPr>
          <p:spPr>
            <a:xfrm>
              <a:off x="571472" y="852140"/>
              <a:ext cx="8072494" cy="136786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«La sortie est libre. Par mesure de sécurité, la serrure se déverrouille automatiquement lorsqu’une personne quelconque  actionne la béquille intérieure »»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5 »</a:t>
              </a:r>
            </a:p>
          </p:txBody>
        </p:sp>
      </p:grpSp>
      <p:sp>
        <p:nvSpPr>
          <p:cNvPr id="45" name="Bouton d'action : Début 44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900113" cy="47625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32" name="Connecteur droit 31"/>
          <p:cNvCxnSpPr/>
          <p:nvPr/>
        </p:nvCxnSpPr>
        <p:spPr>
          <a:xfrm rot="16200000" flipV="1">
            <a:off x="5580062" y="3271838"/>
            <a:ext cx="287972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16200000" flipV="1">
            <a:off x="684212" y="3271838"/>
            <a:ext cx="287972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e 9"/>
          <p:cNvGrpSpPr>
            <a:grpSpLocks/>
          </p:cNvGrpSpPr>
          <p:nvPr/>
        </p:nvGrpSpPr>
        <p:grpSpPr bwMode="auto">
          <a:xfrm>
            <a:off x="2484438" y="3213100"/>
            <a:ext cx="4000500" cy="1258888"/>
            <a:chOff x="571472" y="428604"/>
            <a:chExt cx="8072494" cy="1244191"/>
          </a:xfrm>
        </p:grpSpPr>
        <p:sp>
          <p:nvSpPr>
            <p:cNvPr id="11" name="ZoneTexte 10"/>
            <p:cNvSpPr txBox="1"/>
            <p:nvPr/>
          </p:nvSpPr>
          <p:spPr>
            <a:xfrm>
              <a:off x="571472" y="428604"/>
              <a:ext cx="8072494" cy="4612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Stocker l’énergie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71472" y="852225"/>
              <a:ext cx="8072494" cy="82057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faut stocker énergie électrique. La serrure doit pouvoir fonctionner sans apport d’énergie 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1.1 »</a:t>
              </a:r>
            </a:p>
          </p:txBody>
        </p:sp>
      </p:grpSp>
      <p:cxnSp>
        <p:nvCxnSpPr>
          <p:cNvPr id="32" name="Connecteur droit avec flèche 31"/>
          <p:cNvCxnSpPr/>
          <p:nvPr/>
        </p:nvCxnSpPr>
        <p:spPr>
          <a:xfrm rot="5400000" flipH="1" flipV="1">
            <a:off x="3978275" y="4978400"/>
            <a:ext cx="1011238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627438" y="5499100"/>
            <a:ext cx="1857375" cy="2762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Piles AA</a:t>
            </a:r>
          </a:p>
        </p:txBody>
      </p:sp>
      <p:grpSp>
        <p:nvGrpSpPr>
          <p:cNvPr id="18436" name="Groupe 13"/>
          <p:cNvGrpSpPr>
            <a:grpSpLocks/>
          </p:cNvGrpSpPr>
          <p:nvPr/>
        </p:nvGrpSpPr>
        <p:grpSpPr bwMode="auto">
          <a:xfrm>
            <a:off x="1258888" y="692150"/>
            <a:ext cx="6446837" cy="1074738"/>
            <a:chOff x="571472" y="428604"/>
            <a:chExt cx="8072494" cy="1061787"/>
          </a:xfrm>
        </p:grpSpPr>
        <p:sp>
          <p:nvSpPr>
            <p:cNvPr id="15" name="ZoneTexte 14"/>
            <p:cNvSpPr txBox="1"/>
            <p:nvPr/>
          </p:nvSpPr>
          <p:spPr>
            <a:xfrm>
              <a:off x="571472" y="428604"/>
              <a:ext cx="8072494" cy="4611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Autonomie 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571472" y="852064"/>
              <a:ext cx="8072494" cy="6383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La serrure biométrique  est énergétiquement  autonome (elle fonctionne avec des piles) 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1 »</a:t>
              </a:r>
            </a:p>
          </p:txBody>
        </p:sp>
      </p:grpSp>
      <p:cxnSp>
        <p:nvCxnSpPr>
          <p:cNvPr id="19" name="Connecteur droit 18"/>
          <p:cNvCxnSpPr>
            <a:stCxn id="11" idx="0"/>
            <a:endCxn id="16" idx="2"/>
          </p:cNvCxnSpPr>
          <p:nvPr/>
        </p:nvCxnSpPr>
        <p:spPr>
          <a:xfrm rot="16200000" flipV="1">
            <a:off x="3760788" y="2489200"/>
            <a:ext cx="144621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Bouton d'action : Retour 22">
            <a:hlinkClick r:id="" action="ppaction://hlinkshowjump?jump=lastslideviewed" highlightClick="1"/>
          </p:cNvPr>
          <p:cNvSpPr/>
          <p:nvPr/>
        </p:nvSpPr>
        <p:spPr>
          <a:xfrm>
            <a:off x="7956550" y="6308725"/>
            <a:ext cx="1187450" cy="5492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en angle 7"/>
          <p:cNvCxnSpPr>
            <a:endCxn id="3" idx="0"/>
          </p:cNvCxnSpPr>
          <p:nvPr/>
        </p:nvCxnSpPr>
        <p:spPr>
          <a:xfrm rot="5400000">
            <a:off x="2303463" y="1803400"/>
            <a:ext cx="1428750" cy="1393825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en angle 8"/>
          <p:cNvCxnSpPr/>
          <p:nvPr/>
        </p:nvCxnSpPr>
        <p:spPr>
          <a:xfrm rot="16200000" flipH="1">
            <a:off x="5268913" y="1803400"/>
            <a:ext cx="1428750" cy="1393825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11" idx="0"/>
            <a:endCxn id="16" idx="2"/>
          </p:cNvCxnSpPr>
          <p:nvPr/>
        </p:nvCxnSpPr>
        <p:spPr>
          <a:xfrm rot="5400000" flipH="1" flipV="1">
            <a:off x="1087437" y="5076826"/>
            <a:ext cx="842963" cy="4762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900113" y="5500688"/>
            <a:ext cx="1214437" cy="46196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Lecteur d’empreintes</a:t>
            </a:r>
          </a:p>
        </p:txBody>
      </p:sp>
      <p:cxnSp>
        <p:nvCxnSpPr>
          <p:cNvPr id="19461" name="Connecteur droit avec flèche 11"/>
          <p:cNvCxnSpPr>
            <a:cxnSpLocks noChangeShapeType="1"/>
            <a:stCxn id="13" idx="0"/>
            <a:endCxn id="23" idx="2"/>
          </p:cNvCxnSpPr>
          <p:nvPr/>
        </p:nvCxnSpPr>
        <p:spPr bwMode="auto">
          <a:xfrm flipV="1">
            <a:off x="4422775" y="5049838"/>
            <a:ext cx="30163" cy="4540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3" name="ZoneTexte 12"/>
          <p:cNvSpPr txBox="1"/>
          <p:nvPr/>
        </p:nvSpPr>
        <p:spPr>
          <a:xfrm>
            <a:off x="3851275" y="5516563"/>
            <a:ext cx="1143000" cy="2778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Carte</a:t>
            </a:r>
          </a:p>
        </p:txBody>
      </p:sp>
      <p:grpSp>
        <p:nvGrpSpPr>
          <p:cNvPr id="19463" name="Groupe 13"/>
          <p:cNvGrpSpPr>
            <a:grpSpLocks/>
          </p:cNvGrpSpPr>
          <p:nvPr/>
        </p:nvGrpSpPr>
        <p:grpSpPr bwMode="auto">
          <a:xfrm>
            <a:off x="323850" y="3213100"/>
            <a:ext cx="2376488" cy="1444625"/>
            <a:chOff x="571472" y="428604"/>
            <a:chExt cx="8072494" cy="1426593"/>
          </a:xfrm>
        </p:grpSpPr>
        <p:sp>
          <p:nvSpPr>
            <p:cNvPr id="15" name="ZoneTexte 14"/>
            <p:cNvSpPr txBox="1"/>
            <p:nvPr/>
          </p:nvSpPr>
          <p:spPr>
            <a:xfrm>
              <a:off x="571472" y="428604"/>
              <a:ext cx="8072494" cy="46089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Lire l’empreinte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571472" y="851879"/>
              <a:ext cx="8072494" cy="100331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faut lire l’empreinte avec un minimum d’erreur dans un temps assez court 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2.1 »</a:t>
              </a:r>
            </a:p>
          </p:txBody>
        </p:sp>
      </p:grpSp>
      <p:grpSp>
        <p:nvGrpSpPr>
          <p:cNvPr id="19464" name="Groupe 16"/>
          <p:cNvGrpSpPr>
            <a:grpSpLocks/>
          </p:cNvGrpSpPr>
          <p:nvPr/>
        </p:nvGrpSpPr>
        <p:grpSpPr bwMode="auto">
          <a:xfrm>
            <a:off x="1979613" y="549275"/>
            <a:ext cx="4968875" cy="1258888"/>
            <a:chOff x="571472" y="428604"/>
            <a:chExt cx="8072494" cy="1244191"/>
          </a:xfrm>
        </p:grpSpPr>
        <p:sp>
          <p:nvSpPr>
            <p:cNvPr id="18" name="ZoneTexte 17"/>
            <p:cNvSpPr txBox="1"/>
            <p:nvPr/>
          </p:nvSpPr>
          <p:spPr>
            <a:xfrm>
              <a:off x="571472" y="428604"/>
              <a:ext cx="8072494" cy="63857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Accéder à la zone sécurisée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71472" y="852225"/>
              <a:ext cx="8072494" cy="82057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faut tester l’empreinte proposée avec un minimum d’erreur dans un temps assez court 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2 »</a:t>
              </a:r>
            </a:p>
          </p:txBody>
        </p:sp>
      </p:grpSp>
      <p:grpSp>
        <p:nvGrpSpPr>
          <p:cNvPr id="19465" name="Group 28"/>
          <p:cNvGrpSpPr>
            <a:grpSpLocks/>
          </p:cNvGrpSpPr>
          <p:nvPr/>
        </p:nvGrpSpPr>
        <p:grpSpPr bwMode="auto">
          <a:xfrm>
            <a:off x="3059113" y="3213100"/>
            <a:ext cx="2786062" cy="1824038"/>
            <a:chOff x="1927" y="2024"/>
            <a:chExt cx="1755" cy="1149"/>
          </a:xfrm>
        </p:grpSpPr>
        <p:sp>
          <p:nvSpPr>
            <p:cNvPr id="22" name="ZoneTexte 21"/>
            <p:cNvSpPr txBox="1"/>
            <p:nvPr/>
          </p:nvSpPr>
          <p:spPr>
            <a:xfrm>
              <a:off x="1927" y="2024"/>
              <a:ext cx="1755" cy="30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Comparer l’empreinte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927" y="2294"/>
              <a:ext cx="1755" cy="87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La comparaison des empreintes doit avoir :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Taux de fausses acceptations &lt; 0,0001 ‰.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Taux de faux rejets &lt; 0,01 %.  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2.2 »</a:t>
              </a:r>
            </a:p>
          </p:txBody>
        </p:sp>
      </p:grpSp>
      <p:cxnSp>
        <p:nvCxnSpPr>
          <p:cNvPr id="24" name="Connecteur droit avec flèche 23"/>
          <p:cNvCxnSpPr>
            <a:stCxn id="29" idx="0"/>
          </p:cNvCxnSpPr>
          <p:nvPr/>
        </p:nvCxnSpPr>
        <p:spPr>
          <a:xfrm rot="16200000" flipV="1">
            <a:off x="7298531" y="5087144"/>
            <a:ext cx="858838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467" name="Groupe 25"/>
          <p:cNvGrpSpPr>
            <a:grpSpLocks/>
          </p:cNvGrpSpPr>
          <p:nvPr/>
        </p:nvGrpSpPr>
        <p:grpSpPr bwMode="auto">
          <a:xfrm>
            <a:off x="6156325" y="3213100"/>
            <a:ext cx="2786063" cy="1444625"/>
            <a:chOff x="571472" y="428604"/>
            <a:chExt cx="8072494" cy="1426594"/>
          </a:xfrm>
        </p:grpSpPr>
        <p:sp>
          <p:nvSpPr>
            <p:cNvPr id="27" name="ZoneTexte 26"/>
            <p:cNvSpPr txBox="1"/>
            <p:nvPr/>
          </p:nvSpPr>
          <p:spPr>
            <a:xfrm>
              <a:off x="571472" y="428604"/>
              <a:ext cx="8072494" cy="4609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Lier les deux noix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71472" y="851879"/>
              <a:ext cx="8072494" cy="100331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Le moteur déplace l’axe de noix pour rendre solidaire les deux noix donc les deux béquilles 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2.3 »</a:t>
              </a: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7424738" y="5516563"/>
            <a:ext cx="711200" cy="2778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Moteur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8207375" y="5527675"/>
            <a:ext cx="730250" cy="27781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Poussoir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 rot="5400000" flipH="1" flipV="1">
            <a:off x="6420644" y="5071269"/>
            <a:ext cx="835025" cy="158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300788" y="5527675"/>
            <a:ext cx="1042987" cy="27781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L’axe de noix</a:t>
            </a:r>
          </a:p>
        </p:txBody>
      </p:sp>
      <p:cxnSp>
        <p:nvCxnSpPr>
          <p:cNvPr id="42" name="Connecteur droit avec flèche 41"/>
          <p:cNvCxnSpPr/>
          <p:nvPr/>
        </p:nvCxnSpPr>
        <p:spPr>
          <a:xfrm rot="16200000" flipV="1">
            <a:off x="8137525" y="5083176"/>
            <a:ext cx="860425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73" name="Connecteur droit 43"/>
          <p:cNvCxnSpPr>
            <a:cxnSpLocks noChangeShapeType="1"/>
            <a:stCxn id="22" idx="0"/>
            <a:endCxn id="19" idx="2"/>
          </p:cNvCxnSpPr>
          <p:nvPr/>
        </p:nvCxnSpPr>
        <p:spPr bwMode="auto">
          <a:xfrm flipV="1">
            <a:off x="4452938" y="1820863"/>
            <a:ext cx="11112" cy="1379537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48" name="Bouton d'action : Retour 47">
            <a:hlinkClick r:id="" action="ppaction://hlinkshowjump?jump=lastslideviewed" highlightClick="1"/>
          </p:cNvPr>
          <p:cNvSpPr/>
          <p:nvPr/>
        </p:nvSpPr>
        <p:spPr>
          <a:xfrm>
            <a:off x="7956550" y="6308725"/>
            <a:ext cx="1187450" cy="5492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e 1"/>
          <p:cNvGrpSpPr>
            <a:grpSpLocks/>
          </p:cNvGrpSpPr>
          <p:nvPr/>
        </p:nvGrpSpPr>
        <p:grpSpPr bwMode="auto">
          <a:xfrm>
            <a:off x="142875" y="2357438"/>
            <a:ext cx="3133725" cy="1444625"/>
            <a:chOff x="571472" y="428604"/>
            <a:chExt cx="8072494" cy="1426595"/>
          </a:xfrm>
        </p:grpSpPr>
        <p:sp>
          <p:nvSpPr>
            <p:cNvPr id="3" name="ZoneTexte 2"/>
            <p:cNvSpPr txBox="1"/>
            <p:nvPr/>
          </p:nvSpPr>
          <p:spPr>
            <a:xfrm>
              <a:off x="571472" y="428604"/>
              <a:ext cx="8072494" cy="4609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Verrouiller les deux pênes en position rentrée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571472" y="851879"/>
              <a:ext cx="8072494" cy="100332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faut  que les deux pênes soient verrouillés dans la serrure pour pouvoir fermer la porte . 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3.1 »</a:t>
              </a:r>
            </a:p>
          </p:txBody>
        </p:sp>
      </p:grpSp>
      <p:grpSp>
        <p:nvGrpSpPr>
          <p:cNvPr id="20482" name="Groupe 4"/>
          <p:cNvGrpSpPr>
            <a:grpSpLocks/>
          </p:cNvGrpSpPr>
          <p:nvPr/>
        </p:nvGrpSpPr>
        <p:grpSpPr bwMode="auto">
          <a:xfrm>
            <a:off x="4140200" y="2349500"/>
            <a:ext cx="4429125" cy="1074738"/>
            <a:chOff x="571472" y="428604"/>
            <a:chExt cx="8072494" cy="1061788"/>
          </a:xfrm>
        </p:grpSpPr>
        <p:sp>
          <p:nvSpPr>
            <p:cNvPr id="6" name="ZoneTexte 5"/>
            <p:cNvSpPr txBox="1"/>
            <p:nvPr/>
          </p:nvSpPr>
          <p:spPr>
            <a:xfrm>
              <a:off x="571472" y="428604"/>
              <a:ext cx="8072494" cy="46110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Libérer les pênes lorsque la porte est en bonne position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571472" y="852064"/>
              <a:ext cx="8072494" cy="6383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Pour verrouiller la porte, il faut que celle-ci soit fermée 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3.2 »</a:t>
              </a:r>
            </a:p>
          </p:txBody>
        </p:sp>
      </p:grpSp>
      <p:cxnSp>
        <p:nvCxnSpPr>
          <p:cNvPr id="9" name="Connecteur en angle 8"/>
          <p:cNvCxnSpPr/>
          <p:nvPr/>
        </p:nvCxnSpPr>
        <p:spPr>
          <a:xfrm rot="16200000" flipH="1">
            <a:off x="5822157" y="1535906"/>
            <a:ext cx="857250" cy="785813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11" idx="0"/>
          </p:cNvCxnSpPr>
          <p:nvPr/>
        </p:nvCxnSpPr>
        <p:spPr>
          <a:xfrm rot="16200000" flipV="1">
            <a:off x="1325563" y="4279900"/>
            <a:ext cx="995362" cy="142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501775" y="4784725"/>
            <a:ext cx="657225" cy="2762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Palpeur</a:t>
            </a:r>
          </a:p>
        </p:txBody>
      </p:sp>
      <p:cxnSp>
        <p:nvCxnSpPr>
          <p:cNvPr id="12" name="Connecteur droit avec flèche 11"/>
          <p:cNvCxnSpPr>
            <a:stCxn id="13" idx="0"/>
          </p:cNvCxnSpPr>
          <p:nvPr/>
        </p:nvCxnSpPr>
        <p:spPr>
          <a:xfrm rot="16200000" flipV="1">
            <a:off x="2602707" y="6052344"/>
            <a:ext cx="649287" cy="952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490788" y="6381750"/>
            <a:ext cx="882650" cy="2762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Le palpeur</a:t>
            </a:r>
          </a:p>
        </p:txBody>
      </p:sp>
      <p:cxnSp>
        <p:nvCxnSpPr>
          <p:cNvPr id="23" name="Connecteur en angle 22"/>
          <p:cNvCxnSpPr/>
          <p:nvPr/>
        </p:nvCxnSpPr>
        <p:spPr>
          <a:xfrm rot="5400000">
            <a:off x="2428875" y="1500188"/>
            <a:ext cx="857250" cy="857250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489" name="Groupe 24"/>
          <p:cNvGrpSpPr>
            <a:grpSpLocks/>
          </p:cNvGrpSpPr>
          <p:nvPr/>
        </p:nvGrpSpPr>
        <p:grpSpPr bwMode="auto">
          <a:xfrm>
            <a:off x="2293938" y="4286250"/>
            <a:ext cx="2298700" cy="1444625"/>
            <a:chOff x="571472" y="428604"/>
            <a:chExt cx="8072494" cy="1426593"/>
          </a:xfrm>
        </p:grpSpPr>
        <p:sp>
          <p:nvSpPr>
            <p:cNvPr id="26" name="ZoneTexte 25"/>
            <p:cNvSpPr txBox="1"/>
            <p:nvPr/>
          </p:nvSpPr>
          <p:spPr>
            <a:xfrm>
              <a:off x="571472" y="428604"/>
              <a:ext cx="8072494" cy="63804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Détecter la position porte fermée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71472" y="851879"/>
              <a:ext cx="8072494" cy="100331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Pour libérer les deux pênes, il faut s’assurer que la porte soit bien fermée»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3.2.1 »</a:t>
              </a:r>
            </a:p>
          </p:txBody>
        </p:sp>
      </p:grpSp>
      <p:grpSp>
        <p:nvGrpSpPr>
          <p:cNvPr id="20490" name="Groupe 29"/>
          <p:cNvGrpSpPr>
            <a:grpSpLocks/>
          </p:cNvGrpSpPr>
          <p:nvPr/>
        </p:nvGrpSpPr>
        <p:grpSpPr bwMode="auto">
          <a:xfrm>
            <a:off x="4670425" y="4292600"/>
            <a:ext cx="1643063" cy="1628775"/>
            <a:chOff x="571472" y="428604"/>
            <a:chExt cx="8072494" cy="1608996"/>
          </a:xfrm>
        </p:grpSpPr>
        <p:sp>
          <p:nvSpPr>
            <p:cNvPr id="31" name="ZoneTexte 30"/>
            <p:cNvSpPr txBox="1"/>
            <p:nvPr/>
          </p:nvSpPr>
          <p:spPr>
            <a:xfrm>
              <a:off x="571472" y="428604"/>
              <a:ext cx="8072494" cy="46105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Libérer les pênes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571472" y="852024"/>
              <a:ext cx="8072494" cy="11855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faut libérer les pênes pour qu’ils ferment la porte « à clef 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3.2.2 »</a:t>
              </a:r>
            </a:p>
          </p:txBody>
        </p:sp>
      </p:grpSp>
      <p:grpSp>
        <p:nvGrpSpPr>
          <p:cNvPr id="20491" name="Groupe 32"/>
          <p:cNvGrpSpPr>
            <a:grpSpLocks/>
          </p:cNvGrpSpPr>
          <p:nvPr/>
        </p:nvGrpSpPr>
        <p:grpSpPr bwMode="auto">
          <a:xfrm>
            <a:off x="6397625" y="4286250"/>
            <a:ext cx="2746375" cy="1628775"/>
            <a:chOff x="571472" y="428604"/>
            <a:chExt cx="8072494" cy="1608996"/>
          </a:xfrm>
        </p:grpSpPr>
        <p:sp>
          <p:nvSpPr>
            <p:cNvPr id="34" name="ZoneTexte 33"/>
            <p:cNvSpPr txBox="1"/>
            <p:nvPr/>
          </p:nvSpPr>
          <p:spPr>
            <a:xfrm>
              <a:off x="571472" y="428604"/>
              <a:ext cx="8072494" cy="63826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Bloquer les pênes en position « sortie »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71472" y="852024"/>
              <a:ext cx="8072494" cy="11855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Pour rendre plus difficile l’entrée d’un intrus, les pênes sont boqués, il est donc impossible de les rentrer simplement en les poussant»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3.2.3 »</a:t>
              </a:r>
            </a:p>
          </p:txBody>
        </p:sp>
      </p:grpSp>
      <p:cxnSp>
        <p:nvCxnSpPr>
          <p:cNvPr id="50" name="Connecteur en angle 49"/>
          <p:cNvCxnSpPr>
            <a:stCxn id="7" idx="2"/>
            <a:endCxn id="31" idx="0"/>
          </p:cNvCxnSpPr>
          <p:nvPr/>
        </p:nvCxnSpPr>
        <p:spPr>
          <a:xfrm rot="5400000">
            <a:off x="5488782" y="3426619"/>
            <a:ext cx="868362" cy="863600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en angle 50"/>
          <p:cNvCxnSpPr/>
          <p:nvPr/>
        </p:nvCxnSpPr>
        <p:spPr>
          <a:xfrm rot="5400000">
            <a:off x="4298950" y="3581400"/>
            <a:ext cx="857250" cy="552450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494" name="Groupe 28"/>
          <p:cNvGrpSpPr>
            <a:grpSpLocks/>
          </p:cNvGrpSpPr>
          <p:nvPr/>
        </p:nvGrpSpPr>
        <p:grpSpPr bwMode="auto">
          <a:xfrm>
            <a:off x="2411413" y="260350"/>
            <a:ext cx="4321175" cy="1260475"/>
            <a:chOff x="571472" y="428604"/>
            <a:chExt cx="8072494" cy="1244191"/>
          </a:xfrm>
        </p:grpSpPr>
        <p:sp>
          <p:nvSpPr>
            <p:cNvPr id="36" name="ZoneTexte 35"/>
            <p:cNvSpPr txBox="1"/>
            <p:nvPr/>
          </p:nvSpPr>
          <p:spPr>
            <a:xfrm>
              <a:off x="571472" y="428604"/>
              <a:ext cx="8072494" cy="45599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Protéger la zone sécurisée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571472" y="851692"/>
              <a:ext cx="8072494" cy="82110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 Le palpeur verrouille automatiquement la serrure (avec les deux pênes) lorsque la porte est claquée»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3 »</a:t>
              </a:r>
            </a:p>
          </p:txBody>
        </p:sp>
      </p:grpSp>
      <p:sp>
        <p:nvSpPr>
          <p:cNvPr id="45" name="ZoneTexte 44"/>
          <p:cNvSpPr txBox="1"/>
          <p:nvPr/>
        </p:nvSpPr>
        <p:spPr>
          <a:xfrm>
            <a:off x="250825" y="4784725"/>
            <a:ext cx="1106488" cy="2762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Plaque guide</a:t>
            </a:r>
          </a:p>
        </p:txBody>
      </p:sp>
      <p:cxnSp>
        <p:nvCxnSpPr>
          <p:cNvPr id="48" name="Connecteur droit avec flèche 47"/>
          <p:cNvCxnSpPr/>
          <p:nvPr/>
        </p:nvCxnSpPr>
        <p:spPr>
          <a:xfrm rot="16200000" flipV="1">
            <a:off x="290513" y="4279900"/>
            <a:ext cx="995362" cy="142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3570288" y="6381750"/>
            <a:ext cx="882650" cy="2762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La gâche</a:t>
            </a:r>
          </a:p>
        </p:txBody>
      </p:sp>
      <p:cxnSp>
        <p:nvCxnSpPr>
          <p:cNvPr id="56" name="Connecteur droit avec flèche 55"/>
          <p:cNvCxnSpPr>
            <a:stCxn id="55" idx="0"/>
          </p:cNvCxnSpPr>
          <p:nvPr/>
        </p:nvCxnSpPr>
        <p:spPr>
          <a:xfrm rot="16200000" flipV="1">
            <a:off x="3682207" y="6052344"/>
            <a:ext cx="649287" cy="952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4597400" y="6381750"/>
            <a:ext cx="884238" cy="2762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Le palpeur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875463" y="6343650"/>
            <a:ext cx="982662" cy="482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Plaque guide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5605463" y="6356350"/>
            <a:ext cx="911225" cy="482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Les ressorts</a:t>
            </a:r>
          </a:p>
        </p:txBody>
      </p:sp>
      <p:cxnSp>
        <p:nvCxnSpPr>
          <p:cNvPr id="63" name="Connecteur droit avec flèche 62"/>
          <p:cNvCxnSpPr/>
          <p:nvPr/>
        </p:nvCxnSpPr>
        <p:spPr>
          <a:xfrm rot="16200000" flipV="1">
            <a:off x="4792663" y="6161087"/>
            <a:ext cx="431800" cy="952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endCxn id="32" idx="2"/>
          </p:cNvCxnSpPr>
          <p:nvPr/>
        </p:nvCxnSpPr>
        <p:spPr>
          <a:xfrm rot="10800000">
            <a:off x="5491163" y="5921375"/>
            <a:ext cx="530225" cy="46037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stCxn id="61" idx="0"/>
          </p:cNvCxnSpPr>
          <p:nvPr/>
        </p:nvCxnSpPr>
        <p:spPr>
          <a:xfrm rot="16200000" flipV="1">
            <a:off x="6388894" y="5352256"/>
            <a:ext cx="431800" cy="1525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>
            <a:cxnSpLocks noChangeShapeType="1"/>
            <a:stCxn id="61" idx="0"/>
            <a:endCxn id="35" idx="2"/>
          </p:cNvCxnSpPr>
          <p:nvPr/>
        </p:nvCxnSpPr>
        <p:spPr bwMode="auto">
          <a:xfrm flipV="1">
            <a:off x="7367588" y="5927725"/>
            <a:ext cx="403225" cy="403225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75" name="Connecteur en angle 74"/>
          <p:cNvCxnSpPr>
            <a:stCxn id="34" idx="0"/>
          </p:cNvCxnSpPr>
          <p:nvPr/>
        </p:nvCxnSpPr>
        <p:spPr>
          <a:xfrm rot="16200000" flipV="1">
            <a:off x="7074694" y="3590131"/>
            <a:ext cx="857250" cy="534988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Bouton d'action : Retour 80">
            <a:hlinkClick r:id="" action="ppaction://hlinkshowjump?jump=lastslideviewed" highlightClick="1"/>
          </p:cNvPr>
          <p:cNvSpPr/>
          <p:nvPr/>
        </p:nvSpPr>
        <p:spPr>
          <a:xfrm>
            <a:off x="7956550" y="6308725"/>
            <a:ext cx="1187450" cy="5492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avec flèche 9"/>
          <p:cNvCxnSpPr>
            <a:stCxn id="11" idx="0"/>
          </p:cNvCxnSpPr>
          <p:nvPr/>
        </p:nvCxnSpPr>
        <p:spPr>
          <a:xfrm rot="5400000" flipH="1" flipV="1">
            <a:off x="4160838" y="4911725"/>
            <a:ext cx="1239838" cy="158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3924300" y="5532438"/>
            <a:ext cx="1712913" cy="2762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Matériaux inoxydables </a:t>
            </a:r>
          </a:p>
        </p:txBody>
      </p:sp>
      <p:grpSp>
        <p:nvGrpSpPr>
          <p:cNvPr id="21507" name="Group 16"/>
          <p:cNvGrpSpPr>
            <a:grpSpLocks/>
          </p:cNvGrpSpPr>
          <p:nvPr/>
        </p:nvGrpSpPr>
        <p:grpSpPr bwMode="auto">
          <a:xfrm>
            <a:off x="1979613" y="1196975"/>
            <a:ext cx="5616575" cy="1279525"/>
            <a:chOff x="1247" y="754"/>
            <a:chExt cx="3538" cy="806"/>
          </a:xfrm>
        </p:grpSpPr>
        <p:sp>
          <p:nvSpPr>
            <p:cNvPr id="20" name="ZoneTexte 19"/>
            <p:cNvSpPr txBox="1"/>
            <p:nvPr/>
          </p:nvSpPr>
          <p:spPr>
            <a:xfrm>
              <a:off x="1247" y="754"/>
              <a:ext cx="3538" cy="30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rgbClr val="FF0000"/>
                  </a:solidFill>
                </a:rPr>
                <a:t>Résister au milieu ambiant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247" y="1026"/>
              <a:ext cx="3538" cy="53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faut protéger la serrure d’éventuelles détériorations venant de l’extérieure 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4 »</a:t>
              </a:r>
            </a:p>
          </p:txBody>
        </p:sp>
      </p:grpSp>
      <p:grpSp>
        <p:nvGrpSpPr>
          <p:cNvPr id="21508" name="Groupe 21"/>
          <p:cNvGrpSpPr>
            <a:grpSpLocks/>
          </p:cNvGrpSpPr>
          <p:nvPr/>
        </p:nvGrpSpPr>
        <p:grpSpPr bwMode="auto">
          <a:xfrm>
            <a:off x="1979613" y="2997200"/>
            <a:ext cx="5616575" cy="1262063"/>
            <a:chOff x="571472" y="428604"/>
            <a:chExt cx="8072494" cy="1247569"/>
          </a:xfrm>
        </p:grpSpPr>
        <p:sp>
          <p:nvSpPr>
            <p:cNvPr id="25" name="ZoneTexte 24"/>
            <p:cNvSpPr txBox="1"/>
            <p:nvPr/>
          </p:nvSpPr>
          <p:spPr>
            <a:xfrm>
              <a:off x="571472" y="428604"/>
              <a:ext cx="8072494" cy="45665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« </a:t>
              </a:r>
              <a:r>
                <a:rPr lang="fr-FR" sz="1200" dirty="0" err="1"/>
                <a:t>requirement</a:t>
              </a:r>
              <a:r>
                <a:rPr lang="fr-FR" sz="1200" dirty="0"/>
                <a:t> 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>
                  <a:solidFill>
                    <a:srgbClr val="FF0000"/>
                  </a:solidFill>
                </a:rPr>
                <a:t>Respecter la norme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71472" y="855445"/>
              <a:ext cx="8072494" cy="82072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Priorité : haute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Texte : « Il existe une norme A2P* qui permet de classer les serrures dans différentes catégories de résistance à l’effraction »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dirty="0"/>
                <a:t>Id : « 4.1 »</a:t>
              </a:r>
            </a:p>
          </p:txBody>
        </p:sp>
      </p:grpSp>
      <p:cxnSp>
        <p:nvCxnSpPr>
          <p:cNvPr id="21509" name="Connecteur droit 27"/>
          <p:cNvCxnSpPr>
            <a:cxnSpLocks noChangeShapeType="1"/>
            <a:stCxn id="25" idx="0"/>
            <a:endCxn id="21" idx="2"/>
          </p:cNvCxnSpPr>
          <p:nvPr/>
        </p:nvCxnSpPr>
        <p:spPr bwMode="auto">
          <a:xfrm flipV="1">
            <a:off x="4787900" y="2489200"/>
            <a:ext cx="0" cy="49530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31" name="Bouton d'action : Retour 30">
            <a:hlinkClick r:id="" action="ppaction://hlinkshowjump?jump=lastslideviewed" highlightClick="1"/>
          </p:cNvPr>
          <p:cNvSpPr/>
          <p:nvPr/>
        </p:nvSpPr>
        <p:spPr>
          <a:xfrm>
            <a:off x="7956550" y="6308725"/>
            <a:ext cx="1187450" cy="54927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2" name="Connecteur droit avec flèche 11"/>
          <p:cNvCxnSpPr>
            <a:stCxn id="13" idx="0"/>
          </p:cNvCxnSpPr>
          <p:nvPr/>
        </p:nvCxnSpPr>
        <p:spPr>
          <a:xfrm rot="5400000" flipH="1" flipV="1">
            <a:off x="2224881" y="4912519"/>
            <a:ext cx="1239838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987550" y="5532438"/>
            <a:ext cx="1712913" cy="6461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Section des pièces assurant la résistance de la serrure </a:t>
            </a:r>
          </a:p>
        </p:txBody>
      </p:sp>
      <p:cxnSp>
        <p:nvCxnSpPr>
          <p:cNvPr id="14" name="Connecteur droit avec flèche 13"/>
          <p:cNvCxnSpPr>
            <a:stCxn id="15" idx="0"/>
          </p:cNvCxnSpPr>
          <p:nvPr/>
        </p:nvCxnSpPr>
        <p:spPr>
          <a:xfrm rot="5400000" flipH="1" flipV="1">
            <a:off x="6113463" y="4911725"/>
            <a:ext cx="1239838" cy="1587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876925" y="5532438"/>
            <a:ext cx="1712913" cy="46196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Montage de la serrure du coté intérieur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1299</Words>
  <Application>Microsoft Office PowerPoint</Application>
  <PresentationFormat>Affichage à l'écran (4:3)</PresentationFormat>
  <Paragraphs>443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Paul Heroult</dc:creator>
  <cp:lastModifiedBy>LAURENT</cp:lastModifiedBy>
  <cp:revision>139</cp:revision>
  <dcterms:created xsi:type="dcterms:W3CDTF">2011-06-22T13:10:20Z</dcterms:created>
  <dcterms:modified xsi:type="dcterms:W3CDTF">2011-06-29T08:18:23Z</dcterms:modified>
</cp:coreProperties>
</file>