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278" r:id="rId6"/>
    <p:sldId id="290" r:id="rId7"/>
    <p:sldId id="295" r:id="rId8"/>
    <p:sldId id="277" r:id="rId9"/>
    <p:sldId id="264" r:id="rId10"/>
    <p:sldId id="263" r:id="rId11"/>
  </p:sldIdLst>
  <p:sldSz cx="12192000" cy="6858000"/>
  <p:notesSz cx="6858000" cy="9144000"/>
  <p:defaultTextStyle>
    <a:defPPr rtl="0">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0057" autoAdjust="0"/>
  </p:normalViewPr>
  <p:slideViewPr>
    <p:cSldViewPr snapToGrid="0">
      <p:cViewPr varScale="1">
        <p:scale>
          <a:sx n="58" d="100"/>
          <a:sy n="58" d="100"/>
        </p:scale>
        <p:origin x="2574" y="72"/>
      </p:cViewPr>
      <p:guideLst>
        <p:guide orient="horz" pos="792"/>
        <p:guide pos="3144"/>
        <p:guide orient="horz" pos="960"/>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99" d="100"/>
          <a:sy n="99" d="100"/>
        </p:scale>
        <p:origin x="282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2CFDBA2A-F489-43A0-B0BF-C99938E31F1B}" type="datetime1">
              <a:rPr lang="fr-FR" smtClean="0"/>
              <a:t>08/02/2024</a:t>
            </a:fld>
            <a:endParaRPr lang="fr-FR" dirty="0"/>
          </a:p>
        </p:txBody>
      </p:sp>
      <p:sp>
        <p:nvSpPr>
          <p:cNvPr id="4" name="Espace réservé du pied de page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5" name="Espace réservé du numéro de diapositive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BBEB6193-5AA7-489B-8575-00593FC261DE}" type="slidenum">
              <a:rPr lang="fr-FR" smtClean="0"/>
              <a:t>‹N°›</a:t>
            </a:fld>
            <a:endParaRPr lang="fr-FR"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fr-FR" sz="1200"/>
            </a:lvl1pPr>
          </a:lstStyle>
          <a:p>
            <a:fld id="{98BD74B4-7A15-45F0-A27E-40F377658F7E}" type="datetime1">
              <a:rPr lang="fr-FR" smtClean="0"/>
              <a:pPr/>
              <a:t>08/02/2024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fr-FR"/>
            </a:defPP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10895658-EA1F-4910-80AB-4DA76E167475}" type="slidenum">
              <a:rPr lang="fr-FR" smtClean="0"/>
              <a:t>‹N°›</a:t>
            </a:fld>
            <a:endParaRPr lang="fr-FR"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1</a:t>
            </a:fld>
            <a:endParaRPr lang="fr-FR" dirty="0"/>
          </a:p>
        </p:txBody>
      </p:sp>
    </p:spTree>
    <p:extLst>
      <p:ext uri="{BB962C8B-B14F-4D97-AF65-F5344CB8AC3E}">
        <p14:creationId xmlns:p14="http://schemas.microsoft.com/office/powerpoint/2010/main" val="367108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2</a:t>
            </a:fld>
            <a:endParaRPr lang="fr-FR" dirty="0"/>
          </a:p>
        </p:txBody>
      </p:sp>
    </p:spTree>
    <p:extLst>
      <p:ext uri="{BB962C8B-B14F-4D97-AF65-F5344CB8AC3E}">
        <p14:creationId xmlns:p14="http://schemas.microsoft.com/office/powerpoint/2010/main" val="126478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sz="1800" b="0" i="0" u="none" strike="noStrike" baseline="0" dirty="0">
              <a:latin typeface="Marianne-Regular"/>
            </a:endParaRPr>
          </a:p>
          <a:p>
            <a:pPr algn="l"/>
            <a:r>
              <a:rPr lang="fr-FR" sz="1800" b="1" i="0" u="none" strike="noStrike" baseline="0" dirty="0">
                <a:latin typeface="Marianne-Regular"/>
              </a:rPr>
              <a:t>Séance 1</a:t>
            </a:r>
          </a:p>
          <a:p>
            <a:pPr algn="l"/>
            <a:r>
              <a:rPr lang="fr-FR" sz="1800" b="0" i="0" u="none" strike="noStrike" baseline="0" dirty="0">
                <a:latin typeface="Marianne-Regular"/>
              </a:rPr>
              <a:t>L’enseignant annonce tout d’abord l’objectif de la séquence, qui sera de rédiger un article sur le trajet de la flamme des Jeux olympiques et paralympiques de Paris 2024, à partir d’une recherche d’information. Les élèves relèvent, lors d’un échange en classe entière, les différentes questions auxquelles l’article devra répondre (qui ? quoi ? où ? quand ? comment ? pourquoi ?). Les élèves sont répartis par groupes et réalisent une recherche d’information à l’aide d’un moteur de recherche et/ou d’un catalogue documentaire. Ils relèvent, sur un document de collecte par exemple, les différentes informations et les sources qu’ils ont utilisées. Ils rédigent enfin une première synthèse qui servira de trame à leur article.</a:t>
            </a:r>
          </a:p>
          <a:p>
            <a:pPr algn="l"/>
            <a:endParaRPr lang="fr-FR" sz="1800" b="0" i="0" u="none" strike="noStrike" baseline="0" dirty="0">
              <a:latin typeface="Marianne-Regular"/>
            </a:endParaRPr>
          </a:p>
          <a:p>
            <a:pPr algn="l"/>
            <a:r>
              <a:rPr lang="fr-FR" sz="1800" b="1" i="0" u="none" strike="noStrike" baseline="0" dirty="0">
                <a:latin typeface="Marianne-Regular"/>
              </a:rPr>
              <a:t>Séance 2</a:t>
            </a:r>
          </a:p>
          <a:p>
            <a:pPr marL="285750" indent="-285750" algn="l">
              <a:buFont typeface="Arial" panose="020B0604020202020204" pitchFamily="34" charset="0"/>
              <a:buChar char="•"/>
            </a:pPr>
            <a:r>
              <a:rPr lang="fr-FR" sz="1800" b="0" i="0" u="none" strike="noStrike" baseline="0" dirty="0">
                <a:latin typeface="Marianne-Regular"/>
              </a:rPr>
              <a:t>Dans un premier temps, l’enseignant demande aux élèves de donner une définition de l’intelligence artificielle et des situations personnelles ou scolaires dans lesquelles ils pourraient l’utiliser (recherche d’information, rédaction de</a:t>
            </a:r>
          </a:p>
          <a:p>
            <a:pPr algn="l"/>
            <a:r>
              <a:rPr lang="fr-FR" sz="1800" b="0" i="0" u="none" strike="noStrike" baseline="0" dirty="0">
                <a:latin typeface="Marianne-Regular"/>
              </a:rPr>
              <a:t>textes, création d’images ou d’</a:t>
            </a:r>
            <a:r>
              <a:rPr lang="fr-FR" sz="1800" b="0" i="0" u="none" strike="noStrike" baseline="0" dirty="0" err="1">
                <a:latin typeface="Marianne-Regular"/>
              </a:rPr>
              <a:t>oeuvres</a:t>
            </a:r>
            <a:r>
              <a:rPr lang="fr-FR" sz="1800" b="0" i="0" u="none" strike="noStrike" baseline="0" dirty="0">
                <a:latin typeface="Marianne-Regular"/>
              </a:rPr>
              <a:t>, etc.). Il montre ensuite, à l’aide d’un vidéoprojecteur, le fonctionnement de l’IA conversationnelle Google Bard, puis organise un temps de questionnement commun : est-il possible d’utiliser</a:t>
            </a:r>
          </a:p>
          <a:p>
            <a:pPr algn="l"/>
            <a:r>
              <a:rPr lang="fr-FR" sz="1800" b="0" i="0" u="none" strike="noStrike" baseline="0" dirty="0">
                <a:latin typeface="Marianne-Regular"/>
              </a:rPr>
              <a:t>cet outil pour rédiger l’article ? Quelles questions pourrait-on lui poser ? Comment formuler une requête correcte (</a:t>
            </a:r>
            <a:r>
              <a:rPr lang="fr-FR" sz="1800" b="0" i="1" u="none" strike="noStrike" baseline="0" dirty="0">
                <a:latin typeface="Marianne-RegularItalic"/>
              </a:rPr>
              <a:t>prompt</a:t>
            </a:r>
            <a:r>
              <a:rPr lang="fr-FR" sz="1800" b="0" i="0" u="none" strike="noStrike" baseline="0" dirty="0">
                <a:latin typeface="Marianne-Regular"/>
              </a:rPr>
              <a:t>) ? Les élèves proposent alors, une requête commune, par exemple : « Rédige un article d’actualité présentant</a:t>
            </a:r>
          </a:p>
          <a:p>
            <a:pPr algn="l"/>
            <a:r>
              <a:rPr lang="fr-FR" sz="1800" b="0" i="0" u="none" strike="noStrike" baseline="0" dirty="0">
                <a:latin typeface="Marianne-Regular"/>
              </a:rPr>
              <a:t>le trajet de la flamme olympique des JO de Paris 2024 dans l’ordre chronologique ». </a:t>
            </a:r>
          </a:p>
          <a:p>
            <a:pPr algn="l"/>
            <a:endParaRPr lang="fr-FR" sz="1800" b="0" i="0" u="none" strike="noStrike" baseline="0" dirty="0">
              <a:latin typeface="Marianne-Regular"/>
            </a:endParaRPr>
          </a:p>
          <a:p>
            <a:pPr marL="285750" indent="-285750" algn="l">
              <a:buFont typeface="Arial" panose="020B0604020202020204" pitchFamily="34" charset="0"/>
              <a:buChar char="•"/>
            </a:pPr>
            <a:r>
              <a:rPr lang="fr-FR" sz="1800" b="0" i="0" u="none" strike="noStrike" baseline="0" dirty="0">
                <a:latin typeface="Marianne-Regular"/>
              </a:rPr>
              <a:t>Dans un second temps, les élèves sont répartis par groupes et soumettent la requête à l’IA. À l’aide de la fiche élève, ils analysent la réponse</a:t>
            </a:r>
          </a:p>
          <a:p>
            <a:pPr algn="l"/>
            <a:r>
              <a:rPr lang="fr-FR" sz="1800" b="0" i="0" u="none" strike="noStrike" baseline="0" dirty="0">
                <a:latin typeface="Marianne-Regular"/>
              </a:rPr>
              <a:t>proposée : l’article rédigé par l’IA répond-il à la demande ? Est-il complet ? Répond-il aux exigences de forme d’un article ? Les élèves s’intéressent enfin à la question des sources : les informations présentées sont-elles</a:t>
            </a:r>
          </a:p>
          <a:p>
            <a:pPr algn="l"/>
            <a:r>
              <a:rPr lang="fr-FR" sz="1800" b="0" i="0" u="none" strike="noStrike" baseline="0" dirty="0">
                <a:latin typeface="Marianne-Regular"/>
              </a:rPr>
              <a:t>conformes à celles qu’ils ont relevées dans leur document de collecte de la séance 1 ? Les sources sont-elles citées ? À l’heure actuelle, Google Bard ne cite pas ses sources, mais il est possible de l’interroger sur ce point : les élèves</a:t>
            </a:r>
          </a:p>
          <a:p>
            <a:pPr algn="l"/>
            <a:r>
              <a:rPr lang="fr-FR" sz="1800" b="0" i="0" u="none" strike="noStrike" baseline="0" dirty="0">
                <a:latin typeface="Marianne-Regular"/>
              </a:rPr>
              <a:t>peuvent ainsi saisir la simple requête suivante « Quelles sont tes sources ? ». Faire constater aux élèves que si la plupart des informations compilées par cette IA sont correctes, les sources qu’elle cite sont approximatives ou inventées.</a:t>
            </a:r>
          </a:p>
          <a:p>
            <a:pPr algn="l"/>
            <a:r>
              <a:rPr lang="fr-FR" sz="1800" b="0" i="0" u="none" strike="noStrike" baseline="0" dirty="0">
                <a:latin typeface="Marianne-Regular"/>
              </a:rPr>
              <a:t>Pour conclure, l’enseignant organise une mise en commun après leur avoir fait visionner la vidéo </a:t>
            </a:r>
            <a:r>
              <a:rPr lang="fr-FR" sz="1800" b="0" i="0" u="none" strike="noStrike" baseline="0" dirty="0" err="1">
                <a:latin typeface="Marianne-Regular"/>
              </a:rPr>
              <a:t>Décod’actu</a:t>
            </a:r>
            <a:r>
              <a:rPr lang="fr-FR" sz="1800" b="0" i="0" u="none" strike="noStrike" baseline="0" dirty="0">
                <a:latin typeface="Marianne-Regular"/>
              </a:rPr>
              <a:t> : « Faut-il avoir peur des IA ? » Dans quelle mesure peut-on utiliser l’IA pour rédiger un article d’actualité, par exemple pour</a:t>
            </a:r>
          </a:p>
          <a:p>
            <a:pPr algn="l"/>
            <a:r>
              <a:rPr lang="fr-FR" sz="1800" b="0" i="0" u="none" strike="noStrike" baseline="0" dirty="0">
                <a:latin typeface="Marianne-Regular"/>
              </a:rPr>
              <a:t>le structurer ou aider à la rédaction ? Quelles tâches ne peuvent pas lui être confiées ?</a:t>
            </a:r>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3</a:t>
            </a:fld>
            <a:endParaRPr lang="fr-FR" dirty="0"/>
          </a:p>
        </p:txBody>
      </p:sp>
    </p:spTree>
    <p:extLst>
      <p:ext uri="{BB962C8B-B14F-4D97-AF65-F5344CB8AC3E}">
        <p14:creationId xmlns:p14="http://schemas.microsoft.com/office/powerpoint/2010/main" val="202831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874089-7E0D-772A-8331-501C342A50AC}"/>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88DFA4A-6693-2DC8-1DD2-77A19DC2E6C2}"/>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4F5DEDC-3753-B37F-5DC6-C67E2E4888FF}"/>
              </a:ext>
            </a:extLst>
          </p:cNvPr>
          <p:cNvSpPr>
            <a:spLocks noGrp="1"/>
          </p:cNvSpPr>
          <p:nvPr>
            <p:ph type="body" idx="1"/>
          </p:nvPr>
        </p:nvSpPr>
        <p:spPr/>
        <p:txBody>
          <a:bodyPr/>
          <a:lstStyle/>
          <a:p>
            <a:pPr algn="l"/>
            <a:r>
              <a:rPr lang="fr-FR" sz="1800" b="0" i="0" u="none" strike="noStrike" baseline="0" dirty="0">
                <a:latin typeface="Marianne-Regular"/>
              </a:rPr>
              <a:t>En prenant appui sur leur document de collecte (séance 1) et sur la proposition d’article de Google Bard (séance 2), les élèves rédigent leur article, après avoir pris soin de définir l’angle et le message essentiel de leur production médiatique (voir la fiche CLEMI « Écrire comme un journaliste »).</a:t>
            </a:r>
            <a:endParaRPr lang="fr-FR" dirty="0"/>
          </a:p>
        </p:txBody>
      </p:sp>
      <p:sp>
        <p:nvSpPr>
          <p:cNvPr id="4" name="Espace réservé du numéro de diapositive 3">
            <a:extLst>
              <a:ext uri="{FF2B5EF4-FFF2-40B4-BE49-F238E27FC236}">
                <a16:creationId xmlns:a16="http://schemas.microsoft.com/office/drawing/2014/main" id="{9A59611E-D77D-ABA3-304F-F6109CE861AE}"/>
              </a:ext>
            </a:extLst>
          </p:cNvPr>
          <p:cNvSpPr>
            <a:spLocks noGrp="1"/>
          </p:cNvSpPr>
          <p:nvPr>
            <p:ph type="sldNum" sz="quarter" idx="5"/>
          </p:nvPr>
        </p:nvSpPr>
        <p:spPr/>
        <p:txBody>
          <a:bodyPr/>
          <a:lstStyle/>
          <a:p>
            <a:pPr rtl="0"/>
            <a:fld id="{10895658-EA1F-4910-80AB-4DA76E167475}" type="slidenum">
              <a:rPr lang="fr-FR" smtClean="0"/>
              <a:t>4</a:t>
            </a:fld>
            <a:endParaRPr lang="fr-FR" dirty="0"/>
          </a:p>
        </p:txBody>
      </p:sp>
    </p:spTree>
    <p:extLst>
      <p:ext uri="{BB962C8B-B14F-4D97-AF65-F5344CB8AC3E}">
        <p14:creationId xmlns:p14="http://schemas.microsoft.com/office/powerpoint/2010/main" val="81191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5</a:t>
            </a:fld>
            <a:endParaRPr lang="fr-FR" dirty="0"/>
          </a:p>
        </p:txBody>
      </p:sp>
    </p:spTree>
    <p:extLst>
      <p:ext uri="{BB962C8B-B14F-4D97-AF65-F5344CB8AC3E}">
        <p14:creationId xmlns:p14="http://schemas.microsoft.com/office/powerpoint/2010/main" val="2992751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L1 : 8 compétences de niveau 5</a:t>
            </a:r>
          </a:p>
          <a:p>
            <a:r>
              <a:rPr lang="fr-FR" dirty="0"/>
              <a:t>L2 : 16 compétences de niveau 5</a:t>
            </a:r>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6</a:t>
            </a:fld>
            <a:endParaRPr lang="fr-FR" dirty="0"/>
          </a:p>
        </p:txBody>
      </p:sp>
    </p:spTree>
    <p:extLst>
      <p:ext uri="{BB962C8B-B14F-4D97-AF65-F5344CB8AC3E}">
        <p14:creationId xmlns:p14="http://schemas.microsoft.com/office/powerpoint/2010/main" val="3653355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7</a:t>
            </a:fld>
            <a:endParaRPr lang="fr-FR" dirty="0"/>
          </a:p>
        </p:txBody>
      </p:sp>
    </p:spTree>
    <p:extLst>
      <p:ext uri="{BB962C8B-B14F-4D97-AF65-F5344CB8AC3E}">
        <p14:creationId xmlns:p14="http://schemas.microsoft.com/office/powerpoint/2010/main" val="3430345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rtlCol="0" anchor="b"/>
          <a:lstStyle>
            <a:lvl1pPr algn="l">
              <a:defRPr lang="fr-FR" sz="6000" cap="all" baseline="0">
                <a:solidFill>
                  <a:schemeClr val="tx2"/>
                </a:solidFill>
              </a:defRPr>
            </a:lvl1pPr>
          </a:lstStyle>
          <a:p>
            <a:pPr rtl="0"/>
            <a:r>
              <a:rPr lang="fr-FR"/>
              <a:t>Cliquez pour ajouter un titre</a:t>
            </a:r>
          </a:p>
        </p:txBody>
      </p:sp>
      <p:sp>
        <p:nvSpPr>
          <p:cNvPr id="3" name="Sous-titr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rtlCol="0">
            <a:normAutofit/>
          </a:bodyPr>
          <a:lstStyle>
            <a:lvl1pPr marL="0" indent="0" algn="l">
              <a:lnSpc>
                <a:spcPts val="2800"/>
              </a:lnSpc>
              <a:spcBef>
                <a:spcPts val="0"/>
              </a:spcBef>
              <a:buNone/>
              <a:defRPr lang="fr-FR" sz="1800">
                <a:solidFill>
                  <a:schemeClr val="tx2"/>
                </a:solidFill>
              </a:defRPr>
            </a:lvl1pPr>
            <a:lvl2pPr marL="457200" indent="0" algn="ctr">
              <a:buNone/>
              <a:defRPr lang="fr-FR" sz="2000"/>
            </a:lvl2pPr>
            <a:lvl3pPr marL="914400" indent="0" algn="ctr">
              <a:buNone/>
              <a:defRPr lang="fr-FR" sz="1800"/>
            </a:lvl3pPr>
            <a:lvl4pPr marL="1371600" indent="0" algn="ctr">
              <a:buNone/>
              <a:defRPr lang="fr-FR" sz="1600"/>
            </a:lvl4pPr>
            <a:lvl5pPr marL="1828800" indent="0" algn="ctr">
              <a:buNone/>
              <a:defRPr lang="fr-FR" sz="1600"/>
            </a:lvl5pPr>
            <a:lvl6pPr marL="2286000" indent="0" algn="ctr">
              <a:buNone/>
              <a:defRPr lang="fr-FR" sz="1600"/>
            </a:lvl6pPr>
            <a:lvl7pPr marL="2743200" indent="0" algn="ctr">
              <a:buNone/>
              <a:defRPr lang="fr-FR" sz="1600"/>
            </a:lvl7pPr>
            <a:lvl8pPr marL="3200400" indent="0" algn="ctr">
              <a:buNone/>
              <a:defRPr lang="fr-FR" sz="1600"/>
            </a:lvl8pPr>
            <a:lvl9pPr marL="3657600" indent="0" algn="ctr">
              <a:buNone/>
              <a:defRPr lang="fr-FR" sz="1600"/>
            </a:lvl9pPr>
          </a:lstStyle>
          <a:p>
            <a:pPr rtl="0"/>
            <a:r>
              <a:rPr lang="fr-FR"/>
              <a:t>Modifiez le style des sous-titres du masque</a:t>
            </a:r>
          </a:p>
        </p:txBody>
      </p:sp>
      <p:sp>
        <p:nvSpPr>
          <p:cNvPr id="5" name="Espace réservé du pied de page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rtlCol="0"/>
          <a:lstStyle>
            <a:lvl1pPr>
              <a:defRPr lang="fr-FR">
                <a:solidFill>
                  <a:schemeClr val="bg1"/>
                </a:solidFill>
              </a:defRPr>
            </a:lvl1pPr>
          </a:lstStyle>
          <a:p>
            <a:pPr rtl="0"/>
            <a:r>
              <a:rPr lang="fr-FR" dirty="0"/>
              <a:t>Titre du pitch deck</a:t>
            </a:r>
          </a:p>
        </p:txBody>
      </p:sp>
      <p:sp>
        <p:nvSpPr>
          <p:cNvPr id="6" name="Espace réservé du numéro de diapositive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16" name="Groupe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e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e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e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e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e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e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e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e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80" name="Ovale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2" name="Ovale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5" name="Ovale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8" name="Ovale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2" name="Ovale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5" name="Ovale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8" name="Ovale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2" name="Ovale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5" name="Ovale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8" name="Ovale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10" name="Ovale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13" name="Ovale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23" name="Forme libre : Form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75" name="Ovale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97" name="Graphisme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sme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Connecteur droit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Espace réservé de la date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rtlCol="0"/>
          <a:lstStyle>
            <a:lvl1pPr>
              <a:defRPr lang="fr-FR">
                <a:solidFill>
                  <a:schemeClr val="bg1"/>
                </a:solidFill>
              </a:defRPr>
            </a:lvl1pPr>
          </a:lstStyle>
          <a:p>
            <a:pPr rtl="0"/>
            <a:r>
              <a:rPr lang="fr-FR"/>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aison du marché">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u texte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30" name="Espace réservé du texte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32" name="Espace réservé du texte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63" name="Espace réservé de la date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rtlCol="0"/>
          <a:lstStyle>
            <a:lvl1pPr>
              <a:defRPr lang="fr-FR">
                <a:solidFill>
                  <a:schemeClr val="bg1"/>
                </a:solidFill>
              </a:defRPr>
            </a:lvl1pPr>
          </a:lstStyle>
          <a:p>
            <a:pPr rtl="0"/>
            <a:r>
              <a:rPr lang="fr-FR"/>
              <a:t>20XX</a:t>
            </a:r>
          </a:p>
        </p:txBody>
      </p:sp>
      <p:sp>
        <p:nvSpPr>
          <p:cNvPr id="15" name="Espace réservé du texte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sp>
        <p:nvSpPr>
          <p:cNvPr id="36" name="Espace réservé du texte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sp>
        <p:nvSpPr>
          <p:cNvPr id="38" name="Espace réservé du texte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grpSp>
        <p:nvGrpSpPr>
          <p:cNvPr id="10" name="Groupe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4" name="Forme libre : Form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48" name="Graphisme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sme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Connecteur droit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e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1" name="Groupe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Connecteur droit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cxnSp>
          <p:nvCxnSpPr>
            <p:cNvPr id="7" name="Connecteur droit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e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64" name="Espace réservé du pied de page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rtlCol="0"/>
          <a:lstStyle>
            <a:lvl1pPr>
              <a:defRPr lang="fr-FR">
                <a:solidFill>
                  <a:schemeClr val="bg1"/>
                </a:solidFill>
              </a:defRPr>
            </a:lvl1pPr>
          </a:lstStyle>
          <a:p>
            <a:pPr rtl="0"/>
            <a:r>
              <a:rPr lang="fr-FR" dirty="0"/>
              <a:t>Titre du pitch deck</a:t>
            </a:r>
          </a:p>
        </p:txBody>
      </p:sp>
      <p:sp>
        <p:nvSpPr>
          <p:cNvPr id="65" name="Espace réservé du numéro de diapositive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Image 11" descr="Motif à bandes noir et blanc&#10;&#10;Description générée automatiquement avec un niveau de confiance faibl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6" name="Graphisme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orme libre : Form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31" name="Graphisme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Espace réservé de la date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33" name="Espace réservé du pied de page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34" name="Espace réservé du numéro de diapositive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que du concours">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rtlCol="0" anchor="t" anchorCtr="0"/>
          <a:lstStyle>
            <a:lvl1pPr>
              <a:defRPr lang="fr-FR" cap="all" baseline="0">
                <a:solidFill>
                  <a:schemeClr val="accent1"/>
                </a:solidFill>
              </a:defRPr>
            </a:lvl1pPr>
          </a:lstStyle>
          <a:p>
            <a:pPr rtl="0"/>
            <a:r>
              <a:rPr lang="fr-FR"/>
              <a:t>CLIQUEZ POUR AJOUTER UN TITRE</a:t>
            </a:r>
            <a:endParaRPr lang="fr-FR" dirty="0"/>
          </a:p>
        </p:txBody>
      </p:sp>
      <p:sp>
        <p:nvSpPr>
          <p:cNvPr id="10" name="Espace réservé du texte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rtlCol="0">
            <a:noAutofit/>
          </a:bodyPr>
          <a:lstStyle>
            <a:lvl1pPr marL="0" indent="0" algn="ct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2" name="Espace réservé du texte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rtlCol="0">
            <a:noAutofit/>
          </a:bodyPr>
          <a:lstStyle>
            <a:lvl1pPr marL="0" indent="0" algn="l">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3" name="Espace réservé du texte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rtlCol="0">
            <a:noAutofit/>
          </a:bodyPr>
          <a:lstStyle>
            <a:lvl1pPr marL="0" indent="0" algn="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1" name="Espace réservé du texte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rtlCol="0">
            <a:noAutofit/>
          </a:bodyPr>
          <a:lstStyle>
            <a:lvl1pPr marL="0" indent="0" algn="ct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pic>
        <p:nvPicPr>
          <p:cNvPr id="5" name="Graphisme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Connecteur droit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Espace réservé de la date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8" name="Espace réservé du pied de page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9" name="Espace réservé du numéro de diapositive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4" name="Groupe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e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grpSp>
      <p:sp>
        <p:nvSpPr>
          <p:cNvPr id="94" name="Espace réservé du texte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rtlCol="0">
            <a:normAutofit/>
          </a:bodyPr>
          <a:lstStyle>
            <a:lvl1pPr marL="0" indent="0">
              <a:lnSpc>
                <a:spcPts val="2400"/>
              </a:lnSpc>
              <a:buNone/>
              <a:defRPr lang="fr-FR" sz="18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2" name="Espace réservé du texte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1" name="Espace réservé du texte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5" name="Espace réservé du texte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4" name="Espace réservé du texte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3" name="Espace réservé du texte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2" name="Espace réservé du texte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aison avec sous-titre">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22" name="Espace réservé du texte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rtlCol="0">
            <a:noAutofit/>
          </a:bodyPr>
          <a:lstStyle>
            <a:lvl1pPr marL="0" indent="0">
              <a:buNone/>
              <a:defRPr lang="fr-FR" sz="180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a:p>
            <a:pPr lvl="1" rtl="0"/>
            <a:r>
              <a:rPr lang="fr-FR"/>
              <a:t>Deuxième niveau</a:t>
            </a:r>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Image 11" descr="Motif à bandes noir et blanc&#10;&#10;Description générée automatiquement avec un niveau de confiance faibl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6" name="Graphisme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orme libre : Form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31" name="Graphisme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Espace réservé de la date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33" name="Espace réservé du pied de page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34" name="Espace réservé du numéro de diapositive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ronologie">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rtlCol="0" anchor="t" anchorCtr="0"/>
          <a:lstStyle>
            <a:lvl1pPr>
              <a:defRPr lang="fr-FR" cap="all" baseline="0">
                <a:solidFill>
                  <a:schemeClr val="tx2"/>
                </a:solidFill>
              </a:defRPr>
            </a:lvl1pPr>
          </a:lstStyle>
          <a:p>
            <a:pPr rtl="0"/>
            <a:r>
              <a:rPr lang="fr-FR"/>
              <a:t>Cliquez pour AJOUTER UN TITRE</a:t>
            </a:r>
            <a:endParaRPr lang="fr-FR" dirty="0"/>
          </a:p>
        </p:txBody>
      </p:sp>
      <p:sp>
        <p:nvSpPr>
          <p:cNvPr id="35" name="Espace réservé du texte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36" name="Espace réservé du texte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59" name="Espace réservé du texte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0" name="Espace réservé du texte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1" name="Espace réservé du texte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2" name="Espace réservé du texte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9" name="Espace réservé du texte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rtlCol="0" anchor="ctr"/>
          <a:lstStyle>
            <a:lvl1pPr marL="0" indent="0" algn="ctr">
              <a:buNone/>
              <a:defRPr lang="fr-FR" sz="1400" b="1">
                <a:solidFill>
                  <a:schemeClr val="tx2"/>
                </a:solidFill>
                <a:latin typeface="+mj-lt"/>
              </a:defRPr>
            </a:lvl1pPr>
          </a:lstStyle>
          <a:p>
            <a:pPr lvl="0" rtl="0"/>
            <a:r>
              <a:rPr lang="fr-FR"/>
              <a:t>Année</a:t>
            </a:r>
            <a:endParaRPr lang="fr-FR" dirty="0"/>
          </a:p>
        </p:txBody>
      </p:sp>
      <p:sp>
        <p:nvSpPr>
          <p:cNvPr id="10" name="Espace réservé du texte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1" name="Espace réservé du texte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2" name="Espace réservé du texte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3" name="Espace réservé du texte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5" name="Espace réservé du texte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6" name="Espace réservé du texte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7" name="Espace réservé du texte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9" name="Espace réservé du texte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0" name="Espace réservé du texte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8" name="Espace réservé du texte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1" name="Espace réservé du texte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2" name="Espace réservé du texte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4" name="Espace réservé du texte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rtlCol="0" anchor="ctr"/>
          <a:lstStyle>
            <a:lvl1pPr marL="0" indent="0" algn="ctr">
              <a:buNone/>
              <a:defRPr lang="fr-FR" sz="1400" b="1">
                <a:solidFill>
                  <a:schemeClr val="tx2"/>
                </a:solidFill>
                <a:latin typeface="+mj-lt"/>
              </a:defRPr>
            </a:lvl1pPr>
          </a:lstStyle>
          <a:p>
            <a:pPr lvl="0" rtl="0"/>
            <a:r>
              <a:rPr lang="fr-FR"/>
              <a:t>Année</a:t>
            </a:r>
            <a:endParaRPr lang="fr-FR" dirty="0"/>
          </a:p>
        </p:txBody>
      </p:sp>
      <p:sp>
        <p:nvSpPr>
          <p:cNvPr id="23" name="Espace réservé du texte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4" name="Espace réservé du texte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5" name="Espace réservé du texte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6" name="Espace réservé du texte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7" name="Espace réservé du texte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8" name="Espace réservé du texte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9" name="Espace réservé du texte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1" name="Espace réservé du texte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2" name="Espace réservé du texte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0" name="Espace réservé du texte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3" name="Espace réservé du texte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4" name="Espace réservé du texte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7" name="Flèche : Droite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solidFill>
                <a:schemeClr val="tx1">
                  <a:lumMod val="75000"/>
                  <a:lumOff val="25000"/>
                </a:schemeClr>
              </a:solidFill>
            </a:endParaRPr>
          </a:p>
        </p:txBody>
      </p:sp>
      <p:pic>
        <p:nvPicPr>
          <p:cNvPr id="4" name="Graphisme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Connecteur droit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Espace réservé du texte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4" name="Espace réservé du texte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5" name="Espace réservé du texte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6" name="Espace réservé du texte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7" name="Espace réservé du texte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8" name="Espace réservé du texte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40" name="Espace réservé de la date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41" name="Espace réservé du pied de page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rtlCol="0"/>
          <a:lstStyle>
            <a:lvl1pPr>
              <a:defRPr lang="fr-FR">
                <a:solidFill>
                  <a:schemeClr val="tx2"/>
                </a:solidFill>
              </a:defRPr>
            </a:lvl1pPr>
          </a:lstStyle>
          <a:p>
            <a:pPr rtl="0"/>
            <a:r>
              <a:rPr lang="fr-FR" dirty="0"/>
              <a:t>Titre du pitch deck</a:t>
            </a:r>
          </a:p>
        </p:txBody>
      </p:sp>
      <p:sp>
        <p:nvSpPr>
          <p:cNvPr id="42" name="Espace réservé du numéro de diapositive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3" name="Espace réservé du contenu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rtlCol="0">
            <a:normAutofit/>
          </a:bodyPr>
          <a:lstStyle>
            <a:lvl1pPr marL="0" indent="0">
              <a:buNone/>
              <a:defRPr lang="fr-FR" sz="1600"/>
            </a:lvl1pPr>
            <a:lvl2pPr marL="457200" indent="0">
              <a:buNone/>
              <a:defRPr lang="fr-FR" sz="1600"/>
            </a:lvl2pPr>
            <a:lvl3pPr marL="914400" indent="0">
              <a:buNone/>
              <a:defRPr lang="fr-FR" sz="1600"/>
            </a:lvl3pPr>
            <a:lvl4pPr marL="1371600" indent="0">
              <a:buNone/>
              <a:defRPr lang="fr-FR" sz="1600"/>
            </a:lvl4pPr>
            <a:lvl5pPr marL="1828800" indent="0">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Espace réservé de la date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2" name="Espace réservé du pied de page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3" name="Espace réservé du numéro de diapositive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Équipe – 4 up">
    <p:bg>
      <p:bgPr>
        <a:solidFill>
          <a:schemeClr val="accent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image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1" name="Espace réservé du texte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2" name="Espace réservé du texte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3" name="Espace réservé d’image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4" name="Espace réservé du texte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5" name="Espace réservé du texte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9" name="Espace réservé d’image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20" name="Espace réservé du texte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21" name="Espace réservé du texte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sp>
        <p:nvSpPr>
          <p:cNvPr id="16" name="Espace réservé d’image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7" name="Espace réservé du texte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8" name="Espace réservé du texte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pic>
        <p:nvPicPr>
          <p:cNvPr id="6" name="Graphisme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Espace réservé de la date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33" name="Espace réservé du pied de page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46" name="Espace réservé du numéro de diapositive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Équipe – 8 up">
    <p:bg>
      <p:bgPr>
        <a:solidFill>
          <a:schemeClr val="accent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image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1" name="Espace réservé du texte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2" name="Espace réservé du texte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3" name="Espace réservé d’image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4" name="Espace réservé du texte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5" name="Espace réservé du texte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9" name="Espace réservé d’image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20" name="Espace réservé du texte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21" name="Espace réservé du texte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6" name="Espace réservé d’image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7" name="Espace réservé du texte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8" name="Espace réservé du texte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sp>
        <p:nvSpPr>
          <p:cNvPr id="34" name="Espace réservé d’image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35" name="Espace réservé du texte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36" name="Espace réservé du texte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37" name="Espace réservé d’image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38" name="Espace réservé du texte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39" name="Espace réservé du texte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43" name="Espace réservé d’image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44" name="Espace réservé du texte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45" name="Espace réservé du texte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40" name="Espace réservé d’image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41" name="Espace réservé du texte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42" name="Espace réservé du texte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pic>
        <p:nvPicPr>
          <p:cNvPr id="49" name="Graphisme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Espace réservé de la date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51" name="Espace réservé du pied de page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52" name="Espace réservé du numéro de diapositive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nancement">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rtlCol="0" anchor="t" anchorCtr="0"/>
          <a:lstStyle>
            <a:lvl1pPr>
              <a:defRPr lang="fr-FR" cap="all" baseline="0">
                <a:solidFill>
                  <a:schemeClr val="tx2"/>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4" name="Image 13" descr="Motif à bandes noir et blanc&#10;&#10;Description générée automatiquement avec un niveau de confiance faibl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0" name="Forme libre : Form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22" name="Graphisme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Espace réservé du texte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1" name="Espace réservé du texte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5" name="Espace réservé du texte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rtlCol="0">
            <a:noAutofit/>
          </a:bodyPr>
          <a:lstStyle>
            <a:lvl1pPr marL="0" indent="0" algn="r">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8" name="Espace réservé du texte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2" name="Espace réservé du texte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6" name="Espace réservé du texte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rtlCol="0">
            <a:noAutofit/>
          </a:bodyPr>
          <a:lstStyle>
            <a:lvl1pPr marL="0" indent="0">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9" name="Espace réservé du texte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3" name="Espace réservé du texte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rtlCol="0">
            <a:noAutofit/>
          </a:bodyPr>
          <a:lstStyle>
            <a:lvl1pPr marL="0" indent="0" algn="r">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7" name="Espace réservé du texte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rtlCol="0">
            <a:noAutofit/>
          </a:bodyPr>
          <a:lstStyle>
            <a:lvl1pPr marL="0" indent="0" algn="r">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 name="Espace réservé du contenu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rtlCol="0"/>
          <a:lstStyle>
            <a:lvl1pPr>
              <a:defRPr lang="fr-FR">
                <a:solidFill>
                  <a:schemeClr val="bg1"/>
                </a:solidFill>
              </a:defRPr>
            </a:lvl1pPr>
            <a:lvl2pPr>
              <a:defRPr lang="fr-FR">
                <a:solidFill>
                  <a:schemeClr val="bg1"/>
                </a:solidFill>
              </a:defRPr>
            </a:lvl2pPr>
            <a:lvl3pPr>
              <a:defRPr lang="fr-FR">
                <a:solidFill>
                  <a:schemeClr val="bg1"/>
                </a:solidFill>
              </a:defRPr>
            </a:lvl3pPr>
            <a:lvl4pPr>
              <a:defRPr lang="fr-FR">
                <a:solidFill>
                  <a:schemeClr val="bg1"/>
                </a:solidFill>
              </a:defRPr>
            </a:lvl4pPr>
            <a:lvl5pPr>
              <a:defRPr lang="fr-FR">
                <a:solidFill>
                  <a:schemeClr val="bg1"/>
                </a:solidFill>
              </a:defRPr>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0" name="Espace réservé du texte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4" name="Espace réservé du texte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8" name="Espace réservé du texte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rtlCol="0">
            <a:noAutofit/>
          </a:bodyPr>
          <a:lstStyle>
            <a:lvl1pPr marL="0" indent="0">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15" name="Espace réservé de la date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16" name="Espace réservé du pied de page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17" name="Espace réservé du numéro de diapositive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à droite">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rtlCol="0">
            <a:normAutofit/>
          </a:bodyPr>
          <a:lstStyle>
            <a:lvl1pPr marL="0" indent="0">
              <a:lnSpc>
                <a:spcPts val="2800"/>
              </a:lnSpc>
              <a:spcBef>
                <a:spcPts val="0"/>
              </a:spcBef>
              <a:buNone/>
              <a:defRPr lang="fr-FR" sz="1800" baseline="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0" name="Image 19" descr="Motif à bandes noir et blanc&#10;&#10;Description générée automatiquement avec un niveau de confiance faibl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4" name="Graphisme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e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e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74" name="Forme libre : Form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6" name="Connecteur droit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e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2" name="Espace réservé de la date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13" name="Espace réservé du pied de page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14" name="Espace réservé du numéro de diapositive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ôture">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rtlCol="0">
            <a:normAutofit/>
          </a:bodyPr>
          <a:lstStyle>
            <a:lvl1pPr marL="0" indent="0">
              <a:lnSpc>
                <a:spcPts val="2800"/>
              </a:lnSpc>
              <a:spcBef>
                <a:spcPts val="0"/>
              </a:spcBef>
              <a:buNone/>
              <a:defRPr lang="fr-FR" sz="180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ème">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sme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96" name="Espace réservé du texte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5" name="Espace réservé du texte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8" name="Espace réservé du texte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7" name="Espace réservé du texte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0" name="Espace réservé du texte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9" name="Espace réservé du texte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3" name="Espace réservé du texte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2" name="Espace réservé du texte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5" name="Espace réservé du texte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4" name="Espace réservé du texte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rtlCol="0" anchor="t" anchorCtr="0"/>
          <a:lstStyle>
            <a:lvl1pPr>
              <a:defRPr lang="fr-FR" cap="all" baseline="0">
                <a:solidFill>
                  <a:schemeClr val="tx2"/>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40" name="Groupe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75" name="Espace réservé du texte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2" name="Espace réservé du texte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2" name="Espace réservé du texte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4" name="Espace réservé du texte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5" name="Espace réservé du texte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3" name="Espace réservé du texte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6" name="Espace réservé du texte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4" name="Espace réservé du texte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69" name="Espace réservé de la date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rtlCol="0"/>
          <a:lstStyle>
            <a:lvl1pPr>
              <a:defRPr lang="fr-FR">
                <a:solidFill>
                  <a:schemeClr val="bg1"/>
                </a:solidFill>
              </a:defRPr>
            </a:lvl1pPr>
          </a:lstStyle>
          <a:p>
            <a:pPr rtl="0"/>
            <a:r>
              <a:rPr lang="fr-FR"/>
              <a:t>20XX</a:t>
            </a:r>
          </a:p>
        </p:txBody>
      </p:sp>
      <p:sp>
        <p:nvSpPr>
          <p:cNvPr id="70" name="Espace réservé du pied de page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rtlCol="0"/>
          <a:lstStyle>
            <a:lvl1pPr>
              <a:defRPr lang="fr-FR">
                <a:solidFill>
                  <a:schemeClr val="bg1"/>
                </a:solidFill>
              </a:defRPr>
            </a:lvl1pPr>
          </a:lstStyle>
          <a:p>
            <a:pPr rtl="0"/>
            <a:r>
              <a:rPr lang="fr-FR" dirty="0"/>
              <a:t>Titre du pitch deck</a:t>
            </a:r>
          </a:p>
        </p:txBody>
      </p:sp>
      <p:sp>
        <p:nvSpPr>
          <p:cNvPr id="71" name="Espace réservé du numéro de diapositive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ésentation du produit">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5" name="Groupe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e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8" name="Graphisme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grpSp>
          <p:nvGrpSpPr>
            <p:cNvPr id="4" name="Groupe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e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grpSp>
      <p:sp>
        <p:nvSpPr>
          <p:cNvPr id="69" name="Espace réservé du texte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0" name="Espace réservé du texte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68" name="Espace réservé du texte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3" name="Espace réservé du texte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1" name="Espace réservé du texte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4" name="Espace réservé du texte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2" name="Espace réservé du texte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65" name="Espace réservé de la date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66" name="Espace réservé du pied de page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rtlCol="0"/>
          <a:lstStyle>
            <a:lvl1pPr>
              <a:defRPr lang="fr-FR">
                <a:solidFill>
                  <a:schemeClr val="tx1">
                    <a:lumMod val="75000"/>
                    <a:lumOff val="25000"/>
                  </a:schemeClr>
                </a:solidFill>
              </a:defRPr>
            </a:lvl1pPr>
          </a:lstStyle>
          <a:p>
            <a:pPr rtl="0"/>
            <a:r>
              <a:rPr lang="fr-FR"/>
              <a:t>Titre du pitch deck</a:t>
            </a:r>
          </a:p>
        </p:txBody>
      </p:sp>
      <p:sp>
        <p:nvSpPr>
          <p:cNvPr id="67" name="Espace réservé du numéro de diapositive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à gauch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8" name="Graphisme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rtlCol="0">
            <a:normAutofit/>
          </a:bodyPr>
          <a:lstStyle>
            <a:lvl1pPr marL="0" indent="0">
              <a:lnSpc>
                <a:spcPts val="2400"/>
              </a:lnSpc>
              <a:buNone/>
              <a:defRPr lang="fr-FR" sz="18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e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7" name="Espace réservé de la date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rtlCol="0"/>
          <a:lstStyle>
            <a:lvl1pPr>
              <a:defRPr lang="fr-FR">
                <a:solidFill>
                  <a:schemeClr val="bg1"/>
                </a:solidFill>
              </a:defRPr>
            </a:lvl1pPr>
          </a:lstStyle>
          <a:p>
            <a:pPr rtl="0"/>
            <a:r>
              <a:rPr lang="fr-FR"/>
              <a:t>20XX</a:t>
            </a:r>
          </a:p>
        </p:txBody>
      </p:sp>
      <p:sp>
        <p:nvSpPr>
          <p:cNvPr id="68" name="Espace réservé du pied de page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rtlCol="0"/>
          <a:lstStyle>
            <a:lvl1pPr>
              <a:defRPr lang="fr-FR">
                <a:solidFill>
                  <a:schemeClr val="bg1"/>
                </a:solidFill>
              </a:defRPr>
            </a:lvl1pPr>
          </a:lstStyle>
          <a:p>
            <a:pPr rtl="0"/>
            <a:r>
              <a:rPr lang="fr-FR"/>
              <a:t>Titre du pitch deck</a:t>
            </a:r>
          </a:p>
        </p:txBody>
      </p:sp>
      <p:sp>
        <p:nvSpPr>
          <p:cNvPr id="69" name="Espace réservé du numéro de diapositive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tête de section">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rtlCol="0" anchor="b"/>
          <a:lstStyle>
            <a:lvl1pPr algn="ctr">
              <a:defRPr lang="fr-FR" sz="6000" cap="all" baseline="0">
                <a:solidFill>
                  <a:schemeClr val="tx2"/>
                </a:solidFill>
              </a:defRPr>
            </a:lvl1pPr>
          </a:lstStyle>
          <a:p>
            <a:pPr rtl="0"/>
            <a:r>
              <a:rPr lang="fr-FR" dirty="0"/>
              <a:t>Cliquez pour AJOUTER UN TITRE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0" name="Graphisme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sme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sme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38" name="Groupe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e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e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e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e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e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e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e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e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58" name="Ovale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6" name="Ovale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4" name="Ovale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2" name="Ovale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0" name="Ovale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8" name="Ovale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2" name="Ovale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3" name="Ovale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4" name="Ovale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5" name="Ovale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6" name="Ovale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0" name="Ovale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38" name="Forme libre : Form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1" name="Graphisme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sme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73" name="Graphisme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Image 34" descr="Motif à bandes noir et blanc&#10;&#10;Description générée automatiquement avec un niveau de confiance faibl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e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e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e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e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e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e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e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e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e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85" name="Ovale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83" name="Ovale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81" name="Ovale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9" name="Ovale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7" name="Ovale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4" name="Ovale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66" name="Ovale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67" name="Ovale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69" name="Ovale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71" name="Ovale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72" name="Ovale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64" name="Ovale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7" name="Forme libre : Form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92" name="Espace réservé de la date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rtlCol="0"/>
          <a:lstStyle>
            <a:lvl1pPr>
              <a:defRPr lang="fr-FR">
                <a:solidFill>
                  <a:schemeClr val="bg1"/>
                </a:solidFill>
              </a:defRPr>
            </a:lvl1pPr>
          </a:lstStyle>
          <a:p>
            <a:pPr rtl="0"/>
            <a:r>
              <a:rPr lang="fr-FR"/>
              <a:t>20XX</a:t>
            </a:r>
          </a:p>
        </p:txBody>
      </p:sp>
      <p:sp>
        <p:nvSpPr>
          <p:cNvPr id="193" name="Espace réservé du pied de page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rtlCol="0"/>
          <a:lstStyle>
            <a:lvl1pPr>
              <a:defRPr lang="fr-FR">
                <a:solidFill>
                  <a:schemeClr val="bg1"/>
                </a:solidFill>
              </a:defRPr>
            </a:lvl1pPr>
          </a:lstStyle>
          <a:p>
            <a:pPr rtl="0"/>
            <a:r>
              <a:rPr lang="fr-FR" dirty="0"/>
              <a:t>Titre du pitch deck</a:t>
            </a:r>
          </a:p>
        </p:txBody>
      </p:sp>
      <p:sp>
        <p:nvSpPr>
          <p:cNvPr id="194" name="Espace réservé du numéro de diapositive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
        <p:nvSpPr>
          <p:cNvPr id="75" name="Ovale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cxnSp>
        <p:nvCxnSpPr>
          <p:cNvPr id="77" name="Connecteur droit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Disposition de colonne avec icônes">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60" name="Espace réservé d’image en ligne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61" name="Espace réservé d’image en ligne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62" name="Espace réservé d’image en ligne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9" name="Espace réservé du texte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16" name="Espace réservé du contenu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2" name="Imag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6" name="Forme libre : Form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53" name="Graphisme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Espace réservé de la date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64" name="Espace réservé du pied de page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65" name="Espace réservé du numéro de diapositive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ésentation du marché">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40" name="Groupe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67" name="Espace réservé du texte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texte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78" name="Espace réservé du texte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79" name="Espace réservé du texte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68" name="Espace réservé du texte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81" name="Espace réservé du texte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69" name="Espace réservé de la date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70" name="Espace réservé du pied de page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71" name="Espace réservé du numéro de diapositive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lang="fr-FR"/>
            </a:defPPr>
          </a:lstStyle>
          <a:p>
            <a:pPr rtl="0"/>
            <a:r>
              <a:rPr lang="fr-FR"/>
              <a:t>Modifiez le style du titre</a:t>
            </a:r>
          </a:p>
        </p:txBody>
      </p:sp>
      <p:sp>
        <p:nvSpPr>
          <p:cNvPr id="3" name="Espace réservé du texte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 name="Espace réservé de la date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fr-FR" sz="1000">
                <a:solidFill>
                  <a:schemeClr val="tx1">
                    <a:tint val="75000"/>
                  </a:schemeClr>
                </a:solidFill>
              </a:defRPr>
            </a:lvl1pPr>
          </a:lstStyle>
          <a:p>
            <a:pPr rtl="0"/>
            <a:r>
              <a:rPr lang="fr-FR"/>
              <a:t>20XX</a:t>
            </a:r>
          </a:p>
        </p:txBody>
      </p:sp>
      <p:sp>
        <p:nvSpPr>
          <p:cNvPr id="5" name="Espace réservé du pied de page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fr-FR" sz="1000">
                <a:solidFill>
                  <a:schemeClr val="tx1">
                    <a:tint val="75000"/>
                  </a:schemeClr>
                </a:solidFill>
              </a:defRPr>
            </a:lvl1pPr>
          </a:lstStyle>
          <a:p>
            <a:pPr rtl="0"/>
            <a:r>
              <a:rPr lang="fr-FR"/>
              <a:t>Titre du pitch deck</a:t>
            </a:r>
          </a:p>
        </p:txBody>
      </p:sp>
      <p:sp>
        <p:nvSpPr>
          <p:cNvPr id="6" name="Espace réservé du numéro de diapositive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fr-FR" sz="1000">
                <a:solidFill>
                  <a:schemeClr val="tx1">
                    <a:tint val="7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lang="fr-F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815C6-3AD0-46E6-A74A-1967BD91AF50}"/>
              </a:ext>
            </a:extLst>
          </p:cNvPr>
          <p:cNvSpPr>
            <a:spLocks noGrp="1"/>
          </p:cNvSpPr>
          <p:nvPr>
            <p:ph type="ctrTitle"/>
          </p:nvPr>
        </p:nvSpPr>
        <p:spPr>
          <a:xfrm>
            <a:off x="6084663" y="726141"/>
            <a:ext cx="6107337" cy="2783822"/>
          </a:xfrm>
        </p:spPr>
        <p:txBody>
          <a:bodyPr rtlCol="0">
            <a:noAutofit/>
          </a:bodyPr>
          <a:lstStyle>
            <a:defPPr>
              <a:defRPr lang="fr-FR"/>
            </a:defPPr>
          </a:lstStyle>
          <a:p>
            <a:pPr rtl="0"/>
            <a:r>
              <a:rPr lang="fr-FR" sz="5600" dirty="0"/>
              <a:t>L1 E.F.E.C.</a:t>
            </a:r>
          </a:p>
        </p:txBody>
      </p:sp>
      <p:sp>
        <p:nvSpPr>
          <p:cNvPr id="3" name="Sous-titre 2">
            <a:extLst>
              <a:ext uri="{FF2B5EF4-FFF2-40B4-BE49-F238E27FC236}">
                <a16:creationId xmlns:a16="http://schemas.microsoft.com/office/drawing/2014/main" id="{1901B20D-4C28-4DA3-ABBD-718C22A5E58B}"/>
              </a:ext>
            </a:extLst>
          </p:cNvPr>
          <p:cNvSpPr>
            <a:spLocks noGrp="1"/>
          </p:cNvSpPr>
          <p:nvPr>
            <p:ph type="subTitle" idx="1"/>
          </p:nvPr>
        </p:nvSpPr>
        <p:spPr>
          <a:xfrm>
            <a:off x="6080759" y="3602038"/>
            <a:ext cx="5486400" cy="1655762"/>
          </a:xfrm>
        </p:spPr>
        <p:txBody>
          <a:bodyPr rtlCol="0"/>
          <a:lstStyle>
            <a:defPPr>
              <a:defRPr lang="fr-FR"/>
            </a:defPPr>
          </a:lstStyle>
          <a:p>
            <a:pPr rtl="0"/>
            <a:r>
              <a:rPr lang="fr-FR" dirty="0"/>
              <a:t>TUICE : séance 4</a:t>
            </a:r>
          </a:p>
        </p:txBody>
      </p:sp>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E0A63-A388-49B1-A04E-27CE9BD622EF}"/>
              </a:ext>
            </a:extLst>
          </p:cNvPr>
          <p:cNvSpPr>
            <a:spLocks noGrp="1"/>
          </p:cNvSpPr>
          <p:nvPr>
            <p:ph type="title"/>
          </p:nvPr>
        </p:nvSpPr>
        <p:spPr>
          <a:xfrm>
            <a:off x="1552574" y="896112"/>
            <a:ext cx="9725026" cy="1325880"/>
          </a:xfrm>
        </p:spPr>
        <p:txBody>
          <a:bodyPr rtlCol="0"/>
          <a:lstStyle>
            <a:defPPr>
              <a:defRPr lang="fr-FR"/>
            </a:defPPr>
          </a:lstStyle>
          <a:p>
            <a:pPr rtl="0"/>
            <a:r>
              <a:rPr lang="fr-FR" dirty="0"/>
              <a:t>Plan de la journée</a:t>
            </a:r>
          </a:p>
        </p:txBody>
      </p:sp>
      <p:pic>
        <p:nvPicPr>
          <p:cNvPr id="55" name="Espace réservé d’image en ligne 54" descr="Réussite du groupe avec remplissage plein">
            <a:extLst>
              <a:ext uri="{FF2B5EF4-FFF2-40B4-BE49-F238E27FC236}">
                <a16:creationId xmlns:a16="http://schemas.microsoft.com/office/drawing/2014/main" id="{236942CE-38CE-4E5D-9773-5224E03D4C0A}"/>
              </a:ext>
            </a:extLst>
          </p:cNvPr>
          <p:cNvPicPr>
            <a:picLocks noGrp="1" noChangeAspect="1"/>
          </p:cNvPicPr>
          <p:nvPr>
            <p:ph type="clipArt" sz="quarter" idx="19"/>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3608" y="2198602"/>
            <a:ext cx="914400" cy="914400"/>
          </a:xfrm>
        </p:spPr>
      </p:pic>
      <p:pic>
        <p:nvPicPr>
          <p:cNvPr id="57" name="Espace réservé d’image en ligne 56" descr="Répéter avec remplissage plein">
            <a:extLst>
              <a:ext uri="{FF2B5EF4-FFF2-40B4-BE49-F238E27FC236}">
                <a16:creationId xmlns:a16="http://schemas.microsoft.com/office/drawing/2014/main" id="{353E75F9-0061-4D63-BFE6-6462C5C0E351}"/>
              </a:ext>
            </a:extLst>
          </p:cNvPr>
          <p:cNvPicPr>
            <a:picLocks noGrp="1" noChangeAspect="1"/>
          </p:cNvPicPr>
          <p:nvPr>
            <p:ph type="clipArt" sz="quarter" idx="20"/>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55862" y="2198602"/>
            <a:ext cx="914400" cy="914400"/>
          </a:xfrm>
        </p:spPr>
      </p:pic>
      <p:sp>
        <p:nvSpPr>
          <p:cNvPr id="8" name="Espace réservé du texte 7">
            <a:extLst>
              <a:ext uri="{FF2B5EF4-FFF2-40B4-BE49-F238E27FC236}">
                <a16:creationId xmlns:a16="http://schemas.microsoft.com/office/drawing/2014/main" id="{CEC37629-42BA-462B-B066-292B3B37327E}"/>
              </a:ext>
            </a:extLst>
          </p:cNvPr>
          <p:cNvSpPr>
            <a:spLocks noGrp="1"/>
          </p:cNvSpPr>
          <p:nvPr>
            <p:ph type="body" idx="15"/>
          </p:nvPr>
        </p:nvSpPr>
        <p:spPr>
          <a:xfrm>
            <a:off x="5433573" y="3263392"/>
            <a:ext cx="2054469" cy="457200"/>
          </a:xfrm>
        </p:spPr>
        <p:txBody>
          <a:bodyPr rtlCol="0"/>
          <a:lstStyle>
            <a:defPPr>
              <a:defRPr lang="fr-FR"/>
            </a:defPPr>
          </a:lstStyle>
          <a:p>
            <a:pPr rtl="0"/>
            <a:r>
              <a:rPr lang="fr-FR" dirty="0"/>
              <a:t>Les outils numériques</a:t>
            </a:r>
          </a:p>
        </p:txBody>
      </p:sp>
      <p:sp>
        <p:nvSpPr>
          <p:cNvPr id="5" name="Espace réservé du texte 4">
            <a:extLst>
              <a:ext uri="{FF2B5EF4-FFF2-40B4-BE49-F238E27FC236}">
                <a16:creationId xmlns:a16="http://schemas.microsoft.com/office/drawing/2014/main" id="{771AD60F-B816-490D-81D4-73DD13910439}"/>
              </a:ext>
            </a:extLst>
          </p:cNvPr>
          <p:cNvSpPr>
            <a:spLocks noGrp="1"/>
          </p:cNvSpPr>
          <p:nvPr>
            <p:ph type="body" sz="quarter" idx="3"/>
          </p:nvPr>
        </p:nvSpPr>
        <p:spPr>
          <a:xfrm>
            <a:off x="10206870" y="3364836"/>
            <a:ext cx="1012383" cy="457200"/>
          </a:xfrm>
        </p:spPr>
        <p:txBody>
          <a:bodyPr rtlCol="0"/>
          <a:lstStyle>
            <a:defPPr>
              <a:defRPr lang="fr-FR"/>
            </a:defPPr>
          </a:lstStyle>
          <a:p>
            <a:pPr rtl="0"/>
            <a:r>
              <a:rPr lang="fr-FR" dirty="0"/>
              <a:t>PIX</a:t>
            </a:r>
          </a:p>
        </p:txBody>
      </p:sp>
      <p:sp>
        <p:nvSpPr>
          <p:cNvPr id="110" name="Espace réservé du numéro de diapositive 109">
            <a:extLst>
              <a:ext uri="{FF2B5EF4-FFF2-40B4-BE49-F238E27FC236}">
                <a16:creationId xmlns:a16="http://schemas.microsoft.com/office/drawing/2014/main" id="{F98EDB96-3F54-4406-B894-1195695ED09C}"/>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2</a:t>
            </a:fld>
            <a:endParaRPr lang="fr-FR" dirty="0"/>
          </a:p>
        </p:txBody>
      </p:sp>
      <p:pic>
        <p:nvPicPr>
          <p:cNvPr id="12" name="Espace réservé d’image en ligne 54" descr="Réussite du groupe avec remplissage plein">
            <a:extLst>
              <a:ext uri="{FF2B5EF4-FFF2-40B4-BE49-F238E27FC236}">
                <a16:creationId xmlns:a16="http://schemas.microsoft.com/office/drawing/2014/main" id="{B9506EB0-551C-2330-E212-A068D28A82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51354" y="2198602"/>
            <a:ext cx="914400" cy="914400"/>
          </a:xfrm>
          <a:prstGeom prst="rect">
            <a:avLst/>
          </a:prstGeom>
        </p:spPr>
      </p:pic>
      <p:sp>
        <p:nvSpPr>
          <p:cNvPr id="13" name="Espace réservé du texte 7">
            <a:extLst>
              <a:ext uri="{FF2B5EF4-FFF2-40B4-BE49-F238E27FC236}">
                <a16:creationId xmlns:a16="http://schemas.microsoft.com/office/drawing/2014/main" id="{775C0ECD-B850-E32E-86F8-308704D35EC1}"/>
              </a:ext>
            </a:extLst>
          </p:cNvPr>
          <p:cNvSpPr txBox="1">
            <a:spLocks/>
          </p:cNvSpPr>
          <p:nvPr/>
        </p:nvSpPr>
        <p:spPr>
          <a:xfrm>
            <a:off x="1103241" y="3187146"/>
            <a:ext cx="2276063" cy="1593575"/>
          </a:xfrm>
          <a:prstGeom prst="rect">
            <a:avLst/>
          </a:prstGeom>
        </p:spPr>
        <p:txBody>
          <a:bodyPr vert="horz" lIns="91440" tIns="45720" rIns="91440" bIns="45720" rtlCol="0" anchor="ctr" anchorCtr="0">
            <a:noAutofit/>
          </a:bodyPr>
          <a:lstStyle>
            <a:defPPr>
              <a:defRPr lang="fr-FR"/>
            </a:defPPr>
            <a:lvl1pPr marL="0" indent="0" algn="ctr" defTabSz="914400" rtl="0" eaLnBrk="1" latinLnBrk="0" hangingPunct="1">
              <a:lnSpc>
                <a:spcPct val="90000"/>
              </a:lnSpc>
              <a:spcBef>
                <a:spcPts val="1000"/>
              </a:spcBef>
              <a:buFont typeface="Arial" panose="020B0604020202020204" pitchFamily="34" charset="0"/>
              <a:buNone/>
              <a:defRPr lang="fr-F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fr-F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fr-F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9pPr>
          </a:lstStyle>
          <a:p>
            <a:pPr algn="just"/>
            <a:r>
              <a:rPr lang="fr-FR" sz="1800" b="1" i="0" u="none" strike="noStrike" baseline="0" dirty="0">
                <a:solidFill>
                  <a:srgbClr val="570069"/>
                </a:solidFill>
                <a:latin typeface="Marianne-Bold"/>
              </a:rPr>
              <a:t>RÉDIGER UN ARTICLE À L’AIDE D’UNE INTELLIGENCE ARTIFICIELLE CONVERSATIONNELLE</a:t>
            </a:r>
            <a:endParaRPr lang="fr-FR" dirty="0"/>
          </a:p>
        </p:txBody>
      </p:sp>
    </p:spTree>
    <p:extLst>
      <p:ext uri="{BB962C8B-B14F-4D97-AF65-F5344CB8AC3E}">
        <p14:creationId xmlns:p14="http://schemas.microsoft.com/office/powerpoint/2010/main" val="206939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816835-B35C-24AC-E058-5D931F2C2974}"/>
              </a:ext>
            </a:extLst>
          </p:cNvPr>
          <p:cNvSpPr>
            <a:spLocks noGrp="1"/>
          </p:cNvSpPr>
          <p:nvPr>
            <p:ph type="title"/>
          </p:nvPr>
        </p:nvSpPr>
        <p:spPr>
          <a:xfrm>
            <a:off x="4081194" y="136525"/>
            <a:ext cx="7764909" cy="1741486"/>
          </a:xfrm>
        </p:spPr>
        <p:txBody>
          <a:bodyPr>
            <a:normAutofit fontScale="90000"/>
          </a:bodyPr>
          <a:lstStyle/>
          <a:p>
            <a:pPr algn="just"/>
            <a:r>
              <a:rPr lang="fr-FR" sz="4400" b="1" i="0" u="none" strike="noStrike" baseline="0" dirty="0">
                <a:solidFill>
                  <a:srgbClr val="570069"/>
                </a:solidFill>
                <a:latin typeface="Marianne-Bold"/>
              </a:rPr>
              <a:t>RÉDIGER UN ARTICLE À L’AIDE D’UNE INTELLIGENCE ARTIFICIELLE CONVERSATIONNELLE</a:t>
            </a:r>
            <a:endParaRPr lang="fr-FR" dirty="0"/>
          </a:p>
        </p:txBody>
      </p:sp>
      <p:sp>
        <p:nvSpPr>
          <p:cNvPr id="6" name="Espace réservé du numéro de diapositive 5">
            <a:extLst>
              <a:ext uri="{FF2B5EF4-FFF2-40B4-BE49-F238E27FC236}">
                <a16:creationId xmlns:a16="http://schemas.microsoft.com/office/drawing/2014/main" id="{1323299D-3A78-2FAB-115B-8A63E3943BCB}"/>
              </a:ext>
            </a:extLst>
          </p:cNvPr>
          <p:cNvSpPr>
            <a:spLocks noGrp="1"/>
          </p:cNvSpPr>
          <p:nvPr>
            <p:ph type="sldNum" sz="quarter" idx="12"/>
          </p:nvPr>
        </p:nvSpPr>
        <p:spPr/>
        <p:txBody>
          <a:bodyPr/>
          <a:lstStyle/>
          <a:p>
            <a:pPr rtl="0"/>
            <a:fld id="{B5CEABB6-07DC-46E8-9B57-56EC44A396E5}" type="slidenum">
              <a:rPr lang="fr-FR" smtClean="0"/>
              <a:pPr rtl="0"/>
              <a:t>3</a:t>
            </a:fld>
            <a:endParaRPr lang="fr-FR" dirty="0"/>
          </a:p>
        </p:txBody>
      </p:sp>
      <p:sp>
        <p:nvSpPr>
          <p:cNvPr id="3" name="ZoneTexte 2">
            <a:extLst>
              <a:ext uri="{FF2B5EF4-FFF2-40B4-BE49-F238E27FC236}">
                <a16:creationId xmlns:a16="http://schemas.microsoft.com/office/drawing/2014/main" id="{A6B6E160-39B4-6B0B-1653-E17FEC174AC6}"/>
              </a:ext>
            </a:extLst>
          </p:cNvPr>
          <p:cNvSpPr txBox="1"/>
          <p:nvPr/>
        </p:nvSpPr>
        <p:spPr>
          <a:xfrm>
            <a:off x="4427092" y="2260923"/>
            <a:ext cx="7892370" cy="1354217"/>
          </a:xfrm>
          <a:prstGeom prst="rect">
            <a:avLst/>
          </a:prstGeom>
          <a:noFill/>
        </p:spPr>
        <p:txBody>
          <a:bodyPr wrap="square" rtlCol="0">
            <a:spAutoFit/>
          </a:bodyPr>
          <a:lstStyle/>
          <a:p>
            <a:r>
              <a:rPr lang="fr-FR" b="1" dirty="0"/>
              <a:t>Objectif : </a:t>
            </a:r>
            <a:r>
              <a:rPr lang="fr-FR" b="1" dirty="0">
                <a:latin typeface="Marianne-Regular"/>
              </a:rPr>
              <a:t>Rechercher des informations.</a:t>
            </a:r>
          </a:p>
          <a:p>
            <a:endParaRPr lang="fr-FR" sz="1000" dirty="0"/>
          </a:p>
          <a:p>
            <a:pPr algn="l"/>
            <a:r>
              <a:rPr lang="fr-FR" sz="1800" b="0" i="0" u="none" strike="noStrike" baseline="0" dirty="0">
                <a:latin typeface="Marianne-Regular"/>
              </a:rPr>
              <a:t>La séquence sera de rédiger un article sur le trajet de la flamme des Jeux olympiques et paralympiques de Paris 2024, à partir d’une recherche d’information.</a:t>
            </a:r>
            <a:endParaRPr lang="fr-FR" dirty="0"/>
          </a:p>
        </p:txBody>
      </p:sp>
      <p:sp>
        <p:nvSpPr>
          <p:cNvPr id="4" name="Titre 1">
            <a:extLst>
              <a:ext uri="{FF2B5EF4-FFF2-40B4-BE49-F238E27FC236}">
                <a16:creationId xmlns:a16="http://schemas.microsoft.com/office/drawing/2014/main" id="{2012B43E-F14D-129C-4496-008F7F530B0C}"/>
              </a:ext>
            </a:extLst>
          </p:cNvPr>
          <p:cNvSpPr txBox="1">
            <a:spLocks/>
          </p:cNvSpPr>
          <p:nvPr/>
        </p:nvSpPr>
        <p:spPr>
          <a:xfrm>
            <a:off x="4427092" y="1971089"/>
            <a:ext cx="2311638" cy="745919"/>
          </a:xfrm>
          <a:prstGeom prst="rect">
            <a:avLst/>
          </a:prstGeom>
        </p:spPr>
        <p:txBody>
          <a:bodyPr vert="horz" lIns="91440" tIns="45720" rIns="91440" bIns="45720" rtlCol="0" anchor="t" anchorCtr="0">
            <a:normAutofit fontScale="62500" lnSpcReduction="20000"/>
          </a:bodyPr>
          <a:lstStyle>
            <a:defPPr>
              <a:defRPr lang="fr-FR"/>
            </a:defPPr>
            <a:lvl1pPr algn="l" defTabSz="914400" rtl="0" eaLnBrk="1" latinLnBrk="0" hangingPunct="1">
              <a:lnSpc>
                <a:spcPct val="90000"/>
              </a:lnSpc>
              <a:spcBef>
                <a:spcPct val="0"/>
              </a:spcBef>
              <a:buNone/>
              <a:defRPr lang="fr-FR" sz="4400" b="1" kern="1200" cap="all" baseline="0">
                <a:solidFill>
                  <a:schemeClr val="accent1"/>
                </a:solidFill>
                <a:latin typeface="+mj-lt"/>
                <a:ea typeface="+mj-ea"/>
                <a:cs typeface="+mj-cs"/>
              </a:defRPr>
            </a:lvl1pPr>
          </a:lstStyle>
          <a:p>
            <a:r>
              <a:rPr lang="fr-FR" dirty="0"/>
              <a:t>Séance 1 :</a:t>
            </a:r>
          </a:p>
        </p:txBody>
      </p:sp>
      <p:sp>
        <p:nvSpPr>
          <p:cNvPr id="8" name="Titre 1">
            <a:extLst>
              <a:ext uri="{FF2B5EF4-FFF2-40B4-BE49-F238E27FC236}">
                <a16:creationId xmlns:a16="http://schemas.microsoft.com/office/drawing/2014/main" id="{D06F8B46-C79B-4728-4AB5-2F564CF705C1}"/>
              </a:ext>
            </a:extLst>
          </p:cNvPr>
          <p:cNvSpPr txBox="1">
            <a:spLocks/>
          </p:cNvSpPr>
          <p:nvPr/>
        </p:nvSpPr>
        <p:spPr>
          <a:xfrm>
            <a:off x="4427092" y="3785855"/>
            <a:ext cx="2311638" cy="745919"/>
          </a:xfrm>
          <a:prstGeom prst="rect">
            <a:avLst/>
          </a:prstGeom>
        </p:spPr>
        <p:txBody>
          <a:bodyPr vert="horz" lIns="91440" tIns="45720" rIns="91440" bIns="45720" rtlCol="0" anchor="t" anchorCtr="0">
            <a:normAutofit fontScale="62500" lnSpcReduction="20000"/>
          </a:bodyPr>
          <a:lstStyle>
            <a:defPPr>
              <a:defRPr lang="fr-FR"/>
            </a:defPPr>
            <a:lvl1pPr algn="l" defTabSz="914400" rtl="0" eaLnBrk="1" latinLnBrk="0" hangingPunct="1">
              <a:lnSpc>
                <a:spcPct val="90000"/>
              </a:lnSpc>
              <a:spcBef>
                <a:spcPct val="0"/>
              </a:spcBef>
              <a:buNone/>
              <a:defRPr lang="fr-FR" sz="4400" b="1" kern="1200" cap="all" baseline="0">
                <a:solidFill>
                  <a:schemeClr val="accent1"/>
                </a:solidFill>
                <a:latin typeface="+mj-lt"/>
                <a:ea typeface="+mj-ea"/>
                <a:cs typeface="+mj-cs"/>
              </a:defRPr>
            </a:lvl1pPr>
          </a:lstStyle>
          <a:p>
            <a:r>
              <a:rPr lang="fr-FR" dirty="0"/>
              <a:t>Séance 2 :</a:t>
            </a:r>
          </a:p>
        </p:txBody>
      </p:sp>
      <p:sp>
        <p:nvSpPr>
          <p:cNvPr id="9" name="ZoneTexte 8">
            <a:extLst>
              <a:ext uri="{FF2B5EF4-FFF2-40B4-BE49-F238E27FC236}">
                <a16:creationId xmlns:a16="http://schemas.microsoft.com/office/drawing/2014/main" id="{B50D0696-9EAE-03A6-275E-9E322A6467F4}"/>
              </a:ext>
            </a:extLst>
          </p:cNvPr>
          <p:cNvSpPr txBox="1"/>
          <p:nvPr/>
        </p:nvSpPr>
        <p:spPr>
          <a:xfrm>
            <a:off x="4427091" y="4105272"/>
            <a:ext cx="7764909" cy="3070071"/>
          </a:xfrm>
          <a:prstGeom prst="rect">
            <a:avLst/>
          </a:prstGeom>
          <a:noFill/>
        </p:spPr>
        <p:txBody>
          <a:bodyPr wrap="square" rtlCol="0">
            <a:spAutoFit/>
          </a:bodyPr>
          <a:lstStyle/>
          <a:p>
            <a:r>
              <a:rPr lang="fr-FR" b="1" dirty="0"/>
              <a:t>Objectif : </a:t>
            </a:r>
            <a:r>
              <a:rPr lang="fr-FR" sz="1800" b="1" i="0" u="none" strike="noStrike" baseline="0" dirty="0">
                <a:latin typeface="Marianne-Regular"/>
              </a:rPr>
              <a:t>solliciter une IA conversationnelle (google Bard).</a:t>
            </a:r>
            <a:endParaRPr lang="fr-FR" b="1" dirty="0"/>
          </a:p>
          <a:p>
            <a:endParaRPr lang="fr-FR" sz="1000" dirty="0"/>
          </a:p>
          <a:p>
            <a:pPr algn="l"/>
            <a:r>
              <a:rPr lang="fr-FR" sz="1800" b="0" i="0" u="none" strike="noStrike" baseline="0" dirty="0">
                <a:latin typeface="Marianne-Regular"/>
              </a:rPr>
              <a:t>La séquence sera de donner une définition de l’intelligence</a:t>
            </a:r>
          </a:p>
          <a:p>
            <a:pPr algn="l"/>
            <a:r>
              <a:rPr lang="fr-FR" dirty="0">
                <a:latin typeface="Marianne-Regular"/>
              </a:rPr>
              <a:t> </a:t>
            </a:r>
            <a:r>
              <a:rPr lang="fr-FR" sz="1800" b="0" i="0" u="none" strike="noStrike" baseline="0" dirty="0">
                <a:latin typeface="Marianne-Regular"/>
              </a:rPr>
              <a:t>artificielle et des situations personnelles ou scolaires dans lesquelles ils pourraient l’utiliser (recherche d’information, rédaction de textes, création d’images ou d’œuvres, etc.).</a:t>
            </a:r>
          </a:p>
          <a:p>
            <a:pPr algn="l"/>
            <a:endParaRPr lang="fr-FR" sz="1100" b="0" i="0" u="none" strike="noStrike" baseline="0" dirty="0">
              <a:latin typeface="Marianne-Regular"/>
            </a:endParaRPr>
          </a:p>
          <a:p>
            <a:r>
              <a:rPr lang="fr-FR" sz="1800" b="0" i="0" u="none" strike="noStrike" baseline="0" dirty="0">
                <a:latin typeface="Marianne-Regular"/>
              </a:rPr>
              <a:t>S ’appuyer sur les ressources : [fiche séquence élève] et  [faut-il avoir peur des IA]</a:t>
            </a:r>
          </a:p>
          <a:p>
            <a:endParaRPr lang="fr-FR" sz="1050" b="0" i="0" u="none" strike="noStrike" baseline="0" dirty="0">
              <a:latin typeface="Marianne-Regular"/>
            </a:endParaRPr>
          </a:p>
          <a:p>
            <a:r>
              <a:rPr lang="fr-FR" dirty="0">
                <a:latin typeface="Marianne-Regular"/>
              </a:rPr>
              <a:t>Méthode QQOQCP</a:t>
            </a:r>
            <a:endParaRPr lang="fr-FR" sz="1800" b="0" i="0" u="none" strike="noStrike" baseline="0" dirty="0">
              <a:latin typeface="Marianne-Regular"/>
            </a:endParaRPr>
          </a:p>
          <a:p>
            <a:endParaRPr lang="fr-FR" sz="1800" b="0" i="0" u="none" strike="noStrike" baseline="0" dirty="0">
              <a:latin typeface="Marianne-Regular"/>
            </a:endParaRPr>
          </a:p>
          <a:p>
            <a:pPr algn="l"/>
            <a:endParaRPr lang="fr-FR" dirty="0"/>
          </a:p>
        </p:txBody>
      </p:sp>
    </p:spTree>
    <p:extLst>
      <p:ext uri="{BB962C8B-B14F-4D97-AF65-F5344CB8AC3E}">
        <p14:creationId xmlns:p14="http://schemas.microsoft.com/office/powerpoint/2010/main" val="139447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14E08-F58A-08B6-165F-579A9ED1335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49D353C-D3EA-A8DA-4CBD-6F5131679F71}"/>
              </a:ext>
            </a:extLst>
          </p:cNvPr>
          <p:cNvSpPr>
            <a:spLocks noGrp="1"/>
          </p:cNvSpPr>
          <p:nvPr>
            <p:ph type="title"/>
          </p:nvPr>
        </p:nvSpPr>
        <p:spPr>
          <a:xfrm>
            <a:off x="4081194" y="136525"/>
            <a:ext cx="7764909" cy="1741486"/>
          </a:xfrm>
        </p:spPr>
        <p:txBody>
          <a:bodyPr>
            <a:normAutofit fontScale="90000"/>
          </a:bodyPr>
          <a:lstStyle/>
          <a:p>
            <a:pPr algn="just"/>
            <a:r>
              <a:rPr lang="fr-FR" sz="4400" b="1" i="0" u="none" strike="noStrike" baseline="0" dirty="0">
                <a:solidFill>
                  <a:srgbClr val="570069"/>
                </a:solidFill>
                <a:latin typeface="Marianne-Bold"/>
              </a:rPr>
              <a:t>RÉDIGER UN ARTICLE À L’AIDE D’UNE INTELLIGENCE ARTIFICIELLE CONVERSATIONNELLE</a:t>
            </a:r>
            <a:endParaRPr lang="fr-FR" dirty="0"/>
          </a:p>
        </p:txBody>
      </p:sp>
      <p:sp>
        <p:nvSpPr>
          <p:cNvPr id="6" name="Espace réservé du numéro de diapositive 5">
            <a:extLst>
              <a:ext uri="{FF2B5EF4-FFF2-40B4-BE49-F238E27FC236}">
                <a16:creationId xmlns:a16="http://schemas.microsoft.com/office/drawing/2014/main" id="{5F294DC3-5791-278D-B8CB-3D72859614E5}"/>
              </a:ext>
            </a:extLst>
          </p:cNvPr>
          <p:cNvSpPr>
            <a:spLocks noGrp="1"/>
          </p:cNvSpPr>
          <p:nvPr>
            <p:ph type="sldNum" sz="quarter" idx="12"/>
          </p:nvPr>
        </p:nvSpPr>
        <p:spPr/>
        <p:txBody>
          <a:bodyPr/>
          <a:lstStyle/>
          <a:p>
            <a:pPr rtl="0"/>
            <a:fld id="{B5CEABB6-07DC-46E8-9B57-56EC44A396E5}" type="slidenum">
              <a:rPr lang="fr-FR" smtClean="0"/>
              <a:pPr rtl="0"/>
              <a:t>4</a:t>
            </a:fld>
            <a:endParaRPr lang="fr-FR" dirty="0"/>
          </a:p>
        </p:txBody>
      </p:sp>
      <p:sp>
        <p:nvSpPr>
          <p:cNvPr id="3" name="ZoneTexte 2">
            <a:extLst>
              <a:ext uri="{FF2B5EF4-FFF2-40B4-BE49-F238E27FC236}">
                <a16:creationId xmlns:a16="http://schemas.microsoft.com/office/drawing/2014/main" id="{C84DFBB0-7CE1-B71E-B9DC-199B54205AFC}"/>
              </a:ext>
            </a:extLst>
          </p:cNvPr>
          <p:cNvSpPr txBox="1"/>
          <p:nvPr/>
        </p:nvSpPr>
        <p:spPr>
          <a:xfrm>
            <a:off x="4427092" y="2344049"/>
            <a:ext cx="6774308" cy="2862322"/>
          </a:xfrm>
          <a:prstGeom prst="rect">
            <a:avLst/>
          </a:prstGeom>
          <a:noFill/>
        </p:spPr>
        <p:txBody>
          <a:bodyPr wrap="square" rtlCol="0">
            <a:spAutoFit/>
          </a:bodyPr>
          <a:lstStyle/>
          <a:p>
            <a:r>
              <a:rPr lang="fr-FR" b="1" dirty="0"/>
              <a:t>Objectif : </a:t>
            </a:r>
            <a:r>
              <a:rPr lang="fr-FR" sz="1800" b="1" i="0" u="none" strike="noStrike" baseline="0" dirty="0">
                <a:latin typeface="Marianne-Regular"/>
              </a:rPr>
              <a:t>rédiger un article d’actualité.</a:t>
            </a:r>
            <a:endParaRPr lang="fr-FR" b="1" dirty="0">
              <a:latin typeface="Marianne-Regular"/>
            </a:endParaRPr>
          </a:p>
          <a:p>
            <a:endParaRPr lang="fr-FR" dirty="0"/>
          </a:p>
          <a:p>
            <a:pPr algn="l"/>
            <a:r>
              <a:rPr lang="fr-FR" sz="1800" b="0" i="0" u="none" strike="noStrike" baseline="0" dirty="0">
                <a:latin typeface="Marianne-Regular"/>
              </a:rPr>
              <a:t>En prenant appui sur les documents de collecte (séance 1) et sur la proposition d’article de L’IA (séance 2), rédiger l’ article, après avoir pris soin de définir l’angle et le message essentiel de cette production médiatique.</a:t>
            </a:r>
          </a:p>
          <a:p>
            <a:pPr algn="l"/>
            <a:endParaRPr lang="fr-FR" dirty="0">
              <a:latin typeface="Marianne-Regular"/>
            </a:endParaRPr>
          </a:p>
          <a:p>
            <a:pPr algn="l"/>
            <a:r>
              <a:rPr lang="fr-FR" sz="1800" b="0" i="0" u="none" strike="noStrike" baseline="0" dirty="0">
                <a:latin typeface="Marianne-Regular"/>
              </a:rPr>
              <a:t>S ’appuyer sur la ressource : [fiche séquence élève]</a:t>
            </a:r>
          </a:p>
          <a:p>
            <a:pPr algn="l"/>
            <a:endParaRPr lang="fr-FR" dirty="0">
              <a:latin typeface="Marianne-Regular"/>
            </a:endParaRPr>
          </a:p>
          <a:p>
            <a:pPr algn="l"/>
            <a:endParaRPr lang="fr-FR" dirty="0"/>
          </a:p>
        </p:txBody>
      </p:sp>
      <p:sp>
        <p:nvSpPr>
          <p:cNvPr id="4" name="Titre 1">
            <a:extLst>
              <a:ext uri="{FF2B5EF4-FFF2-40B4-BE49-F238E27FC236}">
                <a16:creationId xmlns:a16="http://schemas.microsoft.com/office/drawing/2014/main" id="{072CB3D9-4E63-6D90-191F-5FB5620E0DA6}"/>
              </a:ext>
            </a:extLst>
          </p:cNvPr>
          <p:cNvSpPr txBox="1">
            <a:spLocks/>
          </p:cNvSpPr>
          <p:nvPr/>
        </p:nvSpPr>
        <p:spPr>
          <a:xfrm>
            <a:off x="4427092" y="1971089"/>
            <a:ext cx="2311638" cy="745919"/>
          </a:xfrm>
          <a:prstGeom prst="rect">
            <a:avLst/>
          </a:prstGeom>
        </p:spPr>
        <p:txBody>
          <a:bodyPr vert="horz" lIns="91440" tIns="45720" rIns="91440" bIns="45720" rtlCol="0" anchor="t" anchorCtr="0">
            <a:normAutofit fontScale="62500" lnSpcReduction="20000"/>
          </a:bodyPr>
          <a:lstStyle>
            <a:defPPr>
              <a:defRPr lang="fr-FR"/>
            </a:defPPr>
            <a:lvl1pPr algn="l" defTabSz="914400" rtl="0" eaLnBrk="1" latinLnBrk="0" hangingPunct="1">
              <a:lnSpc>
                <a:spcPct val="90000"/>
              </a:lnSpc>
              <a:spcBef>
                <a:spcPct val="0"/>
              </a:spcBef>
              <a:buNone/>
              <a:defRPr lang="fr-FR" sz="4400" b="1" kern="1200" cap="all" baseline="0">
                <a:solidFill>
                  <a:schemeClr val="accent1"/>
                </a:solidFill>
                <a:latin typeface="+mj-lt"/>
                <a:ea typeface="+mj-ea"/>
                <a:cs typeface="+mj-cs"/>
              </a:defRPr>
            </a:lvl1pPr>
          </a:lstStyle>
          <a:p>
            <a:r>
              <a:rPr lang="fr-FR" dirty="0"/>
              <a:t>Séance 3 :</a:t>
            </a:r>
          </a:p>
        </p:txBody>
      </p:sp>
    </p:spTree>
    <p:extLst>
      <p:ext uri="{BB962C8B-B14F-4D97-AF65-F5344CB8AC3E}">
        <p14:creationId xmlns:p14="http://schemas.microsoft.com/office/powerpoint/2010/main" val="189749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9F29B-F233-48AF-8261-F33A4E079E3E}"/>
              </a:ext>
            </a:extLst>
          </p:cNvPr>
          <p:cNvSpPr>
            <a:spLocks noGrp="1"/>
          </p:cNvSpPr>
          <p:nvPr>
            <p:ph type="title"/>
          </p:nvPr>
        </p:nvSpPr>
        <p:spPr>
          <a:xfrm>
            <a:off x="3492987" y="222631"/>
            <a:ext cx="8322293" cy="835607"/>
          </a:xfrm>
        </p:spPr>
        <p:txBody>
          <a:bodyPr rtlCol="0">
            <a:normAutofit fontScale="90000"/>
          </a:bodyPr>
          <a:lstStyle>
            <a:defPPr>
              <a:defRPr lang="fr-FR"/>
            </a:defPPr>
          </a:lstStyle>
          <a:p>
            <a:pPr rtl="0"/>
            <a:r>
              <a:rPr lang="fr-FR" dirty="0"/>
              <a:t>Présentation des activités interactives</a:t>
            </a:r>
          </a:p>
        </p:txBody>
      </p:sp>
      <p:sp>
        <p:nvSpPr>
          <p:cNvPr id="38" name="Espace réservé du numéro de diapositive 37">
            <a:extLst>
              <a:ext uri="{FF2B5EF4-FFF2-40B4-BE49-F238E27FC236}">
                <a16:creationId xmlns:a16="http://schemas.microsoft.com/office/drawing/2014/main" id="{198D92D2-0F62-443D-BB2D-F4E23724D76F}"/>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5</a:t>
            </a:fld>
            <a:endParaRPr lang="fr-FR" dirty="0"/>
          </a:p>
        </p:txBody>
      </p:sp>
    </p:spTree>
    <p:extLst>
      <p:ext uri="{BB962C8B-B14F-4D97-AF65-F5344CB8AC3E}">
        <p14:creationId xmlns:p14="http://schemas.microsoft.com/office/powerpoint/2010/main" val="2243494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7E1C88-627C-4655-A4FB-0BB02EDB078A}"/>
              </a:ext>
            </a:extLst>
          </p:cNvPr>
          <p:cNvSpPr>
            <a:spLocks noGrp="1"/>
          </p:cNvSpPr>
          <p:nvPr>
            <p:ph type="title"/>
          </p:nvPr>
        </p:nvSpPr>
        <p:spPr>
          <a:xfrm>
            <a:off x="914400" y="725777"/>
            <a:ext cx="6800850" cy="1325880"/>
          </a:xfrm>
        </p:spPr>
        <p:txBody>
          <a:bodyPr rtlCol="0"/>
          <a:lstStyle>
            <a:defPPr>
              <a:defRPr lang="fr-FR"/>
            </a:defPPr>
          </a:lstStyle>
          <a:p>
            <a:pPr rtl="0"/>
            <a:r>
              <a:rPr lang="fr-FR" dirty="0"/>
              <a:t>Déroulé de la formation</a:t>
            </a:r>
          </a:p>
        </p:txBody>
      </p:sp>
      <p:sp>
        <p:nvSpPr>
          <p:cNvPr id="3" name="Espace réservé du contenu 2">
            <a:extLst>
              <a:ext uri="{FF2B5EF4-FFF2-40B4-BE49-F238E27FC236}">
                <a16:creationId xmlns:a16="http://schemas.microsoft.com/office/drawing/2014/main" id="{033634FE-ADF0-4BC3-A0A9-447EA9DD096B}"/>
              </a:ext>
            </a:extLst>
          </p:cNvPr>
          <p:cNvSpPr>
            <a:spLocks noGrp="1"/>
          </p:cNvSpPr>
          <p:nvPr>
            <p:ph type="body" sz="quarter" idx="13"/>
          </p:nvPr>
        </p:nvSpPr>
        <p:spPr>
          <a:xfrm>
            <a:off x="914400" y="2206377"/>
            <a:ext cx="6800850" cy="3840480"/>
          </a:xfrm>
        </p:spPr>
        <p:txBody>
          <a:bodyPr vert="horz" lIns="91440" tIns="45720" rIns="91440" bIns="45720" rtlCol="0" anchor="t">
            <a:normAutofit/>
          </a:bodyPr>
          <a:lstStyle>
            <a:defPPr>
              <a:defRPr lang="fr-FR"/>
            </a:defPPr>
          </a:lstStyle>
          <a:p>
            <a:pPr rtl="0"/>
            <a:r>
              <a:rPr lang="fr-FR" dirty="0"/>
              <a:t>TD / questions de cours</a:t>
            </a:r>
          </a:p>
          <a:p>
            <a:pPr rtl="0"/>
            <a:endParaRPr lang="fr-FR" noProof="1"/>
          </a:p>
          <a:p>
            <a:pPr rtl="0"/>
            <a:r>
              <a:rPr lang="fr-FR" noProof="1"/>
              <a:t>Présentation / exposé</a:t>
            </a:r>
          </a:p>
          <a:p>
            <a:pPr rtl="0"/>
            <a:endParaRPr lang="fr-FR" noProof="1"/>
          </a:p>
          <a:p>
            <a:r>
              <a:rPr lang="fr-FR" noProof="1"/>
              <a:t>PIX !</a:t>
            </a:r>
          </a:p>
          <a:p>
            <a:pPr rtl="0"/>
            <a:endParaRPr lang="fr-FR" noProof="1"/>
          </a:p>
        </p:txBody>
      </p:sp>
      <p:sp>
        <p:nvSpPr>
          <p:cNvPr id="6" name="Espace réservé du numéro de diapositive 5">
            <a:extLst>
              <a:ext uri="{FF2B5EF4-FFF2-40B4-BE49-F238E27FC236}">
                <a16:creationId xmlns:a16="http://schemas.microsoft.com/office/drawing/2014/main" id="{6AB5FBE9-888B-4FE5-8AC6-FB80C5520650}"/>
              </a:ext>
            </a:extLst>
          </p:cNvPr>
          <p:cNvSpPr>
            <a:spLocks noGrp="1"/>
          </p:cNvSpPr>
          <p:nvPr>
            <p:ph type="sldNum" sz="quarter" idx="12"/>
          </p:nvPr>
        </p:nvSpPr>
        <p:spPr>
          <a:xfrm>
            <a:off x="11274091" y="6355080"/>
            <a:ext cx="457200" cy="365125"/>
          </a:xfrm>
        </p:spPr>
        <p:txBody>
          <a:bodyPr rtlCol="0"/>
          <a:lstStyle>
            <a:defPPr>
              <a:defRPr lang="fr-FR"/>
            </a:defPPr>
          </a:lstStyle>
          <a:p>
            <a:pPr rtl="0"/>
            <a:fld id="{B5CEABB6-07DC-46E8-9B57-56EC44A396E5}" type="slidenum">
              <a:rPr lang="fr-FR" smtClean="0"/>
              <a:pPr rtl="0"/>
              <a:t>6</a:t>
            </a:fld>
            <a:endParaRPr lang="fr-FR" dirty="0"/>
          </a:p>
        </p:txBody>
      </p:sp>
    </p:spTree>
    <p:extLst>
      <p:ext uri="{BB962C8B-B14F-4D97-AF65-F5344CB8AC3E}">
        <p14:creationId xmlns:p14="http://schemas.microsoft.com/office/powerpoint/2010/main" val="134637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1CFAB-A735-4A31-A51D-42FE1F5E94E0}"/>
              </a:ext>
            </a:extLst>
          </p:cNvPr>
          <p:cNvSpPr>
            <a:spLocks noGrp="1"/>
          </p:cNvSpPr>
          <p:nvPr>
            <p:ph type="title"/>
          </p:nvPr>
        </p:nvSpPr>
        <p:spPr>
          <a:xfrm>
            <a:off x="914400" y="716812"/>
            <a:ext cx="6800850" cy="974828"/>
          </a:xfrm>
        </p:spPr>
        <p:txBody>
          <a:bodyPr rtlCol="0">
            <a:normAutofit/>
          </a:bodyPr>
          <a:lstStyle>
            <a:defPPr>
              <a:defRPr lang="fr-FR"/>
            </a:defPPr>
          </a:lstStyle>
          <a:p>
            <a:pPr rtl="0"/>
            <a:r>
              <a:rPr lang="fr-FR" dirty="0"/>
              <a:t>Contact :</a:t>
            </a:r>
          </a:p>
        </p:txBody>
      </p:sp>
      <p:sp>
        <p:nvSpPr>
          <p:cNvPr id="27" name="Espace réservé du texte 26">
            <a:extLst>
              <a:ext uri="{FF2B5EF4-FFF2-40B4-BE49-F238E27FC236}">
                <a16:creationId xmlns:a16="http://schemas.microsoft.com/office/drawing/2014/main" id="{8385ECC2-8A21-4825-96AB-97E7C4FB9A1A}"/>
              </a:ext>
            </a:extLst>
          </p:cNvPr>
          <p:cNvSpPr>
            <a:spLocks noGrp="1"/>
          </p:cNvSpPr>
          <p:nvPr>
            <p:ph type="body" sz="quarter" idx="19"/>
          </p:nvPr>
        </p:nvSpPr>
        <p:spPr>
          <a:xfrm>
            <a:off x="834887" y="2362034"/>
            <a:ext cx="5396948" cy="365760"/>
          </a:xfrm>
        </p:spPr>
        <p:txBody>
          <a:bodyPr rtlCol="0"/>
          <a:lstStyle>
            <a:defPPr>
              <a:defRPr lang="fr-FR"/>
            </a:defPPr>
          </a:lstStyle>
          <a:p>
            <a:pPr rtl="0"/>
            <a:r>
              <a:rPr lang="fr-FR" dirty="0"/>
              <a:t>dominique.fichot@u-bourgogne.fr</a:t>
            </a:r>
          </a:p>
        </p:txBody>
      </p:sp>
      <p:sp>
        <p:nvSpPr>
          <p:cNvPr id="25" name="Espace réservé du texte 24">
            <a:extLst>
              <a:ext uri="{FF2B5EF4-FFF2-40B4-BE49-F238E27FC236}">
                <a16:creationId xmlns:a16="http://schemas.microsoft.com/office/drawing/2014/main" id="{A8113FBA-9114-48D1-A189-9A1B7ABCF38A}"/>
              </a:ext>
            </a:extLst>
          </p:cNvPr>
          <p:cNvSpPr>
            <a:spLocks noGrp="1"/>
          </p:cNvSpPr>
          <p:nvPr>
            <p:ph type="body" sz="quarter" idx="17"/>
          </p:nvPr>
        </p:nvSpPr>
        <p:spPr>
          <a:xfrm>
            <a:off x="914400" y="3398188"/>
            <a:ext cx="3200400" cy="510871"/>
          </a:xfrm>
        </p:spPr>
        <p:txBody>
          <a:bodyPr rtlCol="0"/>
          <a:lstStyle>
            <a:defPPr>
              <a:defRPr lang="fr-FR"/>
            </a:defPPr>
          </a:lstStyle>
          <a:p>
            <a:r>
              <a:rPr lang="fr-FR" dirty="0"/>
              <a:t>https://www.dfichot.fr</a:t>
            </a:r>
          </a:p>
        </p:txBody>
      </p:sp>
      <p:sp>
        <p:nvSpPr>
          <p:cNvPr id="6" name="Espace réservé du numéro de diapositive 5">
            <a:extLst>
              <a:ext uri="{FF2B5EF4-FFF2-40B4-BE49-F238E27FC236}">
                <a16:creationId xmlns:a16="http://schemas.microsoft.com/office/drawing/2014/main" id="{221F794A-4793-4DB0-91FD-E5B132FC1634}"/>
              </a:ext>
            </a:extLst>
          </p:cNvPr>
          <p:cNvSpPr>
            <a:spLocks noGrp="1"/>
          </p:cNvSpPr>
          <p:nvPr>
            <p:ph type="sldNum" sz="quarter" idx="12"/>
          </p:nvPr>
        </p:nvSpPr>
        <p:spPr>
          <a:xfrm>
            <a:off x="11274091" y="6355080"/>
            <a:ext cx="457200" cy="365125"/>
          </a:xfrm>
        </p:spPr>
        <p:txBody>
          <a:bodyPr rtlCol="0"/>
          <a:lstStyle>
            <a:defPPr>
              <a:defRPr lang="fr-FR"/>
            </a:defPPr>
          </a:lstStyle>
          <a:p>
            <a:pPr rtl="0"/>
            <a:fld id="{B5CEABB6-07DC-46E8-9B57-56EC44A396E5}" type="slidenum">
              <a:rPr lang="fr-FR" smtClean="0"/>
              <a:pPr rtl="0"/>
              <a:t>7</a:t>
            </a:fld>
            <a:endParaRPr lang="fr-FR" dirty="0"/>
          </a:p>
        </p:txBody>
      </p:sp>
    </p:spTree>
    <p:extLst>
      <p:ext uri="{BB962C8B-B14F-4D97-AF65-F5344CB8AC3E}">
        <p14:creationId xmlns:p14="http://schemas.microsoft.com/office/powerpoint/2010/main" val="627911590"/>
      </p:ext>
    </p:extLst>
  </p:cSld>
  <p:clrMapOvr>
    <a:masterClrMapping/>
  </p:clrMapOvr>
</p:sld>
</file>

<file path=ppt/theme/theme1.xml><?xml version="1.0" encoding="utf-8"?>
<a:theme xmlns:a="http://schemas.openxmlformats.org/drawingml/2006/main" name="Personnalisé">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1374529_TF33968143_Win32" id="{212BFE24-30E6-4C3E-9B53-F29A9181BD21}" vid="{982B489A-C9B1-4FBF-BBC5-D41820D271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F3B805-9182-4EE7-B68A-02EE558FC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4F7209-A407-4CFB-9C3E-C69AB93152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66D1D862-643C-46A1-A5ED-679CEB6DE2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{9A3FDCA6-0080-451E-BEF7-9F18501432AA}tf33968143_win32</Template>
  <TotalTime>21195</TotalTime>
  <Words>800</Words>
  <Application>Microsoft Office PowerPoint</Application>
  <PresentationFormat>Grand écran</PresentationFormat>
  <Paragraphs>70</Paragraphs>
  <Slides>7</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Avenir Next LT Pro</vt:lpstr>
      <vt:lpstr>Calibri</vt:lpstr>
      <vt:lpstr>Marianne-Bold</vt:lpstr>
      <vt:lpstr>Marianne-Regular</vt:lpstr>
      <vt:lpstr>Marianne-RegularItalic</vt:lpstr>
      <vt:lpstr>Personnalisé</vt:lpstr>
      <vt:lpstr>L1 E.F.E.C.</vt:lpstr>
      <vt:lpstr>Plan de la journée</vt:lpstr>
      <vt:lpstr>RÉDIGER UN ARTICLE À L’AIDE D’UNE INTELLIGENCE ARTIFICIELLE CONVERSATIONNELLE</vt:lpstr>
      <vt:lpstr>RÉDIGER UN ARTICLE À L’AIDE D’UNE INTELLIGENCE ARTIFICIELLE CONVERSATIONNELLE</vt:lpstr>
      <vt:lpstr>Présentation des activités interactives</vt:lpstr>
      <vt:lpstr>Déroulé de la formation</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L1 E.F.E.C.</dc:title>
  <dc:creator>Dominique FICHOT</dc:creator>
  <cp:lastModifiedBy>Dominique FICHOT</cp:lastModifiedBy>
  <cp:revision>9</cp:revision>
  <dcterms:created xsi:type="dcterms:W3CDTF">2023-12-11T09:06:58Z</dcterms:created>
  <dcterms:modified xsi:type="dcterms:W3CDTF">2024-02-08T10:52:55Z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