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7"/>
  </p:notesMasterIdLst>
  <p:sldIdLst>
    <p:sldId id="256" r:id="rId2"/>
    <p:sldId id="257" r:id="rId3"/>
    <p:sldId id="258" r:id="rId4"/>
    <p:sldId id="279" r:id="rId5"/>
    <p:sldId id="280" r:id="rId6"/>
    <p:sldId id="281" r:id="rId7"/>
    <p:sldId id="283" r:id="rId8"/>
    <p:sldId id="284" r:id="rId9"/>
    <p:sldId id="282" r:id="rId10"/>
    <p:sldId id="285" r:id="rId11"/>
    <p:sldId id="286" r:id="rId12"/>
    <p:sldId id="287" r:id="rId13"/>
    <p:sldId id="278" r:id="rId14"/>
    <p:sldId id="260" r:id="rId15"/>
    <p:sldId id="288" r:id="rId16"/>
    <p:sldId id="289" r:id="rId17"/>
    <p:sldId id="261" r:id="rId18"/>
    <p:sldId id="262" r:id="rId19"/>
    <p:sldId id="266" r:id="rId20"/>
    <p:sldId id="263" r:id="rId21"/>
    <p:sldId id="264" r:id="rId22"/>
    <p:sldId id="265" r:id="rId23"/>
    <p:sldId id="268" r:id="rId24"/>
    <p:sldId id="267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90" r:id="rId33"/>
    <p:sldId id="276" r:id="rId34"/>
    <p:sldId id="291" r:id="rId35"/>
    <p:sldId id="277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145CE-6535-4B44-8731-41605A9C88B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AC91C-A354-4123-B480-5A83F3E52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0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AC91C-A354-4123-B480-5A83F3E5275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46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6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5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79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0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7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9/26/2024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07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0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0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microsoft.com/office/2007/relationships/hdphoto" Target="../media/hdphoto1.wdp"/><Relationship Id="rId7" Type="http://schemas.openxmlformats.org/officeDocument/2006/relationships/image" Target="../media/image3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0.png"/><Relationship Id="rId3" Type="http://schemas.microsoft.com/office/2007/relationships/hdphoto" Target="../media/hdphoto1.wdp"/><Relationship Id="rId7" Type="http://schemas.openxmlformats.org/officeDocument/2006/relationships/image" Target="../media/image3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50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microsoft.com/office/2007/relationships/hdphoto" Target="../media/hdphoto1.wdp"/><Relationship Id="rId7" Type="http://schemas.openxmlformats.org/officeDocument/2006/relationships/image" Target="../media/image3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40.png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ros plan d'un clavier de calculatrice">
            <a:extLst>
              <a:ext uri="{FF2B5EF4-FFF2-40B4-BE49-F238E27FC236}">
                <a16:creationId xmlns:a16="http://schemas.microsoft.com/office/drawing/2014/main" id="{9F8AB02F-1199-4B44-AB8E-326144F3F6B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5000"/>
          </a:blip>
          <a:srcRect b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C0234AF-869D-4759-BFAB-4559E7219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fr-FR" dirty="0"/>
              <a:t>Un peu de trigonométrie …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887195-56BA-4CAF-9A84-67E237B03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835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E13A8AA-7220-DD9C-70F4-3ECDD40F4666}"/>
              </a:ext>
            </a:extLst>
          </p:cNvPr>
          <p:cNvCxnSpPr>
            <a:cxnSpLocks/>
            <a:stCxn id="6" idx="7"/>
          </p:cNvCxnSpPr>
          <p:nvPr/>
        </p:nvCxnSpPr>
        <p:spPr>
          <a:xfrm flipH="1" flipV="1">
            <a:off x="8547206" y="1523041"/>
            <a:ext cx="180795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B0654F4D-62D1-FF54-95D1-1925213A8EDE}"/>
              </a:ext>
            </a:extLst>
          </p:cNvPr>
          <p:cNvSpPr/>
          <p:nvPr/>
        </p:nvSpPr>
        <p:spPr>
          <a:xfrm rot="541004">
            <a:off x="7814832" y="2193864"/>
            <a:ext cx="2284123" cy="1950914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0076460-4A53-02C4-933E-E6E985A520FF}"/>
              </a:ext>
            </a:extLst>
          </p:cNvPr>
          <p:cNvSpPr txBox="1"/>
          <p:nvPr/>
        </p:nvSpPr>
        <p:spPr>
          <a:xfrm>
            <a:off x="9979106" y="2389363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DF4148-A1D6-E62A-87B0-62491AA981B0}"/>
              </a:ext>
            </a:extLst>
          </p:cNvPr>
          <p:cNvCxnSpPr>
            <a:cxnSpLocks/>
          </p:cNvCxnSpPr>
          <p:nvPr/>
        </p:nvCxnSpPr>
        <p:spPr>
          <a:xfrm>
            <a:off x="8556731" y="1523041"/>
            <a:ext cx="0" cy="18196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57A0D36-0D89-697A-070A-83C459198A08}"/>
              </a:ext>
            </a:extLst>
          </p:cNvPr>
          <p:cNvSpPr txBox="1"/>
          <p:nvPr/>
        </p:nvSpPr>
        <p:spPr>
          <a:xfrm rot="16200000">
            <a:off x="7694037" y="2199905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194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B0654F4D-62D1-FF54-95D1-1925213A8EDE}"/>
              </a:ext>
            </a:extLst>
          </p:cNvPr>
          <p:cNvSpPr/>
          <p:nvPr/>
        </p:nvSpPr>
        <p:spPr>
          <a:xfrm rot="541004">
            <a:off x="7814832" y="2193864"/>
            <a:ext cx="2284123" cy="1950914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0076460-4A53-02C4-933E-E6E985A520FF}"/>
              </a:ext>
            </a:extLst>
          </p:cNvPr>
          <p:cNvSpPr txBox="1"/>
          <p:nvPr/>
        </p:nvSpPr>
        <p:spPr>
          <a:xfrm>
            <a:off x="9979106" y="2389363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DF4148-A1D6-E62A-87B0-62491AA981B0}"/>
              </a:ext>
            </a:extLst>
          </p:cNvPr>
          <p:cNvCxnSpPr>
            <a:cxnSpLocks/>
          </p:cNvCxnSpPr>
          <p:nvPr/>
        </p:nvCxnSpPr>
        <p:spPr>
          <a:xfrm>
            <a:off x="10351698" y="1532566"/>
            <a:ext cx="0" cy="18196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57A0D36-0D89-697A-070A-83C459198A08}"/>
              </a:ext>
            </a:extLst>
          </p:cNvPr>
          <p:cNvSpPr txBox="1"/>
          <p:nvPr/>
        </p:nvSpPr>
        <p:spPr>
          <a:xfrm rot="16200000">
            <a:off x="9941516" y="2199904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21491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660559" y="1991439"/>
            <a:ext cx="165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Hypoténuse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B0654F4D-62D1-FF54-95D1-1925213A8EDE}"/>
              </a:ext>
            </a:extLst>
          </p:cNvPr>
          <p:cNvSpPr/>
          <p:nvPr/>
        </p:nvSpPr>
        <p:spPr>
          <a:xfrm rot="541004">
            <a:off x="8211480" y="2775890"/>
            <a:ext cx="1067386" cy="911675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0076460-4A53-02C4-933E-E6E985A520FF}"/>
              </a:ext>
            </a:extLst>
          </p:cNvPr>
          <p:cNvSpPr txBox="1"/>
          <p:nvPr/>
        </p:nvSpPr>
        <p:spPr>
          <a:xfrm>
            <a:off x="9244900" y="2805800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DF4148-A1D6-E62A-87B0-62491AA981B0}"/>
              </a:ext>
            </a:extLst>
          </p:cNvPr>
          <p:cNvCxnSpPr>
            <a:cxnSpLocks/>
          </p:cNvCxnSpPr>
          <p:nvPr/>
        </p:nvCxnSpPr>
        <p:spPr>
          <a:xfrm>
            <a:off x="10351698" y="1532566"/>
            <a:ext cx="0" cy="18196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57A0D36-0D89-697A-070A-83C459198A08}"/>
              </a:ext>
            </a:extLst>
          </p:cNvPr>
          <p:cNvSpPr txBox="1"/>
          <p:nvPr/>
        </p:nvSpPr>
        <p:spPr>
          <a:xfrm rot="16200000">
            <a:off x="9941516" y="2199904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7E5C7-E4B7-1656-7667-F2EE054C339D}"/>
              </a:ext>
            </a:extLst>
          </p:cNvPr>
          <p:cNvSpPr/>
          <p:nvPr/>
        </p:nvSpPr>
        <p:spPr>
          <a:xfrm>
            <a:off x="10129154" y="3118755"/>
            <a:ext cx="194869" cy="1948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3962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1026" name="Picture 2" descr="Cosinus — Wikipédia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𝑎𝑑𝑗𝑎𝑐𝑒𝑛𝑡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h𝑦𝑝𝑜𝑡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𝑛𝑢𝑠𝑒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blipFill>
                <a:blip r:embed="rId3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C3C723D-869A-4C46-9C50-AD6566BBE995}"/>
                  </a:ext>
                </a:extLst>
              </p:cNvPr>
              <p:cNvSpPr txBox="1"/>
              <p:nvPr/>
            </p:nvSpPr>
            <p:spPr>
              <a:xfrm>
                <a:off x="7203233" y="3013483"/>
                <a:ext cx="681134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smtClean="0"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4C3C723D-869A-4C46-9C50-AD6566BBE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3233" y="3013483"/>
                <a:ext cx="68113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633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osinus — Wikipédia">
            <a:extLst>
              <a:ext uri="{FF2B5EF4-FFF2-40B4-BE49-F238E27FC236}">
                <a16:creationId xmlns:a16="http://schemas.microsoft.com/office/drawing/2014/main" id="{225F69D8-6A08-4CD6-A8B5-B4E5F33CA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E57150-A689-4AB7-883E-E3F840559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888" y="237744"/>
            <a:ext cx="5645385" cy="409686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" t="8841" r="4892" b="10011"/>
          <a:stretch/>
        </p:blipFill>
        <p:spPr bwMode="auto">
          <a:xfrm>
            <a:off x="5729405" y="591807"/>
            <a:ext cx="5086350" cy="332594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𝑜𝑝𝑝𝑜𝑠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h𝑦𝑝𝑜𝑡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𝑛𝑢𝑠𝑒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𝑜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69433"/>
              </a:xfrm>
              <a:prstGeom prst="rect">
                <a:avLst/>
              </a:prstGeom>
              <a:blipFill>
                <a:blip r:embed="rId5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7636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660559" y="1991439"/>
            <a:ext cx="165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Hypoténuse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DF4148-A1D6-E62A-87B0-62491AA981B0}"/>
              </a:ext>
            </a:extLst>
          </p:cNvPr>
          <p:cNvCxnSpPr>
            <a:cxnSpLocks/>
          </p:cNvCxnSpPr>
          <p:nvPr/>
        </p:nvCxnSpPr>
        <p:spPr>
          <a:xfrm>
            <a:off x="10351698" y="1532566"/>
            <a:ext cx="0" cy="18196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57A0D36-0D89-697A-070A-83C459198A08}"/>
              </a:ext>
            </a:extLst>
          </p:cNvPr>
          <p:cNvSpPr txBox="1"/>
          <p:nvPr/>
        </p:nvSpPr>
        <p:spPr>
          <a:xfrm rot="16200000">
            <a:off x="9941516" y="2199904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83C887E-C377-FC7D-2A63-24B60071A18F}"/>
              </a:ext>
            </a:extLst>
          </p:cNvPr>
          <p:cNvCxnSpPr/>
          <p:nvPr/>
        </p:nvCxnSpPr>
        <p:spPr>
          <a:xfrm>
            <a:off x="11111725" y="350244"/>
            <a:ext cx="0" cy="6202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86512656-6121-409F-9D0F-B7A5C58DF26B}"/>
              </a:ext>
            </a:extLst>
          </p:cNvPr>
          <p:cNvSpPr/>
          <p:nvPr/>
        </p:nvSpPr>
        <p:spPr>
          <a:xfrm rot="541004">
            <a:off x="8211480" y="2775890"/>
            <a:ext cx="1067386" cy="911675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0BB842D-B822-4C9A-6957-4A2A38B196A1}"/>
              </a:ext>
            </a:extLst>
          </p:cNvPr>
          <p:cNvSpPr txBox="1"/>
          <p:nvPr/>
        </p:nvSpPr>
        <p:spPr>
          <a:xfrm>
            <a:off x="9244900" y="2805800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553C41-5BA0-DB22-A5F7-E6D7418A5C62}"/>
              </a:ext>
            </a:extLst>
          </p:cNvPr>
          <p:cNvSpPr/>
          <p:nvPr/>
        </p:nvSpPr>
        <p:spPr>
          <a:xfrm>
            <a:off x="10129154" y="3118755"/>
            <a:ext cx="194869" cy="1948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959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749478"/>
            <a:ext cx="2554323" cy="2599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660559" y="1991439"/>
            <a:ext cx="1654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Hypoténuse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ADF4148-A1D6-E62A-87B0-62491AA981B0}"/>
              </a:ext>
            </a:extLst>
          </p:cNvPr>
          <p:cNvCxnSpPr>
            <a:cxnSpLocks/>
          </p:cNvCxnSpPr>
          <p:nvPr/>
        </p:nvCxnSpPr>
        <p:spPr>
          <a:xfrm>
            <a:off x="10351698" y="1532566"/>
            <a:ext cx="0" cy="1819694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A57A0D36-0D89-697A-070A-83C459198A08}"/>
              </a:ext>
            </a:extLst>
          </p:cNvPr>
          <p:cNvSpPr txBox="1"/>
          <p:nvPr/>
        </p:nvSpPr>
        <p:spPr>
          <a:xfrm rot="16200000">
            <a:off x="9941516" y="2199904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683C887E-C377-FC7D-2A63-24B60071A18F}"/>
              </a:ext>
            </a:extLst>
          </p:cNvPr>
          <p:cNvCxnSpPr/>
          <p:nvPr/>
        </p:nvCxnSpPr>
        <p:spPr>
          <a:xfrm>
            <a:off x="11111725" y="350244"/>
            <a:ext cx="0" cy="6202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CEE31B4-230F-D481-F52D-8BEFA1B88CCD}"/>
              </a:ext>
            </a:extLst>
          </p:cNvPr>
          <p:cNvCxnSpPr>
            <a:cxnSpLocks/>
          </p:cNvCxnSpPr>
          <p:nvPr/>
        </p:nvCxnSpPr>
        <p:spPr>
          <a:xfrm>
            <a:off x="11102200" y="749478"/>
            <a:ext cx="0" cy="2602782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80A59ADC-B444-D5A6-0756-9E1D4B4C3BBB}"/>
              </a:ext>
            </a:extLst>
          </p:cNvPr>
          <p:cNvSpPr txBox="1"/>
          <p:nvPr/>
        </p:nvSpPr>
        <p:spPr>
          <a:xfrm rot="16200000">
            <a:off x="10507630" y="1806163"/>
            <a:ext cx="155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Tangente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8E611F2-01C8-92ED-A793-7E948CEFE5C7}"/>
              </a:ext>
            </a:extLst>
          </p:cNvPr>
          <p:cNvSpPr/>
          <p:nvPr/>
        </p:nvSpPr>
        <p:spPr>
          <a:xfrm rot="541004">
            <a:off x="8211480" y="2775890"/>
            <a:ext cx="1067386" cy="911675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4DFDE68-269A-088C-EC2B-C26570B08A59}"/>
              </a:ext>
            </a:extLst>
          </p:cNvPr>
          <p:cNvSpPr txBox="1"/>
          <p:nvPr/>
        </p:nvSpPr>
        <p:spPr>
          <a:xfrm>
            <a:off x="9244900" y="2805800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8E08FE9-36A7-1C14-27F2-DC950382CD67}"/>
              </a:ext>
            </a:extLst>
          </p:cNvPr>
          <p:cNvSpPr/>
          <p:nvPr/>
        </p:nvSpPr>
        <p:spPr>
          <a:xfrm>
            <a:off x="10129154" y="3118755"/>
            <a:ext cx="194869" cy="1948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004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osinus — Wikipédia">
            <a:extLst>
              <a:ext uri="{FF2B5EF4-FFF2-40B4-BE49-F238E27FC236}">
                <a16:creationId xmlns:a16="http://schemas.microsoft.com/office/drawing/2014/main" id="{225F69D8-6A08-4CD6-A8B5-B4E5F33CA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237744"/>
            <a:ext cx="5646737" cy="409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4400">
                <a:solidFill>
                  <a:schemeClr val="tx1"/>
                </a:solidFill>
              </a:rPr>
              <a:t>Les formules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BE57150-A689-4AB7-883E-E3F840559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9888" y="237744"/>
            <a:ext cx="5645385" cy="409686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CECD2F6-ED5E-46DF-9DE3-C6C70C0C7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1" t="4955" r="5215" b="9898"/>
          <a:stretch/>
        </p:blipFill>
        <p:spPr bwMode="auto">
          <a:xfrm>
            <a:off x="5728996" y="466344"/>
            <a:ext cx="5075853" cy="34650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/>
              <p:nvPr/>
            </p:nvSpPr>
            <p:spPr>
              <a:xfrm>
                <a:off x="5647037" y="4786184"/>
                <a:ext cx="6139519" cy="970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fr-FR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fr-FR" sz="40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fr-FR" sz="400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fr-FR" sz="4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𝑜𝑝𝑝𝑜𝑠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</m:t>
                        </m:r>
                      </m:num>
                      <m:den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ô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é </m:t>
                        </m:r>
                        <m:r>
                          <a:rPr lang="fr-FR" sz="4000" b="0" i="1" smtClean="0">
                            <a:latin typeface="Cambria Math" panose="02040503050406030204" pitchFamily="18" charset="0"/>
                          </a:rPr>
                          <m:t>𝑎𝑑𝑗𝑎𝑐𝑒𝑛𝑡</m:t>
                        </m:r>
                      </m:den>
                    </m:f>
                  </m:oMath>
                </a14:m>
                <a:r>
                  <a:rPr lang="fr-FR" sz="4000" dirty="0"/>
                  <a:t>=</a:t>
                </a:r>
                <a:r>
                  <a:rPr lang="fr-FR" sz="40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𝑜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r-FR" sz="4000" i="1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fr-FR" sz="4000" i="1" dirty="0">
                    <a:latin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r>
                          <a:rPr lang="fr-FR" sz="4000" i="1"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</m:oMath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B4021E42-C6E3-4759-88C9-BFC63B6E6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037" y="4786184"/>
                <a:ext cx="6139519" cy="970330"/>
              </a:xfrm>
              <a:prstGeom prst="rect">
                <a:avLst/>
              </a:prstGeom>
              <a:blipFill>
                <a:blip r:embed="rId5"/>
                <a:stretch>
                  <a:fillRect t="-1258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 5">
            <a:extLst>
              <a:ext uri="{FF2B5EF4-FFF2-40B4-BE49-F238E27FC236}">
                <a16:creationId xmlns:a16="http://schemas.microsoft.com/office/drawing/2014/main" id="{B067CFBD-9E97-4EED-8ED0-E0EEA0B32C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7042" y="3112221"/>
            <a:ext cx="514422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002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651"/>
          <a:stretch/>
        </p:blipFill>
        <p:spPr bwMode="auto">
          <a:xfrm>
            <a:off x="5045626" y="835303"/>
            <a:ext cx="5950361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470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4871"/>
          <a:stretch/>
        </p:blipFill>
        <p:spPr bwMode="auto">
          <a:xfrm>
            <a:off x="5045626" y="835303"/>
            <a:ext cx="6240212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95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0000"/>
                <a:shade val="100000"/>
                <a:satMod val="300000"/>
              </a:schemeClr>
            </a:gs>
            <a:gs pos="100000">
              <a:schemeClr val="bg1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7BE51-9F89-4267-ABAF-333FD526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Le cercle trigonométrique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905A6888-0820-425E-B602-A392A23CD0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5591" y="508674"/>
            <a:ext cx="7621391" cy="579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8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764"/>
          <a:stretch/>
        </p:blipFill>
        <p:spPr bwMode="auto">
          <a:xfrm>
            <a:off x="5045626" y="835303"/>
            <a:ext cx="6174309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084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903"/>
          <a:stretch/>
        </p:blipFill>
        <p:spPr bwMode="auto">
          <a:xfrm>
            <a:off x="5045626" y="835303"/>
            <a:ext cx="6182547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/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/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6139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E1AEA-C356-4E33-A2BC-6090F04E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Résumé</a:t>
            </a:r>
          </a:p>
        </p:txBody>
      </p:sp>
      <p:pic>
        <p:nvPicPr>
          <p:cNvPr id="307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EA23316D-87C1-42B5-8E9F-5451715AD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172"/>
          <a:stretch/>
        </p:blipFill>
        <p:spPr bwMode="auto">
          <a:xfrm>
            <a:off x="5045626" y="835303"/>
            <a:ext cx="6079574" cy="2724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/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8180688B-D4DC-4723-9D62-0376A7F25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2123388"/>
                <a:ext cx="3011188" cy="11564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/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3F4603EC-8017-48DB-BEED-5EC877F21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3658418"/>
                <a:ext cx="3011188" cy="11564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/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66385129-EF30-4CEE-BF5C-54530A62E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3885513"/>
                <a:ext cx="3011188" cy="11564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/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43678B6B-4260-4F0E-B2E9-CFFC5625F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464" y="5104713"/>
                <a:ext cx="3011188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1881783-0B88-44EF-8AAD-76E872603D47}"/>
                  </a:ext>
                </a:extLst>
              </p:cNvPr>
              <p:cNvSpPr txBox="1"/>
              <p:nvPr/>
            </p:nvSpPr>
            <p:spPr>
              <a:xfrm>
                <a:off x="8629119" y="4463748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l-GR" sz="4000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C1881783-0B88-44EF-8AAD-76E872603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119" y="4463748"/>
                <a:ext cx="3011188" cy="11564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21ECCE-3398-4B25-A2DD-A9E03D838EE3}"/>
                  </a:ext>
                </a:extLst>
              </p:cNvPr>
              <p:cNvSpPr txBox="1"/>
              <p:nvPr/>
            </p:nvSpPr>
            <p:spPr>
              <a:xfrm>
                <a:off x="646413" y="5193449"/>
                <a:ext cx="3011188" cy="11564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l-GR" sz="4000" i="1">
                              <a:latin typeface="Cambria Math" panose="02040503050406030204" pitchFamily="18" charset="0"/>
                            </a:rPr>
                            <m:t>β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num>
                        <m:den>
                          <m:r>
                            <a:rPr lang="fr-FR" sz="4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21ECCE-3398-4B25-A2DD-A9E03D838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13" y="5193449"/>
                <a:ext cx="3011188" cy="11564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638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715410-6D4C-4990-9CF8-1DE86FB17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D3062-A3D7-48F6-A239-075897184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327422"/>
            <a:ext cx="10058400" cy="2625321"/>
          </a:xfrm>
        </p:spPr>
        <p:txBody>
          <a:bodyPr/>
          <a:lstStyle/>
          <a:p>
            <a:r>
              <a:rPr lang="fr-FR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Selon le théorème de Pythagore : </a:t>
            </a:r>
          </a:p>
        </p:txBody>
      </p:sp>
      <p:pic>
        <p:nvPicPr>
          <p:cNvPr id="4" name="Picture 2" descr="Nom Cotes Triangle Rectangle Trigo - Triangle Rectangle Nom Des Cotes  Clipart - Large Size Png Image - PikPng">
            <a:extLst>
              <a:ext uri="{FF2B5EF4-FFF2-40B4-BE49-F238E27FC236}">
                <a16:creationId xmlns:a16="http://schemas.microsoft.com/office/drawing/2014/main" id="{DB43B8C7-F6D4-471D-8887-2224B3D069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2" t="-3810" r="50813" b="53461"/>
          <a:stretch/>
        </p:blipFill>
        <p:spPr bwMode="auto">
          <a:xfrm>
            <a:off x="4807502" y="731518"/>
            <a:ext cx="5784780" cy="25069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C69C990-9B55-4E20-81BA-C1236256938A}"/>
                  </a:ext>
                </a:extLst>
              </p:cNvPr>
              <p:cNvSpPr txBox="1"/>
              <p:nvPr/>
            </p:nvSpPr>
            <p:spPr>
              <a:xfrm>
                <a:off x="4085709" y="4156132"/>
                <a:ext cx="4534415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400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400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fr-FR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7C69C990-9B55-4E20-81BA-C12362569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5709" y="4156132"/>
                <a:ext cx="45344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2209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D06BC-3492-4D8E-B4FB-DDB9ADCD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 numérique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D88FB77-B1BF-45B4-B4CD-4D9984E94D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/>
                  <a:t>Déterminer toutes les longueurs du triangle</a:t>
                </a:r>
              </a:p>
              <a:p>
                <a:r>
                  <a:rPr lang="fr-FR" dirty="0"/>
                  <a:t>Déterminer les angles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/>
                  <a:t>et</a:t>
                </a:r>
                <a:r>
                  <a:rPr lang="fr-FR" sz="160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160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fr-FR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D88FB77-B1BF-45B4-B4CD-4D9984E94D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TUTOS.EU : Théorème de Pythagore">
            <a:extLst>
              <a:ext uri="{FF2B5EF4-FFF2-40B4-BE49-F238E27FC236}">
                <a16:creationId xmlns:a16="http://schemas.microsoft.com/office/drawing/2014/main" id="{690758BA-A252-45DE-9E81-A322B7124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83" t="-18733" r="-5734" b="-22102"/>
          <a:stretch/>
        </p:blipFill>
        <p:spPr bwMode="auto">
          <a:xfrm>
            <a:off x="3498981" y="3041780"/>
            <a:ext cx="5150498" cy="29109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32681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/>
          <p:nvPr/>
        </p:nvCxnSpPr>
        <p:spPr>
          <a:xfrm flipV="1">
            <a:off x="6559420" y="2220686"/>
            <a:ext cx="1903445" cy="13342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4398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83988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156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>
                                <a:latin typeface="Cambria Math" panose="02040503050406030204" pitchFamily="18" charset="0"/>
                              </a:rPr>
                              <m:t>?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>
            <a:off x="6559420" y="355496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416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6559420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285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6302477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6720399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7511142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97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266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8489431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866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</p:spTree>
    <p:extLst>
      <p:ext uri="{BB962C8B-B14F-4D97-AF65-F5344CB8AC3E}">
        <p14:creationId xmlns:p14="http://schemas.microsoft.com/office/powerpoint/2010/main" val="3937552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F611E53-90D3-4AFD-ADF5-028ACC8E1520}"/>
              </a:ext>
            </a:extLst>
          </p:cNvPr>
          <p:cNvSpPr txBox="1"/>
          <p:nvPr/>
        </p:nvSpPr>
        <p:spPr>
          <a:xfrm>
            <a:off x="8468319" y="3555256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73924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794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r-FR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sup>
                              <m:r>
                                <a:rPr lang="fr-F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26138"/>
                <a:ext cx="2184708" cy="43544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6F8E16-D3ED-8695-D2E6-D121BD3FF755}"/>
                  </a:ext>
                </a:extLst>
              </p:cNvPr>
              <p:cNvSpPr txBox="1"/>
              <p:nvPr/>
            </p:nvSpPr>
            <p:spPr>
              <a:xfrm>
                <a:off x="4389637" y="4823283"/>
                <a:ext cx="1696555" cy="6692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fr-FR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fr-F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3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2800" b="1" dirty="0"/>
                  <a:t>= 12,2</a:t>
                </a:r>
                <a:endParaRPr lang="fr-FR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6F8E16-D3ED-8695-D2E6-D121BD3FF7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637" y="4823283"/>
                <a:ext cx="1696555" cy="669286"/>
              </a:xfrm>
              <a:prstGeom prst="rect">
                <a:avLst/>
              </a:prstGeom>
              <a:blipFill>
                <a:blip r:embed="rId8"/>
                <a:stretch>
                  <a:fillRect r="-12950" b="-218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1206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9BC3DE20-A4D2-422E-BCF4-45BDCC8A540F}"/>
              </a:ext>
            </a:extLst>
          </p:cNvPr>
          <p:cNvSpPr/>
          <p:nvPr/>
        </p:nvSpPr>
        <p:spPr>
          <a:xfrm rot="2235050">
            <a:off x="8018026" y="4054485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4BC96B2-3957-4EBD-90E6-72FF8985FC8E}"/>
              </a:ext>
            </a:extLst>
          </p:cNvPr>
          <p:cNvSpPr txBox="1"/>
          <p:nvPr/>
        </p:nvSpPr>
        <p:spPr>
          <a:xfrm>
            <a:off x="8735879" y="4126490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/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 ?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12,2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/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12,2</m:t>
                        </m:r>
                      </m:den>
                    </m:f>
                    <m:r>
                      <a:rPr lang="fr-FR" sz="32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3200" dirty="0">
                    <a:latin typeface="Cambria Math" panose="02040503050406030204" pitchFamily="18" charset="0"/>
                  </a:rPr>
                  <a:t>=34,95°</a:t>
                </a:r>
              </a:p>
              <a:p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blipFill>
                <a:blip r:embed="rId9"/>
                <a:stretch>
                  <a:fillRect t="-22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0027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1528780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3862968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746140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3603834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6977254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V="1">
            <a:off x="4444373" y="2202873"/>
            <a:ext cx="1932031" cy="1352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238" y="2336449"/>
                <a:ext cx="422873" cy="624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9BF9B5E9-0B62-462C-9136-37020270CBED}"/>
              </a:ext>
            </a:extLst>
          </p:cNvPr>
          <p:cNvCxnSpPr/>
          <p:nvPr/>
        </p:nvCxnSpPr>
        <p:spPr>
          <a:xfrm>
            <a:off x="4187430" y="3545632"/>
            <a:ext cx="3106994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2235050">
            <a:off x="4605352" y="2991063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5396095" y="3062629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34,95°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/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E89164D-F258-414E-958A-792423146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450" y="4823283"/>
                <a:ext cx="422873" cy="624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/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4000" dirty="0">
                    <a:latin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fr-FR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fr-FR" sz="40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e>
                            <m:r>
                              <a:rPr lang="fr-FR" sz="4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eqArr>
                      </m:e>
                    </m:d>
                  </m:oMath>
                </a14:m>
                <a:endParaRPr lang="fr-FR" sz="40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F7EEE71-B9F5-4C8F-9F45-6C2AC9850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219" y="4685711"/>
                <a:ext cx="1373644" cy="1022459"/>
              </a:xfrm>
              <a:prstGeom prst="rect">
                <a:avLst/>
              </a:prstGeom>
              <a:blipFill>
                <a:blip r:embed="rId6"/>
                <a:stretch>
                  <a:fillRect l="-22124" b="-89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8446972-35ED-477E-ADBD-CB34E1A4E1DE}"/>
              </a:ext>
            </a:extLst>
          </p:cNvPr>
          <p:cNvCxnSpPr>
            <a:cxnSpLocks/>
          </p:cNvCxnSpPr>
          <p:nvPr/>
        </p:nvCxnSpPr>
        <p:spPr>
          <a:xfrm flipV="1">
            <a:off x="6374384" y="2194263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26921801-4150-4DA9-9A61-A36308C0A7B6}"/>
              </a:ext>
            </a:extLst>
          </p:cNvPr>
          <p:cNvCxnSpPr>
            <a:cxnSpLocks/>
          </p:cNvCxnSpPr>
          <p:nvPr/>
        </p:nvCxnSpPr>
        <p:spPr>
          <a:xfrm flipV="1">
            <a:off x="9790706" y="3248757"/>
            <a:ext cx="0" cy="13357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F3737A47-B367-43CC-9395-02223393EAF6}"/>
              </a:ext>
            </a:extLst>
          </p:cNvPr>
          <p:cNvCxnSpPr>
            <a:cxnSpLocks/>
          </p:cNvCxnSpPr>
          <p:nvPr/>
        </p:nvCxnSpPr>
        <p:spPr>
          <a:xfrm>
            <a:off x="7873252" y="4595204"/>
            <a:ext cx="193203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6389490-C0E9-4656-B629-DBF9B96C44DC}"/>
              </a:ext>
            </a:extLst>
          </p:cNvPr>
          <p:cNvCxnSpPr>
            <a:cxnSpLocks/>
          </p:cNvCxnSpPr>
          <p:nvPr/>
        </p:nvCxnSpPr>
        <p:spPr>
          <a:xfrm flipV="1">
            <a:off x="7873252" y="3256708"/>
            <a:ext cx="1917454" cy="1335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E5BED036-774E-4483-B9E4-13C93DE9A417}"/>
              </a:ext>
            </a:extLst>
          </p:cNvPr>
          <p:cNvSpPr txBox="1"/>
          <p:nvPr/>
        </p:nvSpPr>
        <p:spPr>
          <a:xfrm>
            <a:off x="8780004" y="4589642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D1557B0-B18A-4735-B4A7-50F1884FD552}"/>
              </a:ext>
            </a:extLst>
          </p:cNvPr>
          <p:cNvSpPr txBox="1"/>
          <p:nvPr/>
        </p:nvSpPr>
        <p:spPr>
          <a:xfrm>
            <a:off x="9790706" y="3808957"/>
            <a:ext cx="75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/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12,2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DF611E53-90D3-4AFD-ADF5-028ACC8E1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53059">
                <a:off x="7586270" y="3559192"/>
                <a:ext cx="218470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>
            <a:extLst>
              <a:ext uri="{FF2B5EF4-FFF2-40B4-BE49-F238E27FC236}">
                <a16:creationId xmlns:a16="http://schemas.microsoft.com/office/drawing/2014/main" id="{9BC3DE20-A4D2-422E-BCF4-45BDCC8A540F}"/>
              </a:ext>
            </a:extLst>
          </p:cNvPr>
          <p:cNvSpPr/>
          <p:nvPr/>
        </p:nvSpPr>
        <p:spPr>
          <a:xfrm rot="2235050">
            <a:off x="8018026" y="4054485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4BC96B2-3957-4EBD-90E6-72FF8985FC8E}"/>
              </a:ext>
            </a:extLst>
          </p:cNvPr>
          <p:cNvSpPr txBox="1"/>
          <p:nvPr/>
        </p:nvSpPr>
        <p:spPr>
          <a:xfrm>
            <a:off x="8735879" y="4126490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/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fr-FR" sz="4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fr-FR" sz="4000" i="1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 ?</m:t>
                          </m:r>
                        </m:e>
                      </m:func>
                      <m:r>
                        <a:rPr lang="fr-FR" sz="4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12,2</m:t>
                          </m:r>
                        </m:den>
                      </m:f>
                    </m:oMath>
                  </m:oMathPara>
                </a14:m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1C385B7-B75A-40E8-927E-388DFC3A9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8593" y="1730272"/>
                <a:ext cx="3011188" cy="122161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/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3200" dirty="0"/>
                  <a:t>? </a:t>
                </a:r>
                <a14:m>
                  <m:oMath xmlns:m="http://schemas.openxmlformats.org/officeDocument/2006/math">
                    <m:r>
                      <a:rPr lang="fr-FR" sz="3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fr-FR" sz="32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fr-F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fr-FR" sz="3200" b="0" i="1" smtClean="0">
                            <a:latin typeface="Cambria Math" panose="02040503050406030204" pitchFamily="18" charset="0"/>
                          </a:rPr>
                          <m:t>12,2</m:t>
                        </m:r>
                      </m:den>
                    </m:f>
                    <m:r>
                      <a:rPr lang="fr-FR" sz="32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3200" dirty="0">
                    <a:latin typeface="Cambria Math" panose="02040503050406030204" pitchFamily="18" charset="0"/>
                  </a:rPr>
                  <a:t>=34,95°</a:t>
                </a:r>
              </a:p>
              <a:p>
                <a:endParaRPr lang="fr-FR" sz="4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DF75EE79-CDEC-473B-AA99-0EAC79813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1594" y="5170401"/>
                <a:ext cx="4227567" cy="1352358"/>
              </a:xfrm>
              <a:prstGeom prst="rect">
                <a:avLst/>
              </a:prstGeom>
              <a:blipFill>
                <a:blip r:embed="rId9"/>
                <a:stretch>
                  <a:fillRect l="-5764" t="-2252" r="-21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825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58764E-BB7A-4704-A8CA-A6F13DD3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un vecteur ça donne quoi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91A4B31-3D44-4990-BEB5-CBEFBE9007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3643827" y="999813"/>
            <a:ext cx="4668375" cy="6233654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5F5648B-5DE3-463A-A09D-69FA1265AB42}"/>
              </a:ext>
            </a:extLst>
          </p:cNvPr>
          <p:cNvCxnSpPr>
            <a:stCxn id="4" idx="1"/>
            <a:endCxn id="4" idx="3"/>
          </p:cNvCxnSpPr>
          <p:nvPr/>
        </p:nvCxnSpPr>
        <p:spPr>
          <a:xfrm flipV="1">
            <a:off x="5978015" y="1782452"/>
            <a:ext cx="0" cy="466837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91432837-7020-4CF3-A3AB-DFB3ECEC3D8E}"/>
              </a:ext>
            </a:extLst>
          </p:cNvPr>
          <p:cNvCxnSpPr>
            <a:cxnSpLocks/>
          </p:cNvCxnSpPr>
          <p:nvPr/>
        </p:nvCxnSpPr>
        <p:spPr>
          <a:xfrm>
            <a:off x="2861187" y="4306364"/>
            <a:ext cx="6191248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322FEDD0-AA6D-45E8-B943-ECD54B41E63B}"/>
              </a:ext>
            </a:extLst>
          </p:cNvPr>
          <p:cNvSpPr txBox="1"/>
          <p:nvPr/>
        </p:nvSpPr>
        <p:spPr>
          <a:xfrm>
            <a:off x="5718881" y="4206468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C52E578-EC2C-4C48-9DDC-CDECE7AA869F}"/>
              </a:ext>
            </a:extLst>
          </p:cNvPr>
          <p:cNvSpPr txBox="1"/>
          <p:nvPr/>
        </p:nvSpPr>
        <p:spPr>
          <a:xfrm>
            <a:off x="9092301" y="4182276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6970B6-F233-4D00-BC01-1189959AA1BC}"/>
              </a:ext>
            </a:extLst>
          </p:cNvPr>
          <p:cNvSpPr txBox="1"/>
          <p:nvPr/>
        </p:nvSpPr>
        <p:spPr>
          <a:xfrm>
            <a:off x="5683318" y="1460197"/>
            <a:ext cx="5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</a:t>
            </a:r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06443BBD-1E92-4C07-98B0-C51A2D223CBD}"/>
              </a:ext>
            </a:extLst>
          </p:cNvPr>
          <p:cNvCxnSpPr>
            <a:cxnSpLocks/>
          </p:cNvCxnSpPr>
          <p:nvPr/>
        </p:nvCxnSpPr>
        <p:spPr>
          <a:xfrm flipH="1">
            <a:off x="3665551" y="3554965"/>
            <a:ext cx="2893869" cy="20904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/>
              <p:nvPr/>
            </p:nvSpPr>
            <p:spPr>
              <a:xfrm>
                <a:off x="4369419" y="3631501"/>
                <a:ext cx="441980" cy="6213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A6A1F9A8-AA0A-4BAD-89F2-7D3CC3953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419" y="3631501"/>
                <a:ext cx="441980" cy="621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c 7">
            <a:extLst>
              <a:ext uri="{FF2B5EF4-FFF2-40B4-BE49-F238E27FC236}">
                <a16:creationId xmlns:a16="http://schemas.microsoft.com/office/drawing/2014/main" id="{1C0E128E-6051-4CC3-BF62-8E359C7341E4}"/>
              </a:ext>
            </a:extLst>
          </p:cNvPr>
          <p:cNvSpPr/>
          <p:nvPr/>
        </p:nvSpPr>
        <p:spPr>
          <a:xfrm rot="12513379">
            <a:off x="4596709" y="4216556"/>
            <a:ext cx="783771" cy="624915"/>
          </a:xfrm>
          <a:prstGeom prst="arc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E173B27-7368-4A70-92BB-1FC2F352ED18}"/>
              </a:ext>
            </a:extLst>
          </p:cNvPr>
          <p:cNvSpPr txBox="1"/>
          <p:nvPr/>
        </p:nvSpPr>
        <p:spPr>
          <a:xfrm>
            <a:off x="4312956" y="4449305"/>
            <a:ext cx="11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0701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62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63955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</p:spTree>
    <p:extLst>
      <p:ext uri="{BB962C8B-B14F-4D97-AF65-F5344CB8AC3E}">
        <p14:creationId xmlns:p14="http://schemas.microsoft.com/office/powerpoint/2010/main" val="19525915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300BD6A9-E532-B230-9E60-3824CC8EF351}"/>
              </a:ext>
            </a:extLst>
          </p:cNvPr>
          <p:cNvSpPr/>
          <p:nvPr/>
        </p:nvSpPr>
        <p:spPr>
          <a:xfrm rot="541004">
            <a:off x="7814832" y="2193864"/>
            <a:ext cx="2284123" cy="1950914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525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300BD6A9-E532-B230-9E60-3824CC8EF351}"/>
              </a:ext>
            </a:extLst>
          </p:cNvPr>
          <p:cNvSpPr/>
          <p:nvPr/>
        </p:nvSpPr>
        <p:spPr>
          <a:xfrm rot="541004">
            <a:off x="7814832" y="2193864"/>
            <a:ext cx="2284123" cy="1950914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ED03D3-6448-84B8-BEBF-86750AEEA19A}"/>
              </a:ext>
            </a:extLst>
          </p:cNvPr>
          <p:cNvSpPr txBox="1"/>
          <p:nvPr/>
        </p:nvSpPr>
        <p:spPr>
          <a:xfrm>
            <a:off x="9979106" y="2389363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7367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3F01DE8-6628-394D-EF12-EA8731C2DCDC}"/>
              </a:ext>
            </a:extLst>
          </p:cNvPr>
          <p:cNvSpPr/>
          <p:nvPr/>
        </p:nvSpPr>
        <p:spPr>
          <a:xfrm>
            <a:off x="6001113" y="798749"/>
            <a:ext cx="5101087" cy="5101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098FE36-CBB7-4FB9-B05E-8CE9F0FDD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Le cercle trigonométrique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414243B-85E0-6D93-B8A6-9EFBB0025031}"/>
              </a:ext>
            </a:extLst>
          </p:cNvPr>
          <p:cNvSpPr/>
          <p:nvPr/>
        </p:nvSpPr>
        <p:spPr>
          <a:xfrm>
            <a:off x="8500029" y="3286303"/>
            <a:ext cx="114746" cy="11474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C5145B07-ADA0-E6F3-8552-6FF68A7BF309}"/>
              </a:ext>
            </a:extLst>
          </p:cNvPr>
          <p:cNvCxnSpPr/>
          <p:nvPr/>
        </p:nvCxnSpPr>
        <p:spPr>
          <a:xfrm>
            <a:off x="8548776" y="720305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24D6B99B-BC70-402B-AC47-CE120873B84A}"/>
              </a:ext>
            </a:extLst>
          </p:cNvPr>
          <p:cNvCxnSpPr>
            <a:cxnSpLocks/>
          </p:cNvCxnSpPr>
          <p:nvPr/>
        </p:nvCxnSpPr>
        <p:spPr>
          <a:xfrm rot="5400000">
            <a:off x="8548776" y="336688"/>
            <a:ext cx="0" cy="6012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CDDECBBA-7BBA-97B9-78DD-130C1693540E}"/>
              </a:ext>
            </a:extLst>
          </p:cNvPr>
          <p:cNvCxnSpPr/>
          <p:nvPr/>
        </p:nvCxnSpPr>
        <p:spPr>
          <a:xfrm>
            <a:off x="11274725" y="3342735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18A2C0B-9EF8-7AC4-8FF1-7E5B5CBED8F0}"/>
              </a:ext>
            </a:extLst>
          </p:cNvPr>
          <p:cNvCxnSpPr>
            <a:cxnSpLocks/>
          </p:cNvCxnSpPr>
          <p:nvPr/>
        </p:nvCxnSpPr>
        <p:spPr>
          <a:xfrm rot="16200000">
            <a:off x="8309980" y="743306"/>
            <a:ext cx="474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/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>
                <a:extLst>
                  <a:ext uri="{FF2B5EF4-FFF2-40B4-BE49-F238E27FC236}">
                    <a16:creationId xmlns:a16="http://schemas.microsoft.com/office/drawing/2014/main" id="{61DE5559-B635-D158-6127-157A68C69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9920" y="2945187"/>
                <a:ext cx="599536" cy="369332"/>
              </a:xfrm>
              <a:prstGeom prst="rect">
                <a:avLst/>
              </a:prstGeom>
              <a:blipFill>
                <a:blip r:embed="rId2"/>
                <a:stretch>
                  <a:fillRect t="-19672" r="-244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/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85ADF154-5021-B376-CCE1-B074409C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379" y="350244"/>
                <a:ext cx="599536" cy="369332"/>
              </a:xfrm>
              <a:prstGeom prst="rect">
                <a:avLst/>
              </a:prstGeom>
              <a:blipFill>
                <a:blip r:embed="rId3"/>
                <a:stretch>
                  <a:fillRect t="-19672" r="-23469" b="-98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E49B410-FF18-5DE4-A140-E444DCF7263F}"/>
              </a:ext>
            </a:extLst>
          </p:cNvPr>
          <p:cNvCxnSpPr>
            <a:cxnSpLocks/>
          </p:cNvCxnSpPr>
          <p:nvPr/>
        </p:nvCxnSpPr>
        <p:spPr>
          <a:xfrm flipV="1">
            <a:off x="8557402" y="1523041"/>
            <a:ext cx="1794296" cy="18262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914F6514-43FA-24F5-1A6B-5CE216A954C1}"/>
              </a:ext>
            </a:extLst>
          </p:cNvPr>
          <p:cNvSpPr txBox="1"/>
          <p:nvPr/>
        </p:nvSpPr>
        <p:spPr>
          <a:xfrm rot="18856262">
            <a:off x="8757724" y="2035836"/>
            <a:ext cx="130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Rayon = 1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7E13A8AA-7220-DD9C-70F4-3ECDD40F4666}"/>
              </a:ext>
            </a:extLst>
          </p:cNvPr>
          <p:cNvCxnSpPr>
            <a:stCxn id="6" idx="7"/>
          </p:cNvCxnSpPr>
          <p:nvPr/>
        </p:nvCxnSpPr>
        <p:spPr>
          <a:xfrm flipH="1">
            <a:off x="10351698" y="1545786"/>
            <a:ext cx="3465" cy="179694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F1B83EA8-EB93-CC39-47AA-C8357AEE2760}"/>
              </a:ext>
            </a:extLst>
          </p:cNvPr>
          <p:cNvCxnSpPr>
            <a:cxnSpLocks/>
          </p:cNvCxnSpPr>
          <p:nvPr/>
        </p:nvCxnSpPr>
        <p:spPr>
          <a:xfrm>
            <a:off x="8557402" y="3343899"/>
            <a:ext cx="1794296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6AEE1182-4229-B749-5A53-EE547711DCFD}"/>
              </a:ext>
            </a:extLst>
          </p:cNvPr>
          <p:cNvSpPr txBox="1"/>
          <p:nvPr/>
        </p:nvSpPr>
        <p:spPr>
          <a:xfrm>
            <a:off x="8899077" y="3349292"/>
            <a:ext cx="120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Cosinus 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B0654F4D-62D1-FF54-95D1-1925213A8EDE}"/>
              </a:ext>
            </a:extLst>
          </p:cNvPr>
          <p:cNvSpPr/>
          <p:nvPr/>
        </p:nvSpPr>
        <p:spPr>
          <a:xfrm rot="541004">
            <a:off x="7814832" y="2193864"/>
            <a:ext cx="2284123" cy="1950914"/>
          </a:xfrm>
          <a:prstGeom prst="arc">
            <a:avLst>
              <a:gd name="adj1" fmla="val 1784078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0076460-4A53-02C4-933E-E6E985A520FF}"/>
              </a:ext>
            </a:extLst>
          </p:cNvPr>
          <p:cNvSpPr txBox="1"/>
          <p:nvPr/>
        </p:nvSpPr>
        <p:spPr>
          <a:xfrm>
            <a:off x="9979106" y="2389363"/>
            <a:ext cx="52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α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592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5B5B5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417</Words>
  <Application>Microsoft Office PowerPoint</Application>
  <PresentationFormat>Grand écran</PresentationFormat>
  <Paragraphs>196</Paragraphs>
  <Slides>35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Aptos</vt:lpstr>
      <vt:lpstr>Cambria Math</vt:lpstr>
      <vt:lpstr>Garamond</vt:lpstr>
      <vt:lpstr>Selawik Light</vt:lpstr>
      <vt:lpstr>Speak Pro</vt:lpstr>
      <vt:lpstr>SavonVTI</vt:lpstr>
      <vt:lpstr>Un peu de trigonométrie …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 cercle trigonométrique</vt:lpstr>
      <vt:lpstr>Les formules</vt:lpstr>
      <vt:lpstr>Les formules</vt:lpstr>
      <vt:lpstr>Le cercle trigonométrique</vt:lpstr>
      <vt:lpstr>Le cercle trigonométrique</vt:lpstr>
      <vt:lpstr>Les formules</vt:lpstr>
      <vt:lpstr>Résumé</vt:lpstr>
      <vt:lpstr>Résumé</vt:lpstr>
      <vt:lpstr>Résumé</vt:lpstr>
      <vt:lpstr>Résumé</vt:lpstr>
      <vt:lpstr>Résumé</vt:lpstr>
      <vt:lpstr>Rappel :</vt:lpstr>
      <vt:lpstr>Application numérique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  <vt:lpstr>Pour un vecteur ça donne quoi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peu de trigonométrie …</dc:title>
  <dc:creator>Dominique FICHOT</dc:creator>
  <cp:lastModifiedBy>Dominique FICHOT</cp:lastModifiedBy>
  <cp:revision>7</cp:revision>
  <dcterms:created xsi:type="dcterms:W3CDTF">2021-09-22T06:15:29Z</dcterms:created>
  <dcterms:modified xsi:type="dcterms:W3CDTF">2024-09-26T09:30:59Z</dcterms:modified>
</cp:coreProperties>
</file>