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37"/>
  </p:notesMasterIdLst>
  <p:sldIdLst>
    <p:sldId id="256" r:id="rId2"/>
    <p:sldId id="257" r:id="rId3"/>
    <p:sldId id="258" r:id="rId4"/>
    <p:sldId id="279" r:id="rId5"/>
    <p:sldId id="280" r:id="rId6"/>
    <p:sldId id="281" r:id="rId7"/>
    <p:sldId id="283" r:id="rId8"/>
    <p:sldId id="284" r:id="rId9"/>
    <p:sldId id="282" r:id="rId10"/>
    <p:sldId id="285" r:id="rId11"/>
    <p:sldId id="286" r:id="rId12"/>
    <p:sldId id="287" r:id="rId13"/>
    <p:sldId id="278" r:id="rId14"/>
    <p:sldId id="260" r:id="rId15"/>
    <p:sldId id="288" r:id="rId16"/>
    <p:sldId id="289" r:id="rId17"/>
    <p:sldId id="261" r:id="rId18"/>
    <p:sldId id="262" r:id="rId19"/>
    <p:sldId id="266" r:id="rId20"/>
    <p:sldId id="263" r:id="rId21"/>
    <p:sldId id="264" r:id="rId22"/>
    <p:sldId id="265" r:id="rId23"/>
    <p:sldId id="268" r:id="rId24"/>
    <p:sldId id="267" r:id="rId25"/>
    <p:sldId id="269" r:id="rId26"/>
    <p:sldId id="270" r:id="rId27"/>
    <p:sldId id="271" r:id="rId28"/>
    <p:sldId id="272" r:id="rId29"/>
    <p:sldId id="273" r:id="rId30"/>
    <p:sldId id="274" r:id="rId31"/>
    <p:sldId id="275" r:id="rId32"/>
    <p:sldId id="290" r:id="rId33"/>
    <p:sldId id="276" r:id="rId34"/>
    <p:sldId id="291" r:id="rId35"/>
    <p:sldId id="277" r:id="rId3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145CE-6535-4B44-8731-41605A9C88B8}" type="datetimeFigureOut">
              <a:rPr lang="fr-FR" smtClean="0"/>
              <a:t>26/09/2024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AC91C-A354-4123-B480-5A83F3E527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501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0AC91C-A354-4123-B480-5A83F3E5275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464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9/26/2024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864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7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8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58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9/26/2024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791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9/26/2024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003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9/26/2024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35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17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9/26/2024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9/26/2024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92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9/26/2024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4071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9/26/2024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66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0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1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png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0.png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5.png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5.png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3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microsoft.com/office/2007/relationships/hdphoto" Target="../media/hdphoto1.wdp"/><Relationship Id="rId7" Type="http://schemas.openxmlformats.org/officeDocument/2006/relationships/image" Target="../media/image36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0.png"/><Relationship Id="rId3" Type="http://schemas.microsoft.com/office/2007/relationships/hdphoto" Target="../media/hdphoto1.wdp"/><Relationship Id="rId7" Type="http://schemas.openxmlformats.org/officeDocument/2006/relationships/image" Target="../media/image330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350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microsoft.com/office/2007/relationships/hdphoto" Target="../media/hdphoto1.wdp"/><Relationship Id="rId7" Type="http://schemas.openxmlformats.org/officeDocument/2006/relationships/image" Target="../media/image3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Relationship Id="rId9" Type="http://schemas.openxmlformats.org/officeDocument/2006/relationships/image" Target="../media/image40.png"/></Relationships>
</file>

<file path=ppt/slides/_rels/slide3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F40FBDA-CEB1-40F0-9AB9-BD9C402D70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Gros plan d'un clavier de calculatrice">
            <a:extLst>
              <a:ext uri="{FF2B5EF4-FFF2-40B4-BE49-F238E27FC236}">
                <a16:creationId xmlns:a16="http://schemas.microsoft.com/office/drawing/2014/main" id="{9F8AB02F-1199-4B44-AB8E-326144F3F6B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45000"/>
          </a:blip>
          <a:srcRect b="1509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344D4FE-ABEF-4230-9E4E-AD5782FC7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>
            <a:softEdge rad="0"/>
          </a:effectLst>
        </p:spPr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C0234AF-869D-4759-BFAB-4559E7219D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9532" y="2091263"/>
            <a:ext cx="8652938" cy="2461504"/>
          </a:xfrm>
        </p:spPr>
        <p:txBody>
          <a:bodyPr>
            <a:normAutofit/>
          </a:bodyPr>
          <a:lstStyle/>
          <a:p>
            <a:r>
              <a:rPr lang="fr-FR" dirty="0"/>
              <a:t>Un peu de trigonométrie …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8887195-56BA-4CAF-9A84-67E237B03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9532" y="4623127"/>
            <a:ext cx="8655200" cy="457201"/>
          </a:xfrm>
        </p:spPr>
        <p:txBody>
          <a:bodyPr>
            <a:normAutofit/>
          </a:bodyPr>
          <a:lstStyle/>
          <a:p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25F979-D3F9-4926-81B7-7ACCB31A5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9525" cap="sq" cmpd="sng" algn="ctr">
            <a:solidFill>
              <a:schemeClr val="tx1">
                <a:lumMod val="75000"/>
                <a:lumOff val="25000"/>
                <a:alpha val="80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78352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3F01DE8-6628-394D-EF12-EA8731C2DCDC}"/>
              </a:ext>
            </a:extLst>
          </p:cNvPr>
          <p:cNvSpPr/>
          <p:nvPr/>
        </p:nvSpPr>
        <p:spPr>
          <a:xfrm>
            <a:off x="6001113" y="798749"/>
            <a:ext cx="5101087" cy="510108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098FE36-CBB7-4FB9-B05E-8CE9F0FDD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Le cercle trigonométrique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414243B-85E0-6D93-B8A6-9EFBB0025031}"/>
              </a:ext>
            </a:extLst>
          </p:cNvPr>
          <p:cNvSpPr/>
          <p:nvPr/>
        </p:nvSpPr>
        <p:spPr>
          <a:xfrm>
            <a:off x="8500029" y="3286303"/>
            <a:ext cx="114746" cy="11474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5145B07-ADA0-E6F3-8552-6FF68A7BF309}"/>
              </a:ext>
            </a:extLst>
          </p:cNvPr>
          <p:cNvCxnSpPr/>
          <p:nvPr/>
        </p:nvCxnSpPr>
        <p:spPr>
          <a:xfrm>
            <a:off x="8548776" y="720305"/>
            <a:ext cx="0" cy="601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24D6B99B-BC70-402B-AC47-CE120873B84A}"/>
              </a:ext>
            </a:extLst>
          </p:cNvPr>
          <p:cNvCxnSpPr>
            <a:cxnSpLocks/>
          </p:cNvCxnSpPr>
          <p:nvPr/>
        </p:nvCxnSpPr>
        <p:spPr>
          <a:xfrm rot="5400000">
            <a:off x="8548776" y="336688"/>
            <a:ext cx="0" cy="601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CDDECBBA-7BBA-97B9-78DD-130C1693540E}"/>
              </a:ext>
            </a:extLst>
          </p:cNvPr>
          <p:cNvCxnSpPr/>
          <p:nvPr/>
        </p:nvCxnSpPr>
        <p:spPr>
          <a:xfrm>
            <a:off x="11274725" y="3342735"/>
            <a:ext cx="4744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D18A2C0B-9EF8-7AC4-8FF1-7E5B5CBED8F0}"/>
              </a:ext>
            </a:extLst>
          </p:cNvPr>
          <p:cNvCxnSpPr>
            <a:cxnSpLocks/>
          </p:cNvCxnSpPr>
          <p:nvPr/>
        </p:nvCxnSpPr>
        <p:spPr>
          <a:xfrm rot="16200000">
            <a:off x="8309980" y="743306"/>
            <a:ext cx="4744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1DE5559-B635-D158-6127-157A68C6965E}"/>
                  </a:ext>
                </a:extLst>
              </p:cNvPr>
              <p:cNvSpPr txBox="1"/>
              <p:nvPr/>
            </p:nvSpPr>
            <p:spPr>
              <a:xfrm>
                <a:off x="11369920" y="2945187"/>
                <a:ext cx="5995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1DE5559-B635-D158-6127-157A68C696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9920" y="2945187"/>
                <a:ext cx="599536" cy="369332"/>
              </a:xfrm>
              <a:prstGeom prst="rect">
                <a:avLst/>
              </a:prstGeom>
              <a:blipFill>
                <a:blip r:embed="rId2"/>
                <a:stretch>
                  <a:fillRect t="-19672" r="-244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85ADF154-5021-B376-CCE1-B074409C3746}"/>
                  </a:ext>
                </a:extLst>
              </p:cNvPr>
              <p:cNvSpPr txBox="1"/>
              <p:nvPr/>
            </p:nvSpPr>
            <p:spPr>
              <a:xfrm>
                <a:off x="8123379" y="350244"/>
                <a:ext cx="5995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85ADF154-5021-B376-CCE1-B074409C37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3379" y="350244"/>
                <a:ext cx="599536" cy="369332"/>
              </a:xfrm>
              <a:prstGeom prst="rect">
                <a:avLst/>
              </a:prstGeom>
              <a:blipFill>
                <a:blip r:embed="rId3"/>
                <a:stretch>
                  <a:fillRect t="-19672" r="-23469"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9E49B410-FF18-5DE4-A140-E444DCF7263F}"/>
              </a:ext>
            </a:extLst>
          </p:cNvPr>
          <p:cNvCxnSpPr>
            <a:cxnSpLocks/>
          </p:cNvCxnSpPr>
          <p:nvPr/>
        </p:nvCxnSpPr>
        <p:spPr>
          <a:xfrm flipV="1">
            <a:off x="8557402" y="1523041"/>
            <a:ext cx="1794296" cy="18262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914F6514-43FA-24F5-1A6B-5CE216A954C1}"/>
              </a:ext>
            </a:extLst>
          </p:cNvPr>
          <p:cNvSpPr txBox="1"/>
          <p:nvPr/>
        </p:nvSpPr>
        <p:spPr>
          <a:xfrm rot="18856262">
            <a:off x="8757724" y="2035836"/>
            <a:ext cx="1309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Rayon = 1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7E13A8AA-7220-DD9C-70F4-3ECDD40F4666}"/>
              </a:ext>
            </a:extLst>
          </p:cNvPr>
          <p:cNvCxnSpPr>
            <a:cxnSpLocks/>
            <a:stCxn id="6" idx="7"/>
          </p:cNvCxnSpPr>
          <p:nvPr/>
        </p:nvCxnSpPr>
        <p:spPr>
          <a:xfrm flipH="1" flipV="1">
            <a:off x="8547206" y="1523041"/>
            <a:ext cx="180795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F1B83EA8-EB93-CC39-47AA-C8357AEE2760}"/>
              </a:ext>
            </a:extLst>
          </p:cNvPr>
          <p:cNvCxnSpPr>
            <a:cxnSpLocks/>
          </p:cNvCxnSpPr>
          <p:nvPr/>
        </p:nvCxnSpPr>
        <p:spPr>
          <a:xfrm>
            <a:off x="8557402" y="3343899"/>
            <a:ext cx="179429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6AEE1182-4229-B749-5A53-EE547711DCFD}"/>
              </a:ext>
            </a:extLst>
          </p:cNvPr>
          <p:cNvSpPr txBox="1"/>
          <p:nvPr/>
        </p:nvSpPr>
        <p:spPr>
          <a:xfrm>
            <a:off x="8899077" y="3349292"/>
            <a:ext cx="1206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Cosinus 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endParaRPr lang="fr-FR" dirty="0"/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B0654F4D-62D1-FF54-95D1-1925213A8EDE}"/>
              </a:ext>
            </a:extLst>
          </p:cNvPr>
          <p:cNvSpPr/>
          <p:nvPr/>
        </p:nvSpPr>
        <p:spPr>
          <a:xfrm rot="541004">
            <a:off x="7814832" y="2193864"/>
            <a:ext cx="2284123" cy="1950914"/>
          </a:xfrm>
          <a:prstGeom prst="arc">
            <a:avLst>
              <a:gd name="adj1" fmla="val 178407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0076460-4A53-02C4-933E-E6E985A520FF}"/>
              </a:ext>
            </a:extLst>
          </p:cNvPr>
          <p:cNvSpPr txBox="1"/>
          <p:nvPr/>
        </p:nvSpPr>
        <p:spPr>
          <a:xfrm>
            <a:off x="9979106" y="2389363"/>
            <a:ext cx="525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endParaRPr lang="fr-FR" dirty="0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5ADF4148-A1D6-E62A-87B0-62491AA981B0}"/>
              </a:ext>
            </a:extLst>
          </p:cNvPr>
          <p:cNvCxnSpPr>
            <a:cxnSpLocks/>
          </p:cNvCxnSpPr>
          <p:nvPr/>
        </p:nvCxnSpPr>
        <p:spPr>
          <a:xfrm>
            <a:off x="8556731" y="1523041"/>
            <a:ext cx="0" cy="181969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A57A0D36-0D89-697A-070A-83C459198A08}"/>
              </a:ext>
            </a:extLst>
          </p:cNvPr>
          <p:cNvSpPr txBox="1"/>
          <p:nvPr/>
        </p:nvSpPr>
        <p:spPr>
          <a:xfrm rot="16200000">
            <a:off x="7694037" y="2199905"/>
            <a:ext cx="1206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Sinus 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31947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3F01DE8-6628-394D-EF12-EA8731C2DCDC}"/>
              </a:ext>
            </a:extLst>
          </p:cNvPr>
          <p:cNvSpPr/>
          <p:nvPr/>
        </p:nvSpPr>
        <p:spPr>
          <a:xfrm>
            <a:off x="6001113" y="798749"/>
            <a:ext cx="5101087" cy="510108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098FE36-CBB7-4FB9-B05E-8CE9F0FDD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Le cercle trigonométrique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414243B-85E0-6D93-B8A6-9EFBB0025031}"/>
              </a:ext>
            </a:extLst>
          </p:cNvPr>
          <p:cNvSpPr/>
          <p:nvPr/>
        </p:nvSpPr>
        <p:spPr>
          <a:xfrm>
            <a:off x="8500029" y="3286303"/>
            <a:ext cx="114746" cy="11474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5145B07-ADA0-E6F3-8552-6FF68A7BF309}"/>
              </a:ext>
            </a:extLst>
          </p:cNvPr>
          <p:cNvCxnSpPr/>
          <p:nvPr/>
        </p:nvCxnSpPr>
        <p:spPr>
          <a:xfrm>
            <a:off x="8548776" y="720305"/>
            <a:ext cx="0" cy="601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24D6B99B-BC70-402B-AC47-CE120873B84A}"/>
              </a:ext>
            </a:extLst>
          </p:cNvPr>
          <p:cNvCxnSpPr>
            <a:cxnSpLocks/>
          </p:cNvCxnSpPr>
          <p:nvPr/>
        </p:nvCxnSpPr>
        <p:spPr>
          <a:xfrm rot="5400000">
            <a:off x="8548776" y="336688"/>
            <a:ext cx="0" cy="601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CDDECBBA-7BBA-97B9-78DD-130C1693540E}"/>
              </a:ext>
            </a:extLst>
          </p:cNvPr>
          <p:cNvCxnSpPr/>
          <p:nvPr/>
        </p:nvCxnSpPr>
        <p:spPr>
          <a:xfrm>
            <a:off x="11274725" y="3342735"/>
            <a:ext cx="4744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D18A2C0B-9EF8-7AC4-8FF1-7E5B5CBED8F0}"/>
              </a:ext>
            </a:extLst>
          </p:cNvPr>
          <p:cNvCxnSpPr>
            <a:cxnSpLocks/>
          </p:cNvCxnSpPr>
          <p:nvPr/>
        </p:nvCxnSpPr>
        <p:spPr>
          <a:xfrm rot="16200000">
            <a:off x="8309980" y="743306"/>
            <a:ext cx="4744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1DE5559-B635-D158-6127-157A68C6965E}"/>
                  </a:ext>
                </a:extLst>
              </p:cNvPr>
              <p:cNvSpPr txBox="1"/>
              <p:nvPr/>
            </p:nvSpPr>
            <p:spPr>
              <a:xfrm>
                <a:off x="11369920" y="2945187"/>
                <a:ext cx="5995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1DE5559-B635-D158-6127-157A68C696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9920" y="2945187"/>
                <a:ext cx="599536" cy="369332"/>
              </a:xfrm>
              <a:prstGeom prst="rect">
                <a:avLst/>
              </a:prstGeom>
              <a:blipFill>
                <a:blip r:embed="rId2"/>
                <a:stretch>
                  <a:fillRect t="-19672" r="-244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85ADF154-5021-B376-CCE1-B074409C3746}"/>
                  </a:ext>
                </a:extLst>
              </p:cNvPr>
              <p:cNvSpPr txBox="1"/>
              <p:nvPr/>
            </p:nvSpPr>
            <p:spPr>
              <a:xfrm>
                <a:off x="8123379" y="350244"/>
                <a:ext cx="5995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85ADF154-5021-B376-CCE1-B074409C37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3379" y="350244"/>
                <a:ext cx="599536" cy="369332"/>
              </a:xfrm>
              <a:prstGeom prst="rect">
                <a:avLst/>
              </a:prstGeom>
              <a:blipFill>
                <a:blip r:embed="rId3"/>
                <a:stretch>
                  <a:fillRect t="-19672" r="-23469"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9E49B410-FF18-5DE4-A140-E444DCF7263F}"/>
              </a:ext>
            </a:extLst>
          </p:cNvPr>
          <p:cNvCxnSpPr>
            <a:cxnSpLocks/>
          </p:cNvCxnSpPr>
          <p:nvPr/>
        </p:nvCxnSpPr>
        <p:spPr>
          <a:xfrm flipV="1">
            <a:off x="8557402" y="1523041"/>
            <a:ext cx="1794296" cy="18262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914F6514-43FA-24F5-1A6B-5CE216A954C1}"/>
              </a:ext>
            </a:extLst>
          </p:cNvPr>
          <p:cNvSpPr txBox="1"/>
          <p:nvPr/>
        </p:nvSpPr>
        <p:spPr>
          <a:xfrm rot="18856262">
            <a:off x="8757724" y="2035836"/>
            <a:ext cx="1309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Rayon = 1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F1B83EA8-EB93-CC39-47AA-C8357AEE2760}"/>
              </a:ext>
            </a:extLst>
          </p:cNvPr>
          <p:cNvCxnSpPr>
            <a:cxnSpLocks/>
          </p:cNvCxnSpPr>
          <p:nvPr/>
        </p:nvCxnSpPr>
        <p:spPr>
          <a:xfrm>
            <a:off x="8557402" y="3343899"/>
            <a:ext cx="179429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6AEE1182-4229-B749-5A53-EE547711DCFD}"/>
              </a:ext>
            </a:extLst>
          </p:cNvPr>
          <p:cNvSpPr txBox="1"/>
          <p:nvPr/>
        </p:nvSpPr>
        <p:spPr>
          <a:xfrm>
            <a:off x="8899077" y="3349292"/>
            <a:ext cx="1206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Cosinus 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endParaRPr lang="fr-FR" dirty="0"/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B0654F4D-62D1-FF54-95D1-1925213A8EDE}"/>
              </a:ext>
            </a:extLst>
          </p:cNvPr>
          <p:cNvSpPr/>
          <p:nvPr/>
        </p:nvSpPr>
        <p:spPr>
          <a:xfrm rot="541004">
            <a:off x="7814832" y="2193864"/>
            <a:ext cx="2284123" cy="1950914"/>
          </a:xfrm>
          <a:prstGeom prst="arc">
            <a:avLst>
              <a:gd name="adj1" fmla="val 178407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0076460-4A53-02C4-933E-E6E985A520FF}"/>
              </a:ext>
            </a:extLst>
          </p:cNvPr>
          <p:cNvSpPr txBox="1"/>
          <p:nvPr/>
        </p:nvSpPr>
        <p:spPr>
          <a:xfrm>
            <a:off x="9979106" y="2389363"/>
            <a:ext cx="525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endParaRPr lang="fr-FR" dirty="0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5ADF4148-A1D6-E62A-87B0-62491AA981B0}"/>
              </a:ext>
            </a:extLst>
          </p:cNvPr>
          <p:cNvCxnSpPr>
            <a:cxnSpLocks/>
          </p:cNvCxnSpPr>
          <p:nvPr/>
        </p:nvCxnSpPr>
        <p:spPr>
          <a:xfrm>
            <a:off x="10351698" y="1532566"/>
            <a:ext cx="0" cy="181969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A57A0D36-0D89-697A-070A-83C459198A08}"/>
              </a:ext>
            </a:extLst>
          </p:cNvPr>
          <p:cNvSpPr txBox="1"/>
          <p:nvPr/>
        </p:nvSpPr>
        <p:spPr>
          <a:xfrm rot="16200000">
            <a:off x="9941516" y="2199904"/>
            <a:ext cx="1206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Sinus 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21491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3F01DE8-6628-394D-EF12-EA8731C2DCDC}"/>
              </a:ext>
            </a:extLst>
          </p:cNvPr>
          <p:cNvSpPr/>
          <p:nvPr/>
        </p:nvSpPr>
        <p:spPr>
          <a:xfrm>
            <a:off x="6001113" y="798749"/>
            <a:ext cx="5101087" cy="510108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098FE36-CBB7-4FB9-B05E-8CE9F0FDD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Le cercle trigonométrique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414243B-85E0-6D93-B8A6-9EFBB0025031}"/>
              </a:ext>
            </a:extLst>
          </p:cNvPr>
          <p:cNvSpPr/>
          <p:nvPr/>
        </p:nvSpPr>
        <p:spPr>
          <a:xfrm>
            <a:off x="8500029" y="3286303"/>
            <a:ext cx="114746" cy="11474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5145B07-ADA0-E6F3-8552-6FF68A7BF309}"/>
              </a:ext>
            </a:extLst>
          </p:cNvPr>
          <p:cNvCxnSpPr/>
          <p:nvPr/>
        </p:nvCxnSpPr>
        <p:spPr>
          <a:xfrm>
            <a:off x="8548776" y="720305"/>
            <a:ext cx="0" cy="601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24D6B99B-BC70-402B-AC47-CE120873B84A}"/>
              </a:ext>
            </a:extLst>
          </p:cNvPr>
          <p:cNvCxnSpPr>
            <a:cxnSpLocks/>
          </p:cNvCxnSpPr>
          <p:nvPr/>
        </p:nvCxnSpPr>
        <p:spPr>
          <a:xfrm rot="5400000">
            <a:off x="8548776" y="336688"/>
            <a:ext cx="0" cy="601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CDDECBBA-7BBA-97B9-78DD-130C1693540E}"/>
              </a:ext>
            </a:extLst>
          </p:cNvPr>
          <p:cNvCxnSpPr/>
          <p:nvPr/>
        </p:nvCxnSpPr>
        <p:spPr>
          <a:xfrm>
            <a:off x="11274725" y="3342735"/>
            <a:ext cx="4744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D18A2C0B-9EF8-7AC4-8FF1-7E5B5CBED8F0}"/>
              </a:ext>
            </a:extLst>
          </p:cNvPr>
          <p:cNvCxnSpPr>
            <a:cxnSpLocks/>
          </p:cNvCxnSpPr>
          <p:nvPr/>
        </p:nvCxnSpPr>
        <p:spPr>
          <a:xfrm rot="16200000">
            <a:off x="8309980" y="743306"/>
            <a:ext cx="4744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1DE5559-B635-D158-6127-157A68C6965E}"/>
                  </a:ext>
                </a:extLst>
              </p:cNvPr>
              <p:cNvSpPr txBox="1"/>
              <p:nvPr/>
            </p:nvSpPr>
            <p:spPr>
              <a:xfrm>
                <a:off x="11369920" y="2945187"/>
                <a:ext cx="5995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1DE5559-B635-D158-6127-157A68C696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9920" y="2945187"/>
                <a:ext cx="599536" cy="369332"/>
              </a:xfrm>
              <a:prstGeom prst="rect">
                <a:avLst/>
              </a:prstGeom>
              <a:blipFill>
                <a:blip r:embed="rId2"/>
                <a:stretch>
                  <a:fillRect t="-19672" r="-244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85ADF154-5021-B376-CCE1-B074409C3746}"/>
                  </a:ext>
                </a:extLst>
              </p:cNvPr>
              <p:cNvSpPr txBox="1"/>
              <p:nvPr/>
            </p:nvSpPr>
            <p:spPr>
              <a:xfrm>
                <a:off x="8123379" y="350244"/>
                <a:ext cx="5995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85ADF154-5021-B376-CCE1-B074409C37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3379" y="350244"/>
                <a:ext cx="599536" cy="369332"/>
              </a:xfrm>
              <a:prstGeom prst="rect">
                <a:avLst/>
              </a:prstGeom>
              <a:blipFill>
                <a:blip r:embed="rId3"/>
                <a:stretch>
                  <a:fillRect t="-19672" r="-23469"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9E49B410-FF18-5DE4-A140-E444DCF7263F}"/>
              </a:ext>
            </a:extLst>
          </p:cNvPr>
          <p:cNvCxnSpPr>
            <a:cxnSpLocks/>
          </p:cNvCxnSpPr>
          <p:nvPr/>
        </p:nvCxnSpPr>
        <p:spPr>
          <a:xfrm flipV="1">
            <a:off x="8557402" y="1523041"/>
            <a:ext cx="1794296" cy="182625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914F6514-43FA-24F5-1A6B-5CE216A954C1}"/>
              </a:ext>
            </a:extLst>
          </p:cNvPr>
          <p:cNvSpPr txBox="1"/>
          <p:nvPr/>
        </p:nvSpPr>
        <p:spPr>
          <a:xfrm rot="18856262">
            <a:off x="8660559" y="1991439"/>
            <a:ext cx="1654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Hypoténuse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F1B83EA8-EB93-CC39-47AA-C8357AEE2760}"/>
              </a:ext>
            </a:extLst>
          </p:cNvPr>
          <p:cNvCxnSpPr>
            <a:cxnSpLocks/>
          </p:cNvCxnSpPr>
          <p:nvPr/>
        </p:nvCxnSpPr>
        <p:spPr>
          <a:xfrm>
            <a:off x="8557402" y="3343899"/>
            <a:ext cx="179429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6AEE1182-4229-B749-5A53-EE547711DCFD}"/>
              </a:ext>
            </a:extLst>
          </p:cNvPr>
          <p:cNvSpPr txBox="1"/>
          <p:nvPr/>
        </p:nvSpPr>
        <p:spPr>
          <a:xfrm>
            <a:off x="8899077" y="3349292"/>
            <a:ext cx="1206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Cosinus 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endParaRPr lang="fr-FR" dirty="0"/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B0654F4D-62D1-FF54-95D1-1925213A8EDE}"/>
              </a:ext>
            </a:extLst>
          </p:cNvPr>
          <p:cNvSpPr/>
          <p:nvPr/>
        </p:nvSpPr>
        <p:spPr>
          <a:xfrm rot="541004">
            <a:off x="8211480" y="2775890"/>
            <a:ext cx="1067386" cy="911675"/>
          </a:xfrm>
          <a:prstGeom prst="arc">
            <a:avLst>
              <a:gd name="adj1" fmla="val 178407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0076460-4A53-02C4-933E-E6E985A520FF}"/>
              </a:ext>
            </a:extLst>
          </p:cNvPr>
          <p:cNvSpPr txBox="1"/>
          <p:nvPr/>
        </p:nvSpPr>
        <p:spPr>
          <a:xfrm>
            <a:off x="9244900" y="2805800"/>
            <a:ext cx="525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endParaRPr lang="fr-FR" dirty="0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5ADF4148-A1D6-E62A-87B0-62491AA981B0}"/>
              </a:ext>
            </a:extLst>
          </p:cNvPr>
          <p:cNvCxnSpPr>
            <a:cxnSpLocks/>
          </p:cNvCxnSpPr>
          <p:nvPr/>
        </p:nvCxnSpPr>
        <p:spPr>
          <a:xfrm>
            <a:off x="10351698" y="1532566"/>
            <a:ext cx="0" cy="181969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A57A0D36-0D89-697A-070A-83C459198A08}"/>
              </a:ext>
            </a:extLst>
          </p:cNvPr>
          <p:cNvSpPr txBox="1"/>
          <p:nvPr/>
        </p:nvSpPr>
        <p:spPr>
          <a:xfrm rot="16200000">
            <a:off x="9941516" y="2199904"/>
            <a:ext cx="1206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Sinus 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endParaRPr lang="fr-FR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77E5C7-E4B7-1656-7667-F2EE054C339D}"/>
              </a:ext>
            </a:extLst>
          </p:cNvPr>
          <p:cNvSpPr/>
          <p:nvPr/>
        </p:nvSpPr>
        <p:spPr>
          <a:xfrm>
            <a:off x="10129154" y="3118755"/>
            <a:ext cx="194869" cy="19486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93962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098FE36-CBB7-4FB9-B05E-8CE9F0FDD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fr-FR" sz="4400">
                <a:solidFill>
                  <a:schemeClr val="tx1"/>
                </a:solidFill>
              </a:rPr>
              <a:t>Les formules</a:t>
            </a:r>
          </a:p>
        </p:txBody>
      </p:sp>
      <p:pic>
        <p:nvPicPr>
          <p:cNvPr id="1026" name="Picture 2" descr="Cosinus — Wikipédia">
            <a:extLst>
              <a:ext uri="{FF2B5EF4-FFF2-40B4-BE49-F238E27FC236}">
                <a16:creationId xmlns:a16="http://schemas.microsoft.com/office/drawing/2014/main" id="{0CECD2F6-ED5E-46DF-9DE3-C6C70C0C739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888" y="237744"/>
            <a:ext cx="5646737" cy="4098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B4021E42-C6E3-4759-88C9-BFC63B6E64C4}"/>
                  </a:ext>
                </a:extLst>
              </p:cNvPr>
              <p:cNvSpPr txBox="1"/>
              <p:nvPr/>
            </p:nvSpPr>
            <p:spPr>
              <a:xfrm>
                <a:off x="5647037" y="4786184"/>
                <a:ext cx="6139519" cy="9694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fr-FR" sz="4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400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fr-FR" sz="400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fr-FR" sz="40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ô</m:t>
                        </m:r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é </m:t>
                        </m:r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𝑎𝑑𝑗𝑎𝑐𝑒𝑛𝑡</m:t>
                        </m:r>
                      </m:num>
                      <m:den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h𝑦𝑝𝑜𝑡</m:t>
                        </m:r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é</m:t>
                        </m:r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𝑛𝑢𝑠𝑒</m:t>
                        </m:r>
                      </m:den>
                    </m:f>
                  </m:oMath>
                </a14:m>
                <a:r>
                  <a:rPr lang="fr-FR" sz="4000" dirty="0"/>
                  <a:t>=</a:t>
                </a:r>
                <a:r>
                  <a:rPr lang="fr-FR" sz="40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fr-FR" sz="4000" i="1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fr-FR" sz="4000" i="1" dirty="0">
                    <a:latin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𝐴𝐵</m:t>
                        </m:r>
                      </m:num>
                      <m:den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𝐴𝐶</m:t>
                        </m:r>
                      </m:den>
                    </m:f>
                  </m:oMath>
                </a14:m>
                <a:endParaRPr lang="fr-FR" sz="4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B4021E42-C6E3-4759-88C9-BFC63B6E64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7037" y="4786184"/>
                <a:ext cx="6139519" cy="969433"/>
              </a:xfrm>
              <a:prstGeom prst="rect">
                <a:avLst/>
              </a:prstGeom>
              <a:blipFill>
                <a:blip r:embed="rId3"/>
                <a:stretch>
                  <a:fillRect t="-1258" b="-943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4C3C723D-869A-4C46-9C50-AD6566BBE995}"/>
                  </a:ext>
                </a:extLst>
              </p:cNvPr>
              <p:cNvSpPr txBox="1"/>
              <p:nvPr/>
            </p:nvSpPr>
            <p:spPr>
              <a:xfrm>
                <a:off x="7203233" y="3013483"/>
                <a:ext cx="681134" cy="58477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smtClean="0"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4C3C723D-869A-4C46-9C50-AD6566BBE9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3233" y="3013483"/>
                <a:ext cx="681134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36336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osinus — Wikipédia">
            <a:extLst>
              <a:ext uri="{FF2B5EF4-FFF2-40B4-BE49-F238E27FC236}">
                <a16:creationId xmlns:a16="http://schemas.microsoft.com/office/drawing/2014/main" id="{225F69D8-6A08-4CD6-A8B5-B4E5F33CA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888" y="237744"/>
            <a:ext cx="5646737" cy="4098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098FE36-CBB7-4FB9-B05E-8CE9F0FDD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fr-FR" sz="4400">
                <a:solidFill>
                  <a:schemeClr val="tx1"/>
                </a:solidFill>
              </a:rPr>
              <a:t>Les formules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BE57150-A689-4AB7-883E-E3F840559A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9888" y="237744"/>
            <a:ext cx="5645385" cy="4096867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0CECD2F6-ED5E-46DF-9DE3-C6C70C0C739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3" t="8841" r="4892" b="10011"/>
          <a:stretch/>
        </p:blipFill>
        <p:spPr bwMode="auto">
          <a:xfrm>
            <a:off x="5729405" y="591807"/>
            <a:ext cx="5086350" cy="332594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B4021E42-C6E3-4759-88C9-BFC63B6E64C4}"/>
                  </a:ext>
                </a:extLst>
              </p:cNvPr>
              <p:cNvSpPr txBox="1"/>
              <p:nvPr/>
            </p:nvSpPr>
            <p:spPr>
              <a:xfrm>
                <a:off x="5647037" y="4786184"/>
                <a:ext cx="6139519" cy="9694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fr-FR" sz="4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40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fr-FR" sz="400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fr-FR" sz="40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ô</m:t>
                        </m:r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é </m:t>
                        </m:r>
                        <m:r>
                          <a:rPr lang="fr-FR" sz="4000" b="0" i="1" smtClean="0">
                            <a:latin typeface="Cambria Math" panose="02040503050406030204" pitchFamily="18" charset="0"/>
                          </a:rPr>
                          <m:t>𝑜𝑝𝑝𝑜𝑠</m:t>
                        </m:r>
                        <m:r>
                          <a:rPr lang="fr-FR" sz="4000" b="0" i="1" smtClean="0">
                            <a:latin typeface="Cambria Math" panose="02040503050406030204" pitchFamily="18" charset="0"/>
                          </a:rPr>
                          <m:t>é</m:t>
                        </m:r>
                      </m:num>
                      <m:den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h𝑦𝑝𝑜𝑡</m:t>
                        </m:r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é</m:t>
                        </m:r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𝑛𝑢𝑠𝑒</m:t>
                        </m:r>
                      </m:den>
                    </m:f>
                  </m:oMath>
                </a14:m>
                <a:r>
                  <a:rPr lang="fr-FR" sz="4000" dirty="0"/>
                  <a:t>=</a:t>
                </a:r>
                <a:r>
                  <a:rPr lang="fr-FR" sz="40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𝑜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fr-FR" sz="4000" i="1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fr-FR" sz="4000" i="1" dirty="0">
                    <a:latin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𝐵𝐶</m:t>
                        </m:r>
                      </m:num>
                      <m:den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𝐴𝐶</m:t>
                        </m:r>
                      </m:den>
                    </m:f>
                  </m:oMath>
                </a14:m>
                <a:endParaRPr lang="fr-FR" sz="4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B4021E42-C6E3-4759-88C9-BFC63B6E64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7037" y="4786184"/>
                <a:ext cx="6139519" cy="969433"/>
              </a:xfrm>
              <a:prstGeom prst="rect">
                <a:avLst/>
              </a:prstGeom>
              <a:blipFill>
                <a:blip r:embed="rId5"/>
                <a:stretch>
                  <a:fillRect t="-1258" b="-943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76364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3F01DE8-6628-394D-EF12-EA8731C2DCDC}"/>
              </a:ext>
            </a:extLst>
          </p:cNvPr>
          <p:cNvSpPr/>
          <p:nvPr/>
        </p:nvSpPr>
        <p:spPr>
          <a:xfrm>
            <a:off x="6001113" y="798749"/>
            <a:ext cx="5101087" cy="510108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098FE36-CBB7-4FB9-B05E-8CE9F0FDD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Le cercle trigonométrique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414243B-85E0-6D93-B8A6-9EFBB0025031}"/>
              </a:ext>
            </a:extLst>
          </p:cNvPr>
          <p:cNvSpPr/>
          <p:nvPr/>
        </p:nvSpPr>
        <p:spPr>
          <a:xfrm>
            <a:off x="8500029" y="3286303"/>
            <a:ext cx="114746" cy="11474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5145B07-ADA0-E6F3-8552-6FF68A7BF309}"/>
              </a:ext>
            </a:extLst>
          </p:cNvPr>
          <p:cNvCxnSpPr/>
          <p:nvPr/>
        </p:nvCxnSpPr>
        <p:spPr>
          <a:xfrm>
            <a:off x="8548776" y="720305"/>
            <a:ext cx="0" cy="601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24D6B99B-BC70-402B-AC47-CE120873B84A}"/>
              </a:ext>
            </a:extLst>
          </p:cNvPr>
          <p:cNvCxnSpPr>
            <a:cxnSpLocks/>
          </p:cNvCxnSpPr>
          <p:nvPr/>
        </p:nvCxnSpPr>
        <p:spPr>
          <a:xfrm rot="5400000">
            <a:off x="8548776" y="336688"/>
            <a:ext cx="0" cy="601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CDDECBBA-7BBA-97B9-78DD-130C1693540E}"/>
              </a:ext>
            </a:extLst>
          </p:cNvPr>
          <p:cNvCxnSpPr/>
          <p:nvPr/>
        </p:nvCxnSpPr>
        <p:spPr>
          <a:xfrm>
            <a:off x="11274725" y="3342735"/>
            <a:ext cx="4744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D18A2C0B-9EF8-7AC4-8FF1-7E5B5CBED8F0}"/>
              </a:ext>
            </a:extLst>
          </p:cNvPr>
          <p:cNvCxnSpPr>
            <a:cxnSpLocks/>
          </p:cNvCxnSpPr>
          <p:nvPr/>
        </p:nvCxnSpPr>
        <p:spPr>
          <a:xfrm rot="16200000">
            <a:off x="8309980" y="743306"/>
            <a:ext cx="4744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1DE5559-B635-D158-6127-157A68C6965E}"/>
                  </a:ext>
                </a:extLst>
              </p:cNvPr>
              <p:cNvSpPr txBox="1"/>
              <p:nvPr/>
            </p:nvSpPr>
            <p:spPr>
              <a:xfrm>
                <a:off x="11369920" y="2945187"/>
                <a:ext cx="5995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1DE5559-B635-D158-6127-157A68C696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9920" y="2945187"/>
                <a:ext cx="599536" cy="369332"/>
              </a:xfrm>
              <a:prstGeom prst="rect">
                <a:avLst/>
              </a:prstGeom>
              <a:blipFill>
                <a:blip r:embed="rId2"/>
                <a:stretch>
                  <a:fillRect t="-19672" r="-244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85ADF154-5021-B376-CCE1-B074409C3746}"/>
                  </a:ext>
                </a:extLst>
              </p:cNvPr>
              <p:cNvSpPr txBox="1"/>
              <p:nvPr/>
            </p:nvSpPr>
            <p:spPr>
              <a:xfrm>
                <a:off x="8123379" y="350244"/>
                <a:ext cx="5995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85ADF154-5021-B376-CCE1-B074409C37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3379" y="350244"/>
                <a:ext cx="599536" cy="369332"/>
              </a:xfrm>
              <a:prstGeom prst="rect">
                <a:avLst/>
              </a:prstGeom>
              <a:blipFill>
                <a:blip r:embed="rId3"/>
                <a:stretch>
                  <a:fillRect t="-19672" r="-23469"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9E49B410-FF18-5DE4-A140-E444DCF7263F}"/>
              </a:ext>
            </a:extLst>
          </p:cNvPr>
          <p:cNvCxnSpPr>
            <a:cxnSpLocks/>
          </p:cNvCxnSpPr>
          <p:nvPr/>
        </p:nvCxnSpPr>
        <p:spPr>
          <a:xfrm flipV="1">
            <a:off x="8557402" y="1523041"/>
            <a:ext cx="1794296" cy="182625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914F6514-43FA-24F5-1A6B-5CE216A954C1}"/>
              </a:ext>
            </a:extLst>
          </p:cNvPr>
          <p:cNvSpPr txBox="1"/>
          <p:nvPr/>
        </p:nvSpPr>
        <p:spPr>
          <a:xfrm rot="18856262">
            <a:off x="8660559" y="1991439"/>
            <a:ext cx="1654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Hypoténuse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F1B83EA8-EB93-CC39-47AA-C8357AEE2760}"/>
              </a:ext>
            </a:extLst>
          </p:cNvPr>
          <p:cNvCxnSpPr>
            <a:cxnSpLocks/>
          </p:cNvCxnSpPr>
          <p:nvPr/>
        </p:nvCxnSpPr>
        <p:spPr>
          <a:xfrm>
            <a:off x="8557402" y="3343899"/>
            <a:ext cx="179429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6AEE1182-4229-B749-5A53-EE547711DCFD}"/>
              </a:ext>
            </a:extLst>
          </p:cNvPr>
          <p:cNvSpPr txBox="1"/>
          <p:nvPr/>
        </p:nvSpPr>
        <p:spPr>
          <a:xfrm>
            <a:off x="8899077" y="3349292"/>
            <a:ext cx="1206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Cosinus 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endParaRPr lang="fr-FR" dirty="0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5ADF4148-A1D6-E62A-87B0-62491AA981B0}"/>
              </a:ext>
            </a:extLst>
          </p:cNvPr>
          <p:cNvCxnSpPr>
            <a:cxnSpLocks/>
          </p:cNvCxnSpPr>
          <p:nvPr/>
        </p:nvCxnSpPr>
        <p:spPr>
          <a:xfrm>
            <a:off x="10351698" y="1532566"/>
            <a:ext cx="0" cy="181969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A57A0D36-0D89-697A-070A-83C459198A08}"/>
              </a:ext>
            </a:extLst>
          </p:cNvPr>
          <p:cNvSpPr txBox="1"/>
          <p:nvPr/>
        </p:nvSpPr>
        <p:spPr>
          <a:xfrm rot="16200000">
            <a:off x="9941516" y="2199904"/>
            <a:ext cx="1206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Sinus 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endParaRPr lang="fr-FR" dirty="0"/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683C887E-C377-FC7D-2A63-24B60071A18F}"/>
              </a:ext>
            </a:extLst>
          </p:cNvPr>
          <p:cNvCxnSpPr/>
          <p:nvPr/>
        </p:nvCxnSpPr>
        <p:spPr>
          <a:xfrm>
            <a:off x="11111725" y="350244"/>
            <a:ext cx="0" cy="62029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Arc 25">
            <a:extLst>
              <a:ext uri="{FF2B5EF4-FFF2-40B4-BE49-F238E27FC236}">
                <a16:creationId xmlns:a16="http://schemas.microsoft.com/office/drawing/2014/main" id="{86512656-6121-409F-9D0F-B7A5C58DF26B}"/>
              </a:ext>
            </a:extLst>
          </p:cNvPr>
          <p:cNvSpPr/>
          <p:nvPr/>
        </p:nvSpPr>
        <p:spPr>
          <a:xfrm rot="541004">
            <a:off x="8211480" y="2775890"/>
            <a:ext cx="1067386" cy="911675"/>
          </a:xfrm>
          <a:prstGeom prst="arc">
            <a:avLst>
              <a:gd name="adj1" fmla="val 178407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E0BB842D-B822-4C9A-6957-4A2A38B196A1}"/>
              </a:ext>
            </a:extLst>
          </p:cNvPr>
          <p:cNvSpPr txBox="1"/>
          <p:nvPr/>
        </p:nvSpPr>
        <p:spPr>
          <a:xfrm>
            <a:off x="9244900" y="2805800"/>
            <a:ext cx="525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endParaRPr lang="fr-FR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2553C41-5BA0-DB22-A5F7-E6D7418A5C62}"/>
              </a:ext>
            </a:extLst>
          </p:cNvPr>
          <p:cNvSpPr/>
          <p:nvPr/>
        </p:nvSpPr>
        <p:spPr>
          <a:xfrm>
            <a:off x="10129154" y="3118755"/>
            <a:ext cx="194869" cy="19486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09592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3F01DE8-6628-394D-EF12-EA8731C2DCDC}"/>
              </a:ext>
            </a:extLst>
          </p:cNvPr>
          <p:cNvSpPr/>
          <p:nvPr/>
        </p:nvSpPr>
        <p:spPr>
          <a:xfrm>
            <a:off x="6001113" y="798749"/>
            <a:ext cx="5101087" cy="510108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098FE36-CBB7-4FB9-B05E-8CE9F0FDD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Le cercle trigonométrique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414243B-85E0-6D93-B8A6-9EFBB0025031}"/>
              </a:ext>
            </a:extLst>
          </p:cNvPr>
          <p:cNvSpPr/>
          <p:nvPr/>
        </p:nvSpPr>
        <p:spPr>
          <a:xfrm>
            <a:off x="8500029" y="3286303"/>
            <a:ext cx="114746" cy="11474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5145B07-ADA0-E6F3-8552-6FF68A7BF309}"/>
              </a:ext>
            </a:extLst>
          </p:cNvPr>
          <p:cNvCxnSpPr/>
          <p:nvPr/>
        </p:nvCxnSpPr>
        <p:spPr>
          <a:xfrm>
            <a:off x="8548776" y="720305"/>
            <a:ext cx="0" cy="601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24D6B99B-BC70-402B-AC47-CE120873B84A}"/>
              </a:ext>
            </a:extLst>
          </p:cNvPr>
          <p:cNvCxnSpPr>
            <a:cxnSpLocks/>
          </p:cNvCxnSpPr>
          <p:nvPr/>
        </p:nvCxnSpPr>
        <p:spPr>
          <a:xfrm rot="5400000">
            <a:off x="8548776" y="336688"/>
            <a:ext cx="0" cy="601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CDDECBBA-7BBA-97B9-78DD-130C1693540E}"/>
              </a:ext>
            </a:extLst>
          </p:cNvPr>
          <p:cNvCxnSpPr/>
          <p:nvPr/>
        </p:nvCxnSpPr>
        <p:spPr>
          <a:xfrm>
            <a:off x="11274725" y="3342735"/>
            <a:ext cx="4744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D18A2C0B-9EF8-7AC4-8FF1-7E5B5CBED8F0}"/>
              </a:ext>
            </a:extLst>
          </p:cNvPr>
          <p:cNvCxnSpPr>
            <a:cxnSpLocks/>
          </p:cNvCxnSpPr>
          <p:nvPr/>
        </p:nvCxnSpPr>
        <p:spPr>
          <a:xfrm rot="16200000">
            <a:off x="8309980" y="743306"/>
            <a:ext cx="4744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1DE5559-B635-D158-6127-157A68C6965E}"/>
                  </a:ext>
                </a:extLst>
              </p:cNvPr>
              <p:cNvSpPr txBox="1"/>
              <p:nvPr/>
            </p:nvSpPr>
            <p:spPr>
              <a:xfrm>
                <a:off x="11369920" y="2945187"/>
                <a:ext cx="5995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1DE5559-B635-D158-6127-157A68C696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9920" y="2945187"/>
                <a:ext cx="599536" cy="369332"/>
              </a:xfrm>
              <a:prstGeom prst="rect">
                <a:avLst/>
              </a:prstGeom>
              <a:blipFill>
                <a:blip r:embed="rId2"/>
                <a:stretch>
                  <a:fillRect t="-19672" r="-244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85ADF154-5021-B376-CCE1-B074409C3746}"/>
                  </a:ext>
                </a:extLst>
              </p:cNvPr>
              <p:cNvSpPr txBox="1"/>
              <p:nvPr/>
            </p:nvSpPr>
            <p:spPr>
              <a:xfrm>
                <a:off x="8123379" y="350244"/>
                <a:ext cx="5995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85ADF154-5021-B376-CCE1-B074409C37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3379" y="350244"/>
                <a:ext cx="599536" cy="369332"/>
              </a:xfrm>
              <a:prstGeom prst="rect">
                <a:avLst/>
              </a:prstGeom>
              <a:blipFill>
                <a:blip r:embed="rId3"/>
                <a:stretch>
                  <a:fillRect t="-19672" r="-23469"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9E49B410-FF18-5DE4-A140-E444DCF7263F}"/>
              </a:ext>
            </a:extLst>
          </p:cNvPr>
          <p:cNvCxnSpPr>
            <a:cxnSpLocks/>
          </p:cNvCxnSpPr>
          <p:nvPr/>
        </p:nvCxnSpPr>
        <p:spPr>
          <a:xfrm flipV="1">
            <a:off x="8557402" y="749478"/>
            <a:ext cx="2554323" cy="259981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914F6514-43FA-24F5-1A6B-5CE216A954C1}"/>
              </a:ext>
            </a:extLst>
          </p:cNvPr>
          <p:cNvSpPr txBox="1"/>
          <p:nvPr/>
        </p:nvSpPr>
        <p:spPr>
          <a:xfrm rot="18856262">
            <a:off x="8660559" y="1991439"/>
            <a:ext cx="1654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Hypoténuse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F1B83EA8-EB93-CC39-47AA-C8357AEE2760}"/>
              </a:ext>
            </a:extLst>
          </p:cNvPr>
          <p:cNvCxnSpPr>
            <a:cxnSpLocks/>
          </p:cNvCxnSpPr>
          <p:nvPr/>
        </p:nvCxnSpPr>
        <p:spPr>
          <a:xfrm>
            <a:off x="8557402" y="3343899"/>
            <a:ext cx="179429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6AEE1182-4229-B749-5A53-EE547711DCFD}"/>
              </a:ext>
            </a:extLst>
          </p:cNvPr>
          <p:cNvSpPr txBox="1"/>
          <p:nvPr/>
        </p:nvSpPr>
        <p:spPr>
          <a:xfrm>
            <a:off x="8899077" y="3349292"/>
            <a:ext cx="1206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Cosinus 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endParaRPr lang="fr-FR" dirty="0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5ADF4148-A1D6-E62A-87B0-62491AA981B0}"/>
              </a:ext>
            </a:extLst>
          </p:cNvPr>
          <p:cNvCxnSpPr>
            <a:cxnSpLocks/>
          </p:cNvCxnSpPr>
          <p:nvPr/>
        </p:nvCxnSpPr>
        <p:spPr>
          <a:xfrm>
            <a:off x="10351698" y="1532566"/>
            <a:ext cx="0" cy="181969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A57A0D36-0D89-697A-070A-83C459198A08}"/>
              </a:ext>
            </a:extLst>
          </p:cNvPr>
          <p:cNvSpPr txBox="1"/>
          <p:nvPr/>
        </p:nvSpPr>
        <p:spPr>
          <a:xfrm rot="16200000">
            <a:off x="9941516" y="2199904"/>
            <a:ext cx="1206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Sinus 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endParaRPr lang="fr-FR" dirty="0"/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683C887E-C377-FC7D-2A63-24B60071A18F}"/>
              </a:ext>
            </a:extLst>
          </p:cNvPr>
          <p:cNvCxnSpPr/>
          <p:nvPr/>
        </p:nvCxnSpPr>
        <p:spPr>
          <a:xfrm>
            <a:off x="11111725" y="350244"/>
            <a:ext cx="0" cy="62029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9CEE31B4-230F-D481-F52D-8BEFA1B88CCD}"/>
              </a:ext>
            </a:extLst>
          </p:cNvPr>
          <p:cNvCxnSpPr>
            <a:cxnSpLocks/>
          </p:cNvCxnSpPr>
          <p:nvPr/>
        </p:nvCxnSpPr>
        <p:spPr>
          <a:xfrm>
            <a:off x="11102200" y="749478"/>
            <a:ext cx="0" cy="2602782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80A59ADC-B444-D5A6-0756-9E1D4B4C3BBB}"/>
              </a:ext>
            </a:extLst>
          </p:cNvPr>
          <p:cNvSpPr txBox="1"/>
          <p:nvPr/>
        </p:nvSpPr>
        <p:spPr>
          <a:xfrm rot="16200000">
            <a:off x="10507630" y="1806163"/>
            <a:ext cx="155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Tangente 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endParaRPr lang="fr-FR" dirty="0"/>
          </a:p>
        </p:txBody>
      </p:sp>
      <p:sp>
        <p:nvSpPr>
          <p:cNvPr id="27" name="Arc 26">
            <a:extLst>
              <a:ext uri="{FF2B5EF4-FFF2-40B4-BE49-F238E27FC236}">
                <a16:creationId xmlns:a16="http://schemas.microsoft.com/office/drawing/2014/main" id="{28E611F2-01C8-92ED-A793-7E948CEFE5C7}"/>
              </a:ext>
            </a:extLst>
          </p:cNvPr>
          <p:cNvSpPr/>
          <p:nvPr/>
        </p:nvSpPr>
        <p:spPr>
          <a:xfrm rot="541004">
            <a:off x="8211480" y="2775890"/>
            <a:ext cx="1067386" cy="911675"/>
          </a:xfrm>
          <a:prstGeom prst="arc">
            <a:avLst>
              <a:gd name="adj1" fmla="val 178407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F4DFDE68-269A-088C-EC2B-C26570B08A59}"/>
              </a:ext>
            </a:extLst>
          </p:cNvPr>
          <p:cNvSpPr txBox="1"/>
          <p:nvPr/>
        </p:nvSpPr>
        <p:spPr>
          <a:xfrm>
            <a:off x="9244900" y="2805800"/>
            <a:ext cx="525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endParaRPr lang="fr-FR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8E08FE9-36A7-1C14-27F2-DC950382CD67}"/>
              </a:ext>
            </a:extLst>
          </p:cNvPr>
          <p:cNvSpPr/>
          <p:nvPr/>
        </p:nvSpPr>
        <p:spPr>
          <a:xfrm>
            <a:off x="10129154" y="3118755"/>
            <a:ext cx="194869" cy="19486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50048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osinus — Wikipédia">
            <a:extLst>
              <a:ext uri="{FF2B5EF4-FFF2-40B4-BE49-F238E27FC236}">
                <a16:creationId xmlns:a16="http://schemas.microsoft.com/office/drawing/2014/main" id="{225F69D8-6A08-4CD6-A8B5-B4E5F33CA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888" y="237744"/>
            <a:ext cx="5646737" cy="4098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098FE36-CBB7-4FB9-B05E-8CE9F0FDD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fr-FR" sz="4400">
                <a:solidFill>
                  <a:schemeClr val="tx1"/>
                </a:solidFill>
              </a:rPr>
              <a:t>Les formules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BE57150-A689-4AB7-883E-E3F840559A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9888" y="237744"/>
            <a:ext cx="5645385" cy="4096867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0CECD2F6-ED5E-46DF-9DE3-C6C70C0C739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1" t="4955" r="5215" b="9898"/>
          <a:stretch/>
        </p:blipFill>
        <p:spPr bwMode="auto">
          <a:xfrm>
            <a:off x="5728996" y="466344"/>
            <a:ext cx="5075853" cy="346501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B4021E42-C6E3-4759-88C9-BFC63B6E64C4}"/>
                  </a:ext>
                </a:extLst>
              </p:cNvPr>
              <p:cNvSpPr txBox="1"/>
              <p:nvPr/>
            </p:nvSpPr>
            <p:spPr>
              <a:xfrm>
                <a:off x="5647037" y="4786184"/>
                <a:ext cx="6139519" cy="9703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fr-FR" sz="40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sz="4000" b="0" i="0" smtClean="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fr-FR" sz="4000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fr-FR" sz="40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ô</m:t>
                        </m:r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é </m:t>
                        </m:r>
                        <m:r>
                          <a:rPr lang="fr-FR" sz="4000" b="0" i="1" smtClean="0">
                            <a:latin typeface="Cambria Math" panose="02040503050406030204" pitchFamily="18" charset="0"/>
                          </a:rPr>
                          <m:t>𝑜𝑝𝑝𝑜𝑠</m:t>
                        </m:r>
                        <m:r>
                          <a:rPr lang="fr-FR" sz="4000" b="0" i="1" smtClean="0">
                            <a:latin typeface="Cambria Math" panose="02040503050406030204" pitchFamily="18" charset="0"/>
                          </a:rPr>
                          <m:t>é</m:t>
                        </m:r>
                      </m:num>
                      <m:den>
                        <m:r>
                          <a:rPr lang="fr-FR" sz="40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fr-FR" sz="4000" b="0" i="1" smtClean="0">
                            <a:latin typeface="Cambria Math" panose="02040503050406030204" pitchFamily="18" charset="0"/>
                          </a:rPr>
                          <m:t>ô</m:t>
                        </m:r>
                        <m:r>
                          <a:rPr lang="fr-FR" sz="40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fr-FR" sz="4000" b="0" i="1" smtClean="0">
                            <a:latin typeface="Cambria Math" panose="02040503050406030204" pitchFamily="18" charset="0"/>
                          </a:rPr>
                          <m:t>é </m:t>
                        </m:r>
                        <m:r>
                          <a:rPr lang="fr-FR" sz="4000" b="0" i="1" smtClean="0">
                            <a:latin typeface="Cambria Math" panose="02040503050406030204" pitchFamily="18" charset="0"/>
                          </a:rPr>
                          <m:t>𝑎𝑑𝑗𝑎𝑐𝑒𝑛𝑡</m:t>
                        </m:r>
                      </m:den>
                    </m:f>
                  </m:oMath>
                </a14:m>
                <a:r>
                  <a:rPr lang="fr-FR" sz="4000" dirty="0"/>
                  <a:t>=</a:t>
                </a:r>
                <a:r>
                  <a:rPr lang="fr-FR" sz="40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𝑜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fr-FR" sz="4000" i="1">
                            <a:latin typeface="Cambria Math" panose="02040503050406030204" pitchFamily="18" charset="0"/>
                          </a:rPr>
                          <m:t>a</m:t>
                        </m:r>
                      </m:den>
                    </m:f>
                  </m:oMath>
                </a14:m>
                <a:r>
                  <a:rPr lang="fr-FR" sz="4000" i="1" dirty="0">
                    <a:latin typeface="Cambria Math" panose="020405030504060302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𝐵𝐶</m:t>
                        </m:r>
                      </m:num>
                      <m:den>
                        <m:r>
                          <a:rPr lang="fr-FR" sz="4000" i="1">
                            <a:latin typeface="Cambria Math" panose="02040503050406030204" pitchFamily="18" charset="0"/>
                          </a:rPr>
                          <m:t>𝐴𝐵</m:t>
                        </m:r>
                      </m:den>
                    </m:f>
                  </m:oMath>
                </a14:m>
                <a:endParaRPr lang="fr-FR" sz="4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B4021E42-C6E3-4759-88C9-BFC63B6E64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7037" y="4786184"/>
                <a:ext cx="6139519" cy="970330"/>
              </a:xfrm>
              <a:prstGeom prst="rect">
                <a:avLst/>
              </a:prstGeom>
              <a:blipFill>
                <a:blip r:embed="rId5"/>
                <a:stretch>
                  <a:fillRect t="-1258" b="-943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Image 5">
            <a:extLst>
              <a:ext uri="{FF2B5EF4-FFF2-40B4-BE49-F238E27FC236}">
                <a16:creationId xmlns:a16="http://schemas.microsoft.com/office/drawing/2014/main" id="{B067CFBD-9E97-4EED-8ED0-E0EEA0B32C3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57042" y="3112221"/>
            <a:ext cx="514422" cy="57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0002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CE1AEA-C356-4E33-A2BC-6090F04E1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Résumé</a:t>
            </a:r>
          </a:p>
        </p:txBody>
      </p:sp>
      <p:pic>
        <p:nvPicPr>
          <p:cNvPr id="3074" name="Picture 2" descr="Nom Cotes Triangle Rectangle Trigo - Triangle Rectangle Nom Des Cotes  Clipart - Large Size Png Image - PikPng">
            <a:extLst>
              <a:ext uri="{FF2B5EF4-FFF2-40B4-BE49-F238E27FC236}">
                <a16:creationId xmlns:a16="http://schemas.microsoft.com/office/drawing/2014/main" id="{EA23316D-87C1-42B5-8E9F-5451715AD93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651"/>
          <a:stretch/>
        </p:blipFill>
        <p:spPr bwMode="auto">
          <a:xfrm>
            <a:off x="5045626" y="835303"/>
            <a:ext cx="5950361" cy="1371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8470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CE1AEA-C356-4E33-A2BC-6090F04E1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Résumé</a:t>
            </a:r>
          </a:p>
        </p:txBody>
      </p:sp>
      <p:pic>
        <p:nvPicPr>
          <p:cNvPr id="3074" name="Picture 2" descr="Nom Cotes Triangle Rectangle Trigo - Triangle Rectangle Nom Des Cotes  Clipart - Large Size Png Image - PikPng">
            <a:extLst>
              <a:ext uri="{FF2B5EF4-FFF2-40B4-BE49-F238E27FC236}">
                <a16:creationId xmlns:a16="http://schemas.microsoft.com/office/drawing/2014/main" id="{EA23316D-87C1-42B5-8E9F-5451715AD93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4871"/>
          <a:stretch/>
        </p:blipFill>
        <p:spPr bwMode="auto">
          <a:xfrm>
            <a:off x="5045626" y="835303"/>
            <a:ext cx="6240212" cy="27241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89952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80000"/>
                <a:shade val="100000"/>
                <a:satMod val="300000"/>
              </a:schemeClr>
            </a:gs>
            <a:gs pos="100000">
              <a:schemeClr val="bg1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567BE51-9F89-4267-ABAF-333FD5267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chemeClr val="tx1"/>
                </a:solidFill>
              </a:rPr>
              <a:t>Le cercle trigonométrique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905A6888-0820-425E-B602-A392A23CD0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35591" y="508674"/>
            <a:ext cx="7621391" cy="5796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5843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CE1AEA-C356-4E33-A2BC-6090F04E1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Résumé</a:t>
            </a:r>
          </a:p>
        </p:txBody>
      </p:sp>
      <p:pic>
        <p:nvPicPr>
          <p:cNvPr id="3074" name="Picture 2" descr="Nom Cotes Triangle Rectangle Trigo - Triangle Rectangle Nom Des Cotes  Clipart - Large Size Png Image - PikPng">
            <a:extLst>
              <a:ext uri="{FF2B5EF4-FFF2-40B4-BE49-F238E27FC236}">
                <a16:creationId xmlns:a16="http://schemas.microsoft.com/office/drawing/2014/main" id="{EA23316D-87C1-42B5-8E9F-5451715AD93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3764"/>
          <a:stretch/>
        </p:blipFill>
        <p:spPr bwMode="auto">
          <a:xfrm>
            <a:off x="5045626" y="835303"/>
            <a:ext cx="6174309" cy="27241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8180688B-D4DC-4723-9D62-0376A7F2595A}"/>
                  </a:ext>
                </a:extLst>
              </p:cNvPr>
              <p:cNvSpPr txBox="1"/>
              <p:nvPr/>
            </p:nvSpPr>
            <p:spPr>
              <a:xfrm>
                <a:off x="646413" y="2123388"/>
                <a:ext cx="3011188" cy="11564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4000" i="1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sz="4000" i="1">
                              <a:latin typeface="Cambria Math" panose="02040503050406030204" pitchFamily="18" charset="0"/>
                            </a:rPr>
                            <m:t>β</m:t>
                          </m:r>
                        </m:e>
                      </m:func>
                      <m:r>
                        <a:rPr lang="fr-FR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</m:oMath>
                  </m:oMathPara>
                </a14:m>
                <a:endParaRPr lang="fr-FR" sz="4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8180688B-D4DC-4723-9D62-0376A7F259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413" y="2123388"/>
                <a:ext cx="3011188" cy="11564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6385129-EF30-4CEE-BF5C-54530A62E38C}"/>
                  </a:ext>
                </a:extLst>
              </p:cNvPr>
              <p:cNvSpPr txBox="1"/>
              <p:nvPr/>
            </p:nvSpPr>
            <p:spPr>
              <a:xfrm>
                <a:off x="5663464" y="3885513"/>
                <a:ext cx="3011188" cy="11564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4000" i="1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l-GR" sz="40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</m:func>
                      <m:r>
                        <a:rPr lang="fr-FR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𝐴𝐶</m:t>
                          </m:r>
                        </m:num>
                        <m:den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</m:oMath>
                  </m:oMathPara>
                </a14:m>
                <a:endParaRPr lang="fr-FR" sz="4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6385129-EF30-4CEE-BF5C-54530A62E3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464" y="3885513"/>
                <a:ext cx="3011188" cy="11564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20845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CE1AEA-C356-4E33-A2BC-6090F04E1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Résumé</a:t>
            </a:r>
          </a:p>
        </p:txBody>
      </p:sp>
      <p:pic>
        <p:nvPicPr>
          <p:cNvPr id="3074" name="Picture 2" descr="Nom Cotes Triangle Rectangle Trigo - Triangle Rectangle Nom Des Cotes  Clipart - Large Size Png Image - PikPng">
            <a:extLst>
              <a:ext uri="{FF2B5EF4-FFF2-40B4-BE49-F238E27FC236}">
                <a16:creationId xmlns:a16="http://schemas.microsoft.com/office/drawing/2014/main" id="{EA23316D-87C1-42B5-8E9F-5451715AD93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903"/>
          <a:stretch/>
        </p:blipFill>
        <p:spPr bwMode="auto">
          <a:xfrm>
            <a:off x="5045626" y="835303"/>
            <a:ext cx="6182547" cy="27241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8180688B-D4DC-4723-9D62-0376A7F2595A}"/>
                  </a:ext>
                </a:extLst>
              </p:cNvPr>
              <p:cNvSpPr txBox="1"/>
              <p:nvPr/>
            </p:nvSpPr>
            <p:spPr>
              <a:xfrm>
                <a:off x="646413" y="2123388"/>
                <a:ext cx="3011188" cy="11564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4000" i="1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sz="4000" i="1">
                              <a:latin typeface="Cambria Math" panose="02040503050406030204" pitchFamily="18" charset="0"/>
                            </a:rPr>
                            <m:t>β</m:t>
                          </m:r>
                        </m:e>
                      </m:func>
                      <m:r>
                        <a:rPr lang="fr-FR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</m:oMath>
                  </m:oMathPara>
                </a14:m>
                <a:endParaRPr lang="fr-FR" sz="4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8180688B-D4DC-4723-9D62-0376A7F259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413" y="2123388"/>
                <a:ext cx="3011188" cy="11564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F4603EC-8017-48DB-BEED-5EC877F211A4}"/>
                  </a:ext>
                </a:extLst>
              </p:cNvPr>
              <p:cNvSpPr txBox="1"/>
              <p:nvPr/>
            </p:nvSpPr>
            <p:spPr>
              <a:xfrm>
                <a:off x="646413" y="3658418"/>
                <a:ext cx="3011188" cy="11564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4000" i="1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sz="4000" i="1">
                              <a:latin typeface="Cambria Math" panose="02040503050406030204" pitchFamily="18" charset="0"/>
                            </a:rPr>
                            <m:t>β</m:t>
                          </m:r>
                        </m:e>
                      </m:func>
                      <m:r>
                        <a:rPr lang="fr-FR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𝐴𝐶</m:t>
                          </m:r>
                        </m:num>
                        <m:den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</m:oMath>
                  </m:oMathPara>
                </a14:m>
                <a:endParaRPr lang="fr-FR" sz="4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F4603EC-8017-48DB-BEED-5EC877F211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413" y="3658418"/>
                <a:ext cx="3011188" cy="11564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6385129-EF30-4CEE-BF5C-54530A62E38C}"/>
                  </a:ext>
                </a:extLst>
              </p:cNvPr>
              <p:cNvSpPr txBox="1"/>
              <p:nvPr/>
            </p:nvSpPr>
            <p:spPr>
              <a:xfrm>
                <a:off x="5663464" y="3885513"/>
                <a:ext cx="3011188" cy="11564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4000" i="1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l-GR" sz="40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</m:func>
                      <m:r>
                        <a:rPr lang="fr-FR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𝐴𝐶</m:t>
                          </m:r>
                        </m:num>
                        <m:den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</m:oMath>
                  </m:oMathPara>
                </a14:m>
                <a:endParaRPr lang="fr-FR" sz="4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6385129-EF30-4CEE-BF5C-54530A62E3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464" y="3885513"/>
                <a:ext cx="3011188" cy="11564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43678B6B-4260-4F0E-B2E9-CFFC5625FFC6}"/>
                  </a:ext>
                </a:extLst>
              </p:cNvPr>
              <p:cNvSpPr txBox="1"/>
              <p:nvPr/>
            </p:nvSpPr>
            <p:spPr>
              <a:xfrm>
                <a:off x="5663464" y="5104713"/>
                <a:ext cx="3011188" cy="11564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4000" i="1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l-GR" sz="40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</m:func>
                      <m:r>
                        <a:rPr lang="fr-FR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</m:oMath>
                  </m:oMathPara>
                </a14:m>
                <a:endParaRPr lang="fr-FR" sz="4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43678B6B-4260-4F0E-B2E9-CFFC5625FF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464" y="5104713"/>
                <a:ext cx="3011188" cy="11564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61396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CE1AEA-C356-4E33-A2BC-6090F04E1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Résumé</a:t>
            </a:r>
          </a:p>
        </p:txBody>
      </p:sp>
      <p:pic>
        <p:nvPicPr>
          <p:cNvPr id="3074" name="Picture 2" descr="Nom Cotes Triangle Rectangle Trigo - Triangle Rectangle Nom Des Cotes  Clipart - Large Size Png Image - PikPng">
            <a:extLst>
              <a:ext uri="{FF2B5EF4-FFF2-40B4-BE49-F238E27FC236}">
                <a16:creationId xmlns:a16="http://schemas.microsoft.com/office/drawing/2014/main" id="{EA23316D-87C1-42B5-8E9F-5451715AD93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2172"/>
          <a:stretch/>
        </p:blipFill>
        <p:spPr bwMode="auto">
          <a:xfrm>
            <a:off x="5045626" y="835303"/>
            <a:ext cx="6079574" cy="27241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8180688B-D4DC-4723-9D62-0376A7F2595A}"/>
                  </a:ext>
                </a:extLst>
              </p:cNvPr>
              <p:cNvSpPr txBox="1"/>
              <p:nvPr/>
            </p:nvSpPr>
            <p:spPr>
              <a:xfrm>
                <a:off x="646413" y="2123388"/>
                <a:ext cx="3011188" cy="11564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4000" i="1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sz="4000" i="1">
                              <a:latin typeface="Cambria Math" panose="02040503050406030204" pitchFamily="18" charset="0"/>
                            </a:rPr>
                            <m:t>β</m:t>
                          </m:r>
                        </m:e>
                      </m:func>
                      <m:r>
                        <a:rPr lang="fr-FR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</m:oMath>
                  </m:oMathPara>
                </a14:m>
                <a:endParaRPr lang="fr-FR" sz="4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8180688B-D4DC-4723-9D62-0376A7F259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413" y="2123388"/>
                <a:ext cx="3011188" cy="11564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F4603EC-8017-48DB-BEED-5EC877F211A4}"/>
                  </a:ext>
                </a:extLst>
              </p:cNvPr>
              <p:cNvSpPr txBox="1"/>
              <p:nvPr/>
            </p:nvSpPr>
            <p:spPr>
              <a:xfrm>
                <a:off x="646413" y="3658418"/>
                <a:ext cx="3011188" cy="11564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4000" i="1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sz="4000" i="1">
                              <a:latin typeface="Cambria Math" panose="02040503050406030204" pitchFamily="18" charset="0"/>
                            </a:rPr>
                            <m:t>β</m:t>
                          </m:r>
                        </m:e>
                      </m:func>
                      <m:r>
                        <a:rPr lang="fr-FR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𝐴𝐶</m:t>
                          </m:r>
                        </m:num>
                        <m:den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</m:oMath>
                  </m:oMathPara>
                </a14:m>
                <a:endParaRPr lang="fr-FR" sz="4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F4603EC-8017-48DB-BEED-5EC877F211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413" y="3658418"/>
                <a:ext cx="3011188" cy="11564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6385129-EF30-4CEE-BF5C-54530A62E38C}"/>
                  </a:ext>
                </a:extLst>
              </p:cNvPr>
              <p:cNvSpPr txBox="1"/>
              <p:nvPr/>
            </p:nvSpPr>
            <p:spPr>
              <a:xfrm>
                <a:off x="5663464" y="3885513"/>
                <a:ext cx="3011188" cy="11564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4000" i="1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l-GR" sz="40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</m:func>
                      <m:r>
                        <a:rPr lang="fr-FR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𝐴𝐶</m:t>
                          </m:r>
                        </m:num>
                        <m:den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</m:oMath>
                  </m:oMathPara>
                </a14:m>
                <a:endParaRPr lang="fr-FR" sz="4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6385129-EF30-4CEE-BF5C-54530A62E3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464" y="3885513"/>
                <a:ext cx="3011188" cy="11564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43678B6B-4260-4F0E-B2E9-CFFC5625FFC6}"/>
                  </a:ext>
                </a:extLst>
              </p:cNvPr>
              <p:cNvSpPr txBox="1"/>
              <p:nvPr/>
            </p:nvSpPr>
            <p:spPr>
              <a:xfrm>
                <a:off x="5663464" y="5104713"/>
                <a:ext cx="3011188" cy="11564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4000" i="1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l-GR" sz="40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</m:func>
                      <m:r>
                        <a:rPr lang="fr-FR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𝐵𝐶</m:t>
                          </m:r>
                        </m:den>
                      </m:f>
                    </m:oMath>
                  </m:oMathPara>
                </a14:m>
                <a:endParaRPr lang="fr-FR" sz="4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43678B6B-4260-4F0E-B2E9-CFFC5625FF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3464" y="5104713"/>
                <a:ext cx="3011188" cy="11564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C1881783-0B88-44EF-8AAD-76E872603D47}"/>
                  </a:ext>
                </a:extLst>
              </p:cNvPr>
              <p:cNvSpPr txBox="1"/>
              <p:nvPr/>
            </p:nvSpPr>
            <p:spPr>
              <a:xfrm>
                <a:off x="8629119" y="4463748"/>
                <a:ext cx="3011188" cy="11564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4000" i="1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l-GR" sz="4000" i="1">
                              <a:latin typeface="Cambria Math" panose="02040503050406030204" pitchFamily="18" charset="0"/>
                            </a:rPr>
                            <m:t>𝛾</m:t>
                          </m:r>
                        </m:e>
                      </m:func>
                      <m:r>
                        <a:rPr lang="fr-FR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𝐴𝐵</m:t>
                          </m:r>
                        </m:num>
                        <m:den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𝐴𝐶</m:t>
                          </m:r>
                        </m:den>
                      </m:f>
                    </m:oMath>
                  </m:oMathPara>
                </a14:m>
                <a:endParaRPr lang="fr-FR" sz="4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C1881783-0B88-44EF-8AAD-76E872603D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9119" y="4463748"/>
                <a:ext cx="3011188" cy="11564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4621ECCE-3398-4B25-A2DD-A9E03D838EE3}"/>
                  </a:ext>
                </a:extLst>
              </p:cNvPr>
              <p:cNvSpPr txBox="1"/>
              <p:nvPr/>
            </p:nvSpPr>
            <p:spPr>
              <a:xfrm>
                <a:off x="646413" y="5193449"/>
                <a:ext cx="3011188" cy="11564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4000" i="1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l-GR" sz="4000" i="1">
                              <a:latin typeface="Cambria Math" panose="02040503050406030204" pitchFamily="18" charset="0"/>
                            </a:rPr>
                            <m:t>β</m:t>
                          </m:r>
                        </m:e>
                      </m:func>
                      <m:r>
                        <a:rPr lang="fr-FR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𝐴𝐶</m:t>
                          </m:r>
                        </m:num>
                        <m:den>
                          <m:r>
                            <a:rPr lang="fr-FR" sz="4000" i="1">
                              <a:latin typeface="Cambria Math" panose="02040503050406030204" pitchFamily="18" charset="0"/>
                            </a:rPr>
                            <m:t>𝐴𝐵</m:t>
                          </m:r>
                        </m:den>
                      </m:f>
                    </m:oMath>
                  </m:oMathPara>
                </a14:m>
                <a:endParaRPr lang="fr-FR" sz="4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4621ECCE-3398-4B25-A2DD-A9E03D838E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413" y="5193449"/>
                <a:ext cx="3011188" cy="11564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96382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715410-6D4C-4990-9CF8-1DE86FB17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Rappel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5D3062-A3D7-48F6-A239-075897184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3327422"/>
            <a:ext cx="10058400" cy="2625321"/>
          </a:xfrm>
        </p:spPr>
        <p:txBody>
          <a:bodyPr/>
          <a:lstStyle/>
          <a:p>
            <a:r>
              <a:rPr lang="fr-FR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Selon le théorème de Pythagore : </a:t>
            </a:r>
          </a:p>
        </p:txBody>
      </p:sp>
      <p:pic>
        <p:nvPicPr>
          <p:cNvPr id="4" name="Picture 2" descr="Nom Cotes Triangle Rectangle Trigo - Triangle Rectangle Nom Des Cotes  Clipart - Large Size Png Image - PikPng">
            <a:extLst>
              <a:ext uri="{FF2B5EF4-FFF2-40B4-BE49-F238E27FC236}">
                <a16:creationId xmlns:a16="http://schemas.microsoft.com/office/drawing/2014/main" id="{DB43B8C7-F6D4-471D-8887-2224B3D069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02" t="-3810" r="50813" b="53461"/>
          <a:stretch/>
        </p:blipFill>
        <p:spPr bwMode="auto">
          <a:xfrm>
            <a:off x="4807502" y="731518"/>
            <a:ext cx="5784780" cy="250698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7C69C990-9B55-4E20-81BA-C1236256938A}"/>
                  </a:ext>
                </a:extLst>
              </p:cNvPr>
              <p:cNvSpPr txBox="1"/>
              <p:nvPr/>
            </p:nvSpPr>
            <p:spPr>
              <a:xfrm>
                <a:off x="4085709" y="4156132"/>
                <a:ext cx="4534415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00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400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fr-FR" sz="40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40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400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400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fr-FR" sz="40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400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400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400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fr-FR" sz="400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FR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7C69C990-9B55-4E20-81BA-C123625693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5709" y="4156132"/>
                <a:ext cx="4534415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12209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0D06BC-3492-4D8E-B4FB-DDB9ADCD6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Application numérique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7D88FB77-B1BF-45B4-B4CD-4D9984E94D9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r-FR" dirty="0"/>
                  <a:t>Déterminer toutes les longueurs du triangle</a:t>
                </a:r>
              </a:p>
              <a:p>
                <a:r>
                  <a:rPr lang="fr-FR" dirty="0"/>
                  <a:t>Déterminer les angles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160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fr-FR" sz="16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dirty="0"/>
                  <a:t>et</a:t>
                </a:r>
                <a:r>
                  <a:rPr lang="fr-FR" sz="1600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fr-FR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fr-FR" sz="160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fr-FR" sz="16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fr-FR" sz="40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7D88FB77-B1BF-45B4-B4CD-4D9984E94D9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82" t="-1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TUTOS.EU : Théorème de Pythagore">
            <a:extLst>
              <a:ext uri="{FF2B5EF4-FFF2-40B4-BE49-F238E27FC236}">
                <a16:creationId xmlns:a16="http://schemas.microsoft.com/office/drawing/2014/main" id="{690758BA-A252-45DE-9E81-A322B7124A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683" t="-18733" r="-5734" b="-22102"/>
          <a:stretch/>
        </p:blipFill>
        <p:spPr bwMode="auto">
          <a:xfrm>
            <a:off x="3498981" y="3041780"/>
            <a:ext cx="5150498" cy="29109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0326816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58764E-BB7A-4704-A8CA-A6F13DD3B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un vecteur ça donne quoi ?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191A4B31-3D44-4990-BEB5-CBEFBE9007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6200000">
            <a:off x="3643827" y="999813"/>
            <a:ext cx="4668375" cy="6233654"/>
          </a:xfrm>
          <a:prstGeom prst="rect">
            <a:avLst/>
          </a:prstGeom>
        </p:spPr>
      </p:pic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65F5648B-5DE3-463A-A09D-69FA1265AB42}"/>
              </a:ext>
            </a:extLst>
          </p:cNvPr>
          <p:cNvCxnSpPr>
            <a:stCxn id="4" idx="1"/>
            <a:endCxn id="4" idx="3"/>
          </p:cNvCxnSpPr>
          <p:nvPr/>
        </p:nvCxnSpPr>
        <p:spPr>
          <a:xfrm flipV="1">
            <a:off x="5978015" y="1782452"/>
            <a:ext cx="0" cy="466837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91432837-7020-4CF3-A3AB-DFB3ECEC3D8E}"/>
              </a:ext>
            </a:extLst>
          </p:cNvPr>
          <p:cNvCxnSpPr>
            <a:cxnSpLocks/>
          </p:cNvCxnSpPr>
          <p:nvPr/>
        </p:nvCxnSpPr>
        <p:spPr>
          <a:xfrm>
            <a:off x="2861187" y="4306364"/>
            <a:ext cx="6191248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322FEDD0-AA6D-45E8-B943-ECD54B41E63B}"/>
              </a:ext>
            </a:extLst>
          </p:cNvPr>
          <p:cNvSpPr txBox="1"/>
          <p:nvPr/>
        </p:nvSpPr>
        <p:spPr>
          <a:xfrm>
            <a:off x="5718881" y="4206468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C52E578-EC2C-4C48-9DDC-CDECE7AA869F}"/>
              </a:ext>
            </a:extLst>
          </p:cNvPr>
          <p:cNvSpPr txBox="1"/>
          <p:nvPr/>
        </p:nvSpPr>
        <p:spPr>
          <a:xfrm>
            <a:off x="9092301" y="4182276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B6970B6-F233-4D00-BC01-1189959AA1BC}"/>
              </a:ext>
            </a:extLst>
          </p:cNvPr>
          <p:cNvSpPr txBox="1"/>
          <p:nvPr/>
        </p:nvSpPr>
        <p:spPr>
          <a:xfrm>
            <a:off x="5683318" y="1460197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06443BBD-1E92-4C07-98B0-C51A2D223CBD}"/>
              </a:ext>
            </a:extLst>
          </p:cNvPr>
          <p:cNvCxnSpPr/>
          <p:nvPr/>
        </p:nvCxnSpPr>
        <p:spPr>
          <a:xfrm flipV="1">
            <a:off x="6559420" y="2220686"/>
            <a:ext cx="1903445" cy="133427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A6A1F9A8-AA0A-4BAD-89F2-7D3CC3953E9E}"/>
                  </a:ext>
                </a:extLst>
              </p:cNvPr>
              <p:cNvSpPr txBox="1"/>
              <p:nvPr/>
            </p:nvSpPr>
            <p:spPr>
              <a:xfrm>
                <a:off x="7112285" y="2336449"/>
                <a:ext cx="422873" cy="624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A6A1F9A8-AA0A-4BAD-89F2-7D3CC3953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285" y="2336449"/>
                <a:ext cx="422873" cy="6249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34398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58764E-BB7A-4704-A8CA-A6F13DD3B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un vecteur ça donne quoi ?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191A4B31-3D44-4990-BEB5-CBEFBE9007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6200000">
            <a:off x="3643827" y="999813"/>
            <a:ext cx="4668375" cy="6233654"/>
          </a:xfrm>
          <a:prstGeom prst="rect">
            <a:avLst/>
          </a:prstGeom>
        </p:spPr>
      </p:pic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65F5648B-5DE3-463A-A09D-69FA1265AB42}"/>
              </a:ext>
            </a:extLst>
          </p:cNvPr>
          <p:cNvCxnSpPr>
            <a:stCxn id="4" idx="1"/>
            <a:endCxn id="4" idx="3"/>
          </p:cNvCxnSpPr>
          <p:nvPr/>
        </p:nvCxnSpPr>
        <p:spPr>
          <a:xfrm flipV="1">
            <a:off x="5978015" y="1782452"/>
            <a:ext cx="0" cy="466837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91432837-7020-4CF3-A3AB-DFB3ECEC3D8E}"/>
              </a:ext>
            </a:extLst>
          </p:cNvPr>
          <p:cNvCxnSpPr>
            <a:cxnSpLocks/>
          </p:cNvCxnSpPr>
          <p:nvPr/>
        </p:nvCxnSpPr>
        <p:spPr>
          <a:xfrm>
            <a:off x="2861187" y="4306364"/>
            <a:ext cx="6191248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322FEDD0-AA6D-45E8-B943-ECD54B41E63B}"/>
              </a:ext>
            </a:extLst>
          </p:cNvPr>
          <p:cNvSpPr txBox="1"/>
          <p:nvPr/>
        </p:nvSpPr>
        <p:spPr>
          <a:xfrm>
            <a:off x="5718881" y="4206468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C52E578-EC2C-4C48-9DDC-CDECE7AA869F}"/>
              </a:ext>
            </a:extLst>
          </p:cNvPr>
          <p:cNvSpPr txBox="1"/>
          <p:nvPr/>
        </p:nvSpPr>
        <p:spPr>
          <a:xfrm>
            <a:off x="9092301" y="4182276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B6970B6-F233-4D00-BC01-1189959AA1BC}"/>
              </a:ext>
            </a:extLst>
          </p:cNvPr>
          <p:cNvSpPr txBox="1"/>
          <p:nvPr/>
        </p:nvSpPr>
        <p:spPr>
          <a:xfrm>
            <a:off x="5683318" y="1460197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06443BBD-1E92-4C07-98B0-C51A2D223CBD}"/>
              </a:ext>
            </a:extLst>
          </p:cNvPr>
          <p:cNvCxnSpPr>
            <a:cxnSpLocks/>
          </p:cNvCxnSpPr>
          <p:nvPr/>
        </p:nvCxnSpPr>
        <p:spPr>
          <a:xfrm flipV="1">
            <a:off x="6559420" y="2202873"/>
            <a:ext cx="1932031" cy="135209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A6A1F9A8-AA0A-4BAD-89F2-7D3CC3953E9E}"/>
                  </a:ext>
                </a:extLst>
              </p:cNvPr>
              <p:cNvSpPr txBox="1"/>
              <p:nvPr/>
            </p:nvSpPr>
            <p:spPr>
              <a:xfrm>
                <a:off x="7112285" y="2336449"/>
                <a:ext cx="422873" cy="624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A6A1F9A8-AA0A-4BAD-89F2-7D3CC3953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285" y="2336449"/>
                <a:ext cx="422873" cy="6249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9BF9B5E9-0B62-462C-9136-37020270CBED}"/>
              </a:ext>
            </a:extLst>
          </p:cNvPr>
          <p:cNvCxnSpPr/>
          <p:nvPr/>
        </p:nvCxnSpPr>
        <p:spPr>
          <a:xfrm>
            <a:off x="6302477" y="3545632"/>
            <a:ext cx="3106994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7">
            <a:extLst>
              <a:ext uri="{FF2B5EF4-FFF2-40B4-BE49-F238E27FC236}">
                <a16:creationId xmlns:a16="http://schemas.microsoft.com/office/drawing/2014/main" id="{1C0E128E-6051-4CC3-BF62-8E359C7341E4}"/>
              </a:ext>
            </a:extLst>
          </p:cNvPr>
          <p:cNvSpPr/>
          <p:nvPr/>
        </p:nvSpPr>
        <p:spPr>
          <a:xfrm rot="2235050">
            <a:off x="6720399" y="2991063"/>
            <a:ext cx="783771" cy="624915"/>
          </a:xfrm>
          <a:prstGeom prst="arc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E173B27-7368-4A70-92BB-1FC2F352ED18}"/>
              </a:ext>
            </a:extLst>
          </p:cNvPr>
          <p:cNvSpPr txBox="1"/>
          <p:nvPr/>
        </p:nvSpPr>
        <p:spPr>
          <a:xfrm>
            <a:off x="7511142" y="3062629"/>
            <a:ext cx="1194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583988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58764E-BB7A-4704-A8CA-A6F13DD3B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un vecteur ça donne quoi ?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191A4B31-3D44-4990-BEB5-CBEFBE9007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6200000">
            <a:off x="3643827" y="999813"/>
            <a:ext cx="4668375" cy="6233654"/>
          </a:xfrm>
          <a:prstGeom prst="rect">
            <a:avLst/>
          </a:prstGeom>
        </p:spPr>
      </p:pic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65F5648B-5DE3-463A-A09D-69FA1265AB42}"/>
              </a:ext>
            </a:extLst>
          </p:cNvPr>
          <p:cNvCxnSpPr>
            <a:stCxn id="4" idx="1"/>
            <a:endCxn id="4" idx="3"/>
          </p:cNvCxnSpPr>
          <p:nvPr/>
        </p:nvCxnSpPr>
        <p:spPr>
          <a:xfrm flipV="1">
            <a:off x="5978015" y="1782452"/>
            <a:ext cx="0" cy="466837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91432837-7020-4CF3-A3AB-DFB3ECEC3D8E}"/>
              </a:ext>
            </a:extLst>
          </p:cNvPr>
          <p:cNvCxnSpPr>
            <a:cxnSpLocks/>
          </p:cNvCxnSpPr>
          <p:nvPr/>
        </p:nvCxnSpPr>
        <p:spPr>
          <a:xfrm>
            <a:off x="2861187" y="4306364"/>
            <a:ext cx="6191248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322FEDD0-AA6D-45E8-B943-ECD54B41E63B}"/>
              </a:ext>
            </a:extLst>
          </p:cNvPr>
          <p:cNvSpPr txBox="1"/>
          <p:nvPr/>
        </p:nvSpPr>
        <p:spPr>
          <a:xfrm>
            <a:off x="5718881" y="4206468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C52E578-EC2C-4C48-9DDC-CDECE7AA869F}"/>
              </a:ext>
            </a:extLst>
          </p:cNvPr>
          <p:cNvSpPr txBox="1"/>
          <p:nvPr/>
        </p:nvSpPr>
        <p:spPr>
          <a:xfrm>
            <a:off x="9092301" y="4182276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B6970B6-F233-4D00-BC01-1189959AA1BC}"/>
              </a:ext>
            </a:extLst>
          </p:cNvPr>
          <p:cNvSpPr txBox="1"/>
          <p:nvPr/>
        </p:nvSpPr>
        <p:spPr>
          <a:xfrm>
            <a:off x="5683318" y="1460197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06443BBD-1E92-4C07-98B0-C51A2D223CBD}"/>
              </a:ext>
            </a:extLst>
          </p:cNvPr>
          <p:cNvCxnSpPr>
            <a:cxnSpLocks/>
          </p:cNvCxnSpPr>
          <p:nvPr/>
        </p:nvCxnSpPr>
        <p:spPr>
          <a:xfrm flipV="1">
            <a:off x="6559420" y="2202873"/>
            <a:ext cx="1932031" cy="135209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A6A1F9A8-AA0A-4BAD-89F2-7D3CC3953E9E}"/>
                  </a:ext>
                </a:extLst>
              </p:cNvPr>
              <p:cNvSpPr txBox="1"/>
              <p:nvPr/>
            </p:nvSpPr>
            <p:spPr>
              <a:xfrm>
                <a:off x="7112285" y="2336449"/>
                <a:ext cx="422873" cy="624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A6A1F9A8-AA0A-4BAD-89F2-7D3CC3953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285" y="2336449"/>
                <a:ext cx="422873" cy="6249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9BF9B5E9-0B62-462C-9136-37020270CBED}"/>
              </a:ext>
            </a:extLst>
          </p:cNvPr>
          <p:cNvCxnSpPr/>
          <p:nvPr/>
        </p:nvCxnSpPr>
        <p:spPr>
          <a:xfrm>
            <a:off x="6302477" y="3545632"/>
            <a:ext cx="3106994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7">
            <a:extLst>
              <a:ext uri="{FF2B5EF4-FFF2-40B4-BE49-F238E27FC236}">
                <a16:creationId xmlns:a16="http://schemas.microsoft.com/office/drawing/2014/main" id="{1C0E128E-6051-4CC3-BF62-8E359C7341E4}"/>
              </a:ext>
            </a:extLst>
          </p:cNvPr>
          <p:cNvSpPr/>
          <p:nvPr/>
        </p:nvSpPr>
        <p:spPr>
          <a:xfrm rot="2235050">
            <a:off x="6720399" y="2991063"/>
            <a:ext cx="783771" cy="624915"/>
          </a:xfrm>
          <a:prstGeom prst="arc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E173B27-7368-4A70-92BB-1FC2F352ED18}"/>
              </a:ext>
            </a:extLst>
          </p:cNvPr>
          <p:cNvSpPr txBox="1"/>
          <p:nvPr/>
        </p:nvSpPr>
        <p:spPr>
          <a:xfrm>
            <a:off x="7511142" y="3062629"/>
            <a:ext cx="1194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7E89164D-F258-414E-958A-79242314606B}"/>
                  </a:ext>
                </a:extLst>
              </p:cNvPr>
              <p:cNvSpPr txBox="1"/>
              <p:nvPr/>
            </p:nvSpPr>
            <p:spPr>
              <a:xfrm>
                <a:off x="3376497" y="4823283"/>
                <a:ext cx="422873" cy="624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7E89164D-F258-414E-958A-7924231460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6497" y="4823283"/>
                <a:ext cx="422873" cy="6249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7F7EEE71-B9F5-4C8F-9F45-6C2AC98509D0}"/>
                  </a:ext>
                </a:extLst>
              </p:cNvPr>
              <p:cNvSpPr txBox="1"/>
              <p:nvPr/>
            </p:nvSpPr>
            <p:spPr>
              <a:xfrm>
                <a:off x="3866266" y="4685711"/>
                <a:ext cx="1373644" cy="10224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fr-FR" sz="4000" dirty="0">
                    <a:latin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fr-FR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40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sz="4000">
                                <a:latin typeface="Cambria Math" panose="02040503050406030204" pitchFamily="18" charset="0"/>
                              </a:rPr>
                              <m:t>?</m:t>
                            </m:r>
                          </m:e>
                          <m:e>
                            <m:r>
                              <a:rPr lang="fr-FR" sz="4000">
                                <a:latin typeface="Cambria Math" panose="02040503050406030204" pitchFamily="18" charset="0"/>
                              </a:rPr>
                              <m:t>?</m:t>
                            </m:r>
                          </m:e>
                        </m:eqArr>
                      </m:e>
                    </m:d>
                  </m:oMath>
                </a14:m>
                <a:endParaRPr lang="fr-FR" sz="40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7F7EEE71-B9F5-4C8F-9F45-6C2AC9850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6266" y="4685711"/>
                <a:ext cx="1373644" cy="1022459"/>
              </a:xfrm>
              <a:prstGeom prst="rect">
                <a:avLst/>
              </a:prstGeom>
              <a:blipFill>
                <a:blip r:embed="rId6"/>
                <a:stretch>
                  <a:fillRect l="-22124" b="-89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1156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58764E-BB7A-4704-A8CA-A6F13DD3B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un vecteur ça donne quoi ?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191A4B31-3D44-4990-BEB5-CBEFBE9007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6200000">
            <a:off x="3643827" y="999813"/>
            <a:ext cx="4668375" cy="6233654"/>
          </a:xfrm>
          <a:prstGeom prst="rect">
            <a:avLst/>
          </a:prstGeom>
        </p:spPr>
      </p:pic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65F5648B-5DE3-463A-A09D-69FA1265AB42}"/>
              </a:ext>
            </a:extLst>
          </p:cNvPr>
          <p:cNvCxnSpPr>
            <a:stCxn id="4" idx="1"/>
            <a:endCxn id="4" idx="3"/>
          </p:cNvCxnSpPr>
          <p:nvPr/>
        </p:nvCxnSpPr>
        <p:spPr>
          <a:xfrm flipV="1">
            <a:off x="5978015" y="1782452"/>
            <a:ext cx="0" cy="466837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91432837-7020-4CF3-A3AB-DFB3ECEC3D8E}"/>
              </a:ext>
            </a:extLst>
          </p:cNvPr>
          <p:cNvCxnSpPr>
            <a:cxnSpLocks/>
          </p:cNvCxnSpPr>
          <p:nvPr/>
        </p:nvCxnSpPr>
        <p:spPr>
          <a:xfrm>
            <a:off x="2861187" y="4306364"/>
            <a:ext cx="6191248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322FEDD0-AA6D-45E8-B943-ECD54B41E63B}"/>
              </a:ext>
            </a:extLst>
          </p:cNvPr>
          <p:cNvSpPr txBox="1"/>
          <p:nvPr/>
        </p:nvSpPr>
        <p:spPr>
          <a:xfrm>
            <a:off x="5718881" y="4206468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C52E578-EC2C-4C48-9DDC-CDECE7AA869F}"/>
              </a:ext>
            </a:extLst>
          </p:cNvPr>
          <p:cNvSpPr txBox="1"/>
          <p:nvPr/>
        </p:nvSpPr>
        <p:spPr>
          <a:xfrm>
            <a:off x="9092301" y="4182276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B6970B6-F233-4D00-BC01-1189959AA1BC}"/>
              </a:ext>
            </a:extLst>
          </p:cNvPr>
          <p:cNvSpPr txBox="1"/>
          <p:nvPr/>
        </p:nvSpPr>
        <p:spPr>
          <a:xfrm>
            <a:off x="5683318" y="1460197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06443BBD-1E92-4C07-98B0-C51A2D223CBD}"/>
              </a:ext>
            </a:extLst>
          </p:cNvPr>
          <p:cNvCxnSpPr>
            <a:cxnSpLocks/>
          </p:cNvCxnSpPr>
          <p:nvPr/>
        </p:nvCxnSpPr>
        <p:spPr>
          <a:xfrm flipV="1">
            <a:off x="6559420" y="2202873"/>
            <a:ext cx="1932031" cy="135209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A6A1F9A8-AA0A-4BAD-89F2-7D3CC3953E9E}"/>
                  </a:ext>
                </a:extLst>
              </p:cNvPr>
              <p:cNvSpPr txBox="1"/>
              <p:nvPr/>
            </p:nvSpPr>
            <p:spPr>
              <a:xfrm>
                <a:off x="7112285" y="2336449"/>
                <a:ext cx="422873" cy="624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A6A1F9A8-AA0A-4BAD-89F2-7D3CC3953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285" y="2336449"/>
                <a:ext cx="422873" cy="6249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9BF9B5E9-0B62-462C-9136-37020270CBED}"/>
              </a:ext>
            </a:extLst>
          </p:cNvPr>
          <p:cNvCxnSpPr/>
          <p:nvPr/>
        </p:nvCxnSpPr>
        <p:spPr>
          <a:xfrm>
            <a:off x="6302477" y="3545632"/>
            <a:ext cx="3106994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7">
            <a:extLst>
              <a:ext uri="{FF2B5EF4-FFF2-40B4-BE49-F238E27FC236}">
                <a16:creationId xmlns:a16="http://schemas.microsoft.com/office/drawing/2014/main" id="{1C0E128E-6051-4CC3-BF62-8E359C7341E4}"/>
              </a:ext>
            </a:extLst>
          </p:cNvPr>
          <p:cNvSpPr/>
          <p:nvPr/>
        </p:nvSpPr>
        <p:spPr>
          <a:xfrm rot="2235050">
            <a:off x="6720399" y="2991063"/>
            <a:ext cx="783771" cy="624915"/>
          </a:xfrm>
          <a:prstGeom prst="arc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E173B27-7368-4A70-92BB-1FC2F352ED18}"/>
              </a:ext>
            </a:extLst>
          </p:cNvPr>
          <p:cNvSpPr txBox="1"/>
          <p:nvPr/>
        </p:nvSpPr>
        <p:spPr>
          <a:xfrm>
            <a:off x="7511142" y="3062629"/>
            <a:ext cx="1194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7E89164D-F258-414E-958A-79242314606B}"/>
                  </a:ext>
                </a:extLst>
              </p:cNvPr>
              <p:cNvSpPr txBox="1"/>
              <p:nvPr/>
            </p:nvSpPr>
            <p:spPr>
              <a:xfrm>
                <a:off x="3376497" y="4823283"/>
                <a:ext cx="422873" cy="624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7E89164D-F258-414E-958A-7924231460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6497" y="4823283"/>
                <a:ext cx="422873" cy="6249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7F7EEE71-B9F5-4C8F-9F45-6C2AC98509D0}"/>
                  </a:ext>
                </a:extLst>
              </p:cNvPr>
              <p:cNvSpPr txBox="1"/>
              <p:nvPr/>
            </p:nvSpPr>
            <p:spPr>
              <a:xfrm>
                <a:off x="3866266" y="4685711"/>
                <a:ext cx="1373644" cy="10224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fr-FR" sz="4000" dirty="0">
                    <a:latin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fr-FR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40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sz="4000" b="0" i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e>
                            <m:r>
                              <a:rPr lang="fr-FR" sz="4000">
                                <a:latin typeface="Cambria Math" panose="02040503050406030204" pitchFamily="18" charset="0"/>
                              </a:rPr>
                              <m:t>?</m:t>
                            </m:r>
                          </m:e>
                        </m:eqArr>
                      </m:e>
                    </m:d>
                  </m:oMath>
                </a14:m>
                <a:endParaRPr lang="fr-FR" sz="40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7F7EEE71-B9F5-4C8F-9F45-6C2AC9850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6266" y="4685711"/>
                <a:ext cx="1373644" cy="1022459"/>
              </a:xfrm>
              <a:prstGeom prst="rect">
                <a:avLst/>
              </a:prstGeom>
              <a:blipFill>
                <a:blip r:embed="rId6"/>
                <a:stretch>
                  <a:fillRect l="-22124" b="-89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C8446972-35ED-477E-ADBD-CB34E1A4E1DE}"/>
              </a:ext>
            </a:extLst>
          </p:cNvPr>
          <p:cNvCxnSpPr>
            <a:cxnSpLocks/>
          </p:cNvCxnSpPr>
          <p:nvPr/>
        </p:nvCxnSpPr>
        <p:spPr>
          <a:xfrm>
            <a:off x="6559420" y="3554964"/>
            <a:ext cx="1932031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04168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58764E-BB7A-4704-A8CA-A6F13DD3B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un vecteur ça donne quoi ?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191A4B31-3D44-4990-BEB5-CBEFBE9007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6200000">
            <a:off x="3643827" y="999813"/>
            <a:ext cx="4668375" cy="6233654"/>
          </a:xfrm>
          <a:prstGeom prst="rect">
            <a:avLst/>
          </a:prstGeom>
        </p:spPr>
      </p:pic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65F5648B-5DE3-463A-A09D-69FA1265AB42}"/>
              </a:ext>
            </a:extLst>
          </p:cNvPr>
          <p:cNvCxnSpPr>
            <a:stCxn id="4" idx="1"/>
            <a:endCxn id="4" idx="3"/>
          </p:cNvCxnSpPr>
          <p:nvPr/>
        </p:nvCxnSpPr>
        <p:spPr>
          <a:xfrm flipV="1">
            <a:off x="5978015" y="1782452"/>
            <a:ext cx="0" cy="466837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91432837-7020-4CF3-A3AB-DFB3ECEC3D8E}"/>
              </a:ext>
            </a:extLst>
          </p:cNvPr>
          <p:cNvCxnSpPr>
            <a:cxnSpLocks/>
          </p:cNvCxnSpPr>
          <p:nvPr/>
        </p:nvCxnSpPr>
        <p:spPr>
          <a:xfrm>
            <a:off x="2861187" y="4306364"/>
            <a:ext cx="6191248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322FEDD0-AA6D-45E8-B943-ECD54B41E63B}"/>
              </a:ext>
            </a:extLst>
          </p:cNvPr>
          <p:cNvSpPr txBox="1"/>
          <p:nvPr/>
        </p:nvSpPr>
        <p:spPr>
          <a:xfrm>
            <a:off x="5718881" y="4206468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C52E578-EC2C-4C48-9DDC-CDECE7AA869F}"/>
              </a:ext>
            </a:extLst>
          </p:cNvPr>
          <p:cNvSpPr txBox="1"/>
          <p:nvPr/>
        </p:nvSpPr>
        <p:spPr>
          <a:xfrm>
            <a:off x="9092301" y="4182276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B6970B6-F233-4D00-BC01-1189959AA1BC}"/>
              </a:ext>
            </a:extLst>
          </p:cNvPr>
          <p:cNvSpPr txBox="1"/>
          <p:nvPr/>
        </p:nvSpPr>
        <p:spPr>
          <a:xfrm>
            <a:off x="5683318" y="1460197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06443BBD-1E92-4C07-98B0-C51A2D223CBD}"/>
              </a:ext>
            </a:extLst>
          </p:cNvPr>
          <p:cNvCxnSpPr>
            <a:cxnSpLocks/>
          </p:cNvCxnSpPr>
          <p:nvPr/>
        </p:nvCxnSpPr>
        <p:spPr>
          <a:xfrm flipV="1">
            <a:off x="6559420" y="2202873"/>
            <a:ext cx="1932031" cy="135209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A6A1F9A8-AA0A-4BAD-89F2-7D3CC3953E9E}"/>
                  </a:ext>
                </a:extLst>
              </p:cNvPr>
              <p:cNvSpPr txBox="1"/>
              <p:nvPr/>
            </p:nvSpPr>
            <p:spPr>
              <a:xfrm>
                <a:off x="7112285" y="2336449"/>
                <a:ext cx="422873" cy="624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A6A1F9A8-AA0A-4BAD-89F2-7D3CC3953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285" y="2336449"/>
                <a:ext cx="422873" cy="6249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9BF9B5E9-0B62-462C-9136-37020270CBED}"/>
              </a:ext>
            </a:extLst>
          </p:cNvPr>
          <p:cNvCxnSpPr/>
          <p:nvPr/>
        </p:nvCxnSpPr>
        <p:spPr>
          <a:xfrm>
            <a:off x="6302477" y="3545632"/>
            <a:ext cx="3106994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7">
            <a:extLst>
              <a:ext uri="{FF2B5EF4-FFF2-40B4-BE49-F238E27FC236}">
                <a16:creationId xmlns:a16="http://schemas.microsoft.com/office/drawing/2014/main" id="{1C0E128E-6051-4CC3-BF62-8E359C7341E4}"/>
              </a:ext>
            </a:extLst>
          </p:cNvPr>
          <p:cNvSpPr/>
          <p:nvPr/>
        </p:nvSpPr>
        <p:spPr>
          <a:xfrm rot="2235050">
            <a:off x="6720399" y="2991063"/>
            <a:ext cx="783771" cy="624915"/>
          </a:xfrm>
          <a:prstGeom prst="arc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E173B27-7368-4A70-92BB-1FC2F352ED18}"/>
              </a:ext>
            </a:extLst>
          </p:cNvPr>
          <p:cNvSpPr txBox="1"/>
          <p:nvPr/>
        </p:nvSpPr>
        <p:spPr>
          <a:xfrm>
            <a:off x="7511142" y="3062629"/>
            <a:ext cx="1194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7E89164D-F258-414E-958A-79242314606B}"/>
                  </a:ext>
                </a:extLst>
              </p:cNvPr>
              <p:cNvSpPr txBox="1"/>
              <p:nvPr/>
            </p:nvSpPr>
            <p:spPr>
              <a:xfrm>
                <a:off x="3376497" y="4823283"/>
                <a:ext cx="422873" cy="624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7E89164D-F258-414E-958A-7924231460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6497" y="4823283"/>
                <a:ext cx="422873" cy="6249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7F7EEE71-B9F5-4C8F-9F45-6C2AC98509D0}"/>
                  </a:ext>
                </a:extLst>
              </p:cNvPr>
              <p:cNvSpPr txBox="1"/>
              <p:nvPr/>
            </p:nvSpPr>
            <p:spPr>
              <a:xfrm>
                <a:off x="3866266" y="4685711"/>
                <a:ext cx="1373644" cy="10224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fr-FR" sz="4000" dirty="0">
                    <a:latin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fr-FR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40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sz="40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e>
                            <m:r>
                              <a:rPr lang="fr-FR" sz="4000" b="0" i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eqArr>
                      </m:e>
                    </m:d>
                  </m:oMath>
                </a14:m>
                <a:endParaRPr lang="fr-FR" sz="40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7F7EEE71-B9F5-4C8F-9F45-6C2AC9850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6266" y="4685711"/>
                <a:ext cx="1373644" cy="1022459"/>
              </a:xfrm>
              <a:prstGeom prst="rect">
                <a:avLst/>
              </a:prstGeom>
              <a:blipFill>
                <a:blip r:embed="rId6"/>
                <a:stretch>
                  <a:fillRect l="-22124" b="-89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C8446972-35ED-477E-ADBD-CB34E1A4E1DE}"/>
              </a:ext>
            </a:extLst>
          </p:cNvPr>
          <p:cNvCxnSpPr>
            <a:cxnSpLocks/>
          </p:cNvCxnSpPr>
          <p:nvPr/>
        </p:nvCxnSpPr>
        <p:spPr>
          <a:xfrm flipV="1">
            <a:off x="8489431" y="2194263"/>
            <a:ext cx="0" cy="133575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68662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3F01DE8-6628-394D-EF12-EA8731C2DCDC}"/>
              </a:ext>
            </a:extLst>
          </p:cNvPr>
          <p:cNvSpPr/>
          <p:nvPr/>
        </p:nvSpPr>
        <p:spPr>
          <a:xfrm>
            <a:off x="6001113" y="798749"/>
            <a:ext cx="5101087" cy="510108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098FE36-CBB7-4FB9-B05E-8CE9F0FDD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Le cercle trigonométrique</a:t>
            </a:r>
          </a:p>
        </p:txBody>
      </p:sp>
    </p:spTree>
    <p:extLst>
      <p:ext uri="{BB962C8B-B14F-4D97-AF65-F5344CB8AC3E}">
        <p14:creationId xmlns:p14="http://schemas.microsoft.com/office/powerpoint/2010/main" val="39375529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58764E-BB7A-4704-A8CA-A6F13DD3B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un vecteur ça donne quoi ?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191A4B31-3D44-4990-BEB5-CBEFBE9007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6200000">
            <a:off x="1528780" y="999813"/>
            <a:ext cx="4668375" cy="6233654"/>
          </a:xfrm>
          <a:prstGeom prst="rect">
            <a:avLst/>
          </a:prstGeom>
        </p:spPr>
      </p:pic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65F5648B-5DE3-463A-A09D-69FA1265AB42}"/>
              </a:ext>
            </a:extLst>
          </p:cNvPr>
          <p:cNvCxnSpPr>
            <a:stCxn id="4" idx="1"/>
            <a:endCxn id="4" idx="3"/>
          </p:cNvCxnSpPr>
          <p:nvPr/>
        </p:nvCxnSpPr>
        <p:spPr>
          <a:xfrm flipV="1">
            <a:off x="3862968" y="1782452"/>
            <a:ext cx="0" cy="466837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91432837-7020-4CF3-A3AB-DFB3ECEC3D8E}"/>
              </a:ext>
            </a:extLst>
          </p:cNvPr>
          <p:cNvCxnSpPr>
            <a:cxnSpLocks/>
          </p:cNvCxnSpPr>
          <p:nvPr/>
        </p:nvCxnSpPr>
        <p:spPr>
          <a:xfrm>
            <a:off x="746140" y="4306364"/>
            <a:ext cx="6191248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322FEDD0-AA6D-45E8-B943-ECD54B41E63B}"/>
              </a:ext>
            </a:extLst>
          </p:cNvPr>
          <p:cNvSpPr txBox="1"/>
          <p:nvPr/>
        </p:nvSpPr>
        <p:spPr>
          <a:xfrm>
            <a:off x="3603834" y="4206468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C52E578-EC2C-4C48-9DDC-CDECE7AA869F}"/>
              </a:ext>
            </a:extLst>
          </p:cNvPr>
          <p:cNvSpPr txBox="1"/>
          <p:nvPr/>
        </p:nvSpPr>
        <p:spPr>
          <a:xfrm>
            <a:off x="6977254" y="4182276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B6970B6-F233-4D00-BC01-1189959AA1BC}"/>
              </a:ext>
            </a:extLst>
          </p:cNvPr>
          <p:cNvSpPr txBox="1"/>
          <p:nvPr/>
        </p:nvSpPr>
        <p:spPr>
          <a:xfrm>
            <a:off x="5683318" y="1460197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06443BBD-1E92-4C07-98B0-C51A2D223CBD}"/>
              </a:ext>
            </a:extLst>
          </p:cNvPr>
          <p:cNvCxnSpPr>
            <a:cxnSpLocks/>
          </p:cNvCxnSpPr>
          <p:nvPr/>
        </p:nvCxnSpPr>
        <p:spPr>
          <a:xfrm flipV="1">
            <a:off x="4444373" y="2202873"/>
            <a:ext cx="1932031" cy="135209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A6A1F9A8-AA0A-4BAD-89F2-7D3CC3953E9E}"/>
                  </a:ext>
                </a:extLst>
              </p:cNvPr>
              <p:cNvSpPr txBox="1"/>
              <p:nvPr/>
            </p:nvSpPr>
            <p:spPr>
              <a:xfrm>
                <a:off x="4997238" y="2336449"/>
                <a:ext cx="422873" cy="624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A6A1F9A8-AA0A-4BAD-89F2-7D3CC3953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7238" y="2336449"/>
                <a:ext cx="422873" cy="6249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9BF9B5E9-0B62-462C-9136-37020270CBED}"/>
              </a:ext>
            </a:extLst>
          </p:cNvPr>
          <p:cNvCxnSpPr/>
          <p:nvPr/>
        </p:nvCxnSpPr>
        <p:spPr>
          <a:xfrm>
            <a:off x="4187430" y="3545632"/>
            <a:ext cx="3106994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7">
            <a:extLst>
              <a:ext uri="{FF2B5EF4-FFF2-40B4-BE49-F238E27FC236}">
                <a16:creationId xmlns:a16="http://schemas.microsoft.com/office/drawing/2014/main" id="{1C0E128E-6051-4CC3-BF62-8E359C7341E4}"/>
              </a:ext>
            </a:extLst>
          </p:cNvPr>
          <p:cNvSpPr/>
          <p:nvPr/>
        </p:nvSpPr>
        <p:spPr>
          <a:xfrm rot="2235050">
            <a:off x="4605352" y="2991063"/>
            <a:ext cx="783771" cy="624915"/>
          </a:xfrm>
          <a:prstGeom prst="arc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E173B27-7368-4A70-92BB-1FC2F352ED18}"/>
              </a:ext>
            </a:extLst>
          </p:cNvPr>
          <p:cNvSpPr txBox="1"/>
          <p:nvPr/>
        </p:nvSpPr>
        <p:spPr>
          <a:xfrm>
            <a:off x="5396095" y="3062629"/>
            <a:ext cx="1194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7E89164D-F258-414E-958A-79242314606B}"/>
                  </a:ext>
                </a:extLst>
              </p:cNvPr>
              <p:cNvSpPr txBox="1"/>
              <p:nvPr/>
            </p:nvSpPr>
            <p:spPr>
              <a:xfrm>
                <a:off x="1261450" y="4823283"/>
                <a:ext cx="422873" cy="624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7E89164D-F258-414E-958A-7924231460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1450" y="4823283"/>
                <a:ext cx="422873" cy="6249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7F7EEE71-B9F5-4C8F-9F45-6C2AC98509D0}"/>
                  </a:ext>
                </a:extLst>
              </p:cNvPr>
              <p:cNvSpPr txBox="1"/>
              <p:nvPr/>
            </p:nvSpPr>
            <p:spPr>
              <a:xfrm>
                <a:off x="1751219" y="4685711"/>
                <a:ext cx="1373644" cy="10224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fr-FR" sz="4000" dirty="0">
                    <a:latin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fr-FR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40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sz="40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e>
                            <m:r>
                              <a:rPr lang="fr-FR" sz="40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eqArr>
                      </m:e>
                    </m:d>
                  </m:oMath>
                </a14:m>
                <a:endParaRPr lang="fr-FR" sz="40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7F7EEE71-B9F5-4C8F-9F45-6C2AC9850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219" y="4685711"/>
                <a:ext cx="1373644" cy="1022459"/>
              </a:xfrm>
              <a:prstGeom prst="rect">
                <a:avLst/>
              </a:prstGeom>
              <a:blipFill>
                <a:blip r:embed="rId6"/>
                <a:stretch>
                  <a:fillRect l="-22124" b="-89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C8446972-35ED-477E-ADBD-CB34E1A4E1DE}"/>
              </a:ext>
            </a:extLst>
          </p:cNvPr>
          <p:cNvCxnSpPr>
            <a:cxnSpLocks/>
          </p:cNvCxnSpPr>
          <p:nvPr/>
        </p:nvCxnSpPr>
        <p:spPr>
          <a:xfrm flipV="1">
            <a:off x="6374384" y="2194263"/>
            <a:ext cx="0" cy="133575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26921801-4150-4DA9-9A61-A36308C0A7B6}"/>
              </a:ext>
            </a:extLst>
          </p:cNvPr>
          <p:cNvCxnSpPr>
            <a:cxnSpLocks/>
          </p:cNvCxnSpPr>
          <p:nvPr/>
        </p:nvCxnSpPr>
        <p:spPr>
          <a:xfrm flipV="1">
            <a:off x="9790706" y="3248757"/>
            <a:ext cx="0" cy="133575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F3737A47-B367-43CC-9395-02223393EAF6}"/>
              </a:ext>
            </a:extLst>
          </p:cNvPr>
          <p:cNvCxnSpPr>
            <a:cxnSpLocks/>
          </p:cNvCxnSpPr>
          <p:nvPr/>
        </p:nvCxnSpPr>
        <p:spPr>
          <a:xfrm>
            <a:off x="7873252" y="4595204"/>
            <a:ext cx="1932031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46389490-C0E9-4656-B629-DBF9B96C44DC}"/>
              </a:ext>
            </a:extLst>
          </p:cNvPr>
          <p:cNvCxnSpPr>
            <a:cxnSpLocks/>
          </p:cNvCxnSpPr>
          <p:nvPr/>
        </p:nvCxnSpPr>
        <p:spPr>
          <a:xfrm flipV="1">
            <a:off x="7873252" y="3256708"/>
            <a:ext cx="1917454" cy="133576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E5BED036-774E-4483-B9E4-13C93DE9A417}"/>
              </a:ext>
            </a:extLst>
          </p:cNvPr>
          <p:cNvSpPr txBox="1"/>
          <p:nvPr/>
        </p:nvSpPr>
        <p:spPr>
          <a:xfrm>
            <a:off x="8780004" y="4589642"/>
            <a:ext cx="755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10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DD1557B0-B18A-4735-B4A7-50F1884FD552}"/>
              </a:ext>
            </a:extLst>
          </p:cNvPr>
          <p:cNvSpPr txBox="1"/>
          <p:nvPr/>
        </p:nvSpPr>
        <p:spPr>
          <a:xfrm>
            <a:off x="9790706" y="3808957"/>
            <a:ext cx="755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DF611E53-90D3-4AFD-ADF5-028ACC8E1520}"/>
              </a:ext>
            </a:extLst>
          </p:cNvPr>
          <p:cNvSpPr txBox="1"/>
          <p:nvPr/>
        </p:nvSpPr>
        <p:spPr>
          <a:xfrm>
            <a:off x="8468319" y="3555256"/>
            <a:ext cx="1194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739247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58764E-BB7A-4704-A8CA-A6F13DD3B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un vecteur ça donne quoi ?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191A4B31-3D44-4990-BEB5-CBEFBE9007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6200000">
            <a:off x="1528780" y="999813"/>
            <a:ext cx="4668375" cy="6233654"/>
          </a:xfrm>
          <a:prstGeom prst="rect">
            <a:avLst/>
          </a:prstGeom>
        </p:spPr>
      </p:pic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65F5648B-5DE3-463A-A09D-69FA1265AB42}"/>
              </a:ext>
            </a:extLst>
          </p:cNvPr>
          <p:cNvCxnSpPr>
            <a:stCxn id="4" idx="1"/>
            <a:endCxn id="4" idx="3"/>
          </p:cNvCxnSpPr>
          <p:nvPr/>
        </p:nvCxnSpPr>
        <p:spPr>
          <a:xfrm flipV="1">
            <a:off x="3862968" y="1782452"/>
            <a:ext cx="0" cy="466837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91432837-7020-4CF3-A3AB-DFB3ECEC3D8E}"/>
              </a:ext>
            </a:extLst>
          </p:cNvPr>
          <p:cNvCxnSpPr>
            <a:cxnSpLocks/>
          </p:cNvCxnSpPr>
          <p:nvPr/>
        </p:nvCxnSpPr>
        <p:spPr>
          <a:xfrm>
            <a:off x="746140" y="4306364"/>
            <a:ext cx="6191248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322FEDD0-AA6D-45E8-B943-ECD54B41E63B}"/>
              </a:ext>
            </a:extLst>
          </p:cNvPr>
          <p:cNvSpPr txBox="1"/>
          <p:nvPr/>
        </p:nvSpPr>
        <p:spPr>
          <a:xfrm>
            <a:off x="3603834" y="4206468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C52E578-EC2C-4C48-9DDC-CDECE7AA869F}"/>
              </a:ext>
            </a:extLst>
          </p:cNvPr>
          <p:cNvSpPr txBox="1"/>
          <p:nvPr/>
        </p:nvSpPr>
        <p:spPr>
          <a:xfrm>
            <a:off x="6977254" y="4182276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B6970B6-F233-4D00-BC01-1189959AA1BC}"/>
              </a:ext>
            </a:extLst>
          </p:cNvPr>
          <p:cNvSpPr txBox="1"/>
          <p:nvPr/>
        </p:nvSpPr>
        <p:spPr>
          <a:xfrm>
            <a:off x="5683318" y="1460197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06443BBD-1E92-4C07-98B0-C51A2D223CBD}"/>
              </a:ext>
            </a:extLst>
          </p:cNvPr>
          <p:cNvCxnSpPr>
            <a:cxnSpLocks/>
          </p:cNvCxnSpPr>
          <p:nvPr/>
        </p:nvCxnSpPr>
        <p:spPr>
          <a:xfrm flipV="1">
            <a:off x="4444373" y="2202873"/>
            <a:ext cx="1932031" cy="135209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A6A1F9A8-AA0A-4BAD-89F2-7D3CC3953E9E}"/>
                  </a:ext>
                </a:extLst>
              </p:cNvPr>
              <p:cNvSpPr txBox="1"/>
              <p:nvPr/>
            </p:nvSpPr>
            <p:spPr>
              <a:xfrm>
                <a:off x="4997238" y="2336449"/>
                <a:ext cx="422873" cy="624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A6A1F9A8-AA0A-4BAD-89F2-7D3CC3953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7238" y="2336449"/>
                <a:ext cx="422873" cy="6249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9BF9B5E9-0B62-462C-9136-37020270CBED}"/>
              </a:ext>
            </a:extLst>
          </p:cNvPr>
          <p:cNvCxnSpPr/>
          <p:nvPr/>
        </p:nvCxnSpPr>
        <p:spPr>
          <a:xfrm>
            <a:off x="4187430" y="3545632"/>
            <a:ext cx="3106994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7">
            <a:extLst>
              <a:ext uri="{FF2B5EF4-FFF2-40B4-BE49-F238E27FC236}">
                <a16:creationId xmlns:a16="http://schemas.microsoft.com/office/drawing/2014/main" id="{1C0E128E-6051-4CC3-BF62-8E359C7341E4}"/>
              </a:ext>
            </a:extLst>
          </p:cNvPr>
          <p:cNvSpPr/>
          <p:nvPr/>
        </p:nvSpPr>
        <p:spPr>
          <a:xfrm rot="2235050">
            <a:off x="4605352" y="2991063"/>
            <a:ext cx="783771" cy="624915"/>
          </a:xfrm>
          <a:prstGeom prst="arc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E173B27-7368-4A70-92BB-1FC2F352ED18}"/>
              </a:ext>
            </a:extLst>
          </p:cNvPr>
          <p:cNvSpPr txBox="1"/>
          <p:nvPr/>
        </p:nvSpPr>
        <p:spPr>
          <a:xfrm>
            <a:off x="5396095" y="3062629"/>
            <a:ext cx="1194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7E89164D-F258-414E-958A-79242314606B}"/>
                  </a:ext>
                </a:extLst>
              </p:cNvPr>
              <p:cNvSpPr txBox="1"/>
              <p:nvPr/>
            </p:nvSpPr>
            <p:spPr>
              <a:xfrm>
                <a:off x="1261450" y="4823283"/>
                <a:ext cx="422873" cy="624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7E89164D-F258-414E-958A-7924231460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1450" y="4823283"/>
                <a:ext cx="422873" cy="6249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7F7EEE71-B9F5-4C8F-9F45-6C2AC98509D0}"/>
                  </a:ext>
                </a:extLst>
              </p:cNvPr>
              <p:cNvSpPr txBox="1"/>
              <p:nvPr/>
            </p:nvSpPr>
            <p:spPr>
              <a:xfrm>
                <a:off x="1751219" y="4685711"/>
                <a:ext cx="1373644" cy="10224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fr-FR" sz="4000" dirty="0">
                    <a:latin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fr-FR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40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sz="40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e>
                            <m:r>
                              <a:rPr lang="fr-FR" sz="40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eqArr>
                      </m:e>
                    </m:d>
                  </m:oMath>
                </a14:m>
                <a:endParaRPr lang="fr-FR" sz="40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7F7EEE71-B9F5-4C8F-9F45-6C2AC9850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219" y="4685711"/>
                <a:ext cx="1373644" cy="1022459"/>
              </a:xfrm>
              <a:prstGeom prst="rect">
                <a:avLst/>
              </a:prstGeom>
              <a:blipFill>
                <a:blip r:embed="rId6"/>
                <a:stretch>
                  <a:fillRect l="-22124" b="-89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C8446972-35ED-477E-ADBD-CB34E1A4E1DE}"/>
              </a:ext>
            </a:extLst>
          </p:cNvPr>
          <p:cNvCxnSpPr>
            <a:cxnSpLocks/>
          </p:cNvCxnSpPr>
          <p:nvPr/>
        </p:nvCxnSpPr>
        <p:spPr>
          <a:xfrm flipV="1">
            <a:off x="6374384" y="2194263"/>
            <a:ext cx="0" cy="133575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26921801-4150-4DA9-9A61-A36308C0A7B6}"/>
              </a:ext>
            </a:extLst>
          </p:cNvPr>
          <p:cNvCxnSpPr>
            <a:cxnSpLocks/>
          </p:cNvCxnSpPr>
          <p:nvPr/>
        </p:nvCxnSpPr>
        <p:spPr>
          <a:xfrm flipV="1">
            <a:off x="9790706" y="3248757"/>
            <a:ext cx="0" cy="133575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F3737A47-B367-43CC-9395-02223393EAF6}"/>
              </a:ext>
            </a:extLst>
          </p:cNvPr>
          <p:cNvCxnSpPr>
            <a:cxnSpLocks/>
          </p:cNvCxnSpPr>
          <p:nvPr/>
        </p:nvCxnSpPr>
        <p:spPr>
          <a:xfrm>
            <a:off x="7873252" y="4595204"/>
            <a:ext cx="1932031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46389490-C0E9-4656-B629-DBF9B96C44DC}"/>
              </a:ext>
            </a:extLst>
          </p:cNvPr>
          <p:cNvCxnSpPr>
            <a:cxnSpLocks/>
          </p:cNvCxnSpPr>
          <p:nvPr/>
        </p:nvCxnSpPr>
        <p:spPr>
          <a:xfrm flipV="1">
            <a:off x="7873252" y="3256708"/>
            <a:ext cx="1917454" cy="133576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E5BED036-774E-4483-B9E4-13C93DE9A417}"/>
              </a:ext>
            </a:extLst>
          </p:cNvPr>
          <p:cNvSpPr txBox="1"/>
          <p:nvPr/>
        </p:nvSpPr>
        <p:spPr>
          <a:xfrm>
            <a:off x="8780004" y="4589642"/>
            <a:ext cx="755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10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DD1557B0-B18A-4735-B4A7-50F1884FD552}"/>
              </a:ext>
            </a:extLst>
          </p:cNvPr>
          <p:cNvSpPr txBox="1"/>
          <p:nvPr/>
        </p:nvSpPr>
        <p:spPr>
          <a:xfrm>
            <a:off x="9790706" y="3808957"/>
            <a:ext cx="755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DF611E53-90D3-4AFD-ADF5-028ACC8E1520}"/>
                  </a:ext>
                </a:extLst>
              </p:cNvPr>
              <p:cNvSpPr txBox="1"/>
              <p:nvPr/>
            </p:nvSpPr>
            <p:spPr>
              <a:xfrm rot="19553059">
                <a:off x="7586270" y="3526138"/>
                <a:ext cx="2184708" cy="4354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fr-FR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fr-FR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fr-FR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fr-FR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sup>
                              <m:r>
                                <a:rPr lang="fr-FR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=12,2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DF611E53-90D3-4AFD-ADF5-028ACC8E15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53059">
                <a:off x="7586270" y="3526138"/>
                <a:ext cx="2184708" cy="43544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67948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58764E-BB7A-4704-A8CA-A6F13DD3B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un vecteur ça donne quoi ?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191A4B31-3D44-4990-BEB5-CBEFBE9007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6200000">
            <a:off x="1528780" y="999813"/>
            <a:ext cx="4668375" cy="6233654"/>
          </a:xfrm>
          <a:prstGeom prst="rect">
            <a:avLst/>
          </a:prstGeom>
        </p:spPr>
      </p:pic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65F5648B-5DE3-463A-A09D-69FA1265AB42}"/>
              </a:ext>
            </a:extLst>
          </p:cNvPr>
          <p:cNvCxnSpPr>
            <a:stCxn id="4" idx="1"/>
            <a:endCxn id="4" idx="3"/>
          </p:cNvCxnSpPr>
          <p:nvPr/>
        </p:nvCxnSpPr>
        <p:spPr>
          <a:xfrm flipV="1">
            <a:off x="3862968" y="1782452"/>
            <a:ext cx="0" cy="466837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91432837-7020-4CF3-A3AB-DFB3ECEC3D8E}"/>
              </a:ext>
            </a:extLst>
          </p:cNvPr>
          <p:cNvCxnSpPr>
            <a:cxnSpLocks/>
          </p:cNvCxnSpPr>
          <p:nvPr/>
        </p:nvCxnSpPr>
        <p:spPr>
          <a:xfrm>
            <a:off x="746140" y="4306364"/>
            <a:ext cx="6191248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322FEDD0-AA6D-45E8-B943-ECD54B41E63B}"/>
              </a:ext>
            </a:extLst>
          </p:cNvPr>
          <p:cNvSpPr txBox="1"/>
          <p:nvPr/>
        </p:nvSpPr>
        <p:spPr>
          <a:xfrm>
            <a:off x="3603834" y="4206468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C52E578-EC2C-4C48-9DDC-CDECE7AA869F}"/>
              </a:ext>
            </a:extLst>
          </p:cNvPr>
          <p:cNvSpPr txBox="1"/>
          <p:nvPr/>
        </p:nvSpPr>
        <p:spPr>
          <a:xfrm>
            <a:off x="6977254" y="4182276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B6970B6-F233-4D00-BC01-1189959AA1BC}"/>
              </a:ext>
            </a:extLst>
          </p:cNvPr>
          <p:cNvSpPr txBox="1"/>
          <p:nvPr/>
        </p:nvSpPr>
        <p:spPr>
          <a:xfrm>
            <a:off x="5683318" y="1460197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06443BBD-1E92-4C07-98B0-C51A2D223CBD}"/>
              </a:ext>
            </a:extLst>
          </p:cNvPr>
          <p:cNvCxnSpPr>
            <a:cxnSpLocks/>
          </p:cNvCxnSpPr>
          <p:nvPr/>
        </p:nvCxnSpPr>
        <p:spPr>
          <a:xfrm flipV="1">
            <a:off x="4444373" y="2202873"/>
            <a:ext cx="1932031" cy="135209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A6A1F9A8-AA0A-4BAD-89F2-7D3CC3953E9E}"/>
                  </a:ext>
                </a:extLst>
              </p:cNvPr>
              <p:cNvSpPr txBox="1"/>
              <p:nvPr/>
            </p:nvSpPr>
            <p:spPr>
              <a:xfrm>
                <a:off x="4997238" y="2336449"/>
                <a:ext cx="422873" cy="624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A6A1F9A8-AA0A-4BAD-89F2-7D3CC3953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7238" y="2336449"/>
                <a:ext cx="422873" cy="6249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9BF9B5E9-0B62-462C-9136-37020270CBED}"/>
              </a:ext>
            </a:extLst>
          </p:cNvPr>
          <p:cNvCxnSpPr/>
          <p:nvPr/>
        </p:nvCxnSpPr>
        <p:spPr>
          <a:xfrm>
            <a:off x="4187430" y="3545632"/>
            <a:ext cx="3106994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7">
            <a:extLst>
              <a:ext uri="{FF2B5EF4-FFF2-40B4-BE49-F238E27FC236}">
                <a16:creationId xmlns:a16="http://schemas.microsoft.com/office/drawing/2014/main" id="{1C0E128E-6051-4CC3-BF62-8E359C7341E4}"/>
              </a:ext>
            </a:extLst>
          </p:cNvPr>
          <p:cNvSpPr/>
          <p:nvPr/>
        </p:nvSpPr>
        <p:spPr>
          <a:xfrm rot="2235050">
            <a:off x="4605352" y="2991063"/>
            <a:ext cx="783771" cy="624915"/>
          </a:xfrm>
          <a:prstGeom prst="arc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E173B27-7368-4A70-92BB-1FC2F352ED18}"/>
              </a:ext>
            </a:extLst>
          </p:cNvPr>
          <p:cNvSpPr txBox="1"/>
          <p:nvPr/>
        </p:nvSpPr>
        <p:spPr>
          <a:xfrm>
            <a:off x="5396095" y="3062629"/>
            <a:ext cx="1194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7E89164D-F258-414E-958A-79242314606B}"/>
                  </a:ext>
                </a:extLst>
              </p:cNvPr>
              <p:cNvSpPr txBox="1"/>
              <p:nvPr/>
            </p:nvSpPr>
            <p:spPr>
              <a:xfrm>
                <a:off x="1261450" y="4823283"/>
                <a:ext cx="422873" cy="624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7E89164D-F258-414E-958A-7924231460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1450" y="4823283"/>
                <a:ext cx="422873" cy="6249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7F7EEE71-B9F5-4C8F-9F45-6C2AC98509D0}"/>
                  </a:ext>
                </a:extLst>
              </p:cNvPr>
              <p:cNvSpPr txBox="1"/>
              <p:nvPr/>
            </p:nvSpPr>
            <p:spPr>
              <a:xfrm>
                <a:off x="1751219" y="4685711"/>
                <a:ext cx="1373644" cy="10224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fr-FR" sz="4000" dirty="0">
                    <a:latin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fr-FR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40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sz="40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e>
                            <m:r>
                              <a:rPr lang="fr-FR" sz="40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eqArr>
                      </m:e>
                    </m:d>
                  </m:oMath>
                </a14:m>
                <a:endParaRPr lang="fr-FR" sz="40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7F7EEE71-B9F5-4C8F-9F45-6C2AC9850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219" y="4685711"/>
                <a:ext cx="1373644" cy="1022459"/>
              </a:xfrm>
              <a:prstGeom prst="rect">
                <a:avLst/>
              </a:prstGeom>
              <a:blipFill>
                <a:blip r:embed="rId6"/>
                <a:stretch>
                  <a:fillRect l="-22124" b="-89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C8446972-35ED-477E-ADBD-CB34E1A4E1DE}"/>
              </a:ext>
            </a:extLst>
          </p:cNvPr>
          <p:cNvCxnSpPr>
            <a:cxnSpLocks/>
          </p:cNvCxnSpPr>
          <p:nvPr/>
        </p:nvCxnSpPr>
        <p:spPr>
          <a:xfrm flipV="1">
            <a:off x="6374384" y="2194263"/>
            <a:ext cx="0" cy="133575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26921801-4150-4DA9-9A61-A36308C0A7B6}"/>
              </a:ext>
            </a:extLst>
          </p:cNvPr>
          <p:cNvCxnSpPr>
            <a:cxnSpLocks/>
          </p:cNvCxnSpPr>
          <p:nvPr/>
        </p:nvCxnSpPr>
        <p:spPr>
          <a:xfrm flipV="1">
            <a:off x="9790706" y="3248757"/>
            <a:ext cx="0" cy="133575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F3737A47-B367-43CC-9395-02223393EAF6}"/>
              </a:ext>
            </a:extLst>
          </p:cNvPr>
          <p:cNvCxnSpPr>
            <a:cxnSpLocks/>
          </p:cNvCxnSpPr>
          <p:nvPr/>
        </p:nvCxnSpPr>
        <p:spPr>
          <a:xfrm>
            <a:off x="7873252" y="4595204"/>
            <a:ext cx="1932031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46389490-C0E9-4656-B629-DBF9B96C44DC}"/>
              </a:ext>
            </a:extLst>
          </p:cNvPr>
          <p:cNvCxnSpPr>
            <a:cxnSpLocks/>
          </p:cNvCxnSpPr>
          <p:nvPr/>
        </p:nvCxnSpPr>
        <p:spPr>
          <a:xfrm flipV="1">
            <a:off x="7873252" y="3256708"/>
            <a:ext cx="1917454" cy="133576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E5BED036-774E-4483-B9E4-13C93DE9A417}"/>
              </a:ext>
            </a:extLst>
          </p:cNvPr>
          <p:cNvSpPr txBox="1"/>
          <p:nvPr/>
        </p:nvSpPr>
        <p:spPr>
          <a:xfrm>
            <a:off x="8780004" y="4589642"/>
            <a:ext cx="755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10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DD1557B0-B18A-4735-B4A7-50F1884FD552}"/>
              </a:ext>
            </a:extLst>
          </p:cNvPr>
          <p:cNvSpPr txBox="1"/>
          <p:nvPr/>
        </p:nvSpPr>
        <p:spPr>
          <a:xfrm>
            <a:off x="9790706" y="3808957"/>
            <a:ext cx="755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DF611E53-90D3-4AFD-ADF5-028ACC8E1520}"/>
                  </a:ext>
                </a:extLst>
              </p:cNvPr>
              <p:cNvSpPr txBox="1"/>
              <p:nvPr/>
            </p:nvSpPr>
            <p:spPr>
              <a:xfrm rot="19553059">
                <a:off x="7586270" y="3526138"/>
                <a:ext cx="2184708" cy="4354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fr-FR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fr-FR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fr-FR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fr-FR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fr-FR" i="1" smtClean="0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fr-FR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  <m:sup>
                              <m:r>
                                <a:rPr lang="fr-FR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=12,2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DF611E53-90D3-4AFD-ADF5-028ACC8E15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53059">
                <a:off x="7586270" y="3526138"/>
                <a:ext cx="2184708" cy="43544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836F8E16-D3ED-8695-D2E6-D121BD3FF755}"/>
                  </a:ext>
                </a:extLst>
              </p:cNvPr>
              <p:cNvSpPr txBox="1"/>
              <p:nvPr/>
            </p:nvSpPr>
            <p:spPr>
              <a:xfrm>
                <a:off x="4389637" y="4823283"/>
                <a:ext cx="1696555" cy="6692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fr-FR" sz="3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fr-FR" sz="3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sz="3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acc>
                      </m:e>
                    </m:d>
                  </m:oMath>
                </a14:m>
                <a:r>
                  <a:rPr lang="fr-FR" sz="2800" b="1" dirty="0"/>
                  <a:t>= 12,2</a:t>
                </a:r>
                <a:endParaRPr lang="fr-FR" b="1" dirty="0"/>
              </a:p>
            </p:txBody>
          </p:sp>
        </mc:Choice>
        <mc:Fallback xmlns="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836F8E16-D3ED-8695-D2E6-D121BD3FF7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637" y="4823283"/>
                <a:ext cx="1696555" cy="669286"/>
              </a:xfrm>
              <a:prstGeom prst="rect">
                <a:avLst/>
              </a:prstGeom>
              <a:blipFill>
                <a:blip r:embed="rId8"/>
                <a:stretch>
                  <a:fillRect r="-12950" b="-2181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12065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58764E-BB7A-4704-A8CA-A6F13DD3B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un vecteur ça donne quoi ?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191A4B31-3D44-4990-BEB5-CBEFBE9007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6200000">
            <a:off x="1528780" y="999813"/>
            <a:ext cx="4668375" cy="6233654"/>
          </a:xfrm>
          <a:prstGeom prst="rect">
            <a:avLst/>
          </a:prstGeom>
        </p:spPr>
      </p:pic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65F5648B-5DE3-463A-A09D-69FA1265AB42}"/>
              </a:ext>
            </a:extLst>
          </p:cNvPr>
          <p:cNvCxnSpPr>
            <a:stCxn id="4" idx="1"/>
            <a:endCxn id="4" idx="3"/>
          </p:cNvCxnSpPr>
          <p:nvPr/>
        </p:nvCxnSpPr>
        <p:spPr>
          <a:xfrm flipV="1">
            <a:off x="3862968" y="1782452"/>
            <a:ext cx="0" cy="466837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91432837-7020-4CF3-A3AB-DFB3ECEC3D8E}"/>
              </a:ext>
            </a:extLst>
          </p:cNvPr>
          <p:cNvCxnSpPr>
            <a:cxnSpLocks/>
          </p:cNvCxnSpPr>
          <p:nvPr/>
        </p:nvCxnSpPr>
        <p:spPr>
          <a:xfrm>
            <a:off x="746140" y="4306364"/>
            <a:ext cx="6191248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322FEDD0-AA6D-45E8-B943-ECD54B41E63B}"/>
              </a:ext>
            </a:extLst>
          </p:cNvPr>
          <p:cNvSpPr txBox="1"/>
          <p:nvPr/>
        </p:nvSpPr>
        <p:spPr>
          <a:xfrm>
            <a:off x="3603834" y="4206468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C52E578-EC2C-4C48-9DDC-CDECE7AA869F}"/>
              </a:ext>
            </a:extLst>
          </p:cNvPr>
          <p:cNvSpPr txBox="1"/>
          <p:nvPr/>
        </p:nvSpPr>
        <p:spPr>
          <a:xfrm>
            <a:off x="6977254" y="4182276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B6970B6-F233-4D00-BC01-1189959AA1BC}"/>
              </a:ext>
            </a:extLst>
          </p:cNvPr>
          <p:cNvSpPr txBox="1"/>
          <p:nvPr/>
        </p:nvSpPr>
        <p:spPr>
          <a:xfrm>
            <a:off x="5683318" y="1460197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06443BBD-1E92-4C07-98B0-C51A2D223CBD}"/>
              </a:ext>
            </a:extLst>
          </p:cNvPr>
          <p:cNvCxnSpPr>
            <a:cxnSpLocks/>
          </p:cNvCxnSpPr>
          <p:nvPr/>
        </p:nvCxnSpPr>
        <p:spPr>
          <a:xfrm flipV="1">
            <a:off x="4444373" y="2202873"/>
            <a:ext cx="1932031" cy="135209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A6A1F9A8-AA0A-4BAD-89F2-7D3CC3953E9E}"/>
                  </a:ext>
                </a:extLst>
              </p:cNvPr>
              <p:cNvSpPr txBox="1"/>
              <p:nvPr/>
            </p:nvSpPr>
            <p:spPr>
              <a:xfrm>
                <a:off x="4997238" y="2336449"/>
                <a:ext cx="422873" cy="624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A6A1F9A8-AA0A-4BAD-89F2-7D3CC3953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7238" y="2336449"/>
                <a:ext cx="422873" cy="6249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9BF9B5E9-0B62-462C-9136-37020270CBED}"/>
              </a:ext>
            </a:extLst>
          </p:cNvPr>
          <p:cNvCxnSpPr/>
          <p:nvPr/>
        </p:nvCxnSpPr>
        <p:spPr>
          <a:xfrm>
            <a:off x="4187430" y="3545632"/>
            <a:ext cx="3106994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7">
            <a:extLst>
              <a:ext uri="{FF2B5EF4-FFF2-40B4-BE49-F238E27FC236}">
                <a16:creationId xmlns:a16="http://schemas.microsoft.com/office/drawing/2014/main" id="{1C0E128E-6051-4CC3-BF62-8E359C7341E4}"/>
              </a:ext>
            </a:extLst>
          </p:cNvPr>
          <p:cNvSpPr/>
          <p:nvPr/>
        </p:nvSpPr>
        <p:spPr>
          <a:xfrm rot="2235050">
            <a:off x="4605352" y="2991063"/>
            <a:ext cx="783771" cy="624915"/>
          </a:xfrm>
          <a:prstGeom prst="arc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E173B27-7368-4A70-92BB-1FC2F352ED18}"/>
              </a:ext>
            </a:extLst>
          </p:cNvPr>
          <p:cNvSpPr txBox="1"/>
          <p:nvPr/>
        </p:nvSpPr>
        <p:spPr>
          <a:xfrm>
            <a:off x="5396095" y="3062629"/>
            <a:ext cx="1194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7E89164D-F258-414E-958A-79242314606B}"/>
                  </a:ext>
                </a:extLst>
              </p:cNvPr>
              <p:cNvSpPr txBox="1"/>
              <p:nvPr/>
            </p:nvSpPr>
            <p:spPr>
              <a:xfrm>
                <a:off x="1261450" y="4823283"/>
                <a:ext cx="422873" cy="624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7E89164D-F258-414E-958A-7924231460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1450" y="4823283"/>
                <a:ext cx="422873" cy="6249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7F7EEE71-B9F5-4C8F-9F45-6C2AC98509D0}"/>
                  </a:ext>
                </a:extLst>
              </p:cNvPr>
              <p:cNvSpPr txBox="1"/>
              <p:nvPr/>
            </p:nvSpPr>
            <p:spPr>
              <a:xfrm>
                <a:off x="1751219" y="4685711"/>
                <a:ext cx="1373644" cy="10224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fr-FR" sz="4000" dirty="0">
                    <a:latin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fr-FR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40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sz="40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e>
                            <m:r>
                              <a:rPr lang="fr-FR" sz="40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eqArr>
                      </m:e>
                    </m:d>
                  </m:oMath>
                </a14:m>
                <a:endParaRPr lang="fr-FR" sz="40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7F7EEE71-B9F5-4C8F-9F45-6C2AC9850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219" y="4685711"/>
                <a:ext cx="1373644" cy="1022459"/>
              </a:xfrm>
              <a:prstGeom prst="rect">
                <a:avLst/>
              </a:prstGeom>
              <a:blipFill>
                <a:blip r:embed="rId6"/>
                <a:stretch>
                  <a:fillRect l="-22124" b="-89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C8446972-35ED-477E-ADBD-CB34E1A4E1DE}"/>
              </a:ext>
            </a:extLst>
          </p:cNvPr>
          <p:cNvCxnSpPr>
            <a:cxnSpLocks/>
          </p:cNvCxnSpPr>
          <p:nvPr/>
        </p:nvCxnSpPr>
        <p:spPr>
          <a:xfrm flipV="1">
            <a:off x="6374384" y="2194263"/>
            <a:ext cx="0" cy="133575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26921801-4150-4DA9-9A61-A36308C0A7B6}"/>
              </a:ext>
            </a:extLst>
          </p:cNvPr>
          <p:cNvCxnSpPr>
            <a:cxnSpLocks/>
          </p:cNvCxnSpPr>
          <p:nvPr/>
        </p:nvCxnSpPr>
        <p:spPr>
          <a:xfrm flipV="1">
            <a:off x="9790706" y="3248757"/>
            <a:ext cx="0" cy="133575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F3737A47-B367-43CC-9395-02223393EAF6}"/>
              </a:ext>
            </a:extLst>
          </p:cNvPr>
          <p:cNvCxnSpPr>
            <a:cxnSpLocks/>
          </p:cNvCxnSpPr>
          <p:nvPr/>
        </p:nvCxnSpPr>
        <p:spPr>
          <a:xfrm>
            <a:off x="7873252" y="4595204"/>
            <a:ext cx="1932031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46389490-C0E9-4656-B629-DBF9B96C44DC}"/>
              </a:ext>
            </a:extLst>
          </p:cNvPr>
          <p:cNvCxnSpPr>
            <a:cxnSpLocks/>
          </p:cNvCxnSpPr>
          <p:nvPr/>
        </p:nvCxnSpPr>
        <p:spPr>
          <a:xfrm flipV="1">
            <a:off x="7873252" y="3256708"/>
            <a:ext cx="1917454" cy="133576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E5BED036-774E-4483-B9E4-13C93DE9A417}"/>
              </a:ext>
            </a:extLst>
          </p:cNvPr>
          <p:cNvSpPr txBox="1"/>
          <p:nvPr/>
        </p:nvSpPr>
        <p:spPr>
          <a:xfrm>
            <a:off x="8780004" y="4589642"/>
            <a:ext cx="755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10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DD1557B0-B18A-4735-B4A7-50F1884FD552}"/>
              </a:ext>
            </a:extLst>
          </p:cNvPr>
          <p:cNvSpPr txBox="1"/>
          <p:nvPr/>
        </p:nvSpPr>
        <p:spPr>
          <a:xfrm>
            <a:off x="9790706" y="3808957"/>
            <a:ext cx="755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DF611E53-90D3-4AFD-ADF5-028ACC8E1520}"/>
                  </a:ext>
                </a:extLst>
              </p:cNvPr>
              <p:cNvSpPr txBox="1"/>
              <p:nvPr/>
            </p:nvSpPr>
            <p:spPr>
              <a:xfrm rot="19553059">
                <a:off x="7586270" y="3559192"/>
                <a:ext cx="21847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12,2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DF611E53-90D3-4AFD-ADF5-028ACC8E15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53059">
                <a:off x="7586270" y="3559192"/>
                <a:ext cx="218470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>
            <a:extLst>
              <a:ext uri="{FF2B5EF4-FFF2-40B4-BE49-F238E27FC236}">
                <a16:creationId xmlns:a16="http://schemas.microsoft.com/office/drawing/2014/main" id="{9BC3DE20-A4D2-422E-BCF4-45BDCC8A540F}"/>
              </a:ext>
            </a:extLst>
          </p:cNvPr>
          <p:cNvSpPr/>
          <p:nvPr/>
        </p:nvSpPr>
        <p:spPr>
          <a:xfrm rot="2235050">
            <a:off x="8018026" y="4054485"/>
            <a:ext cx="783771" cy="624915"/>
          </a:xfrm>
          <a:prstGeom prst="arc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E4BC96B2-3957-4EBD-90E6-72FF8985FC8E}"/>
              </a:ext>
            </a:extLst>
          </p:cNvPr>
          <p:cNvSpPr txBox="1"/>
          <p:nvPr/>
        </p:nvSpPr>
        <p:spPr>
          <a:xfrm>
            <a:off x="8735879" y="4126490"/>
            <a:ext cx="1194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91C385B7-B75A-40E8-927E-388DFC3A93D7}"/>
                  </a:ext>
                </a:extLst>
              </p:cNvPr>
              <p:cNvSpPr txBox="1"/>
              <p:nvPr/>
            </p:nvSpPr>
            <p:spPr>
              <a:xfrm>
                <a:off x="7518593" y="1730272"/>
                <a:ext cx="3011188" cy="12216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sz="4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4000" i="1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fr-FR" sz="4000" b="0" i="1" smtClean="0">
                              <a:latin typeface="Cambria Math" panose="02040503050406030204" pitchFamily="18" charset="0"/>
                            </a:rPr>
                            <m:t> ?</m:t>
                          </m:r>
                        </m:e>
                      </m:func>
                      <m:r>
                        <a:rPr lang="fr-FR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fr-FR" sz="4000" b="0" i="1" smtClean="0">
                              <a:latin typeface="Cambria Math" panose="02040503050406030204" pitchFamily="18" charset="0"/>
                            </a:rPr>
                            <m:t>12,2</m:t>
                          </m:r>
                        </m:den>
                      </m:f>
                    </m:oMath>
                  </m:oMathPara>
                </a14:m>
                <a:endParaRPr lang="fr-FR" sz="4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91C385B7-B75A-40E8-927E-388DFC3A93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8593" y="1730272"/>
                <a:ext cx="3011188" cy="122161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DF75EE79-CDEC-473B-AA99-0EAC7981378B}"/>
                  </a:ext>
                </a:extLst>
              </p:cNvPr>
              <p:cNvSpPr txBox="1"/>
              <p:nvPr/>
            </p:nvSpPr>
            <p:spPr>
              <a:xfrm>
                <a:off x="7421594" y="5170401"/>
                <a:ext cx="4227567" cy="135235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12,2</m:t>
                        </m:r>
                      </m:den>
                    </m:f>
                    <m:r>
                      <a:rPr lang="fr-FR" sz="32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3200" dirty="0">
                    <a:latin typeface="Cambria Math" panose="02040503050406030204" pitchFamily="18" charset="0"/>
                  </a:rPr>
                  <a:t>=34,95°</a:t>
                </a:r>
              </a:p>
              <a:p>
                <a:endParaRPr lang="fr-FR" sz="4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DF75EE79-CDEC-473B-AA99-0EAC79813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1594" y="5170401"/>
                <a:ext cx="4227567" cy="1352358"/>
              </a:xfrm>
              <a:prstGeom prst="rect">
                <a:avLst/>
              </a:prstGeom>
              <a:blipFill>
                <a:blip r:embed="rId9"/>
                <a:stretch>
                  <a:fillRect t="-225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50027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58764E-BB7A-4704-A8CA-A6F13DD3B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un vecteur ça donne quoi ?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191A4B31-3D44-4990-BEB5-CBEFBE9007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6200000">
            <a:off x="1528780" y="999813"/>
            <a:ext cx="4668375" cy="6233654"/>
          </a:xfrm>
          <a:prstGeom prst="rect">
            <a:avLst/>
          </a:prstGeom>
        </p:spPr>
      </p:pic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65F5648B-5DE3-463A-A09D-69FA1265AB42}"/>
              </a:ext>
            </a:extLst>
          </p:cNvPr>
          <p:cNvCxnSpPr>
            <a:stCxn id="4" idx="1"/>
            <a:endCxn id="4" idx="3"/>
          </p:cNvCxnSpPr>
          <p:nvPr/>
        </p:nvCxnSpPr>
        <p:spPr>
          <a:xfrm flipV="1">
            <a:off x="3862968" y="1782452"/>
            <a:ext cx="0" cy="466837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91432837-7020-4CF3-A3AB-DFB3ECEC3D8E}"/>
              </a:ext>
            </a:extLst>
          </p:cNvPr>
          <p:cNvCxnSpPr>
            <a:cxnSpLocks/>
          </p:cNvCxnSpPr>
          <p:nvPr/>
        </p:nvCxnSpPr>
        <p:spPr>
          <a:xfrm>
            <a:off x="746140" y="4306364"/>
            <a:ext cx="6191248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322FEDD0-AA6D-45E8-B943-ECD54B41E63B}"/>
              </a:ext>
            </a:extLst>
          </p:cNvPr>
          <p:cNvSpPr txBox="1"/>
          <p:nvPr/>
        </p:nvSpPr>
        <p:spPr>
          <a:xfrm>
            <a:off x="3603834" y="4206468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C52E578-EC2C-4C48-9DDC-CDECE7AA869F}"/>
              </a:ext>
            </a:extLst>
          </p:cNvPr>
          <p:cNvSpPr txBox="1"/>
          <p:nvPr/>
        </p:nvSpPr>
        <p:spPr>
          <a:xfrm>
            <a:off x="6977254" y="4182276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B6970B6-F233-4D00-BC01-1189959AA1BC}"/>
              </a:ext>
            </a:extLst>
          </p:cNvPr>
          <p:cNvSpPr txBox="1"/>
          <p:nvPr/>
        </p:nvSpPr>
        <p:spPr>
          <a:xfrm>
            <a:off x="5683318" y="1460197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06443BBD-1E92-4C07-98B0-C51A2D223CBD}"/>
              </a:ext>
            </a:extLst>
          </p:cNvPr>
          <p:cNvCxnSpPr>
            <a:cxnSpLocks/>
          </p:cNvCxnSpPr>
          <p:nvPr/>
        </p:nvCxnSpPr>
        <p:spPr>
          <a:xfrm flipV="1">
            <a:off x="4444373" y="2202873"/>
            <a:ext cx="1932031" cy="135209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A6A1F9A8-AA0A-4BAD-89F2-7D3CC3953E9E}"/>
                  </a:ext>
                </a:extLst>
              </p:cNvPr>
              <p:cNvSpPr txBox="1"/>
              <p:nvPr/>
            </p:nvSpPr>
            <p:spPr>
              <a:xfrm>
                <a:off x="4997238" y="2336449"/>
                <a:ext cx="422873" cy="624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A6A1F9A8-AA0A-4BAD-89F2-7D3CC3953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7238" y="2336449"/>
                <a:ext cx="422873" cy="6249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9BF9B5E9-0B62-462C-9136-37020270CBED}"/>
              </a:ext>
            </a:extLst>
          </p:cNvPr>
          <p:cNvCxnSpPr/>
          <p:nvPr/>
        </p:nvCxnSpPr>
        <p:spPr>
          <a:xfrm>
            <a:off x="4187430" y="3545632"/>
            <a:ext cx="3106994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Arc 7">
            <a:extLst>
              <a:ext uri="{FF2B5EF4-FFF2-40B4-BE49-F238E27FC236}">
                <a16:creationId xmlns:a16="http://schemas.microsoft.com/office/drawing/2014/main" id="{1C0E128E-6051-4CC3-BF62-8E359C7341E4}"/>
              </a:ext>
            </a:extLst>
          </p:cNvPr>
          <p:cNvSpPr/>
          <p:nvPr/>
        </p:nvSpPr>
        <p:spPr>
          <a:xfrm rot="2235050">
            <a:off x="4605352" y="2991063"/>
            <a:ext cx="783771" cy="624915"/>
          </a:xfrm>
          <a:prstGeom prst="arc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E173B27-7368-4A70-92BB-1FC2F352ED18}"/>
              </a:ext>
            </a:extLst>
          </p:cNvPr>
          <p:cNvSpPr txBox="1"/>
          <p:nvPr/>
        </p:nvSpPr>
        <p:spPr>
          <a:xfrm>
            <a:off x="5396095" y="3062629"/>
            <a:ext cx="1194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34,95°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7E89164D-F258-414E-958A-79242314606B}"/>
                  </a:ext>
                </a:extLst>
              </p:cNvPr>
              <p:cNvSpPr txBox="1"/>
              <p:nvPr/>
            </p:nvSpPr>
            <p:spPr>
              <a:xfrm>
                <a:off x="1261450" y="4823283"/>
                <a:ext cx="422873" cy="6249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3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7E89164D-F258-414E-958A-7924231460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1450" y="4823283"/>
                <a:ext cx="422873" cy="6249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7F7EEE71-B9F5-4C8F-9F45-6C2AC98509D0}"/>
                  </a:ext>
                </a:extLst>
              </p:cNvPr>
              <p:cNvSpPr txBox="1"/>
              <p:nvPr/>
            </p:nvSpPr>
            <p:spPr>
              <a:xfrm>
                <a:off x="1751219" y="4685711"/>
                <a:ext cx="1373644" cy="10224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fr-FR" sz="4000" dirty="0">
                    <a:latin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fr-FR" sz="4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fr-FR" sz="4000" i="1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fr-FR" sz="40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e>
                            <m:r>
                              <a:rPr lang="fr-FR" sz="40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</m:eqArr>
                      </m:e>
                    </m:d>
                  </m:oMath>
                </a14:m>
                <a:endParaRPr lang="fr-FR" sz="4000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7F7EEE71-B9F5-4C8F-9F45-6C2AC9850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219" y="4685711"/>
                <a:ext cx="1373644" cy="1022459"/>
              </a:xfrm>
              <a:prstGeom prst="rect">
                <a:avLst/>
              </a:prstGeom>
              <a:blipFill>
                <a:blip r:embed="rId6"/>
                <a:stretch>
                  <a:fillRect l="-22124" b="-898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C8446972-35ED-477E-ADBD-CB34E1A4E1DE}"/>
              </a:ext>
            </a:extLst>
          </p:cNvPr>
          <p:cNvCxnSpPr>
            <a:cxnSpLocks/>
          </p:cNvCxnSpPr>
          <p:nvPr/>
        </p:nvCxnSpPr>
        <p:spPr>
          <a:xfrm flipV="1">
            <a:off x="6374384" y="2194263"/>
            <a:ext cx="0" cy="133575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26921801-4150-4DA9-9A61-A36308C0A7B6}"/>
              </a:ext>
            </a:extLst>
          </p:cNvPr>
          <p:cNvCxnSpPr>
            <a:cxnSpLocks/>
          </p:cNvCxnSpPr>
          <p:nvPr/>
        </p:nvCxnSpPr>
        <p:spPr>
          <a:xfrm flipV="1">
            <a:off x="9790706" y="3248757"/>
            <a:ext cx="0" cy="133575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F3737A47-B367-43CC-9395-02223393EAF6}"/>
              </a:ext>
            </a:extLst>
          </p:cNvPr>
          <p:cNvCxnSpPr>
            <a:cxnSpLocks/>
          </p:cNvCxnSpPr>
          <p:nvPr/>
        </p:nvCxnSpPr>
        <p:spPr>
          <a:xfrm>
            <a:off x="7873252" y="4595204"/>
            <a:ext cx="1932031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46389490-C0E9-4656-B629-DBF9B96C44DC}"/>
              </a:ext>
            </a:extLst>
          </p:cNvPr>
          <p:cNvCxnSpPr>
            <a:cxnSpLocks/>
          </p:cNvCxnSpPr>
          <p:nvPr/>
        </p:nvCxnSpPr>
        <p:spPr>
          <a:xfrm flipV="1">
            <a:off x="7873252" y="3256708"/>
            <a:ext cx="1917454" cy="133576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E5BED036-774E-4483-B9E4-13C93DE9A417}"/>
              </a:ext>
            </a:extLst>
          </p:cNvPr>
          <p:cNvSpPr txBox="1"/>
          <p:nvPr/>
        </p:nvSpPr>
        <p:spPr>
          <a:xfrm>
            <a:off x="8780004" y="4589642"/>
            <a:ext cx="755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10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DD1557B0-B18A-4735-B4A7-50F1884FD552}"/>
              </a:ext>
            </a:extLst>
          </p:cNvPr>
          <p:cNvSpPr txBox="1"/>
          <p:nvPr/>
        </p:nvSpPr>
        <p:spPr>
          <a:xfrm>
            <a:off x="9790706" y="3808957"/>
            <a:ext cx="755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DF611E53-90D3-4AFD-ADF5-028ACC8E1520}"/>
                  </a:ext>
                </a:extLst>
              </p:cNvPr>
              <p:cNvSpPr txBox="1"/>
              <p:nvPr/>
            </p:nvSpPr>
            <p:spPr>
              <a:xfrm rot="19553059">
                <a:off x="7586270" y="3559192"/>
                <a:ext cx="21847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12,2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DF611E53-90D3-4AFD-ADF5-028ACC8E15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553059">
                <a:off x="7586270" y="3559192"/>
                <a:ext cx="218470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Arc 24">
            <a:extLst>
              <a:ext uri="{FF2B5EF4-FFF2-40B4-BE49-F238E27FC236}">
                <a16:creationId xmlns:a16="http://schemas.microsoft.com/office/drawing/2014/main" id="{9BC3DE20-A4D2-422E-BCF4-45BDCC8A540F}"/>
              </a:ext>
            </a:extLst>
          </p:cNvPr>
          <p:cNvSpPr/>
          <p:nvPr/>
        </p:nvSpPr>
        <p:spPr>
          <a:xfrm rot="2235050">
            <a:off x="8018026" y="4054485"/>
            <a:ext cx="783771" cy="624915"/>
          </a:xfrm>
          <a:prstGeom prst="arc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E4BC96B2-3957-4EBD-90E6-72FF8985FC8E}"/>
              </a:ext>
            </a:extLst>
          </p:cNvPr>
          <p:cNvSpPr txBox="1"/>
          <p:nvPr/>
        </p:nvSpPr>
        <p:spPr>
          <a:xfrm>
            <a:off x="8735879" y="4126490"/>
            <a:ext cx="1194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91C385B7-B75A-40E8-927E-388DFC3A93D7}"/>
                  </a:ext>
                </a:extLst>
              </p:cNvPr>
              <p:cNvSpPr txBox="1"/>
              <p:nvPr/>
            </p:nvSpPr>
            <p:spPr>
              <a:xfrm>
                <a:off x="7518593" y="1730272"/>
                <a:ext cx="3011188" cy="122161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sz="4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4000" i="1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fr-FR" sz="4000" b="0" i="1" smtClean="0">
                              <a:latin typeface="Cambria Math" panose="02040503050406030204" pitchFamily="18" charset="0"/>
                            </a:rPr>
                            <m:t> ?</m:t>
                          </m:r>
                        </m:e>
                      </m:func>
                      <m:r>
                        <a:rPr lang="fr-FR" sz="4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4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sz="40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fr-FR" sz="4000" b="0" i="1" smtClean="0">
                              <a:latin typeface="Cambria Math" panose="02040503050406030204" pitchFamily="18" charset="0"/>
                            </a:rPr>
                            <m:t>12,2</m:t>
                          </m:r>
                        </m:den>
                      </m:f>
                    </m:oMath>
                  </m:oMathPara>
                </a14:m>
                <a:endParaRPr lang="fr-FR" sz="4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7" name="ZoneTexte 26">
                <a:extLst>
                  <a:ext uri="{FF2B5EF4-FFF2-40B4-BE49-F238E27FC236}">
                    <a16:creationId xmlns:a16="http://schemas.microsoft.com/office/drawing/2014/main" id="{91C385B7-B75A-40E8-927E-388DFC3A93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8593" y="1730272"/>
                <a:ext cx="3011188" cy="122161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DF75EE79-CDEC-473B-AA99-0EAC7981378B}"/>
                  </a:ext>
                </a:extLst>
              </p:cNvPr>
              <p:cNvSpPr txBox="1"/>
              <p:nvPr/>
            </p:nvSpPr>
            <p:spPr>
              <a:xfrm>
                <a:off x="7421594" y="5170401"/>
                <a:ext cx="4227567" cy="135235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fr-FR" sz="3200" dirty="0"/>
                  <a:t>? </a:t>
                </a:r>
                <a14:m>
                  <m:oMath xmlns:m="http://schemas.openxmlformats.org/officeDocument/2006/math">
                    <m:r>
                      <a:rPr lang="fr-FR" sz="32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fr-FR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𝑐𝑜𝑠</m:t>
                        </m:r>
                      </m:e>
                      <m:sup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fr-FR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fr-FR" sz="3200" b="0" i="1" smtClean="0">
                            <a:latin typeface="Cambria Math" panose="02040503050406030204" pitchFamily="18" charset="0"/>
                          </a:rPr>
                          <m:t>12,2</m:t>
                        </m:r>
                      </m:den>
                    </m:f>
                    <m:r>
                      <a:rPr lang="fr-FR" sz="3200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sz="3200" dirty="0">
                    <a:latin typeface="Cambria Math" panose="02040503050406030204" pitchFamily="18" charset="0"/>
                  </a:rPr>
                  <a:t>=34,95°</a:t>
                </a:r>
              </a:p>
              <a:p>
                <a:endParaRPr lang="fr-FR" sz="4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8" name="ZoneTexte 27">
                <a:extLst>
                  <a:ext uri="{FF2B5EF4-FFF2-40B4-BE49-F238E27FC236}">
                    <a16:creationId xmlns:a16="http://schemas.microsoft.com/office/drawing/2014/main" id="{DF75EE79-CDEC-473B-AA99-0EAC79813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1594" y="5170401"/>
                <a:ext cx="4227567" cy="1352358"/>
              </a:xfrm>
              <a:prstGeom prst="rect">
                <a:avLst/>
              </a:prstGeom>
              <a:blipFill>
                <a:blip r:embed="rId9"/>
                <a:stretch>
                  <a:fillRect l="-5764" t="-2252" r="-216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18255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58764E-BB7A-4704-A8CA-A6F13DD3B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Pour un vecteur ça donne quoi ?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191A4B31-3D44-4990-BEB5-CBEFBE9007E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6200000">
            <a:off x="3643827" y="999813"/>
            <a:ext cx="4668375" cy="6233654"/>
          </a:xfrm>
          <a:prstGeom prst="rect">
            <a:avLst/>
          </a:prstGeom>
        </p:spPr>
      </p:pic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65F5648B-5DE3-463A-A09D-69FA1265AB42}"/>
              </a:ext>
            </a:extLst>
          </p:cNvPr>
          <p:cNvCxnSpPr>
            <a:stCxn id="4" idx="1"/>
            <a:endCxn id="4" idx="3"/>
          </p:cNvCxnSpPr>
          <p:nvPr/>
        </p:nvCxnSpPr>
        <p:spPr>
          <a:xfrm flipV="1">
            <a:off x="5978015" y="1782452"/>
            <a:ext cx="0" cy="4668375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91432837-7020-4CF3-A3AB-DFB3ECEC3D8E}"/>
              </a:ext>
            </a:extLst>
          </p:cNvPr>
          <p:cNvCxnSpPr>
            <a:cxnSpLocks/>
          </p:cNvCxnSpPr>
          <p:nvPr/>
        </p:nvCxnSpPr>
        <p:spPr>
          <a:xfrm>
            <a:off x="2861187" y="4306364"/>
            <a:ext cx="6191248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322FEDD0-AA6D-45E8-B943-ECD54B41E63B}"/>
              </a:ext>
            </a:extLst>
          </p:cNvPr>
          <p:cNvSpPr txBox="1"/>
          <p:nvPr/>
        </p:nvSpPr>
        <p:spPr>
          <a:xfrm>
            <a:off x="5718881" y="4206468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C52E578-EC2C-4C48-9DDC-CDECE7AA869F}"/>
              </a:ext>
            </a:extLst>
          </p:cNvPr>
          <p:cNvSpPr txBox="1"/>
          <p:nvPr/>
        </p:nvSpPr>
        <p:spPr>
          <a:xfrm>
            <a:off x="9092301" y="4182276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B6970B6-F233-4D00-BC01-1189959AA1BC}"/>
              </a:ext>
            </a:extLst>
          </p:cNvPr>
          <p:cNvSpPr txBox="1"/>
          <p:nvPr/>
        </p:nvSpPr>
        <p:spPr>
          <a:xfrm>
            <a:off x="5683318" y="1460197"/>
            <a:ext cx="513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</a:t>
            </a:r>
          </a:p>
        </p:txBody>
      </p: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06443BBD-1E92-4C07-98B0-C51A2D223CBD}"/>
              </a:ext>
            </a:extLst>
          </p:cNvPr>
          <p:cNvCxnSpPr>
            <a:cxnSpLocks/>
          </p:cNvCxnSpPr>
          <p:nvPr/>
        </p:nvCxnSpPr>
        <p:spPr>
          <a:xfrm flipH="1">
            <a:off x="3665551" y="3554965"/>
            <a:ext cx="2893869" cy="209046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A6A1F9A8-AA0A-4BAD-89F2-7D3CC3953E9E}"/>
                  </a:ext>
                </a:extLst>
              </p:cNvPr>
              <p:cNvSpPr txBox="1"/>
              <p:nvPr/>
            </p:nvSpPr>
            <p:spPr>
              <a:xfrm>
                <a:off x="4369419" y="3631501"/>
                <a:ext cx="441980" cy="6213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A6A1F9A8-AA0A-4BAD-89F2-7D3CC3953E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419" y="3631501"/>
                <a:ext cx="441980" cy="6213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c 7">
            <a:extLst>
              <a:ext uri="{FF2B5EF4-FFF2-40B4-BE49-F238E27FC236}">
                <a16:creationId xmlns:a16="http://schemas.microsoft.com/office/drawing/2014/main" id="{1C0E128E-6051-4CC3-BF62-8E359C7341E4}"/>
              </a:ext>
            </a:extLst>
          </p:cNvPr>
          <p:cNvSpPr/>
          <p:nvPr/>
        </p:nvSpPr>
        <p:spPr>
          <a:xfrm rot="12513379">
            <a:off x="4596709" y="4216556"/>
            <a:ext cx="783771" cy="624915"/>
          </a:xfrm>
          <a:prstGeom prst="arc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E173B27-7368-4A70-92BB-1FC2F352ED18}"/>
              </a:ext>
            </a:extLst>
          </p:cNvPr>
          <p:cNvSpPr txBox="1"/>
          <p:nvPr/>
        </p:nvSpPr>
        <p:spPr>
          <a:xfrm>
            <a:off x="4312956" y="4449305"/>
            <a:ext cx="1194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207017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3F01DE8-6628-394D-EF12-EA8731C2DCDC}"/>
              </a:ext>
            </a:extLst>
          </p:cNvPr>
          <p:cNvSpPr/>
          <p:nvPr/>
        </p:nvSpPr>
        <p:spPr>
          <a:xfrm>
            <a:off x="6001113" y="798749"/>
            <a:ext cx="5101087" cy="510108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098FE36-CBB7-4FB9-B05E-8CE9F0FDD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Le cercle trigonométrique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5145B07-ADA0-E6F3-8552-6FF68A7BF309}"/>
              </a:ext>
            </a:extLst>
          </p:cNvPr>
          <p:cNvCxnSpPr/>
          <p:nvPr/>
        </p:nvCxnSpPr>
        <p:spPr>
          <a:xfrm>
            <a:off x="8548776" y="720305"/>
            <a:ext cx="0" cy="601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24D6B99B-BC70-402B-AC47-CE120873B84A}"/>
              </a:ext>
            </a:extLst>
          </p:cNvPr>
          <p:cNvCxnSpPr>
            <a:cxnSpLocks/>
          </p:cNvCxnSpPr>
          <p:nvPr/>
        </p:nvCxnSpPr>
        <p:spPr>
          <a:xfrm rot="5400000">
            <a:off x="8548776" y="336688"/>
            <a:ext cx="0" cy="601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41629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3F01DE8-6628-394D-EF12-EA8731C2DCDC}"/>
              </a:ext>
            </a:extLst>
          </p:cNvPr>
          <p:cNvSpPr/>
          <p:nvPr/>
        </p:nvSpPr>
        <p:spPr>
          <a:xfrm>
            <a:off x="6001113" y="798749"/>
            <a:ext cx="5101087" cy="510108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098FE36-CBB7-4FB9-B05E-8CE9F0FDD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Le cercle trigonométrique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414243B-85E0-6D93-B8A6-9EFBB0025031}"/>
              </a:ext>
            </a:extLst>
          </p:cNvPr>
          <p:cNvSpPr/>
          <p:nvPr/>
        </p:nvSpPr>
        <p:spPr>
          <a:xfrm>
            <a:off x="8500029" y="3286303"/>
            <a:ext cx="114746" cy="11474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5145B07-ADA0-E6F3-8552-6FF68A7BF309}"/>
              </a:ext>
            </a:extLst>
          </p:cNvPr>
          <p:cNvCxnSpPr/>
          <p:nvPr/>
        </p:nvCxnSpPr>
        <p:spPr>
          <a:xfrm>
            <a:off x="8548776" y="720305"/>
            <a:ext cx="0" cy="601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24D6B99B-BC70-402B-AC47-CE120873B84A}"/>
              </a:ext>
            </a:extLst>
          </p:cNvPr>
          <p:cNvCxnSpPr>
            <a:cxnSpLocks/>
          </p:cNvCxnSpPr>
          <p:nvPr/>
        </p:nvCxnSpPr>
        <p:spPr>
          <a:xfrm rot="5400000">
            <a:off x="8548776" y="336688"/>
            <a:ext cx="0" cy="601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CDDECBBA-7BBA-97B9-78DD-130C1693540E}"/>
              </a:ext>
            </a:extLst>
          </p:cNvPr>
          <p:cNvCxnSpPr/>
          <p:nvPr/>
        </p:nvCxnSpPr>
        <p:spPr>
          <a:xfrm>
            <a:off x="11274725" y="3342735"/>
            <a:ext cx="4744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D18A2C0B-9EF8-7AC4-8FF1-7E5B5CBED8F0}"/>
              </a:ext>
            </a:extLst>
          </p:cNvPr>
          <p:cNvCxnSpPr>
            <a:cxnSpLocks/>
          </p:cNvCxnSpPr>
          <p:nvPr/>
        </p:nvCxnSpPr>
        <p:spPr>
          <a:xfrm rot="16200000">
            <a:off x="8309980" y="743306"/>
            <a:ext cx="4744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1DE5559-B635-D158-6127-157A68C6965E}"/>
                  </a:ext>
                </a:extLst>
              </p:cNvPr>
              <p:cNvSpPr txBox="1"/>
              <p:nvPr/>
            </p:nvSpPr>
            <p:spPr>
              <a:xfrm>
                <a:off x="11369920" y="2945187"/>
                <a:ext cx="5995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1DE5559-B635-D158-6127-157A68C696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9920" y="2945187"/>
                <a:ext cx="599536" cy="369332"/>
              </a:xfrm>
              <a:prstGeom prst="rect">
                <a:avLst/>
              </a:prstGeom>
              <a:blipFill>
                <a:blip r:embed="rId2"/>
                <a:stretch>
                  <a:fillRect t="-19672" r="-244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85ADF154-5021-B376-CCE1-B074409C3746}"/>
                  </a:ext>
                </a:extLst>
              </p:cNvPr>
              <p:cNvSpPr txBox="1"/>
              <p:nvPr/>
            </p:nvSpPr>
            <p:spPr>
              <a:xfrm>
                <a:off x="8123379" y="350244"/>
                <a:ext cx="5995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85ADF154-5021-B376-CCE1-B074409C37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3379" y="350244"/>
                <a:ext cx="599536" cy="369332"/>
              </a:xfrm>
              <a:prstGeom prst="rect">
                <a:avLst/>
              </a:prstGeom>
              <a:blipFill>
                <a:blip r:embed="rId3"/>
                <a:stretch>
                  <a:fillRect t="-19672" r="-23469"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63955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3F01DE8-6628-394D-EF12-EA8731C2DCDC}"/>
              </a:ext>
            </a:extLst>
          </p:cNvPr>
          <p:cNvSpPr/>
          <p:nvPr/>
        </p:nvSpPr>
        <p:spPr>
          <a:xfrm>
            <a:off x="6001113" y="798749"/>
            <a:ext cx="5101087" cy="510108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098FE36-CBB7-4FB9-B05E-8CE9F0FDD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Le cercle trigonométrique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414243B-85E0-6D93-B8A6-9EFBB0025031}"/>
              </a:ext>
            </a:extLst>
          </p:cNvPr>
          <p:cNvSpPr/>
          <p:nvPr/>
        </p:nvSpPr>
        <p:spPr>
          <a:xfrm>
            <a:off x="8500029" y="3286303"/>
            <a:ext cx="114746" cy="11474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5145B07-ADA0-E6F3-8552-6FF68A7BF309}"/>
              </a:ext>
            </a:extLst>
          </p:cNvPr>
          <p:cNvCxnSpPr/>
          <p:nvPr/>
        </p:nvCxnSpPr>
        <p:spPr>
          <a:xfrm>
            <a:off x="8548776" y="720305"/>
            <a:ext cx="0" cy="601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24D6B99B-BC70-402B-AC47-CE120873B84A}"/>
              </a:ext>
            </a:extLst>
          </p:cNvPr>
          <p:cNvCxnSpPr>
            <a:cxnSpLocks/>
          </p:cNvCxnSpPr>
          <p:nvPr/>
        </p:nvCxnSpPr>
        <p:spPr>
          <a:xfrm rot="5400000">
            <a:off x="8548776" y="336688"/>
            <a:ext cx="0" cy="601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CDDECBBA-7BBA-97B9-78DD-130C1693540E}"/>
              </a:ext>
            </a:extLst>
          </p:cNvPr>
          <p:cNvCxnSpPr/>
          <p:nvPr/>
        </p:nvCxnSpPr>
        <p:spPr>
          <a:xfrm>
            <a:off x="11274725" y="3342735"/>
            <a:ext cx="4744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D18A2C0B-9EF8-7AC4-8FF1-7E5B5CBED8F0}"/>
              </a:ext>
            </a:extLst>
          </p:cNvPr>
          <p:cNvCxnSpPr>
            <a:cxnSpLocks/>
          </p:cNvCxnSpPr>
          <p:nvPr/>
        </p:nvCxnSpPr>
        <p:spPr>
          <a:xfrm rot="16200000">
            <a:off x="8309980" y="743306"/>
            <a:ext cx="4744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1DE5559-B635-D158-6127-157A68C6965E}"/>
                  </a:ext>
                </a:extLst>
              </p:cNvPr>
              <p:cNvSpPr txBox="1"/>
              <p:nvPr/>
            </p:nvSpPr>
            <p:spPr>
              <a:xfrm>
                <a:off x="11369920" y="2945187"/>
                <a:ext cx="5995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1DE5559-B635-D158-6127-157A68C696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9920" y="2945187"/>
                <a:ext cx="599536" cy="369332"/>
              </a:xfrm>
              <a:prstGeom prst="rect">
                <a:avLst/>
              </a:prstGeom>
              <a:blipFill>
                <a:blip r:embed="rId2"/>
                <a:stretch>
                  <a:fillRect t="-19672" r="-244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85ADF154-5021-B376-CCE1-B074409C3746}"/>
                  </a:ext>
                </a:extLst>
              </p:cNvPr>
              <p:cNvSpPr txBox="1"/>
              <p:nvPr/>
            </p:nvSpPr>
            <p:spPr>
              <a:xfrm>
                <a:off x="8123379" y="350244"/>
                <a:ext cx="5995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85ADF154-5021-B376-CCE1-B074409C37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3379" y="350244"/>
                <a:ext cx="599536" cy="369332"/>
              </a:xfrm>
              <a:prstGeom prst="rect">
                <a:avLst/>
              </a:prstGeom>
              <a:blipFill>
                <a:blip r:embed="rId3"/>
                <a:stretch>
                  <a:fillRect t="-19672" r="-23469"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9E49B410-FF18-5DE4-A140-E444DCF7263F}"/>
              </a:ext>
            </a:extLst>
          </p:cNvPr>
          <p:cNvCxnSpPr>
            <a:cxnSpLocks/>
          </p:cNvCxnSpPr>
          <p:nvPr/>
        </p:nvCxnSpPr>
        <p:spPr>
          <a:xfrm flipV="1">
            <a:off x="8557402" y="1523041"/>
            <a:ext cx="1794296" cy="18262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914F6514-43FA-24F5-1A6B-5CE216A954C1}"/>
              </a:ext>
            </a:extLst>
          </p:cNvPr>
          <p:cNvSpPr txBox="1"/>
          <p:nvPr/>
        </p:nvSpPr>
        <p:spPr>
          <a:xfrm rot="18856262">
            <a:off x="8757724" y="2035836"/>
            <a:ext cx="1309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Rayon = 1</a:t>
            </a:r>
          </a:p>
        </p:txBody>
      </p:sp>
    </p:spTree>
    <p:extLst>
      <p:ext uri="{BB962C8B-B14F-4D97-AF65-F5344CB8AC3E}">
        <p14:creationId xmlns:p14="http://schemas.microsoft.com/office/powerpoint/2010/main" val="19525915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3F01DE8-6628-394D-EF12-EA8731C2DCDC}"/>
              </a:ext>
            </a:extLst>
          </p:cNvPr>
          <p:cNvSpPr/>
          <p:nvPr/>
        </p:nvSpPr>
        <p:spPr>
          <a:xfrm>
            <a:off x="6001113" y="798749"/>
            <a:ext cx="5101087" cy="510108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098FE36-CBB7-4FB9-B05E-8CE9F0FDD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Le cercle trigonométrique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414243B-85E0-6D93-B8A6-9EFBB0025031}"/>
              </a:ext>
            </a:extLst>
          </p:cNvPr>
          <p:cNvSpPr/>
          <p:nvPr/>
        </p:nvSpPr>
        <p:spPr>
          <a:xfrm>
            <a:off x="8500029" y="3286303"/>
            <a:ext cx="114746" cy="11474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5145B07-ADA0-E6F3-8552-6FF68A7BF309}"/>
              </a:ext>
            </a:extLst>
          </p:cNvPr>
          <p:cNvCxnSpPr/>
          <p:nvPr/>
        </p:nvCxnSpPr>
        <p:spPr>
          <a:xfrm>
            <a:off x="8548776" y="720305"/>
            <a:ext cx="0" cy="601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24D6B99B-BC70-402B-AC47-CE120873B84A}"/>
              </a:ext>
            </a:extLst>
          </p:cNvPr>
          <p:cNvCxnSpPr>
            <a:cxnSpLocks/>
          </p:cNvCxnSpPr>
          <p:nvPr/>
        </p:nvCxnSpPr>
        <p:spPr>
          <a:xfrm rot="5400000">
            <a:off x="8548776" y="336688"/>
            <a:ext cx="0" cy="601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CDDECBBA-7BBA-97B9-78DD-130C1693540E}"/>
              </a:ext>
            </a:extLst>
          </p:cNvPr>
          <p:cNvCxnSpPr/>
          <p:nvPr/>
        </p:nvCxnSpPr>
        <p:spPr>
          <a:xfrm>
            <a:off x="11274725" y="3342735"/>
            <a:ext cx="4744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D18A2C0B-9EF8-7AC4-8FF1-7E5B5CBED8F0}"/>
              </a:ext>
            </a:extLst>
          </p:cNvPr>
          <p:cNvCxnSpPr>
            <a:cxnSpLocks/>
          </p:cNvCxnSpPr>
          <p:nvPr/>
        </p:nvCxnSpPr>
        <p:spPr>
          <a:xfrm rot="16200000">
            <a:off x="8309980" y="743306"/>
            <a:ext cx="4744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1DE5559-B635-D158-6127-157A68C6965E}"/>
                  </a:ext>
                </a:extLst>
              </p:cNvPr>
              <p:cNvSpPr txBox="1"/>
              <p:nvPr/>
            </p:nvSpPr>
            <p:spPr>
              <a:xfrm>
                <a:off x="11369920" y="2945187"/>
                <a:ext cx="5995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1DE5559-B635-D158-6127-157A68C696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9920" y="2945187"/>
                <a:ext cx="599536" cy="369332"/>
              </a:xfrm>
              <a:prstGeom prst="rect">
                <a:avLst/>
              </a:prstGeom>
              <a:blipFill>
                <a:blip r:embed="rId2"/>
                <a:stretch>
                  <a:fillRect t="-19672" r="-244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85ADF154-5021-B376-CCE1-B074409C3746}"/>
                  </a:ext>
                </a:extLst>
              </p:cNvPr>
              <p:cNvSpPr txBox="1"/>
              <p:nvPr/>
            </p:nvSpPr>
            <p:spPr>
              <a:xfrm>
                <a:off x="8123379" y="350244"/>
                <a:ext cx="5995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85ADF154-5021-B376-CCE1-B074409C37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3379" y="350244"/>
                <a:ext cx="599536" cy="369332"/>
              </a:xfrm>
              <a:prstGeom prst="rect">
                <a:avLst/>
              </a:prstGeom>
              <a:blipFill>
                <a:blip r:embed="rId3"/>
                <a:stretch>
                  <a:fillRect t="-19672" r="-23469"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9E49B410-FF18-5DE4-A140-E444DCF7263F}"/>
              </a:ext>
            </a:extLst>
          </p:cNvPr>
          <p:cNvCxnSpPr>
            <a:cxnSpLocks/>
          </p:cNvCxnSpPr>
          <p:nvPr/>
        </p:nvCxnSpPr>
        <p:spPr>
          <a:xfrm flipV="1">
            <a:off x="8557402" y="1523041"/>
            <a:ext cx="1794296" cy="18262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914F6514-43FA-24F5-1A6B-5CE216A954C1}"/>
              </a:ext>
            </a:extLst>
          </p:cNvPr>
          <p:cNvSpPr txBox="1"/>
          <p:nvPr/>
        </p:nvSpPr>
        <p:spPr>
          <a:xfrm rot="18856262">
            <a:off x="8757724" y="2035836"/>
            <a:ext cx="1309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Rayon = 1</a:t>
            </a:r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300BD6A9-E532-B230-9E60-3824CC8EF351}"/>
              </a:ext>
            </a:extLst>
          </p:cNvPr>
          <p:cNvSpPr/>
          <p:nvPr/>
        </p:nvSpPr>
        <p:spPr>
          <a:xfrm rot="541004">
            <a:off x="7814832" y="2193864"/>
            <a:ext cx="2284123" cy="1950914"/>
          </a:xfrm>
          <a:prstGeom prst="arc">
            <a:avLst>
              <a:gd name="adj1" fmla="val 178407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5254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3F01DE8-6628-394D-EF12-EA8731C2DCDC}"/>
              </a:ext>
            </a:extLst>
          </p:cNvPr>
          <p:cNvSpPr/>
          <p:nvPr/>
        </p:nvSpPr>
        <p:spPr>
          <a:xfrm>
            <a:off x="6001113" y="798749"/>
            <a:ext cx="5101087" cy="510108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098FE36-CBB7-4FB9-B05E-8CE9F0FDD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Le cercle trigonométrique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414243B-85E0-6D93-B8A6-9EFBB0025031}"/>
              </a:ext>
            </a:extLst>
          </p:cNvPr>
          <p:cNvSpPr/>
          <p:nvPr/>
        </p:nvSpPr>
        <p:spPr>
          <a:xfrm>
            <a:off x="8500029" y="3286303"/>
            <a:ext cx="114746" cy="11474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5145B07-ADA0-E6F3-8552-6FF68A7BF309}"/>
              </a:ext>
            </a:extLst>
          </p:cNvPr>
          <p:cNvCxnSpPr/>
          <p:nvPr/>
        </p:nvCxnSpPr>
        <p:spPr>
          <a:xfrm>
            <a:off x="8548776" y="720305"/>
            <a:ext cx="0" cy="601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24D6B99B-BC70-402B-AC47-CE120873B84A}"/>
              </a:ext>
            </a:extLst>
          </p:cNvPr>
          <p:cNvCxnSpPr>
            <a:cxnSpLocks/>
          </p:cNvCxnSpPr>
          <p:nvPr/>
        </p:nvCxnSpPr>
        <p:spPr>
          <a:xfrm rot="5400000">
            <a:off x="8548776" y="336688"/>
            <a:ext cx="0" cy="601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CDDECBBA-7BBA-97B9-78DD-130C1693540E}"/>
              </a:ext>
            </a:extLst>
          </p:cNvPr>
          <p:cNvCxnSpPr/>
          <p:nvPr/>
        </p:nvCxnSpPr>
        <p:spPr>
          <a:xfrm>
            <a:off x="11274725" y="3342735"/>
            <a:ext cx="4744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D18A2C0B-9EF8-7AC4-8FF1-7E5B5CBED8F0}"/>
              </a:ext>
            </a:extLst>
          </p:cNvPr>
          <p:cNvCxnSpPr>
            <a:cxnSpLocks/>
          </p:cNvCxnSpPr>
          <p:nvPr/>
        </p:nvCxnSpPr>
        <p:spPr>
          <a:xfrm rot="16200000">
            <a:off x="8309980" y="743306"/>
            <a:ext cx="4744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1DE5559-B635-D158-6127-157A68C6965E}"/>
                  </a:ext>
                </a:extLst>
              </p:cNvPr>
              <p:cNvSpPr txBox="1"/>
              <p:nvPr/>
            </p:nvSpPr>
            <p:spPr>
              <a:xfrm>
                <a:off x="11369920" y="2945187"/>
                <a:ext cx="5995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1DE5559-B635-D158-6127-157A68C696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9920" y="2945187"/>
                <a:ext cx="599536" cy="369332"/>
              </a:xfrm>
              <a:prstGeom prst="rect">
                <a:avLst/>
              </a:prstGeom>
              <a:blipFill>
                <a:blip r:embed="rId2"/>
                <a:stretch>
                  <a:fillRect t="-19672" r="-244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85ADF154-5021-B376-CCE1-B074409C3746}"/>
                  </a:ext>
                </a:extLst>
              </p:cNvPr>
              <p:cNvSpPr txBox="1"/>
              <p:nvPr/>
            </p:nvSpPr>
            <p:spPr>
              <a:xfrm>
                <a:off x="8123379" y="350244"/>
                <a:ext cx="5995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85ADF154-5021-B376-CCE1-B074409C37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3379" y="350244"/>
                <a:ext cx="599536" cy="369332"/>
              </a:xfrm>
              <a:prstGeom prst="rect">
                <a:avLst/>
              </a:prstGeom>
              <a:blipFill>
                <a:blip r:embed="rId3"/>
                <a:stretch>
                  <a:fillRect t="-19672" r="-23469"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9E49B410-FF18-5DE4-A140-E444DCF7263F}"/>
              </a:ext>
            </a:extLst>
          </p:cNvPr>
          <p:cNvCxnSpPr>
            <a:cxnSpLocks/>
          </p:cNvCxnSpPr>
          <p:nvPr/>
        </p:nvCxnSpPr>
        <p:spPr>
          <a:xfrm flipV="1">
            <a:off x="8557402" y="1523041"/>
            <a:ext cx="1794296" cy="18262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914F6514-43FA-24F5-1A6B-5CE216A954C1}"/>
              </a:ext>
            </a:extLst>
          </p:cNvPr>
          <p:cNvSpPr txBox="1"/>
          <p:nvPr/>
        </p:nvSpPr>
        <p:spPr>
          <a:xfrm rot="18856262">
            <a:off x="8757724" y="2035836"/>
            <a:ext cx="1309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Rayon = 1</a:t>
            </a:r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300BD6A9-E532-B230-9E60-3824CC8EF351}"/>
              </a:ext>
            </a:extLst>
          </p:cNvPr>
          <p:cNvSpPr/>
          <p:nvPr/>
        </p:nvSpPr>
        <p:spPr>
          <a:xfrm rot="541004">
            <a:off x="7814832" y="2193864"/>
            <a:ext cx="2284123" cy="1950914"/>
          </a:xfrm>
          <a:prstGeom prst="arc">
            <a:avLst>
              <a:gd name="adj1" fmla="val 178407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2ED03D3-6448-84B8-BEBF-86750AEEA19A}"/>
              </a:ext>
            </a:extLst>
          </p:cNvPr>
          <p:cNvSpPr txBox="1"/>
          <p:nvPr/>
        </p:nvSpPr>
        <p:spPr>
          <a:xfrm>
            <a:off x="9979106" y="2389363"/>
            <a:ext cx="525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73673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15573D-0E45-4691-B525-471152EC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448559-19A4-4252-8C27-54C1DA906F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9C35E-4E30-4F1D-9FC2-F2FA6191E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19" y="466344"/>
            <a:ext cx="3959352" cy="592531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3F01DE8-6628-394D-EF12-EA8731C2DCDC}"/>
              </a:ext>
            </a:extLst>
          </p:cNvPr>
          <p:cNvSpPr/>
          <p:nvPr/>
        </p:nvSpPr>
        <p:spPr>
          <a:xfrm>
            <a:off x="6001113" y="798749"/>
            <a:ext cx="5101087" cy="5101087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098FE36-CBB7-4FB9-B05E-8CE9F0FDD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40" y="875324"/>
            <a:ext cx="3536510" cy="5093520"/>
          </a:xfrm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Le cercle trigonométrique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9414243B-85E0-6D93-B8A6-9EFBB0025031}"/>
              </a:ext>
            </a:extLst>
          </p:cNvPr>
          <p:cNvSpPr/>
          <p:nvPr/>
        </p:nvSpPr>
        <p:spPr>
          <a:xfrm>
            <a:off x="8500029" y="3286303"/>
            <a:ext cx="114746" cy="11474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C5145B07-ADA0-E6F3-8552-6FF68A7BF309}"/>
              </a:ext>
            </a:extLst>
          </p:cNvPr>
          <p:cNvCxnSpPr/>
          <p:nvPr/>
        </p:nvCxnSpPr>
        <p:spPr>
          <a:xfrm>
            <a:off x="8548776" y="720305"/>
            <a:ext cx="0" cy="601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24D6B99B-BC70-402B-AC47-CE120873B84A}"/>
              </a:ext>
            </a:extLst>
          </p:cNvPr>
          <p:cNvCxnSpPr>
            <a:cxnSpLocks/>
          </p:cNvCxnSpPr>
          <p:nvPr/>
        </p:nvCxnSpPr>
        <p:spPr>
          <a:xfrm rot="5400000">
            <a:off x="8548776" y="336688"/>
            <a:ext cx="0" cy="6012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CDDECBBA-7BBA-97B9-78DD-130C1693540E}"/>
              </a:ext>
            </a:extLst>
          </p:cNvPr>
          <p:cNvCxnSpPr/>
          <p:nvPr/>
        </p:nvCxnSpPr>
        <p:spPr>
          <a:xfrm>
            <a:off x="11274725" y="3342735"/>
            <a:ext cx="4744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D18A2C0B-9EF8-7AC4-8FF1-7E5B5CBED8F0}"/>
              </a:ext>
            </a:extLst>
          </p:cNvPr>
          <p:cNvCxnSpPr>
            <a:cxnSpLocks/>
          </p:cNvCxnSpPr>
          <p:nvPr/>
        </p:nvCxnSpPr>
        <p:spPr>
          <a:xfrm rot="16200000">
            <a:off x="8309980" y="743306"/>
            <a:ext cx="4744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1DE5559-B635-D158-6127-157A68C6965E}"/>
                  </a:ext>
                </a:extLst>
              </p:cNvPr>
              <p:cNvSpPr txBox="1"/>
              <p:nvPr/>
            </p:nvSpPr>
            <p:spPr>
              <a:xfrm>
                <a:off x="11369920" y="2945187"/>
                <a:ext cx="5995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i="1" dirty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61DE5559-B635-D158-6127-157A68C696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9920" y="2945187"/>
                <a:ext cx="599536" cy="369332"/>
              </a:xfrm>
              <a:prstGeom prst="rect">
                <a:avLst/>
              </a:prstGeom>
              <a:blipFill>
                <a:blip r:embed="rId2"/>
                <a:stretch>
                  <a:fillRect t="-19672" r="-244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85ADF154-5021-B376-CCE1-B074409C3746}"/>
                  </a:ext>
                </a:extLst>
              </p:cNvPr>
              <p:cNvSpPr txBox="1"/>
              <p:nvPr/>
            </p:nvSpPr>
            <p:spPr>
              <a:xfrm>
                <a:off x="8123379" y="350244"/>
                <a:ext cx="5995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i="1" dirty="0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fr-FR" b="0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18" name="ZoneTexte 17">
                <a:extLst>
                  <a:ext uri="{FF2B5EF4-FFF2-40B4-BE49-F238E27FC236}">
                    <a16:creationId xmlns:a16="http://schemas.microsoft.com/office/drawing/2014/main" id="{85ADF154-5021-B376-CCE1-B074409C37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3379" y="350244"/>
                <a:ext cx="599536" cy="369332"/>
              </a:xfrm>
              <a:prstGeom prst="rect">
                <a:avLst/>
              </a:prstGeom>
              <a:blipFill>
                <a:blip r:embed="rId3"/>
                <a:stretch>
                  <a:fillRect t="-19672" r="-23469" b="-983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9E49B410-FF18-5DE4-A140-E444DCF7263F}"/>
              </a:ext>
            </a:extLst>
          </p:cNvPr>
          <p:cNvCxnSpPr>
            <a:cxnSpLocks/>
          </p:cNvCxnSpPr>
          <p:nvPr/>
        </p:nvCxnSpPr>
        <p:spPr>
          <a:xfrm flipV="1">
            <a:off x="8557402" y="1523041"/>
            <a:ext cx="1794296" cy="182625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914F6514-43FA-24F5-1A6B-5CE216A954C1}"/>
              </a:ext>
            </a:extLst>
          </p:cNvPr>
          <p:cNvSpPr txBox="1"/>
          <p:nvPr/>
        </p:nvSpPr>
        <p:spPr>
          <a:xfrm rot="18856262">
            <a:off x="8757724" y="2035836"/>
            <a:ext cx="13093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Rayon = 1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7E13A8AA-7220-DD9C-70F4-3ECDD40F4666}"/>
              </a:ext>
            </a:extLst>
          </p:cNvPr>
          <p:cNvCxnSpPr>
            <a:stCxn id="6" idx="7"/>
          </p:cNvCxnSpPr>
          <p:nvPr/>
        </p:nvCxnSpPr>
        <p:spPr>
          <a:xfrm flipH="1">
            <a:off x="10351698" y="1545786"/>
            <a:ext cx="3465" cy="1796949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F1B83EA8-EB93-CC39-47AA-C8357AEE2760}"/>
              </a:ext>
            </a:extLst>
          </p:cNvPr>
          <p:cNvCxnSpPr>
            <a:cxnSpLocks/>
          </p:cNvCxnSpPr>
          <p:nvPr/>
        </p:nvCxnSpPr>
        <p:spPr>
          <a:xfrm>
            <a:off x="8557402" y="3343899"/>
            <a:ext cx="179429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6AEE1182-4229-B749-5A53-EE547711DCFD}"/>
              </a:ext>
            </a:extLst>
          </p:cNvPr>
          <p:cNvSpPr txBox="1"/>
          <p:nvPr/>
        </p:nvSpPr>
        <p:spPr>
          <a:xfrm>
            <a:off x="8899077" y="3349292"/>
            <a:ext cx="1206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Cosinus </a:t>
            </a:r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endParaRPr lang="fr-FR" dirty="0"/>
          </a:p>
        </p:txBody>
      </p:sp>
      <p:sp>
        <p:nvSpPr>
          <p:cNvPr id="19" name="Arc 18">
            <a:extLst>
              <a:ext uri="{FF2B5EF4-FFF2-40B4-BE49-F238E27FC236}">
                <a16:creationId xmlns:a16="http://schemas.microsoft.com/office/drawing/2014/main" id="{B0654F4D-62D1-FF54-95D1-1925213A8EDE}"/>
              </a:ext>
            </a:extLst>
          </p:cNvPr>
          <p:cNvSpPr/>
          <p:nvPr/>
        </p:nvSpPr>
        <p:spPr>
          <a:xfrm rot="541004">
            <a:off x="7814832" y="2193864"/>
            <a:ext cx="2284123" cy="1950914"/>
          </a:xfrm>
          <a:prstGeom prst="arc">
            <a:avLst>
              <a:gd name="adj1" fmla="val 17840788"/>
              <a:gd name="adj2" fmla="val 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0076460-4A53-02C4-933E-E6E985A520FF}"/>
              </a:ext>
            </a:extLst>
          </p:cNvPr>
          <p:cNvSpPr txBox="1"/>
          <p:nvPr/>
        </p:nvSpPr>
        <p:spPr>
          <a:xfrm>
            <a:off x="9979106" y="2389363"/>
            <a:ext cx="525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latin typeface="Cambria Math" panose="02040503050406030204" pitchFamily="18" charset="0"/>
                <a:ea typeface="Cambria Math" panose="02040503050406030204" pitchFamily="18" charset="0"/>
              </a:rPr>
              <a:t>α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5928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Grayscal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5B5B5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417</Words>
  <Application>Microsoft Office PowerPoint</Application>
  <PresentationFormat>Grand écran</PresentationFormat>
  <Paragraphs>196</Paragraphs>
  <Slides>35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41" baseType="lpstr">
      <vt:lpstr>Aptos</vt:lpstr>
      <vt:lpstr>Cambria Math</vt:lpstr>
      <vt:lpstr>Garamond</vt:lpstr>
      <vt:lpstr>Selawik Light</vt:lpstr>
      <vt:lpstr>Speak Pro</vt:lpstr>
      <vt:lpstr>SavonVTI</vt:lpstr>
      <vt:lpstr>Un peu de trigonométrie …</vt:lpstr>
      <vt:lpstr>Le cercle trigonométrique</vt:lpstr>
      <vt:lpstr>Le cercle trigonométrique</vt:lpstr>
      <vt:lpstr>Le cercle trigonométrique</vt:lpstr>
      <vt:lpstr>Le cercle trigonométrique</vt:lpstr>
      <vt:lpstr>Le cercle trigonométrique</vt:lpstr>
      <vt:lpstr>Le cercle trigonométrique</vt:lpstr>
      <vt:lpstr>Le cercle trigonométrique</vt:lpstr>
      <vt:lpstr>Le cercle trigonométrique</vt:lpstr>
      <vt:lpstr>Le cercle trigonométrique</vt:lpstr>
      <vt:lpstr>Le cercle trigonométrique</vt:lpstr>
      <vt:lpstr>Le cercle trigonométrique</vt:lpstr>
      <vt:lpstr>Les formules</vt:lpstr>
      <vt:lpstr>Les formules</vt:lpstr>
      <vt:lpstr>Le cercle trigonométrique</vt:lpstr>
      <vt:lpstr>Le cercle trigonométrique</vt:lpstr>
      <vt:lpstr>Les formules</vt:lpstr>
      <vt:lpstr>Résumé</vt:lpstr>
      <vt:lpstr>Résumé</vt:lpstr>
      <vt:lpstr>Résumé</vt:lpstr>
      <vt:lpstr>Résumé</vt:lpstr>
      <vt:lpstr>Résumé</vt:lpstr>
      <vt:lpstr>Rappel :</vt:lpstr>
      <vt:lpstr>Application numérique</vt:lpstr>
      <vt:lpstr>Pour un vecteur ça donne quoi ?</vt:lpstr>
      <vt:lpstr>Pour un vecteur ça donne quoi ?</vt:lpstr>
      <vt:lpstr>Pour un vecteur ça donne quoi ?</vt:lpstr>
      <vt:lpstr>Pour un vecteur ça donne quoi ?</vt:lpstr>
      <vt:lpstr>Pour un vecteur ça donne quoi ?</vt:lpstr>
      <vt:lpstr>Pour un vecteur ça donne quoi ?</vt:lpstr>
      <vt:lpstr>Pour un vecteur ça donne quoi ?</vt:lpstr>
      <vt:lpstr>Pour un vecteur ça donne quoi ?</vt:lpstr>
      <vt:lpstr>Pour un vecteur ça donne quoi ?</vt:lpstr>
      <vt:lpstr>Pour un vecteur ça donne quoi ?</vt:lpstr>
      <vt:lpstr>Pour un vecteur ça donne quoi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peu de trigonométrie …</dc:title>
  <dc:creator>Dominique FICHOT</dc:creator>
  <cp:lastModifiedBy>Dominique FICHOT</cp:lastModifiedBy>
  <cp:revision>7</cp:revision>
  <dcterms:created xsi:type="dcterms:W3CDTF">2021-09-22T06:15:29Z</dcterms:created>
  <dcterms:modified xsi:type="dcterms:W3CDTF">2024-09-26T09:30:59Z</dcterms:modified>
</cp:coreProperties>
</file>