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59" r:id="rId4"/>
    <p:sldId id="278" r:id="rId5"/>
    <p:sldId id="279" r:id="rId6"/>
    <p:sldId id="277" r:id="rId7"/>
    <p:sldId id="276" r:id="rId8"/>
    <p:sldId id="260" r:id="rId9"/>
    <p:sldId id="267" r:id="rId10"/>
    <p:sldId id="257" r:id="rId11"/>
    <p:sldId id="275" r:id="rId12"/>
    <p:sldId id="261" r:id="rId13"/>
    <p:sldId id="262" r:id="rId14"/>
    <p:sldId id="263" r:id="rId15"/>
    <p:sldId id="264" r:id="rId16"/>
    <p:sldId id="271" r:id="rId17"/>
    <p:sldId id="273" r:id="rId18"/>
    <p:sldId id="272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82807" autoAdjust="0"/>
  </p:normalViewPr>
  <p:slideViewPr>
    <p:cSldViewPr snapToGrid="0">
      <p:cViewPr varScale="1">
        <p:scale>
          <a:sx n="95" d="100"/>
          <a:sy n="95" d="100"/>
        </p:scale>
        <p:origin x="63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9D8A3-CA08-4A3A-8C21-6B142345D956}" type="datetimeFigureOut">
              <a:rPr lang="fr-FR" smtClean="0"/>
              <a:t>01/09/2022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B62F9-37DA-424F-A8CD-63C61A24A7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632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Vérifier avec eux !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B62F9-37DA-424F-A8CD-63C61A24A7B6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6549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B62F9-37DA-424F-A8CD-63C61A24A7B6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417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B62F9-37DA-424F-A8CD-63C61A24A7B6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4585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B62F9-37DA-424F-A8CD-63C61A24A7B6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25520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Inscription au bac courant novembre</a:t>
            </a:r>
          </a:p>
          <a:p>
            <a:r>
              <a:rPr lang="fr-FR" dirty="0"/>
              <a:t>Rencontre parents / professeur : 14 décembre</a:t>
            </a:r>
          </a:p>
          <a:p>
            <a:r>
              <a:rPr lang="fr-FR" dirty="0"/>
              <a:t>Studyrama : vendredi 18 et samedi 19 Novembre 2022</a:t>
            </a:r>
          </a:p>
          <a:p>
            <a:r>
              <a:rPr lang="fr-FR" dirty="0"/>
              <a:t>PO université bourgogne fin janvier début février</a:t>
            </a:r>
          </a:p>
          <a:p>
            <a:endParaRPr lang="fr-FR" dirty="0"/>
          </a:p>
          <a:p>
            <a:r>
              <a:rPr lang="fr-FR" dirty="0"/>
              <a:t>Dates po lycées sur </a:t>
            </a:r>
            <a:r>
              <a:rPr lang="fr-FR" dirty="0" err="1"/>
              <a:t>parcoursup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B62F9-37DA-424F-A8CD-63C61A24A7B6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12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fr-FR" dirty="0"/>
              <a:t>Méthode de travail : capacité à prendre des notes, à organiser son travail, à analyser et argumenter autour d’une problématique</a:t>
            </a:r>
          </a:p>
          <a:p>
            <a:pPr lvl="1"/>
            <a:r>
              <a:rPr lang="fr-FR" dirty="0"/>
              <a:t>Autonomie : capacité à faire des recherches personnelles, à mobiliser des connaissances et des connaissances face à une situation,</a:t>
            </a:r>
          </a:p>
          <a:p>
            <a:pPr lvl="1"/>
            <a:r>
              <a:rPr lang="fr-FR" dirty="0"/>
              <a:t>Investissement dans le travail :  capacité à s’impliquer à travers la participation en classe, qualité du travail personnel,</a:t>
            </a:r>
          </a:p>
          <a:p>
            <a:pPr lvl="1"/>
            <a:r>
              <a:rPr lang="fr-FR" dirty="0"/>
              <a:t>Engagement, esprit d’initiative :  Participation aux instances du lycée ou  en dehors, activités bénévoles, stages en entreprise, mobilité à l’étranger,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B62F9-37DA-424F-A8CD-63C61A24A7B6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505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B62F9-37DA-424F-A8CD-63C61A24A7B6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5527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fr-FR" dirty="0"/>
              <a:t>Autonomie : capacité à faire des recherches personnelles, à mobiliser des connaissances et des connaissances face à une situation,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r>
              <a:rPr lang="fr-FR" dirty="0"/>
              <a:t>Investissement dans le travail :  capacité à s’impliquer à travers la participation en classe, qualité du travail personnel,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B62F9-37DA-424F-A8CD-63C61A24A7B6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16799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Pas que en 2I2D – ça commence demain vendredi 8h avec Mme </a:t>
            </a:r>
            <a:r>
              <a:rPr lang="fr-FR" dirty="0" err="1"/>
              <a:t>Morquin</a:t>
            </a:r>
            <a:r>
              <a:rPr lang="fr-FR" dirty="0"/>
              <a:t> en Philo !!!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B62F9-37DA-424F-A8CD-63C61A24A7B6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486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047D5-95E6-4168-8DE1-8FDA7DF0627F}" type="datetime2">
              <a:rPr lang="fr-FR" smtClean="0"/>
              <a:t>jeudi 1er septembre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275B-2DDF-4FF2-BD07-D98C067ECAEA}" type="datetime2">
              <a:rPr lang="fr-FR" smtClean="0"/>
              <a:t>jeudi 1er septembre 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BC14-D3FD-43D4-BBC4-B63C53F6B36E}" type="datetime2">
              <a:rPr lang="fr-FR" smtClean="0"/>
              <a:t>jeudi 1er septembre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0781-0525-4DB2-A16C-84FC7B45F5FC}" type="datetime2">
              <a:rPr lang="fr-FR" smtClean="0"/>
              <a:t>jeudi 1er septembre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41F6B-9ADF-4AF3-98C6-FE0C123CEC38}" type="datetime2">
              <a:rPr lang="fr-FR" smtClean="0"/>
              <a:t>jeudi 1er septembre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0D59-B224-43AE-8666-3A14F4BA0496}" type="datetime2">
              <a:rPr lang="fr-FR" smtClean="0"/>
              <a:t>jeudi 1er septembre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A635D-4031-4C6B-B896-6222D15D6E26}" type="datetime2">
              <a:rPr lang="fr-FR" smtClean="0"/>
              <a:t>jeudi 1er septembre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AC55-32AA-4F1D-AC18-D53A216C9589}" type="datetime2">
              <a:rPr lang="fr-FR" smtClean="0"/>
              <a:t>jeudi 1er septembre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17E45-9C6F-457C-8547-CA56FEEEAFE1}" type="datetime2">
              <a:rPr lang="fr-FR" smtClean="0"/>
              <a:t>jeudi 1er septembre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A37D-31E4-4473-8972-670B5B020060}" type="datetime2">
              <a:rPr lang="fr-FR" smtClean="0"/>
              <a:t>jeudi 1er septembre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4D8A-197C-4C73-90AB-C32DD81954AB}" type="datetime2">
              <a:rPr lang="fr-FR" smtClean="0"/>
              <a:t>jeudi 1er septembre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E7D5B-6C46-4956-A842-F35E46F90731}" type="datetime2">
              <a:rPr lang="fr-FR" smtClean="0"/>
              <a:t>jeudi 1er septembre 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1530-9129-4B33-A77B-1D7F20A387F0}" type="datetime2">
              <a:rPr lang="fr-FR" smtClean="0"/>
              <a:t>jeudi 1er septembre 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4E02-1A7A-48D4-8641-6948EFAAE8E9}" type="datetime2">
              <a:rPr lang="fr-FR" smtClean="0"/>
              <a:t>jeudi 1er septembre 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E1739-71FE-497B-BBD9-0E6A1137136D}" type="datetime2">
              <a:rPr lang="fr-FR" smtClean="0"/>
              <a:t>jeudi 1er septembre 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DECCC-5EC5-48D6-85AB-7B311D5B9D05}" type="datetime2">
              <a:rPr lang="fr-FR" smtClean="0"/>
              <a:t>jeudi 1er septembre 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23601-8B83-4833-B4EF-85604B8F977F}" type="datetime2">
              <a:rPr lang="fr-FR" smtClean="0"/>
              <a:t>jeudi 1er septembre 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B973571-9431-4FBA-AAC5-2911C26C1CA0}" type="datetime2">
              <a:rPr lang="fr-FR" smtClean="0"/>
              <a:t>jeudi 1er septembre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4212" y="718859"/>
            <a:ext cx="8001000" cy="1784196"/>
          </a:xfrm>
        </p:spPr>
        <p:txBody>
          <a:bodyPr>
            <a:normAutofit/>
          </a:bodyPr>
          <a:lstStyle/>
          <a:p>
            <a:r>
              <a:rPr lang="fr-FR" sz="6000" b="1" dirty="0"/>
              <a:t>Accueil TSTI2D</a:t>
            </a:r>
          </a:p>
        </p:txBody>
      </p:sp>
      <p:sp>
        <p:nvSpPr>
          <p:cNvPr id="6" name="Rectangle 5"/>
          <p:cNvSpPr/>
          <p:nvPr/>
        </p:nvSpPr>
        <p:spPr>
          <a:xfrm>
            <a:off x="7448527" y="5380954"/>
            <a:ext cx="4555671" cy="11931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François Meunier (SIN)</a:t>
            </a:r>
          </a:p>
          <a:p>
            <a:pPr algn="ctr"/>
            <a:r>
              <a:rPr lang="fr-FR" sz="2400" dirty="0">
                <a:solidFill>
                  <a:schemeClr val="tx1"/>
                </a:solidFill>
              </a:rPr>
              <a:t>Site : meutech.fr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6D42F9-58AA-4AC6-B025-D33C1D8E7B22}"/>
              </a:ext>
            </a:extLst>
          </p:cNvPr>
          <p:cNvSpPr/>
          <p:nvPr/>
        </p:nvSpPr>
        <p:spPr>
          <a:xfrm>
            <a:off x="192984" y="5392329"/>
            <a:ext cx="4555671" cy="119312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Dominique Fichot (ITEC)</a:t>
            </a:r>
          </a:p>
          <a:p>
            <a:pPr algn="ctr"/>
            <a:r>
              <a:rPr lang="fr-FR" sz="2400" dirty="0"/>
              <a:t>Site : dfichot.fr</a:t>
            </a:r>
          </a:p>
        </p:txBody>
      </p:sp>
      <p:sp>
        <p:nvSpPr>
          <p:cNvPr id="10" name="Espace réservé de la date 9">
            <a:extLst>
              <a:ext uri="{FF2B5EF4-FFF2-40B4-BE49-F238E27FC236}">
                <a16:creationId xmlns:a16="http://schemas.microsoft.com/office/drawing/2014/main" id="{59664AED-E501-4C02-A948-D83FA31FC5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59229" y="2952509"/>
            <a:ext cx="6121084" cy="365125"/>
          </a:xfrm>
        </p:spPr>
        <p:txBody>
          <a:bodyPr/>
          <a:lstStyle/>
          <a:p>
            <a:pPr algn="l"/>
            <a:r>
              <a:rPr lang="fr-FR" sz="3200" dirty="0">
                <a:solidFill>
                  <a:schemeClr val="tx1">
                    <a:lumMod val="95000"/>
                  </a:schemeClr>
                </a:solidFill>
              </a:rPr>
              <a:t>Jeudi 01 Septembre 2022</a:t>
            </a:r>
            <a:endParaRPr lang="en-US" sz="1100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071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228600"/>
            <a:ext cx="1747157" cy="2351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91885" y="3556905"/>
            <a:ext cx="1747157" cy="2351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4283527" y="228600"/>
            <a:ext cx="1747157" cy="2351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283527" y="3556905"/>
            <a:ext cx="1747157" cy="2351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8362948" y="228600"/>
            <a:ext cx="1747157" cy="2351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391885" y="2816679"/>
            <a:ext cx="1747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Vacances automne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54478" y="6071506"/>
            <a:ext cx="1747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Vacances Noel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283526" y="2810550"/>
            <a:ext cx="1747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Vacances hiver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283525" y="6071506"/>
            <a:ext cx="17471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Vacances printemps</a:t>
            </a:r>
          </a:p>
          <a:p>
            <a:pPr algn="ctr"/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8362942" y="2954760"/>
            <a:ext cx="17471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Résultat </a:t>
            </a:r>
          </a:p>
          <a:p>
            <a:pPr algn="ctr"/>
            <a:r>
              <a:rPr lang="fr-FR" dirty="0"/>
              <a:t>1</a:t>
            </a:r>
            <a:r>
              <a:rPr lang="fr-FR" baseline="30000" dirty="0"/>
              <a:t>er</a:t>
            </a:r>
            <a:r>
              <a:rPr lang="fr-FR" dirty="0"/>
              <a:t> tour</a:t>
            </a:r>
          </a:p>
          <a:p>
            <a:pPr algn="ctr"/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8362946" y="3581400"/>
            <a:ext cx="1747157" cy="1387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8362945" y="3719777"/>
            <a:ext cx="17471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Résultat</a:t>
            </a:r>
          </a:p>
          <a:p>
            <a:pPr algn="ctr"/>
            <a:r>
              <a:rPr lang="fr-FR" dirty="0"/>
              <a:t> 2</a:t>
            </a:r>
            <a:r>
              <a:rPr lang="fr-FR" baseline="30000" dirty="0"/>
              <a:t>ème</a:t>
            </a:r>
            <a:r>
              <a:rPr lang="fr-FR" dirty="0"/>
              <a:t> tour</a:t>
            </a:r>
          </a:p>
          <a:p>
            <a:pPr algn="ctr"/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4288423" y="4519217"/>
            <a:ext cx="1747157" cy="52787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Lancement projet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362942" y="2267481"/>
            <a:ext cx="1747157" cy="3429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Philosophie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283524" y="229124"/>
            <a:ext cx="1747156" cy="3231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Bac blanc 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91883" y="5061753"/>
            <a:ext cx="1747157" cy="27486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Conseil de classe 1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283523" y="3794203"/>
            <a:ext cx="1747157" cy="27486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Conseil de classe 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358857" y="1899412"/>
            <a:ext cx="1747157" cy="27486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Conseil de classe 3</a:t>
            </a:r>
          </a:p>
        </p:txBody>
      </p:sp>
      <p:sp>
        <p:nvSpPr>
          <p:cNvPr id="30" name="Rectangle à coins arrondis 29"/>
          <p:cNvSpPr/>
          <p:nvPr/>
        </p:nvSpPr>
        <p:spPr>
          <a:xfrm>
            <a:off x="391883" y="4649291"/>
            <a:ext cx="1747157" cy="39780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Parcours sup</a:t>
            </a:r>
          </a:p>
        </p:txBody>
      </p:sp>
      <p:sp>
        <p:nvSpPr>
          <p:cNvPr id="31" name="Rectangle à coins arrondis 30"/>
          <p:cNvSpPr/>
          <p:nvPr/>
        </p:nvSpPr>
        <p:spPr>
          <a:xfrm>
            <a:off x="4275367" y="1080369"/>
            <a:ext cx="1747157" cy="39780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Parcours sup</a:t>
            </a:r>
          </a:p>
        </p:txBody>
      </p:sp>
      <p:sp>
        <p:nvSpPr>
          <p:cNvPr id="32" name="Rectangle à coins arrondis 31"/>
          <p:cNvSpPr/>
          <p:nvPr/>
        </p:nvSpPr>
        <p:spPr>
          <a:xfrm>
            <a:off x="4288424" y="5048272"/>
            <a:ext cx="1747157" cy="39780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Parcours sup</a:t>
            </a:r>
          </a:p>
        </p:txBody>
      </p:sp>
      <p:sp>
        <p:nvSpPr>
          <p:cNvPr id="33" name="Rectangle à coins arrondis 32"/>
          <p:cNvSpPr/>
          <p:nvPr/>
        </p:nvSpPr>
        <p:spPr>
          <a:xfrm>
            <a:off x="8358859" y="1394372"/>
            <a:ext cx="1755321" cy="39780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Parcours sup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392136" y="4901291"/>
            <a:ext cx="1616528" cy="1006928"/>
          </a:xfrm>
          <a:prstGeom prst="wedgeRectCallout">
            <a:avLst>
              <a:gd name="adj1" fmla="val -85985"/>
              <a:gd name="adj2" fmla="val 1054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Révision 1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367790" y="3852153"/>
            <a:ext cx="1616528" cy="1006928"/>
          </a:xfrm>
          <a:prstGeom prst="wedgeRectCallout">
            <a:avLst>
              <a:gd name="adj1" fmla="val -78665"/>
              <a:gd name="adj2" fmla="val -1156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Révision 2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367790" y="4943534"/>
            <a:ext cx="1616528" cy="1006928"/>
          </a:xfrm>
          <a:prstGeom prst="wedgeRectCallout">
            <a:avLst>
              <a:gd name="adj1" fmla="val -67298"/>
              <a:gd name="adj2" fmla="val 1176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Préparation du grand oral</a:t>
            </a:r>
          </a:p>
        </p:txBody>
      </p:sp>
      <p:sp>
        <p:nvSpPr>
          <p:cNvPr id="39" name="Bulle ronde 38"/>
          <p:cNvSpPr/>
          <p:nvPr/>
        </p:nvSpPr>
        <p:spPr>
          <a:xfrm>
            <a:off x="2560864" y="1260751"/>
            <a:ext cx="1480448" cy="789308"/>
          </a:xfrm>
          <a:prstGeom prst="wedgeEllipseCallout">
            <a:avLst>
              <a:gd name="adj1" fmla="val -78695"/>
              <a:gd name="adj2" fmla="val 535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Co - psy</a:t>
            </a:r>
          </a:p>
        </p:txBody>
      </p:sp>
      <p:sp>
        <p:nvSpPr>
          <p:cNvPr id="40" name="Bulle ronde 39"/>
          <p:cNvSpPr/>
          <p:nvPr/>
        </p:nvSpPr>
        <p:spPr>
          <a:xfrm>
            <a:off x="6501492" y="1402767"/>
            <a:ext cx="1641019" cy="852611"/>
          </a:xfrm>
          <a:prstGeom prst="wedgeEllipseCallout">
            <a:avLst>
              <a:gd name="adj1" fmla="val -78695"/>
              <a:gd name="adj2" fmla="val 535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Présentation </a:t>
            </a:r>
            <a:r>
              <a:rPr lang="fr-FR" sz="1200" dirty="0" err="1"/>
              <a:t>bts</a:t>
            </a:r>
            <a:r>
              <a:rPr lang="fr-FR" sz="1200" dirty="0"/>
              <a:t>, iut, prépa</a:t>
            </a:r>
          </a:p>
        </p:txBody>
      </p:sp>
      <p:sp>
        <p:nvSpPr>
          <p:cNvPr id="41" name="Bulle ronde 40"/>
          <p:cNvSpPr/>
          <p:nvPr/>
        </p:nvSpPr>
        <p:spPr>
          <a:xfrm>
            <a:off x="2449651" y="4127706"/>
            <a:ext cx="1480448" cy="789308"/>
          </a:xfrm>
          <a:prstGeom prst="wedgeEllipseCallout">
            <a:avLst>
              <a:gd name="adj1" fmla="val -78695"/>
              <a:gd name="adj2" fmla="val -4630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err="1"/>
              <a:t>Studyrama</a:t>
            </a:r>
            <a:endParaRPr lang="fr-FR" sz="1200" dirty="0"/>
          </a:p>
        </p:txBody>
      </p:sp>
      <p:sp>
        <p:nvSpPr>
          <p:cNvPr id="42" name="Bulle ronde 41"/>
          <p:cNvSpPr/>
          <p:nvPr/>
        </p:nvSpPr>
        <p:spPr>
          <a:xfrm>
            <a:off x="2585355" y="129400"/>
            <a:ext cx="1570265" cy="958929"/>
          </a:xfrm>
          <a:prstGeom prst="wedgeEllipseCallout">
            <a:avLst>
              <a:gd name="adj1" fmla="val -78695"/>
              <a:gd name="adj2" fmla="val 535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Entretiens individuels</a:t>
            </a:r>
          </a:p>
        </p:txBody>
      </p:sp>
      <p:sp>
        <p:nvSpPr>
          <p:cNvPr id="83" name="Flèche vers le bas 82"/>
          <p:cNvSpPr/>
          <p:nvPr/>
        </p:nvSpPr>
        <p:spPr>
          <a:xfrm>
            <a:off x="3077737" y="2283628"/>
            <a:ext cx="245326" cy="13531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Flèche vers le bas 83"/>
          <p:cNvSpPr/>
          <p:nvPr/>
        </p:nvSpPr>
        <p:spPr>
          <a:xfrm>
            <a:off x="7178919" y="2323785"/>
            <a:ext cx="245326" cy="13531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Flèche vers le bas 84"/>
          <p:cNvSpPr/>
          <p:nvPr/>
        </p:nvSpPr>
        <p:spPr>
          <a:xfrm>
            <a:off x="11051521" y="2300704"/>
            <a:ext cx="245326" cy="13531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04915C5-F563-4270-ACC8-A4E30B529D76}"/>
              </a:ext>
            </a:extLst>
          </p:cNvPr>
          <p:cNvSpPr/>
          <p:nvPr/>
        </p:nvSpPr>
        <p:spPr>
          <a:xfrm>
            <a:off x="4264493" y="620461"/>
            <a:ext cx="1755312" cy="2748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800" dirty="0"/>
              <a:t>Rencontre parents / professeurs</a:t>
            </a:r>
          </a:p>
        </p:txBody>
      </p:sp>
      <p:sp>
        <p:nvSpPr>
          <p:cNvPr id="43" name="Graphique 37" descr="Inscription au bac">
            <a:extLst>
              <a:ext uri="{FF2B5EF4-FFF2-40B4-BE49-F238E27FC236}">
                <a16:creationId xmlns:a16="http://schemas.microsoft.com/office/drawing/2014/main" id="{4AAA0A0F-3852-4D88-A371-A955DDF19953}"/>
              </a:ext>
            </a:extLst>
          </p:cNvPr>
          <p:cNvSpPr/>
          <p:nvPr/>
        </p:nvSpPr>
        <p:spPr>
          <a:xfrm>
            <a:off x="2522917" y="3015355"/>
            <a:ext cx="1350851" cy="1150725"/>
          </a:xfrm>
          <a:custGeom>
            <a:avLst/>
            <a:gdLst>
              <a:gd name="connsiteX0" fmla="*/ 711994 w 771525"/>
              <a:gd name="connsiteY0" fmla="*/ 483394 h 657225"/>
              <a:gd name="connsiteX1" fmla="*/ 64294 w 771525"/>
              <a:gd name="connsiteY1" fmla="*/ 483394 h 657225"/>
              <a:gd name="connsiteX2" fmla="*/ 64294 w 771525"/>
              <a:gd name="connsiteY2" fmla="*/ 64294 h 657225"/>
              <a:gd name="connsiteX3" fmla="*/ 711994 w 771525"/>
              <a:gd name="connsiteY3" fmla="*/ 64294 h 657225"/>
              <a:gd name="connsiteX4" fmla="*/ 711994 w 771525"/>
              <a:gd name="connsiteY4" fmla="*/ 483394 h 657225"/>
              <a:gd name="connsiteX5" fmla="*/ 731044 w 771525"/>
              <a:gd name="connsiteY5" fmla="*/ 7144 h 657225"/>
              <a:gd name="connsiteX6" fmla="*/ 45244 w 771525"/>
              <a:gd name="connsiteY6" fmla="*/ 7144 h 657225"/>
              <a:gd name="connsiteX7" fmla="*/ 7144 w 771525"/>
              <a:gd name="connsiteY7" fmla="*/ 45244 h 657225"/>
              <a:gd name="connsiteX8" fmla="*/ 7144 w 771525"/>
              <a:gd name="connsiteY8" fmla="*/ 502444 h 657225"/>
              <a:gd name="connsiteX9" fmla="*/ 45244 w 771525"/>
              <a:gd name="connsiteY9" fmla="*/ 540544 h 657225"/>
              <a:gd name="connsiteX10" fmla="*/ 311944 w 771525"/>
              <a:gd name="connsiteY10" fmla="*/ 540544 h 657225"/>
              <a:gd name="connsiteX11" fmla="*/ 311944 w 771525"/>
              <a:gd name="connsiteY11" fmla="*/ 597694 h 657225"/>
              <a:gd name="connsiteX12" fmla="*/ 216694 w 771525"/>
              <a:gd name="connsiteY12" fmla="*/ 597694 h 657225"/>
              <a:gd name="connsiteX13" fmla="*/ 216694 w 771525"/>
              <a:gd name="connsiteY13" fmla="*/ 654844 h 657225"/>
              <a:gd name="connsiteX14" fmla="*/ 559594 w 771525"/>
              <a:gd name="connsiteY14" fmla="*/ 654844 h 657225"/>
              <a:gd name="connsiteX15" fmla="*/ 559594 w 771525"/>
              <a:gd name="connsiteY15" fmla="*/ 597694 h 657225"/>
              <a:gd name="connsiteX16" fmla="*/ 464344 w 771525"/>
              <a:gd name="connsiteY16" fmla="*/ 597694 h 657225"/>
              <a:gd name="connsiteX17" fmla="*/ 464344 w 771525"/>
              <a:gd name="connsiteY17" fmla="*/ 540544 h 657225"/>
              <a:gd name="connsiteX18" fmla="*/ 731044 w 771525"/>
              <a:gd name="connsiteY18" fmla="*/ 540544 h 657225"/>
              <a:gd name="connsiteX19" fmla="*/ 769144 w 771525"/>
              <a:gd name="connsiteY19" fmla="*/ 502444 h 657225"/>
              <a:gd name="connsiteX20" fmla="*/ 769144 w 771525"/>
              <a:gd name="connsiteY20" fmla="*/ 45244 h 657225"/>
              <a:gd name="connsiteX21" fmla="*/ 731044 w 771525"/>
              <a:gd name="connsiteY21" fmla="*/ 7144 h 65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71525" h="657225">
                <a:moveTo>
                  <a:pt x="711994" y="483394"/>
                </a:moveTo>
                <a:lnTo>
                  <a:pt x="64294" y="483394"/>
                </a:lnTo>
                <a:lnTo>
                  <a:pt x="64294" y="64294"/>
                </a:lnTo>
                <a:lnTo>
                  <a:pt x="711994" y="64294"/>
                </a:lnTo>
                <a:lnTo>
                  <a:pt x="711994" y="483394"/>
                </a:lnTo>
                <a:close/>
                <a:moveTo>
                  <a:pt x="731044" y="7144"/>
                </a:moveTo>
                <a:lnTo>
                  <a:pt x="45244" y="7144"/>
                </a:lnTo>
                <a:cubicBezTo>
                  <a:pt x="24289" y="7144"/>
                  <a:pt x="7144" y="24289"/>
                  <a:pt x="7144" y="45244"/>
                </a:cubicBezTo>
                <a:lnTo>
                  <a:pt x="7144" y="502444"/>
                </a:lnTo>
                <a:cubicBezTo>
                  <a:pt x="7144" y="523399"/>
                  <a:pt x="24289" y="540544"/>
                  <a:pt x="45244" y="540544"/>
                </a:cubicBezTo>
                <a:lnTo>
                  <a:pt x="311944" y="540544"/>
                </a:lnTo>
                <a:lnTo>
                  <a:pt x="311944" y="597694"/>
                </a:lnTo>
                <a:lnTo>
                  <a:pt x="216694" y="597694"/>
                </a:lnTo>
                <a:lnTo>
                  <a:pt x="216694" y="654844"/>
                </a:lnTo>
                <a:lnTo>
                  <a:pt x="559594" y="654844"/>
                </a:lnTo>
                <a:lnTo>
                  <a:pt x="559594" y="597694"/>
                </a:lnTo>
                <a:lnTo>
                  <a:pt x="464344" y="597694"/>
                </a:lnTo>
                <a:lnTo>
                  <a:pt x="464344" y="540544"/>
                </a:lnTo>
                <a:lnTo>
                  <a:pt x="731044" y="540544"/>
                </a:lnTo>
                <a:cubicBezTo>
                  <a:pt x="751999" y="540544"/>
                  <a:pt x="769144" y="523399"/>
                  <a:pt x="769144" y="502444"/>
                </a:cubicBezTo>
                <a:lnTo>
                  <a:pt x="769144" y="45244"/>
                </a:lnTo>
                <a:cubicBezTo>
                  <a:pt x="769144" y="24289"/>
                  <a:pt x="751999" y="7144"/>
                  <a:pt x="731044" y="7144"/>
                </a:cubicBezTo>
                <a:close/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ctr"/>
            <a:r>
              <a:rPr lang="fr-FR" dirty="0"/>
              <a:t>Inscription au bac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FC34450-44C5-4B0B-BD4F-78A7DA3C91DB}"/>
              </a:ext>
            </a:extLst>
          </p:cNvPr>
          <p:cNvSpPr/>
          <p:nvPr/>
        </p:nvSpPr>
        <p:spPr>
          <a:xfrm>
            <a:off x="4266460" y="4234462"/>
            <a:ext cx="1781281" cy="2748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Spécialités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5561771-A85E-4BBA-85C1-72A660FE0146}"/>
              </a:ext>
            </a:extLst>
          </p:cNvPr>
          <p:cNvSpPr/>
          <p:nvPr/>
        </p:nvSpPr>
        <p:spPr>
          <a:xfrm>
            <a:off x="8358856" y="2602228"/>
            <a:ext cx="1747157" cy="3429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Grand oral</a:t>
            </a: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00606961-DD8E-44AE-A3D1-B17E3A23DBAF}"/>
              </a:ext>
            </a:extLst>
          </p:cNvPr>
          <p:cNvSpPr/>
          <p:nvPr/>
        </p:nvSpPr>
        <p:spPr>
          <a:xfrm>
            <a:off x="391883" y="1688757"/>
            <a:ext cx="1755312" cy="31149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PIX</a:t>
            </a:r>
          </a:p>
        </p:txBody>
      </p:sp>
      <p:sp>
        <p:nvSpPr>
          <p:cNvPr id="44" name="Rectangle : coins arrondis 43">
            <a:extLst>
              <a:ext uri="{FF2B5EF4-FFF2-40B4-BE49-F238E27FC236}">
                <a16:creationId xmlns:a16="http://schemas.microsoft.com/office/drawing/2014/main" id="{A4A2F113-2067-4AA8-A6BC-87281696343C}"/>
              </a:ext>
            </a:extLst>
          </p:cNvPr>
          <p:cNvSpPr/>
          <p:nvPr/>
        </p:nvSpPr>
        <p:spPr>
          <a:xfrm>
            <a:off x="4284191" y="5453616"/>
            <a:ext cx="1755312" cy="31149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PIX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295EB68-1D68-4E0E-9805-0980F05F4D4A}"/>
              </a:ext>
            </a:extLst>
          </p:cNvPr>
          <p:cNvSpPr/>
          <p:nvPr/>
        </p:nvSpPr>
        <p:spPr>
          <a:xfrm>
            <a:off x="4268571" y="3456191"/>
            <a:ext cx="1747156" cy="3231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Bac blanc 2</a:t>
            </a:r>
          </a:p>
        </p:txBody>
      </p:sp>
    </p:spTree>
    <p:extLst>
      <p:ext uri="{BB962C8B-B14F-4D97-AF65-F5344CB8AC3E}">
        <p14:creationId xmlns:p14="http://schemas.microsoft.com/office/powerpoint/2010/main" val="186814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/>
      <p:bldP spid="14" grpId="0" animBg="1"/>
      <p:bldP spid="15" grpId="0"/>
      <p:bldP spid="17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9" grpId="0" animBg="1"/>
      <p:bldP spid="40" grpId="0" animBg="1"/>
      <p:bldP spid="41" grpId="0" animBg="1"/>
      <p:bldP spid="42" grpId="0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2" grpId="0" animBg="1"/>
      <p:bldP spid="43" grpId="0" animBg="1"/>
      <p:bldP spid="35" grpId="0" animBg="1"/>
      <p:bldP spid="51" grpId="0" animBg="1"/>
      <p:bldP spid="18" grpId="0" animBg="1"/>
      <p:bldP spid="44" grpId="0" animBg="1"/>
      <p:bldP spid="4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176533-CEFE-403D-99B0-4DBFE8B24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685800"/>
            <a:ext cx="11022879" cy="3615267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chemeClr val="tx1">
                    <a:lumMod val="95000"/>
                  </a:schemeClr>
                </a:solidFill>
              </a:rPr>
              <a:t>Inscription au bac : courant novembre</a:t>
            </a:r>
          </a:p>
          <a:p>
            <a:r>
              <a:rPr lang="fr-FR" sz="3200" dirty="0">
                <a:solidFill>
                  <a:schemeClr val="tx1">
                    <a:lumMod val="95000"/>
                  </a:schemeClr>
                </a:solidFill>
              </a:rPr>
              <a:t>Studyrama - salon de l’étudiant : vendredi 18 et samedi 19 novembre 2022</a:t>
            </a:r>
          </a:p>
          <a:p>
            <a:r>
              <a:rPr lang="fr-FR" sz="3200" dirty="0">
                <a:solidFill>
                  <a:schemeClr val="tx1">
                    <a:lumMod val="95000"/>
                  </a:schemeClr>
                </a:solidFill>
              </a:rPr>
              <a:t> Portes ouvertes de l’Université de Bourgogne : fin janvier début février</a:t>
            </a:r>
          </a:p>
          <a:p>
            <a:endParaRPr lang="fr-FR" sz="32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739069-F61D-4C90-9B41-0F7B6123B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A37D-31E4-4473-8972-670B5B020060}" type="datetime2">
              <a:rPr lang="fr-FR" smtClean="0"/>
              <a:t>jeudi 1er septembre 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44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09B08A-C1EC-478C-86AF-60ADE06D9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4563CCF-9E00-4735-95F0-D9B95A9D0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90" y="685800"/>
            <a:ext cx="4818656" cy="4603749"/>
          </a:xfrm>
        </p:spPr>
        <p:txBody>
          <a:bodyPr>
            <a:normAutofit/>
          </a:bodyPr>
          <a:lstStyle/>
          <a:p>
            <a:pPr algn="r"/>
            <a:r>
              <a:rPr lang="fr-FR" sz="5200"/>
              <a:t>Parcours sup : l’évaluation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21CC330-4259-4C32-BF8B-5FE13FFAB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6001" cy="6858000"/>
          </a:xfrm>
          <a:prstGeom prst="rect">
            <a:avLst/>
          </a:prstGeom>
          <a:solidFill>
            <a:schemeClr val="bg2">
              <a:alpha val="9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27CF92-CEA8-4DAF-96D4-59255F669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5651" y="685800"/>
            <a:ext cx="4878959" cy="4603750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 4 critères évalués au second conseil de classe :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Méthode de travail 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Autonomie 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Investissement dans le travail 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Engagement, esprit d’initiative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7D887B-B569-4533-84A8-D9F1BC9EAF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118360" y="6172200"/>
            <a:ext cx="1386251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ACF2A37D-31E4-4473-8972-670B5B020060}" type="datetime2">
              <a:rPr lang="fr-FR" sz="900">
                <a:solidFill>
                  <a:schemeClr val="tx1">
                    <a:alpha val="60000"/>
                  </a:schemeClr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jeudi 1er septembre 2022</a:t>
            </a:fld>
            <a:endParaRPr lang="en-US" sz="90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916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9403C7F-76AE-4587-92A2-D4E41EBE6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15E30B-EC6F-434C-B1AC-73A00930FA9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419" r="45751" b="-1"/>
          <a:stretch/>
        </p:blipFill>
        <p:spPr>
          <a:xfrm>
            <a:off x="831" y="10"/>
            <a:ext cx="2981857" cy="6857990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5A51B6-C3B3-4BD8-9A45-839CED268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7053" y="685800"/>
            <a:ext cx="8462593" cy="564035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fr-FR" sz="1600" b="1" dirty="0"/>
              <a:t>Méthode de travail :</a:t>
            </a:r>
          </a:p>
          <a:p>
            <a:pPr lvl="1">
              <a:lnSpc>
                <a:spcPct val="90000"/>
              </a:lnSpc>
            </a:pPr>
            <a:r>
              <a:rPr lang="fr-FR" sz="1600" b="1" dirty="0"/>
              <a:t> </a:t>
            </a:r>
            <a:r>
              <a:rPr lang="fr-FR" sz="1600" u="sng" dirty="0">
                <a:solidFill>
                  <a:schemeClr val="tx1"/>
                </a:solidFill>
              </a:rPr>
              <a:t>En classe :</a:t>
            </a:r>
          </a:p>
          <a:p>
            <a:pPr lvl="2">
              <a:lnSpc>
                <a:spcPct val="90000"/>
              </a:lnSpc>
            </a:pPr>
            <a:r>
              <a:rPr lang="fr-FR" dirty="0">
                <a:solidFill>
                  <a:schemeClr val="tx1"/>
                </a:solidFill>
              </a:rPr>
              <a:t>Ecoute et prise de notes propres (indispensable !)</a:t>
            </a:r>
          </a:p>
          <a:p>
            <a:pPr lvl="3">
              <a:lnSpc>
                <a:spcPct val="90000"/>
              </a:lnSpc>
            </a:pPr>
            <a:r>
              <a:rPr lang="fr-FR" b="1" dirty="0">
                <a:solidFill>
                  <a:schemeClr val="tx1"/>
                </a:solidFill>
              </a:rPr>
              <a:t>Pour 2I2D : un classeur avec pochettes plastiques + 100 feuilles perforées</a:t>
            </a:r>
          </a:p>
          <a:p>
            <a:pPr lvl="3">
              <a:lnSpc>
                <a:spcPct val="90000"/>
              </a:lnSpc>
            </a:pPr>
            <a:r>
              <a:rPr lang="fr-FR" b="1" dirty="0">
                <a:solidFill>
                  <a:schemeClr val="tx1"/>
                </a:solidFill>
              </a:rPr>
              <a:t>Le classeur doit être correctement rangé et les exercices repérés</a:t>
            </a:r>
          </a:p>
          <a:p>
            <a:pPr lvl="3">
              <a:lnSpc>
                <a:spcPct val="90000"/>
              </a:lnSpc>
            </a:pPr>
            <a:r>
              <a:rPr lang="fr-FR" b="1" dirty="0">
                <a:solidFill>
                  <a:schemeClr val="tx1"/>
                </a:solidFill>
              </a:rPr>
              <a:t>TRIEUR INTERDIT !</a:t>
            </a:r>
          </a:p>
          <a:p>
            <a:pPr lvl="2">
              <a:lnSpc>
                <a:spcPct val="90000"/>
              </a:lnSpc>
            </a:pPr>
            <a:endParaRPr lang="fr-FR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r>
              <a:rPr lang="fr-FR" sz="1600" u="sng" dirty="0">
                <a:solidFill>
                  <a:schemeClr val="tx1"/>
                </a:solidFill>
              </a:rPr>
              <a:t>A la maison :</a:t>
            </a:r>
          </a:p>
          <a:p>
            <a:pPr lvl="2">
              <a:lnSpc>
                <a:spcPct val="90000"/>
              </a:lnSpc>
            </a:pPr>
            <a:r>
              <a:rPr lang="fr-FR" dirty="0">
                <a:solidFill>
                  <a:schemeClr val="tx1"/>
                </a:solidFill>
              </a:rPr>
              <a:t>Apprentissage des notions demandées au lycée et reportées sur ECLAT (autonomie). </a:t>
            </a:r>
          </a:p>
          <a:p>
            <a:pPr lvl="2">
              <a:lnSpc>
                <a:spcPct val="90000"/>
              </a:lnSpc>
            </a:pPr>
            <a:r>
              <a:rPr lang="fr-FR" dirty="0">
                <a:solidFill>
                  <a:schemeClr val="tx1"/>
                </a:solidFill>
              </a:rPr>
              <a:t>Des devoirs peuvent être données simplement à l’oral, il convient alors de les notés et de ne pas se reposer seulement sur le cahier de texte Eclat !</a:t>
            </a:r>
          </a:p>
          <a:p>
            <a:pPr lvl="2">
              <a:lnSpc>
                <a:spcPct val="90000"/>
              </a:lnSpc>
            </a:pPr>
            <a:r>
              <a:rPr lang="fr-FR" dirty="0">
                <a:solidFill>
                  <a:schemeClr val="tx1"/>
                </a:solidFill>
              </a:rPr>
              <a:t>Révision des exercices</a:t>
            </a:r>
          </a:p>
          <a:p>
            <a:pPr lvl="2">
              <a:lnSpc>
                <a:spcPct val="90000"/>
              </a:lnSpc>
            </a:pPr>
            <a:r>
              <a:rPr lang="fr-FR" dirty="0">
                <a:solidFill>
                  <a:schemeClr val="tx1"/>
                </a:solidFill>
              </a:rPr>
              <a:t>Préparation des contrôles</a:t>
            </a:r>
          </a:p>
          <a:p>
            <a:pPr lvl="2">
              <a:lnSpc>
                <a:spcPct val="90000"/>
              </a:lnSpc>
            </a:pPr>
            <a:r>
              <a:rPr lang="fr-FR" dirty="0">
                <a:solidFill>
                  <a:schemeClr val="tx1"/>
                </a:solidFill>
              </a:rPr>
              <a:t>Rattrapage des cours et exercices en cas d’absence</a:t>
            </a:r>
          </a:p>
          <a:p>
            <a:pPr lvl="2">
              <a:lnSpc>
                <a:spcPct val="90000"/>
              </a:lnSpc>
            </a:pPr>
            <a:r>
              <a:rPr lang="fr-FR" dirty="0">
                <a:solidFill>
                  <a:schemeClr val="tx1"/>
                </a:solidFill>
              </a:rPr>
              <a:t>Fiches de révision</a:t>
            </a:r>
          </a:p>
          <a:p>
            <a:pPr>
              <a:lnSpc>
                <a:spcPct val="90000"/>
              </a:lnSpc>
            </a:pPr>
            <a:endParaRPr lang="fr-FR" sz="16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fr-FR" sz="1600" b="1" dirty="0">
                <a:solidFill>
                  <a:schemeClr val="tx1"/>
                </a:solidFill>
              </a:rPr>
              <a:t> </a:t>
            </a:r>
            <a:r>
              <a:rPr lang="fr-FR" sz="1600" dirty="0">
                <a:solidFill>
                  <a:schemeClr val="tx1"/>
                </a:solidFill>
              </a:rPr>
              <a:t>Temps de travail quotidien : 1h à 1h30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6C71778-3DDA-4748-AEBB-2A4B75016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A1F5C7D-5183-424E-BD72-BBFC59C5A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848F76E-D8DE-4826-901B-4E4090240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AE84420-E672-4A16-8384-42BDDC4A9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44D91EB-FA8D-4FD3-88F8-053F9962B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56B711F-46BD-4789-926C-CF2F01F71D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23628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9D00A4-3846-429D-832D-0C1A566A0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4016376" cy="3843338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chemeClr val="tx1"/>
                </a:solidFill>
              </a:rPr>
              <a:t>Autonomie</a:t>
            </a:r>
          </a:p>
          <a:p>
            <a:pPr marL="457200" lvl="1" indent="0">
              <a:buNone/>
            </a:pPr>
            <a:r>
              <a:rPr lang="fr-FR" sz="2400" dirty="0">
                <a:solidFill>
                  <a:schemeClr val="tx1"/>
                </a:solidFill>
              </a:rPr>
              <a:t>Le projet</a:t>
            </a:r>
          </a:p>
          <a:p>
            <a:pPr marL="457200" lvl="1" indent="0">
              <a:buNone/>
            </a:pPr>
            <a:r>
              <a:rPr lang="fr-FR" sz="2400" dirty="0">
                <a:solidFill>
                  <a:schemeClr val="tx1"/>
                </a:solidFill>
              </a:rPr>
              <a:t>Orientation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8AFBC0-2546-4FC3-AFAB-E642FE2D6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A37D-31E4-4473-8972-670B5B020060}" type="datetime2">
              <a:rPr lang="fr-FR" smtClean="0"/>
              <a:t>jeudi 1er septembre 2022</a:t>
            </a:fld>
            <a:endParaRPr lang="en-US" dirty="0"/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CA8D9A4D-DFCF-4CD0-935B-290731799F13}"/>
              </a:ext>
            </a:extLst>
          </p:cNvPr>
          <p:cNvSpPr txBox="1">
            <a:spLocks/>
          </p:cNvSpPr>
          <p:nvPr/>
        </p:nvSpPr>
        <p:spPr>
          <a:xfrm>
            <a:off x="7108825" y="685799"/>
            <a:ext cx="3144838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1" dirty="0">
                <a:solidFill>
                  <a:schemeClr val="tx1"/>
                </a:solidFill>
              </a:rPr>
              <a:t>Investissement dans le travail</a:t>
            </a:r>
          </a:p>
        </p:txBody>
      </p:sp>
    </p:spTree>
    <p:extLst>
      <p:ext uri="{BB962C8B-B14F-4D97-AF65-F5344CB8AC3E}">
        <p14:creationId xmlns:p14="http://schemas.microsoft.com/office/powerpoint/2010/main" val="3629237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1F2F95-7568-4749-87B1-5DFE72FE2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A37D-31E4-4473-8972-670B5B020060}" type="datetime2">
              <a:rPr lang="fr-FR" smtClean="0"/>
              <a:t>jeudi 1er septembre 2022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B3AAB2-609F-4D6A-BCE2-E1426826ECED}"/>
              </a:ext>
            </a:extLst>
          </p:cNvPr>
          <p:cNvSpPr/>
          <p:nvPr/>
        </p:nvSpPr>
        <p:spPr>
          <a:xfrm>
            <a:off x="3048000" y="2890391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r>
              <a:rPr lang="fr-FR" sz="3200" b="1" dirty="0"/>
              <a:t>Engagement, esprit d’initiative</a:t>
            </a:r>
          </a:p>
          <a:p>
            <a:pPr lvl="1"/>
            <a:r>
              <a:rPr lang="fr-FR" sz="3200" b="1" dirty="0"/>
              <a:t>	</a:t>
            </a:r>
            <a:r>
              <a:rPr lang="fr-FR" sz="2400" b="1" dirty="0"/>
              <a:t>T</a:t>
            </a:r>
            <a:r>
              <a:rPr lang="fr-FR" sz="2400" dirty="0"/>
              <a:t>ravail d’équipe</a:t>
            </a:r>
          </a:p>
        </p:txBody>
      </p:sp>
    </p:spTree>
    <p:extLst>
      <p:ext uri="{BB962C8B-B14F-4D97-AF65-F5344CB8AC3E}">
        <p14:creationId xmlns:p14="http://schemas.microsoft.com/office/powerpoint/2010/main" val="1272957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EFAF26-EAFB-CA3E-C771-043236059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236" y="238061"/>
            <a:ext cx="8534400" cy="1507067"/>
          </a:xfrm>
        </p:spPr>
        <p:txBody>
          <a:bodyPr>
            <a:normAutofit/>
          </a:bodyPr>
          <a:lstStyle/>
          <a:p>
            <a:r>
              <a:rPr lang="fr-FR" sz="4800" b="1" dirty="0"/>
              <a:t>SMARTPHONE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C02608-4C2A-9D95-0DD7-4494BC29C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A37D-31E4-4473-8972-670B5B020060}" type="datetime2">
              <a:rPr lang="fr-FR" smtClean="0"/>
              <a:t>jeudi 1er septembre 2022</a:t>
            </a:fld>
            <a:endParaRPr lang="en-US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246947F8-E351-5EEC-69F8-BC6A9FA426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758" y="125200"/>
            <a:ext cx="4870643" cy="3652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781CD65-BA00-955E-C8A1-2B22868A94C1}"/>
              </a:ext>
            </a:extLst>
          </p:cNvPr>
          <p:cNvSpPr txBox="1"/>
          <p:nvPr/>
        </p:nvSpPr>
        <p:spPr>
          <a:xfrm>
            <a:off x="330334" y="2004330"/>
            <a:ext cx="808181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A l’entrée en classe, je rentre calmement dans la salle et je dépose mon smartphone à l’endroit où le professeur me l’indique.</a:t>
            </a:r>
          </a:p>
          <a:p>
            <a:endParaRPr lang="fr-FR" sz="2800" dirty="0"/>
          </a:p>
          <a:p>
            <a:r>
              <a:rPr lang="fr-FR" sz="2800" dirty="0"/>
              <a:t>A la sortie, lorsque le professeur me l’indique je reprend mon smartphone toujours dans le calme.</a:t>
            </a:r>
          </a:p>
        </p:txBody>
      </p:sp>
    </p:spTree>
    <p:extLst>
      <p:ext uri="{BB962C8B-B14F-4D97-AF65-F5344CB8AC3E}">
        <p14:creationId xmlns:p14="http://schemas.microsoft.com/office/powerpoint/2010/main" val="2290081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7E3377-E43E-B47F-0FF0-43C2F277A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63" y="215778"/>
            <a:ext cx="8534400" cy="1507067"/>
          </a:xfrm>
        </p:spPr>
        <p:txBody>
          <a:bodyPr/>
          <a:lstStyle/>
          <a:p>
            <a:r>
              <a:rPr lang="fr-FR" dirty="0"/>
              <a:t>Fonctionnement 2I2D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86D2DE-2B36-D009-3040-C4F12BA7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A37D-31E4-4473-8972-670B5B020060}" type="datetime2">
              <a:rPr lang="fr-FR" smtClean="0"/>
              <a:t>jeudi 1er septembre 2022</a:t>
            </a:fld>
            <a:endParaRPr lang="en-US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E9E5428-1417-7BB1-32FD-FE4CD7DE6F4B}"/>
              </a:ext>
            </a:extLst>
          </p:cNvPr>
          <p:cNvSpPr txBox="1"/>
          <p:nvPr/>
        </p:nvSpPr>
        <p:spPr>
          <a:xfrm>
            <a:off x="512467" y="1836620"/>
            <a:ext cx="1135355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5 séquences de 3 à 4 semaines avant les écrits du mois de Mars </a:t>
            </a:r>
          </a:p>
          <a:p>
            <a:endParaRPr lang="fr-FR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/>
              <a:t>Une partie commune (4h)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/>
              <a:t>Une partie spécifique (8h)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3200" dirty="0"/>
          </a:p>
          <a:p>
            <a:r>
              <a:rPr lang="fr-FR" sz="3200" dirty="0"/>
              <a:t>A la fin de chaque séquence, </a:t>
            </a:r>
            <a:r>
              <a:rPr lang="fr-FR" sz="3200" b="1" dirty="0"/>
              <a:t>au moins une évaluation </a:t>
            </a:r>
            <a:r>
              <a:rPr lang="fr-FR" sz="32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4816126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7E3377-E43E-B47F-0FF0-43C2F277A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32103"/>
            <a:ext cx="12192000" cy="1080459"/>
          </a:xfrm>
        </p:spPr>
        <p:txBody>
          <a:bodyPr/>
          <a:lstStyle/>
          <a:p>
            <a:pPr algn="ctr"/>
            <a:r>
              <a:rPr lang="fr-FR" dirty="0"/>
              <a:t>Fonctionnement 2I2D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86D2DE-2B36-D009-3040-C4F12BA7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A37D-31E4-4473-8972-670B5B020060}" type="datetime2">
              <a:rPr lang="fr-FR" smtClean="0"/>
              <a:t>jeudi 1er septembre 2022</a:t>
            </a:fld>
            <a:endParaRPr lang="en-US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E9E5428-1417-7BB1-32FD-FE4CD7DE6F4B}"/>
              </a:ext>
            </a:extLst>
          </p:cNvPr>
          <p:cNvSpPr txBox="1"/>
          <p:nvPr/>
        </p:nvSpPr>
        <p:spPr>
          <a:xfrm>
            <a:off x="375057" y="948356"/>
            <a:ext cx="1112955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/>
              <a:t>Partie commune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1h classe entière – Projet</a:t>
            </a:r>
          </a:p>
          <a:p>
            <a:r>
              <a:rPr lang="fr-FR" sz="2800" dirty="0"/>
              <a:t>+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1h classe entière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800" dirty="0"/>
              <a:t>Cours à lire avant d’arriver en classe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800" dirty="0"/>
              <a:t>Questionnaire possible à l’entrée en classe pour vérifier le cours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800" dirty="0"/>
              <a:t>Exercices d’applications du cours effectués en classe entière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2h en groupe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800" dirty="0"/>
              <a:t>Activités Matière-Energie-Information en rapport avec le cours et la problématique de séquence. A terminer à la maison si non fini !</a:t>
            </a:r>
          </a:p>
        </p:txBody>
      </p:sp>
    </p:spTree>
    <p:extLst>
      <p:ext uri="{BB962C8B-B14F-4D97-AF65-F5344CB8AC3E}">
        <p14:creationId xmlns:p14="http://schemas.microsoft.com/office/powerpoint/2010/main" val="8149505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7E3377-E43E-B47F-0FF0-43C2F277A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63" y="215778"/>
            <a:ext cx="8534400" cy="1507067"/>
          </a:xfrm>
        </p:spPr>
        <p:txBody>
          <a:bodyPr/>
          <a:lstStyle/>
          <a:p>
            <a:r>
              <a:rPr lang="fr-FR" dirty="0"/>
              <a:t>Fonctionnement 2I2D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86D2DE-2B36-D009-3040-C4F12BA7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A37D-31E4-4473-8972-670B5B020060}" type="datetime2">
              <a:rPr lang="fr-FR" smtClean="0"/>
              <a:t>jeudi 1er septembre 2022</a:t>
            </a:fld>
            <a:endParaRPr lang="en-US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E9E5428-1417-7BB1-32FD-FE4CD7DE6F4B}"/>
              </a:ext>
            </a:extLst>
          </p:cNvPr>
          <p:cNvSpPr txBox="1"/>
          <p:nvPr/>
        </p:nvSpPr>
        <p:spPr>
          <a:xfrm>
            <a:off x="736463" y="1536174"/>
            <a:ext cx="111295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/>
              <a:t>Partie spécifique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2h de cours</a:t>
            </a:r>
          </a:p>
          <a:p>
            <a:r>
              <a:rPr lang="fr-FR" sz="2400" dirty="0"/>
              <a:t>+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6h d’activités</a:t>
            </a:r>
          </a:p>
        </p:txBody>
      </p:sp>
    </p:spTree>
    <p:extLst>
      <p:ext uri="{BB962C8B-B14F-4D97-AF65-F5344CB8AC3E}">
        <p14:creationId xmlns:p14="http://schemas.microsoft.com/office/powerpoint/2010/main" val="3879191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45692" y="2962073"/>
            <a:ext cx="8534400" cy="3419272"/>
          </a:xfrm>
        </p:spPr>
        <p:txBody>
          <a:bodyPr/>
          <a:lstStyle/>
          <a:p>
            <a:r>
              <a:rPr lang="fr-FR" sz="2400" dirty="0">
                <a:solidFill>
                  <a:schemeClr val="tx1"/>
                </a:solidFill>
              </a:rPr>
              <a:t>1 classe de 11 (ITEC) et 18 élèves(SIN) dont 1 fille</a:t>
            </a:r>
          </a:p>
          <a:p>
            <a:pPr lvl="1"/>
            <a:r>
              <a:rPr lang="fr-FR" sz="2000" dirty="0">
                <a:solidFill>
                  <a:schemeClr val="tx1"/>
                </a:solidFill>
              </a:rPr>
              <a:t>3 internes, 21 demi-pensionnaires et 5 externes,</a:t>
            </a:r>
          </a:p>
          <a:p>
            <a:pPr lvl="1"/>
            <a:r>
              <a:rPr lang="fr-FR" sz="2000" dirty="0">
                <a:solidFill>
                  <a:schemeClr val="tx1"/>
                </a:solidFill>
              </a:rPr>
              <a:t>24 L.V.2 espagnol / 5 L.V.2 allemand </a:t>
            </a:r>
          </a:p>
          <a:p>
            <a:pPr lvl="1"/>
            <a:r>
              <a:rPr lang="fr-FR" sz="2000" dirty="0">
                <a:solidFill>
                  <a:schemeClr val="tx1"/>
                </a:solidFill>
              </a:rPr>
              <a:t>3 élèves en option sportive</a:t>
            </a:r>
          </a:p>
          <a:p>
            <a:pPr lvl="1"/>
            <a:r>
              <a:rPr lang="fr-FR" sz="2000" dirty="0">
                <a:solidFill>
                  <a:schemeClr val="tx1"/>
                </a:solidFill>
              </a:rPr>
              <a:t>1 élève en option Arts plastiques</a:t>
            </a:r>
            <a:endParaRPr lang="fr-FR" dirty="0"/>
          </a:p>
          <a:p>
            <a:pPr lvl="1"/>
            <a:endParaRPr lang="fr-FR" dirty="0"/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858F991E-6560-4CE9-B797-00217A6CA2E7}"/>
              </a:ext>
            </a:extLst>
          </p:cNvPr>
          <p:cNvSpPr txBox="1">
            <a:spLocks/>
          </p:cNvSpPr>
          <p:nvPr/>
        </p:nvSpPr>
        <p:spPr>
          <a:xfrm>
            <a:off x="1345692" y="225358"/>
            <a:ext cx="8534400" cy="34192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dirty="0">
                <a:solidFill>
                  <a:schemeClr val="tx1"/>
                </a:solidFill>
              </a:rPr>
              <a:t>2 spécialités</a:t>
            </a:r>
          </a:p>
          <a:p>
            <a:pPr lvl="1"/>
            <a:r>
              <a:rPr lang="fr-FR" sz="2000" dirty="0">
                <a:solidFill>
                  <a:schemeClr val="tx1"/>
                </a:solidFill>
              </a:rPr>
              <a:t>I.T.E.C.  Innovation Technologique et Eco Conception</a:t>
            </a:r>
          </a:p>
          <a:p>
            <a:pPr lvl="1"/>
            <a:r>
              <a:rPr lang="fr-FR" sz="2000" dirty="0">
                <a:solidFill>
                  <a:schemeClr val="tx1"/>
                </a:solidFill>
              </a:rPr>
              <a:t>S.I.N. Systèmes d’Information et Numérique</a:t>
            </a:r>
          </a:p>
          <a:p>
            <a:pPr marL="457200" lvl="1" indent="0">
              <a:buFont typeface="Wingdings 3" panose="05040102010807070707" pitchFamily="18" charset="2"/>
              <a:buNone/>
            </a:pPr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9218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4211" y="685800"/>
            <a:ext cx="10368799" cy="5875421"/>
          </a:xfrm>
        </p:spPr>
        <p:txBody>
          <a:bodyPr>
            <a:normAutofit fontScale="92500" lnSpcReduction="10000"/>
          </a:bodyPr>
          <a:lstStyle/>
          <a:p>
            <a:r>
              <a:rPr lang="fr-FR" sz="2800" b="1" dirty="0">
                <a:solidFill>
                  <a:schemeClr val="tx1"/>
                </a:solidFill>
              </a:rPr>
              <a:t>Equipe pédagogique :</a:t>
            </a:r>
          </a:p>
          <a:p>
            <a:pPr lvl="1"/>
            <a:r>
              <a:rPr lang="fr-FR" sz="2400" dirty="0">
                <a:solidFill>
                  <a:schemeClr val="tx1"/>
                </a:solidFill>
              </a:rPr>
              <a:t>L.V. 1 et E.T.L.V: Mme </a:t>
            </a:r>
            <a:r>
              <a:rPr lang="fr-FR" sz="2400" dirty="0" err="1">
                <a:solidFill>
                  <a:schemeClr val="tx1"/>
                </a:solidFill>
              </a:rPr>
              <a:t>Madesclaire</a:t>
            </a:r>
            <a:endParaRPr lang="fr-FR" sz="2400" dirty="0">
              <a:solidFill>
                <a:schemeClr val="tx1"/>
              </a:solidFill>
            </a:endParaRPr>
          </a:p>
          <a:p>
            <a:pPr lvl="1"/>
            <a:r>
              <a:rPr lang="fr-FR" sz="2400" dirty="0">
                <a:solidFill>
                  <a:schemeClr val="tx1"/>
                </a:solidFill>
              </a:rPr>
              <a:t>L.V. 2 : 	Mme </a:t>
            </a:r>
            <a:r>
              <a:rPr lang="fr-FR" sz="2400" dirty="0" err="1">
                <a:solidFill>
                  <a:schemeClr val="tx1"/>
                </a:solidFill>
              </a:rPr>
              <a:t>Prunot</a:t>
            </a:r>
            <a:endParaRPr lang="fr-FR" sz="24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fr-FR" sz="2400" dirty="0">
                <a:solidFill>
                  <a:schemeClr val="tx1"/>
                </a:solidFill>
              </a:rPr>
              <a:t>             	Mme El </a:t>
            </a:r>
            <a:r>
              <a:rPr lang="fr-FR" sz="2400" dirty="0" err="1">
                <a:solidFill>
                  <a:schemeClr val="tx1"/>
                </a:solidFill>
              </a:rPr>
              <a:t>Harouni</a:t>
            </a:r>
            <a:r>
              <a:rPr lang="fr-FR" sz="2400" dirty="0">
                <a:solidFill>
                  <a:schemeClr val="tx1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fr-FR" sz="2400" dirty="0">
                <a:solidFill>
                  <a:schemeClr val="tx1"/>
                </a:solidFill>
              </a:rPr>
              <a:t>			</a:t>
            </a:r>
          </a:p>
          <a:p>
            <a:pPr lvl="1"/>
            <a:r>
              <a:rPr lang="fr-FR" sz="2400" dirty="0">
                <a:solidFill>
                  <a:schemeClr val="tx1"/>
                </a:solidFill>
              </a:rPr>
              <a:t>Histoire-Géographie : M. </a:t>
            </a:r>
            <a:r>
              <a:rPr lang="fr-FR" sz="2400" dirty="0" err="1">
                <a:solidFill>
                  <a:schemeClr val="tx1"/>
                </a:solidFill>
              </a:rPr>
              <a:t>Cayot</a:t>
            </a:r>
            <a:endParaRPr lang="fr-FR" sz="2400" dirty="0">
              <a:solidFill>
                <a:schemeClr val="tx1"/>
              </a:solidFill>
            </a:endParaRPr>
          </a:p>
          <a:p>
            <a:pPr lvl="1"/>
            <a:r>
              <a:rPr lang="fr-FR" sz="2400" dirty="0">
                <a:solidFill>
                  <a:schemeClr val="tx1"/>
                </a:solidFill>
              </a:rPr>
              <a:t>S.I.N., enseignement commun et E.T.L.V : M. Meunier</a:t>
            </a:r>
          </a:p>
          <a:p>
            <a:pPr lvl="1"/>
            <a:r>
              <a:rPr lang="fr-FR" sz="2400" dirty="0">
                <a:solidFill>
                  <a:schemeClr val="tx1"/>
                </a:solidFill>
              </a:rPr>
              <a:t>Sc Physiques : M. </a:t>
            </a:r>
            <a:r>
              <a:rPr lang="fr-FR" sz="2400" dirty="0" err="1">
                <a:solidFill>
                  <a:schemeClr val="tx1"/>
                </a:solidFill>
              </a:rPr>
              <a:t>Matkovic</a:t>
            </a:r>
            <a:endParaRPr lang="fr-FR" sz="2400" dirty="0">
              <a:solidFill>
                <a:schemeClr val="tx1"/>
              </a:solidFill>
            </a:endParaRPr>
          </a:p>
          <a:p>
            <a:pPr lvl="1"/>
            <a:r>
              <a:rPr lang="fr-FR" sz="2400" dirty="0">
                <a:solidFill>
                  <a:schemeClr val="tx1"/>
                </a:solidFill>
              </a:rPr>
              <a:t>Philosophie : Mme </a:t>
            </a:r>
            <a:r>
              <a:rPr lang="fr-FR" sz="2400" dirty="0" err="1">
                <a:solidFill>
                  <a:schemeClr val="tx1"/>
                </a:solidFill>
              </a:rPr>
              <a:t>Morquin</a:t>
            </a:r>
            <a:r>
              <a:rPr lang="fr-FR" sz="2400" dirty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fr-FR" sz="2400" dirty="0">
                <a:solidFill>
                  <a:schemeClr val="tx1"/>
                </a:solidFill>
              </a:rPr>
              <a:t>Mathématiques : M. </a:t>
            </a:r>
            <a:r>
              <a:rPr lang="fr-FR" sz="2400" dirty="0" err="1">
                <a:solidFill>
                  <a:schemeClr val="tx1"/>
                </a:solidFill>
              </a:rPr>
              <a:t>Piffard</a:t>
            </a:r>
            <a:endParaRPr lang="fr-FR" sz="2400" dirty="0">
              <a:solidFill>
                <a:schemeClr val="tx1"/>
              </a:solidFill>
            </a:endParaRPr>
          </a:p>
          <a:p>
            <a:pPr lvl="1"/>
            <a:r>
              <a:rPr lang="fr-FR" sz="2400" dirty="0">
                <a:solidFill>
                  <a:schemeClr val="tx1"/>
                </a:solidFill>
              </a:rPr>
              <a:t>E.P.S. : M. </a:t>
            </a:r>
            <a:r>
              <a:rPr lang="fr-FR" sz="2400" dirty="0" err="1">
                <a:solidFill>
                  <a:schemeClr val="tx1"/>
                </a:solidFill>
              </a:rPr>
              <a:t>Vuillemot</a:t>
            </a:r>
            <a:r>
              <a:rPr lang="fr-FR" sz="2400" dirty="0">
                <a:solidFill>
                  <a:schemeClr val="tx1"/>
                </a:solidFill>
              </a:rPr>
              <a:t>, Klonowski, Pain et </a:t>
            </a:r>
            <a:r>
              <a:rPr lang="fr-FR" sz="2400" dirty="0" err="1">
                <a:solidFill>
                  <a:schemeClr val="tx1"/>
                </a:solidFill>
              </a:rPr>
              <a:t>Remondet</a:t>
            </a:r>
            <a:endParaRPr lang="fr-FR" sz="2400" dirty="0">
              <a:solidFill>
                <a:schemeClr val="tx1"/>
              </a:solidFill>
            </a:endParaRPr>
          </a:p>
          <a:p>
            <a:pPr lvl="1"/>
            <a:r>
              <a:rPr lang="fr-FR" sz="2400" dirty="0">
                <a:solidFill>
                  <a:schemeClr val="tx1"/>
                </a:solidFill>
              </a:rPr>
              <a:t>I.T.E.C et enseignement commun : M. </a:t>
            </a:r>
            <a:r>
              <a:rPr lang="fr-FR" sz="2400" dirty="0" err="1">
                <a:solidFill>
                  <a:schemeClr val="tx1"/>
                </a:solidFill>
              </a:rPr>
              <a:t>Fichot</a:t>
            </a:r>
            <a:endParaRPr lang="fr-FR" sz="2400" dirty="0">
              <a:solidFill>
                <a:schemeClr val="tx1"/>
              </a:solidFill>
            </a:endParaRPr>
          </a:p>
          <a:p>
            <a:pPr lvl="1"/>
            <a:r>
              <a:rPr lang="fr-FR" sz="2400" dirty="0">
                <a:solidFill>
                  <a:schemeClr val="tx1"/>
                </a:solidFill>
              </a:rPr>
              <a:t>Arts plastiques : Mme. Duverger</a:t>
            </a:r>
          </a:p>
        </p:txBody>
      </p:sp>
    </p:spTree>
    <p:extLst>
      <p:ext uri="{BB962C8B-B14F-4D97-AF65-F5344CB8AC3E}">
        <p14:creationId xmlns:p14="http://schemas.microsoft.com/office/powerpoint/2010/main" val="3167797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4212" y="216783"/>
            <a:ext cx="8534400" cy="1507067"/>
          </a:xfrm>
          <a:solidFill>
            <a:schemeClr val="accent5">
              <a:lumMod val="75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fr-FR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nouveau carnet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carnet essentiellement consacré aux absences et retards</a:t>
            </a:r>
          </a:p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le règlement intérieur n’y est pas intégré cette année</a:t>
            </a:r>
          </a:p>
        </p:txBody>
      </p:sp>
      <p:sp>
        <p:nvSpPr>
          <p:cNvPr id="5" name="Rectangle 4"/>
          <p:cNvSpPr/>
          <p:nvPr/>
        </p:nvSpPr>
        <p:spPr>
          <a:xfrm>
            <a:off x="3466011" y="3361509"/>
            <a:ext cx="7887789" cy="2815454"/>
          </a:xfrm>
          <a:prstGeom prst="rect">
            <a:avLst/>
          </a:prstGeom>
          <a:solidFill>
            <a:srgbClr val="99CCF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 règlement intérieur est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distribué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aux élèves.</a:t>
            </a:r>
          </a:p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Les élèves doivent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signer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un document de réception.</a:t>
            </a:r>
          </a:p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 RI sera adressé par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mail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aux responsables légaux.</a:t>
            </a:r>
          </a:p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Il sera à disposition sur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ECLAT.</a:t>
            </a:r>
          </a:p>
        </p:txBody>
      </p:sp>
      <p:sp>
        <p:nvSpPr>
          <p:cNvPr id="7" name="Flèche à angle droit 6"/>
          <p:cNvSpPr/>
          <p:nvPr/>
        </p:nvSpPr>
        <p:spPr>
          <a:xfrm rot="5400000">
            <a:off x="1759131" y="3313612"/>
            <a:ext cx="1515292" cy="1245326"/>
          </a:xfrm>
          <a:prstGeom prst="bentUp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4204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2737" y="244825"/>
            <a:ext cx="10515600" cy="1325563"/>
          </a:xfrm>
          <a:solidFill>
            <a:srgbClr val="7030A0"/>
          </a:solidFill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fr-FR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 des retards</a:t>
            </a:r>
          </a:p>
        </p:txBody>
      </p:sp>
      <p:sp>
        <p:nvSpPr>
          <p:cNvPr id="5" name="Rectangle 4"/>
          <p:cNvSpPr/>
          <p:nvPr/>
        </p:nvSpPr>
        <p:spPr>
          <a:xfrm>
            <a:off x="5024846" y="2336097"/>
            <a:ext cx="6714851" cy="39340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Retards en début de ½ journée : passage obligatoire en vie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sco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avec carnet.</a:t>
            </a:r>
          </a:p>
          <a:p>
            <a:pPr algn="ctr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Retards en cours de journée (pauses, post récrés </a:t>
            </a:r>
            <a:r>
              <a:rPr 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) : les élèves se rendent directement en cours.</a:t>
            </a:r>
          </a:p>
        </p:txBody>
      </p:sp>
      <p:sp>
        <p:nvSpPr>
          <p:cNvPr id="6" name="Ellipse 5"/>
          <p:cNvSpPr/>
          <p:nvPr/>
        </p:nvSpPr>
        <p:spPr>
          <a:xfrm>
            <a:off x="793946" y="2756370"/>
            <a:ext cx="3544389" cy="2821577"/>
          </a:xfrm>
          <a:prstGeom prst="ellipse">
            <a:avLst/>
          </a:prstGeom>
          <a:solidFill>
            <a:srgbClr val="7030A0"/>
          </a:solidFill>
          <a:ln w="76200">
            <a:solidFill>
              <a:srgbClr val="FFC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Rappel : les intercours ne servent qu’à </a:t>
            </a:r>
            <a:r>
              <a:rPr lang="fr-FR" dirty="0"/>
              <a:t>se déplacer, pas à sortir du lycée ni à régler des problèmes administratifs en vie scolaire!</a:t>
            </a:r>
          </a:p>
        </p:txBody>
      </p:sp>
    </p:spTree>
    <p:extLst>
      <p:ext uri="{BB962C8B-B14F-4D97-AF65-F5344CB8AC3E}">
        <p14:creationId xmlns:p14="http://schemas.microsoft.com/office/powerpoint/2010/main" val="192399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6423" y="365125"/>
            <a:ext cx="11721737" cy="880201"/>
          </a:xfrm>
          <a:solidFill>
            <a:schemeClr val="bg2">
              <a:lumMod val="50000"/>
            </a:schemeClr>
          </a:solidFill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fr-FR" sz="5400" b="1" dirty="0">
                <a:latin typeface="Arial" panose="020B0604020202020204" pitchFamily="34" charset="0"/>
                <a:cs typeface="Arial" panose="020B0604020202020204" pitchFamily="34" charset="0"/>
              </a:rPr>
              <a:t>SELF : Horaires et principes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48957" y="1437075"/>
            <a:ext cx="11337925" cy="820148"/>
          </a:xfrm>
          <a:prstGeom prst="rect">
            <a:avLst/>
          </a:prstGeom>
          <a:solidFill>
            <a:srgbClr val="5DF22E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TRANCHE A : élèves qui terminent leurs cours à 11h00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Arrivée au self à 11h30 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48957" y="2390846"/>
            <a:ext cx="11337925" cy="1066457"/>
          </a:xfrm>
          <a:prstGeom prst="rect">
            <a:avLst/>
          </a:prstGeom>
          <a:solidFill>
            <a:srgbClr val="FFC000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TRANCHE B : élèves qui terminent leurs cours à 12h00 et reprennent leurs cours à 13h00</a:t>
            </a:r>
            <a:r>
              <a:rPr kumimoji="0" lang="fr-FR" altLang="fr-FR" sz="24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Arrivée au self de 12h00 à 12h15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48957" y="3590926"/>
            <a:ext cx="11314703" cy="906080"/>
          </a:xfrm>
          <a:prstGeom prst="rect">
            <a:avLst/>
          </a:prstGeom>
          <a:solidFill>
            <a:srgbClr val="5DF22E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TRANCHE C : élèves qui terminent leurs cours à 12h00 et reprennent leurs cours à 13h30 ou 14h00</a:t>
            </a:r>
            <a:r>
              <a:rPr kumimoji="0" lang="fr-FR" altLang="fr-FR" sz="24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Arrivée au self de 12h30 à 12h40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548956" y="4843646"/>
            <a:ext cx="11314703" cy="1060337"/>
          </a:xfrm>
          <a:prstGeom prst="rect">
            <a:avLst/>
          </a:prstGeom>
          <a:solidFill>
            <a:srgbClr val="5DF22E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TRANCHE D : élèves qui terminent leurs cours à 13h00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Arrivée au self à 13h00 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795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4469" y="365125"/>
            <a:ext cx="10979331" cy="880201"/>
          </a:xfrm>
          <a:solidFill>
            <a:schemeClr val="tx1">
              <a:lumMod val="65000"/>
              <a:lumOff val="35000"/>
            </a:schemeClr>
          </a:solidFill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fr-FR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 : Horaires et principes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838200" y="1689462"/>
            <a:ext cx="974271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ATTENTION : LES SORTIES NE SONT PAS AUTORISES 5mn AVANT LA SONNERIE DE MIDI</a:t>
            </a:r>
          </a:p>
          <a:p>
            <a:endParaRPr lang="fr-FR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RAPPEL : </a:t>
            </a:r>
          </a:p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Les élèves internes ou au forfait ne réservent pas leur repas</a:t>
            </a:r>
          </a:p>
          <a:p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Les élèves « à la prestation » doivent OBLIGATOIREMENT réserver leur repas : </a:t>
            </a:r>
          </a:p>
          <a:p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Sur le site 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turboself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 ou</a:t>
            </a:r>
          </a:p>
          <a:p>
            <a:pPr marL="285750" indent="-285750">
              <a:buFontTx/>
              <a:buChar char="-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Aux bornes dédiées.</a:t>
            </a:r>
          </a:p>
          <a:p>
            <a:endParaRPr lang="fr-FR" b="1" dirty="0"/>
          </a:p>
          <a:p>
            <a:r>
              <a:rPr lang="fr-FR" b="1" dirty="0"/>
              <a:t>En cas de non réservation, il pourra leur être demandé d’attendre la fin de la tranche pour déjeuner. </a:t>
            </a:r>
            <a:endParaRPr lang="fr-FR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fr-FR" b="1" dirty="0">
                <a:solidFill>
                  <a:srgbClr val="C00000"/>
                </a:solidFill>
              </a:rPr>
            </a:br>
            <a:endParaRPr lang="fr-F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89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10">
            <a:extLst>
              <a:ext uri="{FF2B5EF4-FFF2-40B4-BE49-F238E27FC236}">
                <a16:creationId xmlns:a16="http://schemas.microsoft.com/office/drawing/2014/main" id="{2103B461-323C-4912-BFFD-C37582662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BC21318-F4F4-4524-95D1-6B7FE0A78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9FFA8E5-974F-409E-89C6-E185BD9093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384E2B1-7008-45EE-9F2E-FEF3A08978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4563410-7FE9-4955-89C6-0FB9326CD3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AD14C0E-D5DF-4BDC-BD92-642CFF1801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17">
            <a:extLst>
              <a:ext uri="{FF2B5EF4-FFF2-40B4-BE49-F238E27FC236}">
                <a16:creationId xmlns:a16="http://schemas.microsoft.com/office/drawing/2014/main" id="{5C6ACA56-9AD4-4EE6-8F38-8C18968ACE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05A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9">
            <a:extLst>
              <a:ext uri="{FF2B5EF4-FFF2-40B4-BE49-F238E27FC236}">
                <a16:creationId xmlns:a16="http://schemas.microsoft.com/office/drawing/2014/main" id="{BE655210-4EEB-44D9-B394-6FB4139BFC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E0DBEC1-7CF6-15F4-B5E5-19AD52A4EF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432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DCB623-348B-48B3-AC1E-C65B1582DD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</p:spPr>
        <p:txBody>
          <a:bodyPr/>
          <a:lstStyle/>
          <a:p>
            <a:fld id="{ACF2A37D-31E4-4473-8972-670B5B020060}" type="datetime2">
              <a:rPr lang="fr-FR" smtClean="0"/>
              <a:t>jeudi 1er septembre 2022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09C9E49-3511-496D-BFEE-920D44C0C56B}"/>
              </a:ext>
            </a:extLst>
          </p:cNvPr>
          <p:cNvSpPr/>
          <p:nvPr/>
        </p:nvSpPr>
        <p:spPr>
          <a:xfrm>
            <a:off x="268941" y="138074"/>
            <a:ext cx="11618257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Epreuves finales Terminales</a:t>
            </a:r>
            <a:r>
              <a:rPr lang="fr-FR" sz="54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 </a:t>
            </a:r>
            <a:r>
              <a:rPr lang="fr-FR" sz="54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5</a:t>
            </a:r>
            <a:r>
              <a:rPr lang="fr-FR" sz="54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0%</a:t>
            </a:r>
            <a:endParaRPr lang="fr-FR" sz="20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B3FB4240-53D8-45D5-BC62-172D272EA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462410"/>
              </p:ext>
            </p:extLst>
          </p:nvPr>
        </p:nvGraphicFramePr>
        <p:xfrm>
          <a:off x="259976" y="1329701"/>
          <a:ext cx="11627222" cy="50173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4607">
                  <a:extLst>
                    <a:ext uri="{9D8B030D-6E8A-4147-A177-3AD203B41FA5}">
                      <a16:colId xmlns:a16="http://schemas.microsoft.com/office/drawing/2014/main" val="9201259"/>
                    </a:ext>
                  </a:extLst>
                </a:gridCol>
                <a:gridCol w="2800371">
                  <a:extLst>
                    <a:ext uri="{9D8B030D-6E8A-4147-A177-3AD203B41FA5}">
                      <a16:colId xmlns:a16="http://schemas.microsoft.com/office/drawing/2014/main" val="53987714"/>
                    </a:ext>
                  </a:extLst>
                </a:gridCol>
                <a:gridCol w="2801122">
                  <a:extLst>
                    <a:ext uri="{9D8B030D-6E8A-4147-A177-3AD203B41FA5}">
                      <a16:colId xmlns:a16="http://schemas.microsoft.com/office/drawing/2014/main" val="2027880897"/>
                    </a:ext>
                  </a:extLst>
                </a:gridCol>
                <a:gridCol w="2801122">
                  <a:extLst>
                    <a:ext uri="{9D8B030D-6E8A-4147-A177-3AD203B41FA5}">
                      <a16:colId xmlns:a16="http://schemas.microsoft.com/office/drawing/2014/main" val="4192375978"/>
                    </a:ext>
                  </a:extLst>
                </a:gridCol>
              </a:tblGrid>
              <a:tr h="82973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Epreuves finales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557138"/>
                  </a:ext>
                </a:extLst>
              </a:tr>
              <a:tr h="8297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Intitulé de l’épreuve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Coefficients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Nature de l’épreuve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Durée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187094"/>
                  </a:ext>
                </a:extLst>
              </a:tr>
              <a:tr h="868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Philosophie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4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Écrite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4h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 anchor="ctr"/>
                </a:tc>
                <a:extLst>
                  <a:ext uri="{0D108BD9-81ED-4DB2-BD59-A6C34878D82A}">
                    <a16:rowId xmlns:a16="http://schemas.microsoft.com/office/drawing/2014/main" val="3096320210"/>
                  </a:ext>
                </a:extLst>
              </a:tr>
              <a:tr h="8297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Grand oral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14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Orale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20 min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 anchor="ctr"/>
                </a:tc>
                <a:extLst>
                  <a:ext uri="{0D108BD9-81ED-4DB2-BD59-A6C34878D82A}">
                    <a16:rowId xmlns:a16="http://schemas.microsoft.com/office/drawing/2014/main" val="46619113"/>
                  </a:ext>
                </a:extLst>
              </a:tr>
              <a:tr h="8297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Physique-Chimie et Mathématiques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16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Ecrite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3h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 anchor="ctr"/>
                </a:tc>
                <a:extLst>
                  <a:ext uri="{0D108BD9-81ED-4DB2-BD59-A6C34878D82A}">
                    <a16:rowId xmlns:a16="http://schemas.microsoft.com/office/drawing/2014/main" val="3958982262"/>
                  </a:ext>
                </a:extLst>
              </a:tr>
              <a:tr h="8297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2I2D (Ingénierie, innovation et développement durable)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16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Ecrite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4h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2" marR="61752" marT="0" marB="0" anchor="ctr"/>
                </a:tc>
                <a:extLst>
                  <a:ext uri="{0D108BD9-81ED-4DB2-BD59-A6C34878D82A}">
                    <a16:rowId xmlns:a16="http://schemas.microsoft.com/office/drawing/2014/main" val="3799742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7357715"/>
      </p:ext>
    </p:extLst>
  </p:cSld>
  <p:clrMapOvr>
    <a:masterClrMapping/>
  </p:clrMapOvr>
</p:sld>
</file>

<file path=ppt/theme/theme1.xml><?xml version="1.0" encoding="utf-8"?>
<a:theme xmlns:a="http://schemas.openxmlformats.org/drawingml/2006/main" name="Secteur">
  <a:themeElements>
    <a:clrScheme name="Bleu vert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24348</TotalTime>
  <Words>1158</Words>
  <Application>Microsoft Office PowerPoint</Application>
  <PresentationFormat>Grand écran</PresentationFormat>
  <Paragraphs>205</Paragraphs>
  <Slides>19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Century Gothic</vt:lpstr>
      <vt:lpstr>Times New Roman</vt:lpstr>
      <vt:lpstr>Wingdings 3</vt:lpstr>
      <vt:lpstr>Secteur</vt:lpstr>
      <vt:lpstr>Accueil TSTI2D</vt:lpstr>
      <vt:lpstr>Présentation PowerPoint</vt:lpstr>
      <vt:lpstr>Présentation PowerPoint</vt:lpstr>
      <vt:lpstr>Un nouveau carnet</vt:lpstr>
      <vt:lpstr>Gestion des retards</vt:lpstr>
      <vt:lpstr>SELF : Horaires et principes</vt:lpstr>
      <vt:lpstr>SELF : Horaires et principes</vt:lpstr>
      <vt:lpstr>Présentation PowerPoint</vt:lpstr>
      <vt:lpstr>Présentation PowerPoint</vt:lpstr>
      <vt:lpstr>Présentation PowerPoint</vt:lpstr>
      <vt:lpstr>Présentation PowerPoint</vt:lpstr>
      <vt:lpstr>Parcours sup : l’évaluation </vt:lpstr>
      <vt:lpstr>Présentation PowerPoint</vt:lpstr>
      <vt:lpstr>Présentation PowerPoint</vt:lpstr>
      <vt:lpstr>Présentation PowerPoint</vt:lpstr>
      <vt:lpstr>SMARTPHONE</vt:lpstr>
      <vt:lpstr>Fonctionnement 2I2D</vt:lpstr>
      <vt:lpstr>Fonctionnement 2I2D</vt:lpstr>
      <vt:lpstr>Fonctionnement 2I2D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Rencontre Parents / professeurs principaux</dc:title>
  <dc:creator>Dominique FICHOT</dc:creator>
  <cp:lastModifiedBy>Sti2d ADMIN</cp:lastModifiedBy>
  <cp:revision>27</cp:revision>
  <dcterms:created xsi:type="dcterms:W3CDTF">2020-09-01T07:53:58Z</dcterms:created>
  <dcterms:modified xsi:type="dcterms:W3CDTF">2022-09-01T11:15:32Z</dcterms:modified>
</cp:coreProperties>
</file>