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70" r:id="rId5"/>
    <p:sldId id="260" r:id="rId6"/>
    <p:sldId id="268" r:id="rId7"/>
    <p:sldId id="267" r:id="rId8"/>
    <p:sldId id="257" r:id="rId9"/>
    <p:sldId id="261" r:id="rId10"/>
    <p:sldId id="262" r:id="rId11"/>
    <p:sldId id="263" r:id="rId12"/>
    <p:sldId id="26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225" autoAdjust="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9D8A3-CA08-4A3A-8C21-6B142345D95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62F9-37DA-424F-A8CD-63C61A24A7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6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54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417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8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9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52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Inscription au bac courant novembre</a:t>
            </a:r>
          </a:p>
          <a:p>
            <a:r>
              <a:rPr lang="fr-FR" dirty="0"/>
              <a:t>Rencontre parents / prof : 14 décembre</a:t>
            </a:r>
          </a:p>
          <a:p>
            <a:r>
              <a:rPr lang="fr-FR" dirty="0"/>
              <a:t>Studyrama : 16 novembre sur la base du volontariat</a:t>
            </a:r>
          </a:p>
          <a:p>
            <a:r>
              <a:rPr lang="fr-FR" dirty="0"/>
              <a:t>PO université bourgogne 30 janvier</a:t>
            </a:r>
          </a:p>
          <a:p>
            <a:endParaRPr lang="fr-FR" dirty="0"/>
          </a:p>
          <a:p>
            <a:r>
              <a:rPr lang="fr-FR" dirty="0"/>
              <a:t>Dates po lycées sur </a:t>
            </a:r>
            <a:r>
              <a:rPr lang="fr-FR" dirty="0" err="1"/>
              <a:t>parcoursup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/>
              <a:t>Méthode de travail : capacité à prendre des notes, à organiser son travail, à analyser et argumenter autour d’une problématique</a:t>
            </a:r>
          </a:p>
          <a:p>
            <a:pPr lvl="1"/>
            <a:r>
              <a:rPr lang="fr-FR" dirty="0"/>
              <a:t>Autonomie : capacité à faire des recherches personnelles, à mobiliser des connaissances et des connaissances face à une situation,</a:t>
            </a:r>
          </a:p>
          <a:p>
            <a:pPr lvl="1"/>
            <a:r>
              <a:rPr lang="fr-FR" dirty="0"/>
              <a:t>Investissement dans le travail :  capacité à s’impliquer à travers la participation en classe, qualité du travail personnel,</a:t>
            </a:r>
          </a:p>
          <a:p>
            <a:pPr lvl="1"/>
            <a:r>
              <a:rPr lang="fr-FR" dirty="0"/>
              <a:t>Engagement, esprit d’initiative :  Participation aux instances du lycée ou  en dehors, activités bénévoles, stages en entreprise, mobilité à l’étranger,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505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527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/>
              <a:t>Autonomie : capacité à faire des recherches personnelles, à mobiliser des connaissances et des connaissances face à une situation,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Investissement dans le travail :  capacité à s’impliquer à travers la participation en classe, qualité du travail personnel,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4B62F9-37DA-424F-A8CD-63C61A24A7B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67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47D5-95E6-4168-8DE1-8FDA7DF0627F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275B-2DDF-4FF2-BD07-D98C067ECAEA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BC14-D3FD-43D4-BBC4-B63C53F6B36E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0781-0525-4DB2-A16C-84FC7B45F5FC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41F6B-9ADF-4AF3-98C6-FE0C123CEC38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0D59-B224-43AE-8666-3A14F4BA0496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635D-4031-4C6B-B896-6222D15D6E26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AC55-32AA-4F1D-AC18-D53A216C9589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7E45-9C6F-457C-8547-CA56FEEEAFE1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4D8A-197C-4C73-90AB-C32DD81954AB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7D5B-6C46-4956-A842-F35E46F90731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01530-9129-4B33-A77B-1D7F20A387F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4E02-1A7A-48D4-8641-6948EFAAE8E9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1739-71FE-497B-BBD9-0E6A1137136D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DECCC-5EC5-48D6-85AB-7B311D5B9D05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3601-8B83-4833-B4EF-85604B8F977F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973571-9431-4FBA-AAC5-2911C26C1CA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7/06/relationships/model3d" Target="../media/model3d1.glb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7/06/relationships/model3d" Target="../media/model3d1.gl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7/06/relationships/model3d" Target="../media/model3d1.glb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2" y="718859"/>
            <a:ext cx="8001000" cy="1784196"/>
          </a:xfrm>
        </p:spPr>
        <p:txBody>
          <a:bodyPr/>
          <a:lstStyle/>
          <a:p>
            <a:r>
              <a:rPr lang="fr-FR" dirty="0"/>
              <a:t>Rencontre Parents / professeurs principaux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4920" y="5380954"/>
            <a:ext cx="4555671" cy="1193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François Meunier (SIN)</a:t>
            </a:r>
          </a:p>
          <a:p>
            <a:pPr algn="ctr"/>
            <a:r>
              <a:rPr lang="fr-FR" dirty="0"/>
              <a:t>Tél. : 06 31 69 27 52</a:t>
            </a:r>
          </a:p>
          <a:p>
            <a:pPr algn="ctr"/>
            <a:r>
              <a:rPr lang="fr-FR" dirty="0"/>
              <a:t>Mel : francois.meunier</a:t>
            </a:r>
            <a:r>
              <a:rPr lang="fr-FR" dirty="0">
                <a:solidFill>
                  <a:schemeClr val="tx1"/>
                </a:solidFill>
              </a:rPr>
              <a:t>@ac-dijon.fr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Site : meutech.fr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6D42F9-58AA-4AC6-B025-D33C1D8E7B22}"/>
              </a:ext>
            </a:extLst>
          </p:cNvPr>
          <p:cNvSpPr/>
          <p:nvPr/>
        </p:nvSpPr>
        <p:spPr>
          <a:xfrm>
            <a:off x="192984" y="5392329"/>
            <a:ext cx="4555671" cy="11931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Dominique Fichot (ITEC)</a:t>
            </a:r>
          </a:p>
          <a:p>
            <a:pPr algn="ctr"/>
            <a:r>
              <a:rPr lang="fr-FR" dirty="0"/>
              <a:t>Tél. : 06 37 89 05 38</a:t>
            </a:r>
          </a:p>
          <a:p>
            <a:pPr algn="ctr"/>
            <a:r>
              <a:rPr lang="fr-FR" dirty="0"/>
              <a:t>Mel : </a:t>
            </a:r>
            <a:r>
              <a:rPr lang="fr-FR" dirty="0">
                <a:solidFill>
                  <a:schemeClr val="tx1"/>
                </a:solidFill>
              </a:rPr>
              <a:t>dominique.fichot@ac-dijon.fr</a:t>
            </a:r>
          </a:p>
          <a:p>
            <a:pPr algn="ctr"/>
            <a:r>
              <a:rPr lang="fr-FR" dirty="0"/>
              <a:t>Site : dfichot.fr</a:t>
            </a:r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59664AED-E501-4C02-A948-D83FA31F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9229" y="2952509"/>
            <a:ext cx="5041465" cy="365125"/>
          </a:xfrm>
        </p:spPr>
        <p:txBody>
          <a:bodyPr/>
          <a:lstStyle/>
          <a:p>
            <a:pPr algn="l"/>
            <a:fld id="{5B93C27B-081D-44D7-9304-8E310D36ED03}" type="datetime2">
              <a:rPr lang="fr-FR" sz="2400" smtClean="0"/>
              <a:pPr algn="l"/>
              <a:t>jeudi 2 septembre 2021</a:t>
            </a:fld>
            <a:endParaRPr lang="en-US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13" name="Modèle 3D 12">
                <a:extLst>
                  <a:ext uri="{FF2B5EF4-FFF2-40B4-BE49-F238E27FC236}">
                    <a16:creationId xmlns:a16="http://schemas.microsoft.com/office/drawing/2014/main" id="{E64BCC38-9D9D-4D53-9235-BE4541E1EB3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8813643"/>
                  </p:ext>
                </p:extLst>
              </p:nvPr>
            </p:nvGraphicFramePr>
            <p:xfrm>
              <a:off x="11234248" y="5703284"/>
              <a:ext cx="784195" cy="787576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784195" cy="787576"/>
                    </a:xfrm>
                    <a:prstGeom prst="rect">
                      <a:avLst/>
                    </a:prstGeom>
                  </am3d:spPr>
                  <am3d:camera>
                    <am3d:pos x="0" y="0" z="6510913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76190" d="1000000"/>
                    <am3d:preTrans dx="-17142858" dy="-1714285" dz="18000000"/>
                    <am3d:scale>
                      <am3d:sx n="1000000" d="1000000"/>
                      <am3d:sy n="1000000" d="1000000"/>
                      <am3d:sz n="1000000" d="1000000"/>
                    </am3d:scale>
                    <am3d:rot ax="4212469" ay="45613" az="126704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1086535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13" name="Modèle 3D 12">
                <a:extLst>
                  <a:ext uri="{FF2B5EF4-FFF2-40B4-BE49-F238E27FC236}">
                    <a16:creationId xmlns:a16="http://schemas.microsoft.com/office/drawing/2014/main" id="{E64BCC38-9D9D-4D53-9235-BE4541E1EB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34248" y="5703284"/>
                <a:ext cx="784195" cy="7875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1071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15E30B-EC6F-434C-B1AC-73A00930FA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19" r="45751" b="-1"/>
          <a:stretch/>
        </p:blipFill>
        <p:spPr>
          <a:xfrm>
            <a:off x="831" y="10"/>
            <a:ext cx="3502025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5A51B6-C3B3-4BD8-9A45-839CED268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11" y="685800"/>
            <a:ext cx="7825035" cy="54131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1600" b="1" dirty="0"/>
              <a:t>Méthode de travail :</a:t>
            </a:r>
          </a:p>
          <a:p>
            <a:pPr lvl="1">
              <a:lnSpc>
                <a:spcPct val="90000"/>
              </a:lnSpc>
            </a:pPr>
            <a:r>
              <a:rPr lang="fr-FR" sz="1600" b="1" dirty="0"/>
              <a:t> </a:t>
            </a:r>
            <a:r>
              <a:rPr lang="fr-FR" sz="1600" u="sng" dirty="0">
                <a:solidFill>
                  <a:schemeClr val="tx1"/>
                </a:solidFill>
              </a:rPr>
              <a:t>En classe :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Ecoute et prise de notes propres</a:t>
            </a:r>
          </a:p>
          <a:p>
            <a:pPr lvl="3">
              <a:lnSpc>
                <a:spcPct val="90000"/>
              </a:lnSpc>
            </a:pPr>
            <a:r>
              <a:rPr lang="fr-FR" sz="1600" dirty="0">
                <a:solidFill>
                  <a:schemeClr val="tx1"/>
                </a:solidFill>
              </a:rPr>
              <a:t>Exercices sur feuille non volante avec l’intitulé de l’exercice.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Rangement des cours et exercices par matière</a:t>
            </a:r>
          </a:p>
          <a:p>
            <a:pPr lvl="2">
              <a:lnSpc>
                <a:spcPct val="90000"/>
              </a:lnSpc>
            </a:pPr>
            <a:endParaRPr lang="fr-FR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sz="1600" u="sng" dirty="0">
                <a:solidFill>
                  <a:schemeClr val="tx1"/>
                </a:solidFill>
              </a:rPr>
              <a:t>A la maison :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Apprentissage des notions demandées au lycée et reportées sur ECLAT (autonomie). 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Révision des exercices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Préparation des contrôles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Rattrapage des cours et exercices en cas d’absence (possibilité de suivre le cours avec teams)</a:t>
            </a:r>
          </a:p>
          <a:p>
            <a:pPr lvl="2">
              <a:lnSpc>
                <a:spcPct val="90000"/>
              </a:lnSpc>
            </a:pPr>
            <a:r>
              <a:rPr lang="fr-FR" dirty="0">
                <a:solidFill>
                  <a:schemeClr val="tx1"/>
                </a:solidFill>
              </a:rPr>
              <a:t>Fiches de révision</a:t>
            </a:r>
          </a:p>
          <a:p>
            <a:pPr>
              <a:lnSpc>
                <a:spcPct val="90000"/>
              </a:lnSpc>
            </a:pPr>
            <a:endParaRPr lang="fr-FR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Temps de travail quotidien : 1h à 1h30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3A5902-0288-4DB2-AB32-67F79A09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fld id="{ACF2A37D-31E4-4473-8972-670B5B020060}" type="datetime2">
              <a:rPr lang="fr-FR" smtClean="0"/>
              <a:pPr>
                <a:spcAft>
                  <a:spcPts val="600"/>
                </a:spcAft>
              </a:pPr>
              <a:t>jeudi 2 septembre 2021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362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9D00A4-3846-429D-832D-0C1A566A0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4016376" cy="3843338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Autonomie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Le projet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Orientation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AFBC0-2546-4FC3-AFAB-E642FE2D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A8D9A4D-DFCF-4CD0-935B-290731799F13}"/>
              </a:ext>
            </a:extLst>
          </p:cNvPr>
          <p:cNvSpPr txBox="1">
            <a:spLocks/>
          </p:cNvSpPr>
          <p:nvPr/>
        </p:nvSpPr>
        <p:spPr>
          <a:xfrm>
            <a:off x="7108825" y="685799"/>
            <a:ext cx="3144838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>
                <a:solidFill>
                  <a:schemeClr val="tx1"/>
                </a:solidFill>
              </a:rPr>
              <a:t>Investissement dans le travail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3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F2F95-7568-4749-87B1-5DFE72FE2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B3AAB2-609F-4D6A-BCE2-E1426826ECED}"/>
              </a:ext>
            </a:extLst>
          </p:cNvPr>
          <p:cNvSpPr/>
          <p:nvPr/>
        </p:nvSpPr>
        <p:spPr>
          <a:xfrm>
            <a:off x="3048000" y="289039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fr-FR" sz="3200" b="1" dirty="0"/>
              <a:t>Engagement, esprit d’initiative</a:t>
            </a:r>
          </a:p>
          <a:p>
            <a:pPr lvl="1"/>
            <a:r>
              <a:rPr lang="fr-FR" sz="3200" b="1" dirty="0"/>
              <a:t>	</a:t>
            </a:r>
            <a:r>
              <a:rPr lang="fr-FR" sz="2400" b="1" dirty="0"/>
              <a:t>T</a:t>
            </a:r>
            <a:r>
              <a:rPr lang="fr-FR" sz="2400" dirty="0"/>
              <a:t>ravail d’équipe</a:t>
            </a:r>
          </a:p>
        </p:txBody>
      </p:sp>
    </p:spTree>
    <p:extLst>
      <p:ext uri="{BB962C8B-B14F-4D97-AF65-F5344CB8AC3E}">
        <p14:creationId xmlns:p14="http://schemas.microsoft.com/office/powerpoint/2010/main" val="127295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5338E-B95D-4615-ABE1-00DCA508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VigilancE</a:t>
            </a:r>
            <a:r>
              <a:rPr lang="fr-FR" dirty="0"/>
              <a:t>, soutien, orientation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50CD8AE-BAF3-4917-8C06-ED4107336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6303" y="935614"/>
            <a:ext cx="6230219" cy="3115110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5B6F65-5D63-4DB8-A6DC-9D4BCA25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2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5692" y="2962073"/>
            <a:ext cx="8534400" cy="3419272"/>
          </a:xfrm>
        </p:spPr>
        <p:txBody>
          <a:bodyPr/>
          <a:lstStyle/>
          <a:p>
            <a:r>
              <a:rPr lang="fr-FR" sz="2400" dirty="0">
                <a:solidFill>
                  <a:schemeClr val="tx1"/>
                </a:solidFill>
              </a:rPr>
              <a:t>1 classe de 10 (ITEC) et 14 élèves(SIN) dont 1 fille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3 internes, 17 demi-pensionnaires et 4 externes,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15 L.V.2 espagnol / 8 L.V.2 allemand / 1 L.V.2 italien,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5 élèves en option E.P.S.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1 élève en option Arts plastiques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1 élève en option cinéma audiovisuel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7" name="Modèle 3D 6">
                <a:extLst>
                  <a:ext uri="{FF2B5EF4-FFF2-40B4-BE49-F238E27FC236}">
                    <a16:creationId xmlns:a16="http://schemas.microsoft.com/office/drawing/2014/main" id="{25ABB34B-25B9-47E9-A77B-A3A919C1E6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25689"/>
                  </p:ext>
                </p:extLst>
              </p:nvPr>
            </p:nvGraphicFramePr>
            <p:xfrm>
              <a:off x="11234248" y="5703284"/>
              <a:ext cx="784195" cy="787576"/>
            </p:xfrm>
            <a:graphic>
              <a:graphicData uri="http://schemas.microsoft.com/office/drawing/2017/model3d">
                <am3d:model3d r:embed="rId3">
                  <am3d:spPr>
                    <a:xfrm>
                      <a:off x="0" y="0"/>
                      <a:ext cx="784195" cy="787576"/>
                    </a:xfrm>
                    <a:prstGeom prst="rect">
                      <a:avLst/>
                    </a:prstGeom>
                  </am3d:spPr>
                  <am3d:camera>
                    <am3d:pos x="0" y="0" z="6510913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76190" d="1000000"/>
                    <am3d:preTrans dx="-17142858" dy="-1714285" dz="18000000"/>
                    <am3d:scale>
                      <am3d:sx n="1000000" d="1000000"/>
                      <am3d:sy n="1000000" d="1000000"/>
                      <am3d:sz n="1000000" d="1000000"/>
                    </am3d:scale>
                    <am3d:rot ax="4212469" ay="45613" az="126704"/>
                    <am3d:postTrans dx="0" dy="0" dz="0"/>
                  </am3d:trans>
                  <am3d:raster rName="Office3DRenderer" rVer="16.0.8326">
                    <am3d:blip r:embed="rId4"/>
                  </am3d:raster>
                  <am3d:objViewport viewportSz="1086535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7" name="Modèle 3D 6">
                <a:extLst>
                  <a:ext uri="{FF2B5EF4-FFF2-40B4-BE49-F238E27FC236}">
                    <a16:creationId xmlns:a16="http://schemas.microsoft.com/office/drawing/2014/main" id="{25ABB34B-25B9-47E9-A77B-A3A919C1E6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34248" y="5703284"/>
                <a:ext cx="784195" cy="787576"/>
              </a:xfrm>
              <a:prstGeom prst="rect">
                <a:avLst/>
              </a:prstGeom>
            </p:spPr>
          </p:pic>
        </mc:Fallback>
      </mc:AlternateContent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858F991E-6560-4CE9-B797-00217A6CA2E7}"/>
              </a:ext>
            </a:extLst>
          </p:cNvPr>
          <p:cNvSpPr txBox="1">
            <a:spLocks/>
          </p:cNvSpPr>
          <p:nvPr/>
        </p:nvSpPr>
        <p:spPr>
          <a:xfrm>
            <a:off x="1345692" y="225358"/>
            <a:ext cx="8534400" cy="341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dirty="0">
                <a:solidFill>
                  <a:schemeClr val="tx1"/>
                </a:solidFill>
              </a:rPr>
              <a:t>2 spécialités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I.T.E.C.  Innovation Technologique et Eco Conception</a:t>
            </a:r>
          </a:p>
          <a:p>
            <a:pPr lvl="1"/>
            <a:r>
              <a:rPr lang="fr-FR" sz="2000" dirty="0">
                <a:solidFill>
                  <a:schemeClr val="tx1"/>
                </a:solidFill>
              </a:rPr>
              <a:t>S.I.N. Systèmes d’Information et Numérique</a:t>
            </a:r>
          </a:p>
          <a:p>
            <a:pPr marL="457200" lvl="1" indent="0">
              <a:buFont typeface="Wingdings 3" panose="05040102010807070707" pitchFamily="18" charset="2"/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21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1" y="685800"/>
            <a:ext cx="10368799" cy="5875421"/>
          </a:xfrm>
        </p:spPr>
        <p:txBody>
          <a:bodyPr>
            <a:normAutofit lnSpcReduction="10000"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Equipe pédagogique :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L.V. 1 et E.T.L.V: Mme </a:t>
            </a:r>
            <a:r>
              <a:rPr lang="fr-FR" sz="2400" dirty="0" err="1">
                <a:solidFill>
                  <a:schemeClr val="tx1"/>
                </a:solidFill>
              </a:rPr>
              <a:t>Madesclaire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L.V. 2 : 	Mme </a:t>
            </a:r>
            <a:r>
              <a:rPr lang="fr-FR" sz="2400" dirty="0" err="1">
                <a:solidFill>
                  <a:schemeClr val="tx1"/>
                </a:solidFill>
              </a:rPr>
              <a:t>Prunot</a:t>
            </a:r>
            <a:endParaRPr lang="fr-FR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             	Mme </a:t>
            </a:r>
            <a:r>
              <a:rPr lang="fr-FR" sz="2400" dirty="0" err="1">
                <a:solidFill>
                  <a:schemeClr val="tx1"/>
                </a:solidFill>
              </a:rPr>
              <a:t>Strella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fr-FR" sz="2400" dirty="0">
                <a:solidFill>
                  <a:schemeClr val="tx1"/>
                </a:solidFill>
              </a:rPr>
              <a:t>			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E.M.C : M. Pelletier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S.I.N., enseignement commun et E.T.L.V : M. Meunier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Sc Physiques : M. </a:t>
            </a:r>
            <a:r>
              <a:rPr lang="fr-FR" sz="2400" dirty="0" err="1">
                <a:solidFill>
                  <a:schemeClr val="tx1"/>
                </a:solidFill>
              </a:rPr>
              <a:t>Ponelle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Philosophie : Mme </a:t>
            </a:r>
            <a:r>
              <a:rPr lang="fr-FR" sz="2400" dirty="0" err="1">
                <a:solidFill>
                  <a:schemeClr val="tx1"/>
                </a:solidFill>
              </a:rPr>
              <a:t>Morquin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Mathématiques : M. </a:t>
            </a:r>
            <a:r>
              <a:rPr lang="fr-FR" sz="2400" dirty="0" err="1">
                <a:solidFill>
                  <a:schemeClr val="tx1"/>
                </a:solidFill>
              </a:rPr>
              <a:t>Piffard</a:t>
            </a:r>
            <a:endParaRPr lang="fr-FR" sz="2400" dirty="0">
              <a:solidFill>
                <a:schemeClr val="tx1"/>
              </a:solidFill>
            </a:endParaRP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E.P.S. : M. </a:t>
            </a:r>
            <a:r>
              <a:rPr lang="fr-FR" sz="2400" dirty="0" err="1">
                <a:solidFill>
                  <a:schemeClr val="tx1"/>
                </a:solidFill>
              </a:rPr>
              <a:t>Vuillemot</a:t>
            </a:r>
            <a:r>
              <a:rPr lang="fr-FR" sz="2400" dirty="0">
                <a:solidFill>
                  <a:schemeClr val="tx1"/>
                </a:solidFill>
              </a:rPr>
              <a:t>, Klonowski et Pain</a:t>
            </a:r>
          </a:p>
          <a:p>
            <a:pPr lvl="1"/>
            <a:r>
              <a:rPr lang="fr-FR" sz="2400" dirty="0">
                <a:solidFill>
                  <a:schemeClr val="tx1"/>
                </a:solidFill>
              </a:rPr>
              <a:t>I.T.E.C et enseignement commun : M. Fichot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5" name="Modèle 3D 4">
                <a:extLst>
                  <a:ext uri="{FF2B5EF4-FFF2-40B4-BE49-F238E27FC236}">
                    <a16:creationId xmlns:a16="http://schemas.microsoft.com/office/drawing/2014/main" id="{1C37CDB4-5741-40F3-B555-E8158E1D9D5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25689"/>
                  </p:ext>
                </p:extLst>
              </p:nvPr>
            </p:nvGraphicFramePr>
            <p:xfrm>
              <a:off x="11234248" y="5703284"/>
              <a:ext cx="784195" cy="787576"/>
            </p:xfrm>
            <a:graphic>
              <a:graphicData uri="http://schemas.microsoft.com/office/drawing/2017/model3d">
                <am3d:model3d r:embed="rId3">
                  <am3d:spPr>
                    <a:xfrm>
                      <a:off x="0" y="0"/>
                      <a:ext cx="784195" cy="787576"/>
                    </a:xfrm>
                    <a:prstGeom prst="rect">
                      <a:avLst/>
                    </a:prstGeom>
                  </am3d:spPr>
                  <am3d:camera>
                    <am3d:pos x="0" y="0" z="6510913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76190" d="1000000"/>
                    <am3d:preTrans dx="-17142858" dy="-1714285" dz="18000000"/>
                    <am3d:scale>
                      <am3d:sx n="1000000" d="1000000"/>
                      <am3d:sy n="1000000" d="1000000"/>
                      <am3d:sz n="1000000" d="1000000"/>
                    </am3d:scale>
                    <am3d:rot ax="4212469" ay="45613" az="126704"/>
                    <am3d:postTrans dx="0" dy="0" dz="0"/>
                  </am3d:trans>
                  <am3d:raster rName="Office3DRenderer" rVer="16.0.8326">
                    <am3d:blip r:embed="rId4"/>
                  </am3d:raster>
                  <am3d:objViewport viewportSz="1086535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5" name="Modèle 3D 4">
                <a:extLst>
                  <a:ext uri="{FF2B5EF4-FFF2-40B4-BE49-F238E27FC236}">
                    <a16:creationId xmlns:a16="http://schemas.microsoft.com/office/drawing/2014/main" id="{1C37CDB4-5741-40F3-B555-E8158E1D9D5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34248" y="5703284"/>
                <a:ext cx="784195" cy="78757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779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27D5A3-8A68-4704-8104-D900DDD3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Protocole sanitaire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51955B-97AE-4043-9467-B47F6A929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820400" cy="3615267"/>
          </a:xfrm>
        </p:spPr>
        <p:txBody>
          <a:bodyPr/>
          <a:lstStyle/>
          <a:p>
            <a:r>
              <a:rPr lang="fr-FR" dirty="0"/>
              <a:t>Port du masque obligatoire (nez compris…)</a:t>
            </a:r>
          </a:p>
          <a:p>
            <a:r>
              <a:rPr lang="fr-FR" dirty="0"/>
              <a:t>Gel hydroalcoolique mis à disposition au rez-de-chaussée et dans chaque salle</a:t>
            </a:r>
          </a:p>
          <a:p>
            <a:r>
              <a:rPr lang="fr-FR" dirty="0"/>
              <a:t>Salle aérée</a:t>
            </a:r>
          </a:p>
          <a:p>
            <a:r>
              <a:rPr lang="fr-FR" dirty="0"/>
              <a:t>Respect des consignes de passage au self : port du masque et organisation en groupe</a:t>
            </a:r>
          </a:p>
          <a:p>
            <a:r>
              <a:rPr lang="fr-FR" dirty="0"/>
              <a:t>Enseignement en distanciel pour les élèves ne disposant pas du </a:t>
            </a:r>
            <a:r>
              <a:rPr lang="fr-FR" dirty="0" err="1"/>
              <a:t>pass</a:t>
            </a:r>
            <a:r>
              <a:rPr lang="fr-FR" dirty="0"/>
              <a:t> sanitaire en cas de cas contact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10706E-B426-4BFA-8C05-15A4343C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4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CB623-348B-48B3-AC1E-C65B1582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C9E49-3511-496D-BFEE-920D44C0C56B}"/>
              </a:ext>
            </a:extLst>
          </p:cNvPr>
          <p:cNvSpPr/>
          <p:nvPr/>
        </p:nvSpPr>
        <p:spPr>
          <a:xfrm>
            <a:off x="225285" y="138074"/>
            <a:ext cx="117414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Le contrôle continu (40 %) </a:t>
            </a:r>
            <a:endParaRPr lang="fr-FR" sz="11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68DE50-93AE-4032-BEF8-CA85AA6532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857"/>
          <a:stretch/>
        </p:blipFill>
        <p:spPr>
          <a:xfrm>
            <a:off x="3380741" y="828312"/>
            <a:ext cx="2648584" cy="520137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E3F393D-6C7E-44A8-BC74-EC9EC53A61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568"/>
          <a:stretch/>
        </p:blipFill>
        <p:spPr>
          <a:xfrm>
            <a:off x="6029325" y="828312"/>
            <a:ext cx="3220084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3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CB623-348B-48B3-AC1E-C65B1582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C9E49-3511-496D-BFEE-920D44C0C56B}"/>
              </a:ext>
            </a:extLst>
          </p:cNvPr>
          <p:cNvSpPr/>
          <p:nvPr/>
        </p:nvSpPr>
        <p:spPr>
          <a:xfrm>
            <a:off x="1990937" y="138074"/>
            <a:ext cx="8476253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Epreuves anticipées de français 10%</a:t>
            </a:r>
            <a:endParaRPr lang="fr-FR" sz="2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3C07B48-1DFE-4792-A478-F04F7A7C0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18487"/>
              </p:ext>
            </p:extLst>
          </p:nvPr>
        </p:nvGraphicFramePr>
        <p:xfrm>
          <a:off x="785308" y="2252870"/>
          <a:ext cx="10499464" cy="3351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4514">
                  <a:extLst>
                    <a:ext uri="{9D8B030D-6E8A-4147-A177-3AD203B41FA5}">
                      <a16:colId xmlns:a16="http://schemas.microsoft.com/office/drawing/2014/main" val="2829010597"/>
                    </a:ext>
                  </a:extLst>
                </a:gridCol>
                <a:gridCol w="2624514">
                  <a:extLst>
                    <a:ext uri="{9D8B030D-6E8A-4147-A177-3AD203B41FA5}">
                      <a16:colId xmlns:a16="http://schemas.microsoft.com/office/drawing/2014/main" val="480611887"/>
                    </a:ext>
                  </a:extLst>
                </a:gridCol>
                <a:gridCol w="2625218">
                  <a:extLst>
                    <a:ext uri="{9D8B030D-6E8A-4147-A177-3AD203B41FA5}">
                      <a16:colId xmlns:a16="http://schemas.microsoft.com/office/drawing/2014/main" val="3178419170"/>
                    </a:ext>
                  </a:extLst>
                </a:gridCol>
                <a:gridCol w="2625218">
                  <a:extLst>
                    <a:ext uri="{9D8B030D-6E8A-4147-A177-3AD203B41FA5}">
                      <a16:colId xmlns:a16="http://schemas.microsoft.com/office/drawing/2014/main" val="946906026"/>
                    </a:ext>
                  </a:extLst>
                </a:gridCol>
              </a:tblGrid>
              <a:tr h="1309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Epreuves anticipées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48549"/>
                  </a:ext>
                </a:extLst>
              </a:tr>
              <a:tr h="670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Intitulé de l’épreuve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Coefficients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Nature de l’épreuve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</a:rPr>
                        <a:t>Durée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426494"/>
                  </a:ext>
                </a:extLst>
              </a:tr>
              <a:tr h="701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Français (écrit)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Écrite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4h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664337275"/>
                  </a:ext>
                </a:extLst>
              </a:tr>
              <a:tr h="670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Français (oral)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</a:rPr>
                        <a:t>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Orale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20 min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911620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5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CB623-348B-48B3-AC1E-C65B1582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</p:spPr>
        <p:txBody>
          <a:bodyPr/>
          <a:lstStyle/>
          <a:p>
            <a:fld id="{ACF2A37D-31E4-4473-8972-670B5B020060}" type="datetime2">
              <a:rPr lang="fr-FR" smtClean="0"/>
              <a:t>jeudi 2 septembre 2021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C9E49-3511-496D-BFEE-920D44C0C56B}"/>
              </a:ext>
            </a:extLst>
          </p:cNvPr>
          <p:cNvSpPr/>
          <p:nvPr/>
        </p:nvSpPr>
        <p:spPr>
          <a:xfrm>
            <a:off x="1990937" y="138074"/>
            <a:ext cx="847625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Epreuves finales</a:t>
            </a:r>
            <a:r>
              <a:rPr lang="fr-FR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50%</a:t>
            </a:r>
            <a:endParaRPr lang="fr-FR" sz="20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3FB4240-53D8-45D5-BC62-172D272EA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50358"/>
              </p:ext>
            </p:extLst>
          </p:nvPr>
        </p:nvGraphicFramePr>
        <p:xfrm>
          <a:off x="684212" y="1329701"/>
          <a:ext cx="11202986" cy="5017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371">
                  <a:extLst>
                    <a:ext uri="{9D8B030D-6E8A-4147-A177-3AD203B41FA5}">
                      <a16:colId xmlns:a16="http://schemas.microsoft.com/office/drawing/2014/main" val="9201259"/>
                    </a:ext>
                  </a:extLst>
                </a:gridCol>
                <a:gridCol w="2800371">
                  <a:extLst>
                    <a:ext uri="{9D8B030D-6E8A-4147-A177-3AD203B41FA5}">
                      <a16:colId xmlns:a16="http://schemas.microsoft.com/office/drawing/2014/main" val="53987714"/>
                    </a:ext>
                  </a:extLst>
                </a:gridCol>
                <a:gridCol w="2801122">
                  <a:extLst>
                    <a:ext uri="{9D8B030D-6E8A-4147-A177-3AD203B41FA5}">
                      <a16:colId xmlns:a16="http://schemas.microsoft.com/office/drawing/2014/main" val="2027880897"/>
                    </a:ext>
                  </a:extLst>
                </a:gridCol>
                <a:gridCol w="2801122">
                  <a:extLst>
                    <a:ext uri="{9D8B030D-6E8A-4147-A177-3AD203B41FA5}">
                      <a16:colId xmlns:a16="http://schemas.microsoft.com/office/drawing/2014/main" val="4192375978"/>
                    </a:ext>
                  </a:extLst>
                </a:gridCol>
              </a:tblGrid>
              <a:tr h="8297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Epreuves finales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557138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Intitulé de l’épreuve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Coefficients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Nature de l’épreuve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</a:rPr>
                        <a:t>Durée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87094"/>
                  </a:ext>
                </a:extLst>
              </a:tr>
              <a:tr h="868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Philosophie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Écrite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4h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096320210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Grand oral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Orale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20 min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46619113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Physique-Chimie et Mathématiques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Ecrite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3h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958982262"/>
                  </a:ext>
                </a:extLst>
              </a:tr>
              <a:tr h="8297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2I2D (Ingénierie, innovation et développement durable)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16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</a:rPr>
                        <a:t>Ecrite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</a:rPr>
                        <a:t>4h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52" marR="61752" marT="0" marB="0" anchor="ctr"/>
                </a:tc>
                <a:extLst>
                  <a:ext uri="{0D108BD9-81ED-4DB2-BD59-A6C34878D82A}">
                    <a16:rowId xmlns:a16="http://schemas.microsoft.com/office/drawing/2014/main" val="379974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35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6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1885" y="3556905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83527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83527" y="3556905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362948" y="228600"/>
            <a:ext cx="1747157" cy="235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91885" y="2816679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automne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4478" y="6071506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Noel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283526" y="2810550"/>
            <a:ext cx="1747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hiver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83525" y="6071506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Vacances printemps</a:t>
            </a:r>
          </a:p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362942" y="2954760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Résultat </a:t>
            </a:r>
          </a:p>
          <a:p>
            <a:pPr algn="ctr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tour</a:t>
            </a:r>
          </a:p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8362946" y="3581400"/>
            <a:ext cx="1747157" cy="13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8362945" y="3719777"/>
            <a:ext cx="1747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Résultat</a:t>
            </a:r>
          </a:p>
          <a:p>
            <a:pPr algn="ctr"/>
            <a:r>
              <a:rPr lang="fr-FR" dirty="0"/>
              <a:t> 2</a:t>
            </a:r>
            <a:r>
              <a:rPr lang="fr-FR" baseline="30000" dirty="0"/>
              <a:t>ème</a:t>
            </a:r>
            <a:r>
              <a:rPr lang="fr-FR" dirty="0"/>
              <a:t> tour</a:t>
            </a:r>
          </a:p>
          <a:p>
            <a:pPr algn="ctr"/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91884" y="2237014"/>
            <a:ext cx="1747157" cy="3429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Voyage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88423" y="4519217"/>
            <a:ext cx="1747157" cy="52787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Lancement projet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362942" y="2267481"/>
            <a:ext cx="1747157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Philosophie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283524" y="229124"/>
            <a:ext cx="1747156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Bac blanc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1883" y="5061753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283523" y="3667785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58857" y="1899412"/>
            <a:ext cx="1747157" cy="27486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Conseil de classe 3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391883" y="4649291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4275367" y="1080369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288424" y="5048272"/>
            <a:ext cx="1747157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8358859" y="1394372"/>
            <a:ext cx="1755321" cy="3978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Parcours sup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392136" y="4901291"/>
            <a:ext cx="1616528" cy="1006928"/>
          </a:xfrm>
          <a:prstGeom prst="wedgeRectCallout">
            <a:avLst>
              <a:gd name="adj1" fmla="val -85985"/>
              <a:gd name="adj2" fmla="val 105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Révision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67790" y="3852153"/>
            <a:ext cx="1616528" cy="1006928"/>
          </a:xfrm>
          <a:prstGeom prst="wedgeRectCallout">
            <a:avLst>
              <a:gd name="adj1" fmla="val -78665"/>
              <a:gd name="adj2" fmla="val -115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Révision 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67790" y="4943534"/>
            <a:ext cx="1616528" cy="1006928"/>
          </a:xfrm>
          <a:prstGeom prst="wedgeRectCallout">
            <a:avLst>
              <a:gd name="adj1" fmla="val -67298"/>
              <a:gd name="adj2" fmla="val 117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Préparation du grand oral</a:t>
            </a:r>
          </a:p>
        </p:txBody>
      </p:sp>
      <p:sp>
        <p:nvSpPr>
          <p:cNvPr id="39" name="Bulle ronde 38"/>
          <p:cNvSpPr/>
          <p:nvPr/>
        </p:nvSpPr>
        <p:spPr>
          <a:xfrm>
            <a:off x="2560864" y="1260751"/>
            <a:ext cx="1480448" cy="789308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Co - psy</a:t>
            </a:r>
          </a:p>
        </p:txBody>
      </p:sp>
      <p:sp>
        <p:nvSpPr>
          <p:cNvPr id="40" name="Bulle ronde 39"/>
          <p:cNvSpPr/>
          <p:nvPr/>
        </p:nvSpPr>
        <p:spPr>
          <a:xfrm>
            <a:off x="6501492" y="1402767"/>
            <a:ext cx="1641019" cy="852611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Présentation </a:t>
            </a:r>
            <a:r>
              <a:rPr lang="fr-FR" sz="1200" dirty="0" err="1"/>
              <a:t>bts</a:t>
            </a:r>
            <a:r>
              <a:rPr lang="fr-FR" sz="1200" dirty="0"/>
              <a:t>, iut, prépa</a:t>
            </a:r>
          </a:p>
        </p:txBody>
      </p:sp>
      <p:sp>
        <p:nvSpPr>
          <p:cNvPr id="41" name="Bulle ronde 40"/>
          <p:cNvSpPr/>
          <p:nvPr/>
        </p:nvSpPr>
        <p:spPr>
          <a:xfrm>
            <a:off x="2449651" y="4127706"/>
            <a:ext cx="1480448" cy="789308"/>
          </a:xfrm>
          <a:prstGeom prst="wedgeEllipseCallout">
            <a:avLst>
              <a:gd name="adj1" fmla="val -78695"/>
              <a:gd name="adj2" fmla="val -463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err="1"/>
              <a:t>Studyrama</a:t>
            </a:r>
            <a:endParaRPr lang="fr-FR" sz="1200" dirty="0"/>
          </a:p>
        </p:txBody>
      </p:sp>
      <p:sp>
        <p:nvSpPr>
          <p:cNvPr id="42" name="Bulle ronde 41"/>
          <p:cNvSpPr/>
          <p:nvPr/>
        </p:nvSpPr>
        <p:spPr>
          <a:xfrm>
            <a:off x="2585355" y="129400"/>
            <a:ext cx="1570265" cy="958929"/>
          </a:xfrm>
          <a:prstGeom prst="wedgeEllipseCallout">
            <a:avLst>
              <a:gd name="adj1" fmla="val -78695"/>
              <a:gd name="adj2" fmla="val 53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Entretiens individuels</a:t>
            </a:r>
          </a:p>
        </p:txBody>
      </p:sp>
      <p:sp>
        <p:nvSpPr>
          <p:cNvPr id="83" name="Flèche vers le bas 82"/>
          <p:cNvSpPr/>
          <p:nvPr/>
        </p:nvSpPr>
        <p:spPr>
          <a:xfrm>
            <a:off x="3077737" y="2283628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lèche vers le bas 83"/>
          <p:cNvSpPr/>
          <p:nvPr/>
        </p:nvSpPr>
        <p:spPr>
          <a:xfrm>
            <a:off x="7178919" y="2323785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lèche vers le bas 84"/>
          <p:cNvSpPr/>
          <p:nvPr/>
        </p:nvSpPr>
        <p:spPr>
          <a:xfrm>
            <a:off x="11051521" y="2300704"/>
            <a:ext cx="245326" cy="1353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6" name="Modèle 3D 45">
                <a:extLst>
                  <a:ext uri="{FF2B5EF4-FFF2-40B4-BE49-F238E27FC236}">
                    <a16:creationId xmlns:a16="http://schemas.microsoft.com/office/drawing/2014/main" id="{3357E1E5-829F-4430-86E8-1729DDA8991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25689"/>
                  </p:ext>
                </p:extLst>
              </p:nvPr>
            </p:nvGraphicFramePr>
            <p:xfrm>
              <a:off x="11234248" y="5703284"/>
              <a:ext cx="784195" cy="787576"/>
            </p:xfrm>
            <a:graphic>
              <a:graphicData uri="http://schemas.microsoft.com/office/drawing/2017/model3d">
                <am3d:model3d r:embed="rId3">
                  <am3d:spPr>
                    <a:xfrm>
                      <a:off x="0" y="0"/>
                      <a:ext cx="784195" cy="787576"/>
                    </a:xfrm>
                    <a:prstGeom prst="rect">
                      <a:avLst/>
                    </a:prstGeom>
                  </am3d:spPr>
                  <am3d:camera>
                    <am3d:pos x="0" y="0" z="6510913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76190" d="1000000"/>
                    <am3d:preTrans dx="-17142858" dy="-1714285" dz="18000000"/>
                    <am3d:scale>
                      <am3d:sx n="1000000" d="1000000"/>
                      <am3d:sy n="1000000" d="1000000"/>
                      <am3d:sz n="1000000" d="1000000"/>
                    </am3d:scale>
                    <am3d:rot ax="4212469" ay="45613" az="126704"/>
                    <am3d:postTrans dx="0" dy="0" dz="0"/>
                  </am3d:trans>
                  <am3d:raster rName="Office3DRenderer" rVer="16.0.8326">
                    <am3d:blip r:embed="rId4"/>
                  </am3d:raster>
                  <am3d:objViewport viewportSz="1086535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6" name="Modèle 3D 45">
                <a:extLst>
                  <a:ext uri="{FF2B5EF4-FFF2-40B4-BE49-F238E27FC236}">
                    <a16:creationId xmlns:a16="http://schemas.microsoft.com/office/drawing/2014/main" id="{3357E1E5-829F-4430-86E8-1729DDA8991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34248" y="5703284"/>
                <a:ext cx="784195" cy="787576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E04915C5-F563-4270-ACC8-A4E30B529D76}"/>
              </a:ext>
            </a:extLst>
          </p:cNvPr>
          <p:cNvSpPr/>
          <p:nvPr/>
        </p:nvSpPr>
        <p:spPr>
          <a:xfrm>
            <a:off x="383728" y="5344932"/>
            <a:ext cx="1755312" cy="274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dirty="0"/>
              <a:t>Rencontre parents / professeurs</a:t>
            </a:r>
          </a:p>
        </p:txBody>
      </p:sp>
      <p:sp>
        <p:nvSpPr>
          <p:cNvPr id="43" name="Graphique 37" descr="Inscription au bac">
            <a:extLst>
              <a:ext uri="{FF2B5EF4-FFF2-40B4-BE49-F238E27FC236}">
                <a16:creationId xmlns:a16="http://schemas.microsoft.com/office/drawing/2014/main" id="{4AAA0A0F-3852-4D88-A371-A955DDF19953}"/>
              </a:ext>
            </a:extLst>
          </p:cNvPr>
          <p:cNvSpPr/>
          <p:nvPr/>
        </p:nvSpPr>
        <p:spPr>
          <a:xfrm>
            <a:off x="2522917" y="3015355"/>
            <a:ext cx="1350851" cy="1150725"/>
          </a:xfrm>
          <a:custGeom>
            <a:avLst/>
            <a:gdLst>
              <a:gd name="connsiteX0" fmla="*/ 711994 w 771525"/>
              <a:gd name="connsiteY0" fmla="*/ 483394 h 657225"/>
              <a:gd name="connsiteX1" fmla="*/ 64294 w 771525"/>
              <a:gd name="connsiteY1" fmla="*/ 483394 h 657225"/>
              <a:gd name="connsiteX2" fmla="*/ 64294 w 771525"/>
              <a:gd name="connsiteY2" fmla="*/ 64294 h 657225"/>
              <a:gd name="connsiteX3" fmla="*/ 711994 w 771525"/>
              <a:gd name="connsiteY3" fmla="*/ 64294 h 657225"/>
              <a:gd name="connsiteX4" fmla="*/ 711994 w 771525"/>
              <a:gd name="connsiteY4" fmla="*/ 483394 h 657225"/>
              <a:gd name="connsiteX5" fmla="*/ 731044 w 771525"/>
              <a:gd name="connsiteY5" fmla="*/ 7144 h 657225"/>
              <a:gd name="connsiteX6" fmla="*/ 45244 w 771525"/>
              <a:gd name="connsiteY6" fmla="*/ 7144 h 657225"/>
              <a:gd name="connsiteX7" fmla="*/ 7144 w 771525"/>
              <a:gd name="connsiteY7" fmla="*/ 45244 h 657225"/>
              <a:gd name="connsiteX8" fmla="*/ 7144 w 771525"/>
              <a:gd name="connsiteY8" fmla="*/ 502444 h 657225"/>
              <a:gd name="connsiteX9" fmla="*/ 45244 w 771525"/>
              <a:gd name="connsiteY9" fmla="*/ 540544 h 657225"/>
              <a:gd name="connsiteX10" fmla="*/ 311944 w 771525"/>
              <a:gd name="connsiteY10" fmla="*/ 540544 h 657225"/>
              <a:gd name="connsiteX11" fmla="*/ 311944 w 771525"/>
              <a:gd name="connsiteY11" fmla="*/ 597694 h 657225"/>
              <a:gd name="connsiteX12" fmla="*/ 216694 w 771525"/>
              <a:gd name="connsiteY12" fmla="*/ 597694 h 657225"/>
              <a:gd name="connsiteX13" fmla="*/ 216694 w 771525"/>
              <a:gd name="connsiteY13" fmla="*/ 654844 h 657225"/>
              <a:gd name="connsiteX14" fmla="*/ 559594 w 771525"/>
              <a:gd name="connsiteY14" fmla="*/ 654844 h 657225"/>
              <a:gd name="connsiteX15" fmla="*/ 559594 w 771525"/>
              <a:gd name="connsiteY15" fmla="*/ 597694 h 657225"/>
              <a:gd name="connsiteX16" fmla="*/ 464344 w 771525"/>
              <a:gd name="connsiteY16" fmla="*/ 597694 h 657225"/>
              <a:gd name="connsiteX17" fmla="*/ 464344 w 771525"/>
              <a:gd name="connsiteY17" fmla="*/ 540544 h 657225"/>
              <a:gd name="connsiteX18" fmla="*/ 731044 w 771525"/>
              <a:gd name="connsiteY18" fmla="*/ 540544 h 657225"/>
              <a:gd name="connsiteX19" fmla="*/ 769144 w 771525"/>
              <a:gd name="connsiteY19" fmla="*/ 502444 h 657225"/>
              <a:gd name="connsiteX20" fmla="*/ 769144 w 771525"/>
              <a:gd name="connsiteY20" fmla="*/ 45244 h 657225"/>
              <a:gd name="connsiteX21" fmla="*/ 731044 w 771525"/>
              <a:gd name="connsiteY21" fmla="*/ 7144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1525" h="657225">
                <a:moveTo>
                  <a:pt x="711994" y="483394"/>
                </a:moveTo>
                <a:lnTo>
                  <a:pt x="64294" y="483394"/>
                </a:lnTo>
                <a:lnTo>
                  <a:pt x="64294" y="64294"/>
                </a:lnTo>
                <a:lnTo>
                  <a:pt x="711994" y="64294"/>
                </a:lnTo>
                <a:lnTo>
                  <a:pt x="711994" y="483394"/>
                </a:lnTo>
                <a:close/>
                <a:moveTo>
                  <a:pt x="731044" y="7144"/>
                </a:moveTo>
                <a:lnTo>
                  <a:pt x="45244" y="7144"/>
                </a:lnTo>
                <a:cubicBezTo>
                  <a:pt x="24289" y="7144"/>
                  <a:pt x="7144" y="24289"/>
                  <a:pt x="7144" y="45244"/>
                </a:cubicBezTo>
                <a:lnTo>
                  <a:pt x="7144" y="502444"/>
                </a:lnTo>
                <a:cubicBezTo>
                  <a:pt x="7144" y="523399"/>
                  <a:pt x="24289" y="540544"/>
                  <a:pt x="45244" y="540544"/>
                </a:cubicBezTo>
                <a:lnTo>
                  <a:pt x="311944" y="540544"/>
                </a:lnTo>
                <a:lnTo>
                  <a:pt x="311944" y="597694"/>
                </a:lnTo>
                <a:lnTo>
                  <a:pt x="216694" y="597694"/>
                </a:lnTo>
                <a:lnTo>
                  <a:pt x="216694" y="654844"/>
                </a:lnTo>
                <a:lnTo>
                  <a:pt x="559594" y="654844"/>
                </a:lnTo>
                <a:lnTo>
                  <a:pt x="559594" y="597694"/>
                </a:lnTo>
                <a:lnTo>
                  <a:pt x="464344" y="597694"/>
                </a:lnTo>
                <a:lnTo>
                  <a:pt x="464344" y="540544"/>
                </a:lnTo>
                <a:lnTo>
                  <a:pt x="731044" y="540544"/>
                </a:lnTo>
                <a:cubicBezTo>
                  <a:pt x="751999" y="540544"/>
                  <a:pt x="769144" y="523399"/>
                  <a:pt x="769144" y="502444"/>
                </a:cubicBezTo>
                <a:lnTo>
                  <a:pt x="769144" y="45244"/>
                </a:lnTo>
                <a:cubicBezTo>
                  <a:pt x="769144" y="24289"/>
                  <a:pt x="751999" y="7144"/>
                  <a:pt x="731044" y="7144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fr-FR" dirty="0"/>
              <a:t>Inscription au bac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C34450-44C5-4B0B-BD4F-78A7DA3C91DB}"/>
              </a:ext>
            </a:extLst>
          </p:cNvPr>
          <p:cNvSpPr/>
          <p:nvPr/>
        </p:nvSpPr>
        <p:spPr>
          <a:xfrm>
            <a:off x="4266460" y="4234462"/>
            <a:ext cx="1781281" cy="274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Spécialités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561771-A85E-4BBA-85C1-72A660FE0146}"/>
              </a:ext>
            </a:extLst>
          </p:cNvPr>
          <p:cNvSpPr/>
          <p:nvPr/>
        </p:nvSpPr>
        <p:spPr>
          <a:xfrm>
            <a:off x="8358856" y="2602228"/>
            <a:ext cx="1747157" cy="342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Grand oral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00606961-DD8E-44AE-A3D1-B17E3A23DBAF}"/>
              </a:ext>
            </a:extLst>
          </p:cNvPr>
          <p:cNvSpPr/>
          <p:nvPr/>
        </p:nvSpPr>
        <p:spPr>
          <a:xfrm>
            <a:off x="391883" y="1688757"/>
            <a:ext cx="1755312" cy="3114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PIX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A4A2F113-2067-4AA8-A6BC-87281696343C}"/>
              </a:ext>
            </a:extLst>
          </p:cNvPr>
          <p:cNvSpPr/>
          <p:nvPr/>
        </p:nvSpPr>
        <p:spPr>
          <a:xfrm>
            <a:off x="4284191" y="5453616"/>
            <a:ext cx="1755312" cy="31149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PIX</a:t>
            </a:r>
          </a:p>
        </p:txBody>
      </p:sp>
    </p:spTree>
    <p:extLst>
      <p:ext uri="{BB962C8B-B14F-4D97-AF65-F5344CB8AC3E}">
        <p14:creationId xmlns:p14="http://schemas.microsoft.com/office/powerpoint/2010/main" val="186814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2" grpId="0" animBg="1"/>
      <p:bldP spid="43" grpId="0" animBg="1"/>
      <p:bldP spid="35" grpId="0" animBg="1"/>
      <p:bldP spid="51" grpId="0" animBg="1"/>
      <p:bldP spid="18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563CCF-9E00-4735-95F0-D9B95A9D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fr-FR" sz="5200"/>
              <a:t>Parcours sup : l’évaluation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27CF92-CEA8-4DAF-96D4-59255F66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4 critères évalués au second conseil de classe :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Méthode de travail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Autonomie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Investissement dans le travail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Engagement, esprit d’initiative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7D887B-B569-4533-84A8-D9F1BC9E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18360" y="6172200"/>
            <a:ext cx="1386251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ACF2A37D-31E4-4473-8972-670B5B020060}" type="datetime2">
              <a:rPr lang="fr-FR" sz="900">
                <a:solidFill>
                  <a:schemeClr val="tx1">
                    <a:alpha val="6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jeudi 2 septembre 2021</a:t>
            </a:fld>
            <a:endParaRPr lang="en-US" sz="9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6983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24125</TotalTime>
  <Words>778</Words>
  <Application>Microsoft Office PowerPoint</Application>
  <PresentationFormat>Grand écran</PresentationFormat>
  <Paragraphs>166</Paragraphs>
  <Slides>13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Secteur</vt:lpstr>
      <vt:lpstr>Rencontre Parents / professeurs principaux</vt:lpstr>
      <vt:lpstr>Présentation PowerPoint</vt:lpstr>
      <vt:lpstr>Présentation PowerPoint</vt:lpstr>
      <vt:lpstr>Protocole sanitaire</vt:lpstr>
      <vt:lpstr>Présentation PowerPoint</vt:lpstr>
      <vt:lpstr>Présentation PowerPoint</vt:lpstr>
      <vt:lpstr>Présentation PowerPoint</vt:lpstr>
      <vt:lpstr>Présentation PowerPoint</vt:lpstr>
      <vt:lpstr>Parcours sup : l’évaluation </vt:lpstr>
      <vt:lpstr>Présentation PowerPoint</vt:lpstr>
      <vt:lpstr>Présentation PowerPoint</vt:lpstr>
      <vt:lpstr>Présentation PowerPoint</vt:lpstr>
      <vt:lpstr>VigilancE, soutien, orientation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Parents / professeurs principaux</dc:title>
  <dc:creator>Dominique FICHOT</dc:creator>
  <cp:lastModifiedBy>Dominique FICHOT</cp:lastModifiedBy>
  <cp:revision>14</cp:revision>
  <dcterms:created xsi:type="dcterms:W3CDTF">2020-09-01T07:53:58Z</dcterms:created>
  <dcterms:modified xsi:type="dcterms:W3CDTF">2021-09-02T08:54:52Z</dcterms:modified>
</cp:coreProperties>
</file>