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66" r:id="rId5"/>
    <p:sldId id="272" r:id="rId6"/>
    <p:sldId id="259" r:id="rId7"/>
    <p:sldId id="267" r:id="rId8"/>
    <p:sldId id="261" r:id="rId9"/>
    <p:sldId id="268" r:id="rId10"/>
    <p:sldId id="260" r:id="rId11"/>
    <p:sldId id="269" r:id="rId12"/>
    <p:sldId id="264" r:id="rId13"/>
    <p:sldId id="270" r:id="rId14"/>
    <p:sldId id="263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FC7C16-9F0F-421A-9E82-90C0AAA88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ABBB1F-E84B-4CC4-A6CE-3A25C4D43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8F0FB6-ACBC-4908-8F70-AD9F1BD4B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90514-9EF0-4E0F-9927-C8BD607E7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162B95-51F0-4555-BDB3-526B7764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91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CAD592-94E3-4A37-9F71-A6D0CB28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63E494E-4353-4168-87DF-3953798E8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A9D6AD-9BA9-482D-81AA-196DB54A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673F67-8F1C-4AC6-AFAA-910145ED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6476DA4-5034-426B-A209-981CF36D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05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CB7F45-A288-45C8-91EC-8C6E1146D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D3E1282-3A50-40AA-84F9-41B946217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F1220A-8982-4C44-ABD3-C995D9434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FA7457-89F8-4FB3-AA42-B3093672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04627F-C7BD-4D74-B94A-54D5A490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81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C68CAA-16D1-4412-9131-AF3ADDAD7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DBB27E-1FC6-4F45-9234-63D8469EF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AC99CC-BC97-438C-9587-4763C6DBF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532C04-A049-47B2-BB7A-65D8A3FE7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763C3F-0AF5-43C1-B6E7-DD165025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1BE4C-D2DE-4A74-9113-42D898A9E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E57C5F-7A7A-462E-931E-B2B9FC68C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76645A-8543-43AB-8694-F65A425C0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00896-8FC5-4DCA-97B2-8A87F233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E359E-AF63-48D4-A464-C16A1498E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2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60C26A-B3AA-4B27-AADF-0B21DD60D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2ACDBC-65F3-41BC-B05D-0646908C9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4CA7024-7EF6-478A-8143-C4CFD8838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CC18CE7-EF7F-4947-AFB5-46B1F9B6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778D82-0E31-4AAE-BD72-ACE6A745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D68839-2C5D-4B96-9FBA-E299CBFC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0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FC49B5-9BC9-464F-A4B1-E3E8F2C78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E959EB-BF79-41C2-B392-95914F12C3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BFDC66F-32E1-4B4A-ABA6-A5B155E4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0B86F4D-75E5-447C-9517-53AE875FC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DC53CE6-884C-4759-9BD6-A17FEC264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7FCE928-5DA6-44C3-AC98-AB683B386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D90480-3F95-4E98-A2EB-98823DCB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1C7AEAA-9226-48F4-9E3D-96913DC2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102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CC498C-7750-43A7-A53B-AF546868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BBDBB43-6907-43C2-A99C-B04BEECD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B840CF4-A56A-4C3F-9B30-B2D37C29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4ADD13-7A07-47AB-A10C-7D2C8AAC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45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E8BB681-9CD2-4620-A6FD-52A1887B9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EAAC60-32A8-468F-8BCD-1CF40160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CE2AE0-50C3-43DF-B6C8-4E89726D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74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00EDBB-EC35-4F8A-A24E-C3E330C6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92465B-1F71-44F7-8A37-B28C7CE84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B693B2D-9EF0-4545-A36A-D9738BC46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D8D80E0-00B9-44CD-95C3-2DCF99DE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52DCEA-0E95-44C6-B799-D65FC7A9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84FD2F-A559-43C3-A2E2-D7E14879C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63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6F95BC-98AE-4071-9172-A4768ADA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1A8C037-49B5-44D2-AB8C-FEB799D0F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DBD5131-DA87-4724-A344-E11C28F4A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CE9348-ECCB-4B9C-BD5A-6A0F3D5D7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53BF52-927D-413A-B4CA-C68E5EA2A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AFD5EA-70E0-4CC8-9836-A70E19EDB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76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64097C8-8ECA-4541-B819-B8AFC0004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1C2C0B-B8A0-4482-A419-B7700D66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68B12B-92F8-4CD0-B415-4C5B6D1DE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2E33D-E714-460E-A6DA-072F33E8503A}" type="datetimeFigureOut">
              <a:rPr lang="fr-FR" smtClean="0"/>
              <a:t>13/05/2019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DE2586-7B96-4CD8-9311-4FB385D19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58267D-73AA-4867-A4F9-1D057E9C9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DB392-155B-409F-9D89-65392875199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0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5C7E55-B600-4C6A-BB6A-161E1D907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Bilan d’une écoconception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96D88D-F225-455F-A9F1-3566D983EA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923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3">
            <a:extLst>
              <a:ext uri="{FF2B5EF4-FFF2-40B4-BE49-F238E27FC236}">
                <a16:creationId xmlns:a16="http://schemas.microsoft.com/office/drawing/2014/main" id="{599A9161-AEFA-4B3A-9536-84BEFF890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29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1F2047F-DCCD-46F3-B775-6A33A06FC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Recherche approfondie de matériaux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04EA03-55F0-4FFF-9634-50F253099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091755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3445B-3F9F-44DA-B136-256D2B15F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Optimisation des matières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2B8399-91B0-4781-81E0-D446C464A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candidat explique ensuite sa démarche pour affiner son choix de matière en utilisant la contrainte de von mises obtenue lors de la première analyse des contraintes.</a:t>
            </a:r>
          </a:p>
          <a:p>
            <a:r>
              <a:rPr lang="fr-FR" dirty="0"/>
              <a:t>Un filtrage des matières est donc fait en prenant en compte :</a:t>
            </a:r>
          </a:p>
          <a:p>
            <a:pPr lvl="1"/>
            <a:r>
              <a:rPr lang="fr-FR" dirty="0"/>
              <a:t>La limite élastique (&gt; à 3 fois la contrainte de von mises pour avoir un coefficient de sécurité satisfaisant)</a:t>
            </a:r>
          </a:p>
          <a:p>
            <a:pPr lvl="1"/>
            <a:r>
              <a:rPr lang="fr-FR" dirty="0"/>
              <a:t>Le prix de la matière première</a:t>
            </a:r>
          </a:p>
          <a:p>
            <a:pPr lvl="1"/>
            <a:r>
              <a:rPr lang="fr-FR" dirty="0"/>
              <a:t>La masse volumique</a:t>
            </a:r>
          </a:p>
          <a:p>
            <a:pPr lvl="1"/>
            <a:r>
              <a:rPr lang="fr-FR" dirty="0"/>
              <a:t>La recyclabilité.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38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838EB7-A4E1-4389-9964-19342ABE9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fr-FR" sz="4100" dirty="0"/>
              <a:t>Vérification de l’optimisation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BB9F4F-FF26-4D52-A36E-C52859AC4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endParaRPr lang="fr-FR" sz="18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18D5C48-3241-4CF3-8BAF-7F9292492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0" r="19992" b="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09912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40E1D3-13FE-4E07-A356-1A68818A8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03D1EC-6807-4B1B-87F0-ACBEE7C7A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candidat a retenu parmi les matières restantes, l’alliage d’aluminium.</a:t>
            </a:r>
          </a:p>
          <a:p>
            <a:r>
              <a:rPr lang="fr-FR" dirty="0"/>
              <a:t>Il a vérifié les résultats de la nouvelle simulation d’analyse des contraintes.</a:t>
            </a:r>
          </a:p>
        </p:txBody>
      </p:sp>
    </p:spTree>
    <p:extLst>
      <p:ext uri="{BB962C8B-B14F-4D97-AF65-F5344CB8AC3E}">
        <p14:creationId xmlns:p14="http://schemas.microsoft.com/office/powerpoint/2010/main" val="2737247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>
            <a:extLst>
              <a:ext uri="{FF2B5EF4-FFF2-40B4-BE49-F238E27FC236}">
                <a16:creationId xmlns:a16="http://schemas.microsoft.com/office/drawing/2014/main" id="{3DC91A7E-CBE7-4ABC-82A3-EA2B2567FC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035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7A3D18-8465-4566-9A48-E20019D8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83FDED-B3F4-4036-B5D6-55AAB175A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8375" cy="4351338"/>
          </a:xfrm>
        </p:spPr>
        <p:txBody>
          <a:bodyPr/>
          <a:lstStyle/>
          <a:p>
            <a:r>
              <a:rPr lang="fr-FR" dirty="0"/>
              <a:t>Il vérifie ensuite l’écart entre la première matière et la seconde à l’aide d’Eco </a:t>
            </a:r>
            <a:r>
              <a:rPr lang="fr-FR" dirty="0" err="1"/>
              <a:t>matérials</a:t>
            </a:r>
            <a:r>
              <a:rPr lang="fr-FR" dirty="0"/>
              <a:t> </a:t>
            </a:r>
            <a:r>
              <a:rPr lang="fr-FR" dirty="0" err="1"/>
              <a:t>adviser</a:t>
            </a:r>
            <a:r>
              <a:rPr lang="fr-FR" dirty="0"/>
              <a:t>.</a:t>
            </a:r>
          </a:p>
          <a:p>
            <a:r>
              <a:rPr lang="fr-FR" dirty="0"/>
              <a:t>L’excès de consommation d’eau s’explique par les besoins en eau pour fabriquer l’alliage d’aluminium.</a:t>
            </a:r>
          </a:p>
          <a:p>
            <a:r>
              <a:rPr lang="fr-FR" dirty="0"/>
              <a:t>Les autres indicateurs sont favorables et la matière sera retenue.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014EF0-3395-40EA-BC76-69AE345E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44" t="40023" b="37937"/>
          <a:stretch/>
        </p:blipFill>
        <p:spPr>
          <a:xfrm>
            <a:off x="6926211" y="1825625"/>
            <a:ext cx="4901654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5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4C64F0-0CDE-42EB-AF37-5CA90DA1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ACB124-DE61-4BC8-B94F-E6467EB66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09854"/>
          </a:xfrm>
        </p:spPr>
        <p:txBody>
          <a:bodyPr/>
          <a:lstStyle/>
          <a:p>
            <a:r>
              <a:rPr lang="fr-FR" dirty="0"/>
              <a:t>Dans le cadre des projets de fin de terminale, le candidat Dominique F présente un jouet pour enfant en bas âge : un patin à roulette.</a:t>
            </a:r>
          </a:p>
        </p:txBody>
      </p:sp>
    </p:spTree>
    <p:extLst>
      <p:ext uri="{BB962C8B-B14F-4D97-AF65-F5344CB8AC3E}">
        <p14:creationId xmlns:p14="http://schemas.microsoft.com/office/powerpoint/2010/main" val="150733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96B060-1735-40B9-8F7B-4ADE8865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F3A58FB-DCEA-48D5-9B37-F249F6936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Modélisation</a:t>
            </a:r>
            <a:br>
              <a:rPr lang="fr-FR" sz="3600" dirty="0"/>
            </a:br>
            <a:r>
              <a:rPr lang="fr-FR" sz="3600" dirty="0"/>
              <a:t>Assemblage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62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2F4131-50A9-4688-86C4-B6B534E7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BA63FF-459E-42A8-93F5-A91661B9F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21" y="1825625"/>
            <a:ext cx="6481893" cy="435133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Pour faciliter la compréhension de son système, le candidat présente un dessin d’ensemble du système. </a:t>
            </a:r>
          </a:p>
          <a:p>
            <a:r>
              <a:rPr lang="fr-FR" dirty="0"/>
              <a:t>Ce dessin fait apparaître les jeux fonctionnels et les ajustements.</a:t>
            </a:r>
          </a:p>
          <a:p>
            <a:r>
              <a:rPr lang="fr-FR" dirty="0"/>
              <a:t>C’est lors de ce premier slide que le candidat fait allusion aux critères d’</a:t>
            </a:r>
            <a:r>
              <a:rPr lang="fr-FR" dirty="0" err="1"/>
              <a:t>eco-conception</a:t>
            </a:r>
            <a:r>
              <a:rPr lang="fr-FR" dirty="0"/>
              <a:t> qui l’ont guidés dans son travail :</a:t>
            </a:r>
          </a:p>
          <a:p>
            <a:pPr lvl="1"/>
            <a:r>
              <a:rPr lang="fr-FR" dirty="0"/>
              <a:t>L’usage de deux matières pour réduire les filières de recyclage</a:t>
            </a:r>
          </a:p>
          <a:p>
            <a:pPr lvl="1"/>
            <a:r>
              <a:rPr lang="fr-FR" dirty="0"/>
              <a:t>Un assemblage par clips pour faciliter le recyclage et supprimer l’usage d’outils supplémentaires pour le montage / démontage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811066-B02C-485F-899C-2C008CDF8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21" t="16417" r="11858" b="27069"/>
          <a:stretch/>
        </p:blipFill>
        <p:spPr>
          <a:xfrm>
            <a:off x="6635692" y="1495058"/>
            <a:ext cx="5343787" cy="51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73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A6CFD5-C321-4BFB-943B-B7889950E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 candidat présente également une animation du montage de son système pour faciliter la compréhension de celui-ci.</a:t>
            </a:r>
          </a:p>
        </p:txBody>
      </p:sp>
      <p:pic>
        <p:nvPicPr>
          <p:cNvPr id="4" name="Scénario1">
            <a:hlinkClick r:id="" action="ppaction://media"/>
            <a:extLst>
              <a:ext uri="{FF2B5EF4-FFF2-40B4-BE49-F238E27FC236}">
                <a16:creationId xmlns:a16="http://schemas.microsoft.com/office/drawing/2014/main" id="{BB2F980F-0593-4EE6-97F2-118EB1D590C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825625"/>
            <a:ext cx="9548813" cy="4351338"/>
          </a:xfrm>
        </p:spPr>
      </p:pic>
    </p:spTree>
    <p:extLst>
      <p:ext uri="{BB962C8B-B14F-4D97-AF65-F5344CB8AC3E}">
        <p14:creationId xmlns:p14="http://schemas.microsoft.com/office/powerpoint/2010/main" val="359263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>
            <a:extLst>
              <a:ext uri="{FF2B5EF4-FFF2-40B4-BE49-F238E27FC236}">
                <a16:creationId xmlns:a16="http://schemas.microsoft.com/office/drawing/2014/main" id="{B52D29F0-1D31-49A4-B947-FE4F3F5C01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B1C3E1-B375-4B6B-917B-B57FE673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Analyse</a:t>
            </a:r>
            <a:r>
              <a:rPr lang="en-US" sz="4000" dirty="0"/>
              <a:t> des </a:t>
            </a:r>
            <a:r>
              <a:rPr lang="en-US" sz="4000" dirty="0" err="1"/>
              <a:t>contraintes</a:t>
            </a:r>
            <a:endParaRPr lang="en-US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879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ACDF48-C206-44C2-9BD2-53F321F99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des contraintes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34798D-5AAF-49FB-8C80-A5808D538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L’analyse des contraintes permet au candidat de relever deux informations : la contrainte maxi (von mises) en </a:t>
            </a:r>
            <a:r>
              <a:rPr lang="fr-FR" dirty="0" err="1"/>
              <a:t>Mpa</a:t>
            </a:r>
            <a:r>
              <a:rPr lang="fr-FR" dirty="0"/>
              <a:t> ainsi que le coefficient de sécurité.</a:t>
            </a:r>
          </a:p>
          <a:p>
            <a:r>
              <a:rPr lang="fr-FR" dirty="0"/>
              <a:t>Ces résultats sont obtenus avec un acier inoxydable, premier choix du candidat.</a:t>
            </a:r>
          </a:p>
          <a:p>
            <a:r>
              <a:rPr lang="fr-FR" dirty="0"/>
              <a:t>Le coefficient de sécurité convient et respecte les normes de sécurité pour les jouets de premier âge.</a:t>
            </a:r>
          </a:p>
        </p:txBody>
      </p:sp>
    </p:spTree>
    <p:extLst>
      <p:ext uri="{BB962C8B-B14F-4D97-AF65-F5344CB8AC3E}">
        <p14:creationId xmlns:p14="http://schemas.microsoft.com/office/powerpoint/2010/main" val="1050954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CE57786-D4DF-41E2-8D71-494CEEA36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CFC4F56-6728-4B2E-9A64-6F83F038D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Bilan de l’impact environnemental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C40732-56A3-425F-AA38-9A4AAC0F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2" y="1774372"/>
            <a:ext cx="4062642" cy="2754086"/>
          </a:xfrm>
        </p:spPr>
        <p:txBody>
          <a:bodyPr anchor="t">
            <a:normAutofit/>
          </a:bodyPr>
          <a:lstStyle/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6667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06E690-982E-4546-8B19-06AC63098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Impact environnemental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BE00C5-FDA0-42F2-9ADD-AA933D374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 l’aide de « Eco matériels </a:t>
            </a:r>
            <a:r>
              <a:rPr lang="fr-FR" dirty="0" err="1"/>
              <a:t>adviser</a:t>
            </a:r>
            <a:r>
              <a:rPr lang="fr-FR" dirty="0"/>
              <a:t> », module de </a:t>
            </a:r>
            <a:r>
              <a:rPr lang="fr-FR" dirty="0" err="1"/>
              <a:t>Granta</a:t>
            </a:r>
            <a:r>
              <a:rPr lang="fr-FR" dirty="0"/>
              <a:t> Design® intégré dans </a:t>
            </a:r>
            <a:r>
              <a:rPr lang="fr-FR" dirty="0" err="1"/>
              <a:t>Inventor</a:t>
            </a:r>
            <a:r>
              <a:rPr lang="fr-FR" dirty="0"/>
              <a:t>, Dominique F expose l’impact de son système en terme de :</a:t>
            </a:r>
          </a:p>
          <a:p>
            <a:pPr lvl="1"/>
            <a:r>
              <a:rPr lang="fr-FR" dirty="0"/>
              <a:t>Energie (à l’extraction, à la fabrication, à l’usage, etc.)</a:t>
            </a:r>
          </a:p>
          <a:p>
            <a:pPr lvl="1"/>
            <a:r>
              <a:rPr lang="fr-FR" dirty="0"/>
              <a:t>Emission de gaz à effet de serre</a:t>
            </a:r>
          </a:p>
          <a:p>
            <a:pPr lvl="1"/>
            <a:r>
              <a:rPr lang="fr-FR" dirty="0" err="1"/>
              <a:t>Consomation</a:t>
            </a:r>
            <a:r>
              <a:rPr lang="fr-FR" dirty="0"/>
              <a:t> d’eau</a:t>
            </a:r>
          </a:p>
          <a:p>
            <a:pPr lvl="1"/>
            <a:r>
              <a:rPr lang="fr-FR" dirty="0"/>
              <a:t>Coût</a:t>
            </a:r>
          </a:p>
          <a:p>
            <a:r>
              <a:rPr lang="fr-FR" dirty="0"/>
              <a:t>Il explique également le respect des normes ROHS et alimentaire importantes pour un objet destiné aux plus petits qui portent facilement les objets à leur bouche.</a:t>
            </a:r>
          </a:p>
          <a:p>
            <a:r>
              <a:rPr lang="fr-FR" dirty="0"/>
              <a:t>Enfin, le logiciel indique si toutes les matières sont recyclables.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C6F8D2-4614-4B29-B4DE-0F1F6F031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65" t="57982" r="29885" b="19999"/>
          <a:stretch/>
        </p:blipFill>
        <p:spPr>
          <a:xfrm>
            <a:off x="8397380" y="2827091"/>
            <a:ext cx="1761688" cy="151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338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1258</TotalTime>
  <Words>354</Words>
  <Application>Microsoft Office PowerPoint</Application>
  <PresentationFormat>Grand écran</PresentationFormat>
  <Paragraphs>39</Paragraphs>
  <Slides>15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Bilan d’une écoconception</vt:lpstr>
      <vt:lpstr>Contexte</vt:lpstr>
      <vt:lpstr>Modélisation Assemblage</vt:lpstr>
      <vt:lpstr>Présentation</vt:lpstr>
      <vt:lpstr>Le candidat présente également une animation du montage de son système pour faciliter la compréhension de celui-ci.</vt:lpstr>
      <vt:lpstr>Analyse des contraintes</vt:lpstr>
      <vt:lpstr>Analyse des contraintes</vt:lpstr>
      <vt:lpstr>Bilan de l’impact environnemental</vt:lpstr>
      <vt:lpstr>Impact environnemental</vt:lpstr>
      <vt:lpstr>Recherche approfondie de matériaux</vt:lpstr>
      <vt:lpstr>Optimisation des matières</vt:lpstr>
      <vt:lpstr>Vérification de l’optimisation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d’une écoconception</dc:title>
  <dc:creator>Dominique FICHOT</dc:creator>
  <cp:lastModifiedBy>Dominique FICHOT</cp:lastModifiedBy>
  <cp:revision>8</cp:revision>
  <dcterms:created xsi:type="dcterms:W3CDTF">2019-05-13T15:47:53Z</dcterms:created>
  <dcterms:modified xsi:type="dcterms:W3CDTF">2019-05-14T12:46:04Z</dcterms:modified>
</cp:coreProperties>
</file>