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65" r:id="rId5"/>
    <p:sldId id="310" r:id="rId6"/>
    <p:sldId id="314" r:id="rId7"/>
    <p:sldId id="320" r:id="rId8"/>
    <p:sldId id="321" r:id="rId9"/>
    <p:sldId id="323" r:id="rId10"/>
    <p:sldId id="325" r:id="rId11"/>
    <p:sldId id="324" r:id="rId12"/>
    <p:sldId id="329" r:id="rId13"/>
    <p:sldId id="326" r:id="rId14"/>
    <p:sldId id="327" r:id="rId15"/>
    <p:sldId id="328" r:id="rId16"/>
    <p:sldId id="330" r:id="rId17"/>
  </p:sldIdLst>
  <p:sldSz cx="12188825" cy="6858000"/>
  <p:notesSz cx="6858000" cy="9144000"/>
  <p:custDataLst>
    <p:tags r:id="rId20"/>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075" autoAdjust="0"/>
  </p:normalViewPr>
  <p:slideViewPr>
    <p:cSldViewPr showGuides="1">
      <p:cViewPr varScale="1">
        <p:scale>
          <a:sx n="65" d="100"/>
          <a:sy n="65" d="100"/>
        </p:scale>
        <p:origin x="1315" y="3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FD0811F-65A0-45DC-A418-D7D88257DA14}" type="datetime1">
              <a:rPr lang="fr-FR" smtClean="0"/>
              <a:t>08/07/2019</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fr-FR" smtClean="0"/>
              <a:pPr algn="r" rtl="0"/>
              <a:t>‹N°›</a:t>
            </a:fld>
            <a:endParaRPr lang="fr-F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69BCCB5-3197-42F0-A23E-FBF35BB6BD6D}" type="datetime1">
              <a:rPr lang="fr-FR" smtClean="0"/>
              <a:pPr/>
              <a:t>08/07/2019</a:t>
            </a:fld>
            <a:endParaRPr lang="fr-FR" dirty="0"/>
          </a:p>
        </p:txBody>
      </p:sp>
      <p:sp>
        <p:nvSpPr>
          <p:cNvPr id="4" name="Espace réservé de l’image des diapositives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fr-FR" smtClean="0"/>
              <a:pPr/>
              <a:t>‹N°›</a:t>
            </a:fld>
            <a:endParaRPr lang="fr-F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 début de l'informatique, chaque constructeur d'ordinateurs utilisait ses propres standards. Il était virtuellement impossible, ou tout du moins extrêmement difficile, d'interconnecter des machines de marques différentes.</a:t>
            </a:r>
            <a:br>
              <a:rPr lang="fr-FR" dirty="0"/>
            </a:br>
            <a:r>
              <a:rPr lang="fr-FR" dirty="0"/>
              <a:t>Pour remédier à ce problème le gouvernement américain décide de créer un protocole permettant l'interconnexion de toutes ces machines. De cette décision allait naître TCP/IP et internet.</a:t>
            </a:r>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2</a:t>
            </a:fld>
            <a:endParaRPr lang="fr-FR" dirty="0"/>
          </a:p>
        </p:txBody>
      </p:sp>
    </p:spTree>
    <p:extLst>
      <p:ext uri="{BB962C8B-B14F-4D97-AF65-F5344CB8AC3E}">
        <p14:creationId xmlns:p14="http://schemas.microsoft.com/office/powerpoint/2010/main" val="177142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Classe B</a:t>
            </a:r>
          </a:p>
          <a:p>
            <a:r>
              <a:rPr lang="fr-FR" sz="1200" b="0" i="0" kern="1200" dirty="0">
                <a:solidFill>
                  <a:schemeClr val="tx1"/>
                </a:solidFill>
                <a:effectLst/>
                <a:latin typeface="+mn-lt"/>
                <a:ea typeface="+mn-ea"/>
                <a:cs typeface="+mn-cs"/>
              </a:rPr>
              <a:t>Les adresses dont les deux premiers bits sont 10 sont de la classe B. En binaire, nous aurons les adresses du type suivant :</a:t>
            </a:r>
          </a:p>
          <a:p>
            <a:r>
              <a:rPr lang="fr-FR" sz="1200" b="1" i="0" u="sng" kern="1200" dirty="0">
                <a:solidFill>
                  <a:schemeClr val="tx1"/>
                </a:solidFill>
                <a:effectLst/>
                <a:latin typeface="+mn-lt"/>
                <a:ea typeface="+mn-ea"/>
                <a:cs typeface="+mn-cs"/>
              </a:rPr>
              <a:t>10</a:t>
            </a:r>
            <a:r>
              <a:rPr lang="fr-FR" sz="1200" b="0" i="0" u="sng" kern="1200" dirty="0">
                <a:solidFill>
                  <a:schemeClr val="tx1"/>
                </a:solidFill>
                <a:effectLst/>
                <a:latin typeface="+mn-lt"/>
                <a:ea typeface="+mn-ea"/>
                <a:cs typeface="+mn-cs"/>
              </a:rPr>
              <a:t>NNNNNN.NNNNNNNN</a:t>
            </a:r>
            <a:r>
              <a:rPr lang="fr-FR" sz="1200" b="0" i="0" kern="1200" dirty="0">
                <a:solidFill>
                  <a:schemeClr val="tx1"/>
                </a:solidFill>
                <a:effectLst/>
                <a:latin typeface="+mn-lt"/>
                <a:ea typeface="+mn-ea"/>
                <a:cs typeface="+mn-cs"/>
              </a:rPr>
              <a:t>.HHHHHHHH.HHHHHHHH</a:t>
            </a:r>
          </a:p>
          <a:p>
            <a:r>
              <a:rPr lang="fr-FR" sz="1200" b="0" i="0" kern="1200" dirty="0">
                <a:solidFill>
                  <a:schemeClr val="tx1"/>
                </a:solidFill>
                <a:effectLst/>
                <a:latin typeface="+mn-lt"/>
                <a:ea typeface="+mn-ea"/>
                <a:cs typeface="+mn-cs"/>
              </a:rPr>
              <a:t>Les 16 premiers bits correspondent à la partie réseau et les autres à la partie machine. Les valeurs du premier octet de la classe B iront donc de 128 à 191.</a:t>
            </a:r>
          </a:p>
          <a:p>
            <a:r>
              <a:rPr lang="fr-FR" sz="1200" b="0" i="0" kern="1200" dirty="0">
                <a:solidFill>
                  <a:schemeClr val="tx1"/>
                </a:solidFill>
                <a:effectLst/>
                <a:latin typeface="+mn-lt"/>
                <a:ea typeface="+mn-ea"/>
                <a:cs typeface="+mn-cs"/>
              </a:rPr>
              <a:t>Combien d’ordinateurs connectables ? 256*256-2</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11</a:t>
            </a:fld>
            <a:endParaRPr lang="fr-FR" dirty="0"/>
          </a:p>
        </p:txBody>
      </p:sp>
    </p:spTree>
    <p:extLst>
      <p:ext uri="{BB962C8B-B14F-4D97-AF65-F5344CB8AC3E}">
        <p14:creationId xmlns:p14="http://schemas.microsoft.com/office/powerpoint/2010/main" val="134447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Classe C</a:t>
            </a:r>
          </a:p>
          <a:p>
            <a:r>
              <a:rPr lang="fr-FR" sz="1200" b="0" i="0" kern="1200" dirty="0">
                <a:solidFill>
                  <a:schemeClr val="tx1"/>
                </a:solidFill>
                <a:effectLst/>
                <a:latin typeface="+mn-lt"/>
                <a:ea typeface="+mn-ea"/>
                <a:cs typeface="+mn-cs"/>
              </a:rPr>
              <a:t>Les adresses dont les trois premiers bits sont 110 sont de la classe C. En binaire, nous aurons les adresses du type suivant :</a:t>
            </a:r>
          </a:p>
          <a:p>
            <a:r>
              <a:rPr lang="fr-FR" sz="1200" b="1" i="0" u="sng" kern="1200" dirty="0">
                <a:solidFill>
                  <a:schemeClr val="tx1"/>
                </a:solidFill>
                <a:effectLst/>
                <a:latin typeface="+mn-lt"/>
                <a:ea typeface="+mn-ea"/>
                <a:cs typeface="+mn-cs"/>
              </a:rPr>
              <a:t>110</a:t>
            </a:r>
            <a:r>
              <a:rPr lang="fr-FR" sz="1200" b="0" i="0" u="sng" kern="1200" dirty="0">
                <a:solidFill>
                  <a:schemeClr val="tx1"/>
                </a:solidFill>
                <a:effectLst/>
                <a:latin typeface="+mn-lt"/>
                <a:ea typeface="+mn-ea"/>
                <a:cs typeface="+mn-cs"/>
              </a:rPr>
              <a:t>NNNNN.NNNNNNNN.NNNNNNNN</a:t>
            </a:r>
            <a:r>
              <a:rPr lang="fr-FR" sz="1200" b="0" i="0" kern="1200" dirty="0">
                <a:solidFill>
                  <a:schemeClr val="tx1"/>
                </a:solidFill>
                <a:effectLst/>
                <a:latin typeface="+mn-lt"/>
                <a:ea typeface="+mn-ea"/>
                <a:cs typeface="+mn-cs"/>
              </a:rPr>
              <a:t>.HHHHHHHH</a:t>
            </a:r>
          </a:p>
          <a:p>
            <a:r>
              <a:rPr lang="fr-FR" sz="1200" b="0" i="0" kern="1200" dirty="0">
                <a:solidFill>
                  <a:schemeClr val="tx1"/>
                </a:solidFill>
                <a:effectLst/>
                <a:latin typeface="+mn-lt"/>
                <a:ea typeface="+mn-ea"/>
                <a:cs typeface="+mn-cs"/>
              </a:rPr>
              <a:t>Les 24 premiers bits correspondent à la partie réseau et les autres à la partie machine. Les valeurs du premier octet de la classe C iront donc de 192 à 223. Avec des adresses de classe C, nous aurons ainsi beaucoup de réseaux de petite taille. Nous retrouverons ces adresses chez les particuliers ou sur les LAN.</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12</a:t>
            </a:fld>
            <a:endParaRPr lang="fr-FR" dirty="0"/>
          </a:p>
        </p:txBody>
      </p:sp>
    </p:spTree>
    <p:extLst>
      <p:ext uri="{BB962C8B-B14F-4D97-AF65-F5344CB8AC3E}">
        <p14:creationId xmlns:p14="http://schemas.microsoft.com/office/powerpoint/2010/main" val="93217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Démarche : convertir le premier groupe de l’adresse en 1 octet (8 bits) binaire</a:t>
            </a:r>
          </a:p>
          <a:p>
            <a:r>
              <a:rPr lang="fr-FR" sz="1200" b="1" i="0" kern="1200" dirty="0">
                <a:solidFill>
                  <a:schemeClr val="tx1"/>
                </a:solidFill>
                <a:effectLst/>
                <a:latin typeface="+mn-lt"/>
                <a:ea typeface="+mn-ea"/>
                <a:cs typeface="+mn-cs"/>
              </a:rPr>
              <a:t>Pour l'adresse 145.245.45.225</a:t>
            </a:r>
          </a:p>
          <a:p>
            <a:r>
              <a:rPr lang="fr-FR" sz="1200" b="0" i="0" kern="1200" dirty="0">
                <a:solidFill>
                  <a:schemeClr val="tx1"/>
                </a:solidFill>
                <a:effectLst/>
                <a:latin typeface="+mn-lt"/>
                <a:ea typeface="+mn-ea"/>
                <a:cs typeface="+mn-cs"/>
              </a:rPr>
              <a:t>Le premier octet de l'adresse donne en binaire </a:t>
            </a:r>
            <a:r>
              <a:rPr lang="fr-FR" sz="1200" b="0" i="0" u="sng" kern="1200" dirty="0">
                <a:solidFill>
                  <a:schemeClr val="tx1"/>
                </a:solidFill>
                <a:effectLst/>
                <a:latin typeface="+mn-lt"/>
                <a:ea typeface="+mn-ea"/>
                <a:cs typeface="+mn-cs"/>
              </a:rPr>
              <a:t>10</a:t>
            </a:r>
            <a:r>
              <a:rPr lang="fr-FR" sz="1200" b="0" i="0" kern="1200" dirty="0">
                <a:solidFill>
                  <a:schemeClr val="tx1"/>
                </a:solidFill>
                <a:effectLst/>
                <a:latin typeface="+mn-lt"/>
                <a:ea typeface="+mn-ea"/>
                <a:cs typeface="+mn-cs"/>
              </a:rPr>
              <a:t>010001. Les deux premiers bits nous indiquent qu'il s'agit d'une </a:t>
            </a:r>
            <a:r>
              <a:rPr lang="fr-FR" sz="1200" b="0" i="1" kern="1200" dirty="0">
                <a:solidFill>
                  <a:schemeClr val="tx1"/>
                </a:solidFill>
                <a:effectLst/>
                <a:latin typeface="+mn-lt"/>
                <a:ea typeface="+mn-ea"/>
                <a:cs typeface="+mn-cs"/>
              </a:rPr>
              <a:t>classe B</a:t>
            </a:r>
            <a:r>
              <a:rPr lang="fr-FR" sz="1200" b="0" i="0" kern="1200" dirty="0">
                <a:solidFill>
                  <a:schemeClr val="tx1"/>
                </a:solidFill>
                <a:effectLst/>
                <a:latin typeface="+mn-lt"/>
                <a:ea typeface="+mn-ea"/>
                <a:cs typeface="+mn-cs"/>
              </a:rPr>
              <a:t>.</a:t>
            </a:r>
          </a:p>
          <a:p>
            <a:r>
              <a:rPr lang="fr-FR" sz="1200" b="1" i="0" kern="1200" dirty="0">
                <a:solidFill>
                  <a:schemeClr val="tx1"/>
                </a:solidFill>
                <a:effectLst/>
                <a:latin typeface="+mn-lt"/>
                <a:ea typeface="+mn-ea"/>
                <a:cs typeface="+mn-cs"/>
              </a:rPr>
              <a:t>Pour l'adresse 202.2.48.149</a:t>
            </a:r>
          </a:p>
          <a:p>
            <a:r>
              <a:rPr lang="fr-FR" sz="1200" b="0" i="0" kern="1200" dirty="0">
                <a:solidFill>
                  <a:schemeClr val="tx1"/>
                </a:solidFill>
                <a:effectLst/>
                <a:latin typeface="+mn-lt"/>
                <a:ea typeface="+mn-ea"/>
                <a:cs typeface="+mn-cs"/>
              </a:rPr>
              <a:t>Le premier octet de l'adresse donne en binaire </a:t>
            </a:r>
            <a:r>
              <a:rPr lang="fr-FR" sz="1200" b="0" i="0" u="sng" kern="1200" dirty="0">
                <a:solidFill>
                  <a:schemeClr val="tx1"/>
                </a:solidFill>
                <a:effectLst/>
                <a:latin typeface="+mn-lt"/>
                <a:ea typeface="+mn-ea"/>
                <a:cs typeface="+mn-cs"/>
              </a:rPr>
              <a:t>110</a:t>
            </a:r>
            <a:r>
              <a:rPr lang="fr-FR" sz="1200" b="0" i="0" kern="1200" dirty="0">
                <a:solidFill>
                  <a:schemeClr val="tx1"/>
                </a:solidFill>
                <a:effectLst/>
                <a:latin typeface="+mn-lt"/>
                <a:ea typeface="+mn-ea"/>
                <a:cs typeface="+mn-cs"/>
              </a:rPr>
              <a:t>01010. Les trois premiers bits nous indiquent qu'il s'agit d'une </a:t>
            </a:r>
            <a:r>
              <a:rPr lang="fr-FR" sz="1200" b="0" i="1" kern="1200" dirty="0">
                <a:solidFill>
                  <a:schemeClr val="tx1"/>
                </a:solidFill>
                <a:effectLst/>
                <a:latin typeface="+mn-lt"/>
                <a:ea typeface="+mn-ea"/>
                <a:cs typeface="+mn-cs"/>
              </a:rPr>
              <a:t>classe C</a:t>
            </a:r>
            <a:r>
              <a:rPr lang="fr-FR" sz="1200" b="0" i="0" kern="1200" dirty="0">
                <a:solidFill>
                  <a:schemeClr val="tx1"/>
                </a:solidFill>
                <a:effectLst/>
                <a:latin typeface="+mn-lt"/>
                <a:ea typeface="+mn-ea"/>
                <a:cs typeface="+mn-cs"/>
              </a:rPr>
              <a:t>.</a:t>
            </a:r>
          </a:p>
          <a:p>
            <a:r>
              <a:rPr lang="fr-FR" sz="1200" b="1" i="0" kern="1200" dirty="0">
                <a:solidFill>
                  <a:schemeClr val="tx1"/>
                </a:solidFill>
                <a:effectLst/>
                <a:latin typeface="+mn-lt"/>
                <a:ea typeface="+mn-ea"/>
                <a:cs typeface="+mn-cs"/>
              </a:rPr>
              <a:t>Pour l'adresse 97.124.36.142</a:t>
            </a:r>
          </a:p>
          <a:p>
            <a:r>
              <a:rPr lang="fr-FR" sz="1200" b="0" i="0" kern="1200" dirty="0">
                <a:solidFill>
                  <a:schemeClr val="tx1"/>
                </a:solidFill>
                <a:effectLst/>
                <a:latin typeface="+mn-lt"/>
                <a:ea typeface="+mn-ea"/>
                <a:cs typeface="+mn-cs"/>
              </a:rPr>
              <a:t>Le premier octet de l'adresse donne en binaire </a:t>
            </a:r>
            <a:r>
              <a:rPr lang="fr-FR" sz="1200" b="0" i="0" u="sng" kern="1200" dirty="0">
                <a:solidFill>
                  <a:schemeClr val="tx1"/>
                </a:solidFill>
                <a:effectLst/>
                <a:latin typeface="+mn-lt"/>
                <a:ea typeface="+mn-ea"/>
                <a:cs typeface="+mn-cs"/>
              </a:rPr>
              <a:t>0</a:t>
            </a:r>
            <a:r>
              <a:rPr lang="fr-FR" sz="1200" b="0" i="0" kern="1200" dirty="0">
                <a:solidFill>
                  <a:schemeClr val="tx1"/>
                </a:solidFill>
                <a:effectLst/>
                <a:latin typeface="+mn-lt"/>
                <a:ea typeface="+mn-ea"/>
                <a:cs typeface="+mn-cs"/>
              </a:rPr>
              <a:t>1100001. Le premier bit nous indique qu'il s'agit d'une </a:t>
            </a:r>
            <a:r>
              <a:rPr lang="fr-FR" sz="1200" b="0" i="1" kern="1200" dirty="0">
                <a:solidFill>
                  <a:schemeClr val="tx1"/>
                </a:solidFill>
                <a:effectLst/>
                <a:latin typeface="+mn-lt"/>
                <a:ea typeface="+mn-ea"/>
                <a:cs typeface="+mn-cs"/>
              </a:rPr>
              <a:t>classe A</a:t>
            </a:r>
            <a:r>
              <a:rPr lang="fr-FR" sz="1200" b="0" i="0" kern="1200" dirty="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13</a:t>
            </a:fld>
            <a:endParaRPr lang="fr-FR" dirty="0"/>
          </a:p>
        </p:txBody>
      </p:sp>
    </p:spTree>
    <p:extLst>
      <p:ext uri="{BB962C8B-B14F-4D97-AF65-F5344CB8AC3E}">
        <p14:creationId xmlns:p14="http://schemas.microsoft.com/office/powerpoint/2010/main" val="2835230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3</a:t>
            </a:fld>
            <a:endParaRPr lang="fr-FR" dirty="0"/>
          </a:p>
        </p:txBody>
      </p:sp>
    </p:spTree>
    <p:extLst>
      <p:ext uri="{BB962C8B-B14F-4D97-AF65-F5344CB8AC3E}">
        <p14:creationId xmlns:p14="http://schemas.microsoft.com/office/powerpoint/2010/main" val="213426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4</a:t>
            </a:fld>
            <a:endParaRPr lang="fr-FR" dirty="0"/>
          </a:p>
        </p:txBody>
      </p:sp>
    </p:spTree>
    <p:extLst>
      <p:ext uri="{BB962C8B-B14F-4D97-AF65-F5344CB8AC3E}">
        <p14:creationId xmlns:p14="http://schemas.microsoft.com/office/powerpoint/2010/main" val="409246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5</a:t>
            </a:fld>
            <a:endParaRPr lang="fr-FR" dirty="0"/>
          </a:p>
        </p:txBody>
      </p:sp>
    </p:spTree>
    <p:extLst>
      <p:ext uri="{BB962C8B-B14F-4D97-AF65-F5344CB8AC3E}">
        <p14:creationId xmlns:p14="http://schemas.microsoft.com/office/powerpoint/2010/main" val="313402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X représente un bit d'adresse réseau</a:t>
            </a:r>
          </a:p>
          <a:p>
            <a:r>
              <a:rPr lang="fr-FR" sz="1200" b="0" i="0" kern="1200" dirty="0">
                <a:solidFill>
                  <a:schemeClr val="tx1"/>
                </a:solidFill>
                <a:effectLst/>
                <a:latin typeface="+mn-lt"/>
                <a:ea typeface="+mn-ea"/>
                <a:cs typeface="+mn-cs"/>
              </a:rPr>
              <a:t>Y représente un bit d'adresse hôte</a:t>
            </a:r>
          </a:p>
          <a:p>
            <a:endParaRPr lang="fr-FR" sz="1200" b="0" i="0" kern="1200" dirty="0">
              <a:solidFill>
                <a:schemeClr val="tx1"/>
              </a:solidFill>
              <a:effectLst/>
              <a:latin typeface="+mn-lt"/>
              <a:ea typeface="+mn-ea"/>
              <a:cs typeface="+mn-cs"/>
            </a:endParaRP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Les machines se trouvant sur un même sous-réseau communiqueront entre elle de manière directe. Les machines se trouvant sur des sous-réseaux différents devront passer par des routeurs. Si nous comparons cette situation à la poste classique, les sous-réseaux sont des rues. Si vous voulez envoyer une lettre à une personne habitant dans votre rue, vous la déposez directement dans sa boîte aux lettres. Sinon, vous la confiez à un facteur (le routeur) qui se chargera de la parvenir au destinataire.</a:t>
            </a:r>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6</a:t>
            </a:fld>
            <a:endParaRPr lang="fr-FR" dirty="0"/>
          </a:p>
        </p:txBody>
      </p:sp>
    </p:spTree>
    <p:extLst>
      <p:ext uri="{BB962C8B-B14F-4D97-AF65-F5344CB8AC3E}">
        <p14:creationId xmlns:p14="http://schemas.microsoft.com/office/powerpoint/2010/main" val="81886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Dans la version 4 du protocole IP, les adresses sont codées sur 32 bits. Elles sont représentées sous forme de 4 nombres décimaux allant de 0 à 255 séparés par des points.</a:t>
            </a:r>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7</a:t>
            </a:fld>
            <a:endParaRPr lang="fr-FR" dirty="0"/>
          </a:p>
        </p:txBody>
      </p:sp>
    </p:spTree>
    <p:extLst>
      <p:ext uri="{BB962C8B-B14F-4D97-AF65-F5344CB8AC3E}">
        <p14:creationId xmlns:p14="http://schemas.microsoft.com/office/powerpoint/2010/main" val="145929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8</a:t>
            </a:fld>
            <a:endParaRPr lang="fr-FR" dirty="0"/>
          </a:p>
        </p:txBody>
      </p:sp>
    </p:spTree>
    <p:extLst>
      <p:ext uri="{BB962C8B-B14F-4D97-AF65-F5344CB8AC3E}">
        <p14:creationId xmlns:p14="http://schemas.microsoft.com/office/powerpoint/2010/main" val="164423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Classe A</a:t>
            </a:r>
          </a:p>
          <a:p>
            <a:r>
              <a:rPr lang="fr-FR" sz="1200" b="0" i="0" kern="1200" dirty="0">
                <a:solidFill>
                  <a:schemeClr val="tx1"/>
                </a:solidFill>
                <a:effectLst/>
                <a:latin typeface="+mn-lt"/>
                <a:ea typeface="+mn-ea"/>
                <a:cs typeface="+mn-cs"/>
              </a:rPr>
              <a:t>Les adresses dont le premier bit est 0 sont de la classe A. En binaire, nous aurons les adresses du type suivant :</a:t>
            </a:r>
          </a:p>
          <a:p>
            <a:r>
              <a:rPr lang="fr-FR" sz="1200" b="1" i="0" u="sng" kern="1200" dirty="0">
                <a:solidFill>
                  <a:schemeClr val="tx1"/>
                </a:solidFill>
                <a:effectLst/>
                <a:latin typeface="+mn-lt"/>
                <a:ea typeface="+mn-ea"/>
                <a:cs typeface="+mn-cs"/>
              </a:rPr>
              <a:t>0</a:t>
            </a:r>
            <a:r>
              <a:rPr lang="fr-FR" sz="1200" b="0" i="0" u="sng" kern="1200" dirty="0">
                <a:solidFill>
                  <a:schemeClr val="tx1"/>
                </a:solidFill>
                <a:effectLst/>
                <a:latin typeface="+mn-lt"/>
                <a:ea typeface="+mn-ea"/>
                <a:cs typeface="+mn-cs"/>
              </a:rPr>
              <a:t>NNNNNNN</a:t>
            </a:r>
            <a:r>
              <a:rPr lang="fr-FR" sz="1200" b="0" i="0" kern="1200" dirty="0">
                <a:solidFill>
                  <a:schemeClr val="tx1"/>
                </a:solidFill>
                <a:effectLst/>
                <a:latin typeface="+mn-lt"/>
                <a:ea typeface="+mn-ea"/>
                <a:cs typeface="+mn-cs"/>
              </a:rPr>
              <a:t>.HHHHHHHH.HHHHHHHH.HHHHHHHH</a:t>
            </a:r>
          </a:p>
          <a:p>
            <a:r>
              <a:rPr lang="fr-FR" sz="1200" b="0" i="0" kern="1200" dirty="0">
                <a:solidFill>
                  <a:schemeClr val="tx1"/>
                </a:solidFill>
                <a:effectLst/>
                <a:latin typeface="+mn-lt"/>
                <a:ea typeface="+mn-ea"/>
                <a:cs typeface="+mn-cs"/>
              </a:rPr>
              <a:t>Les 8 premiers bits correspondent à la partie réseau et les autres à la partie machine. Les valeurs du premier octet de la classe A iront donc de 0 à 127. Avec des adresses de classe A, nous aurons ainsi peu de réseaux mais de très grande taille. Nous retrouverons ces adresses principalement sur des backbone (ou colonne dorsale voir slide suivant).</a:t>
            </a:r>
          </a:p>
          <a:p>
            <a:r>
              <a:rPr lang="fr-FR" dirty="0"/>
              <a:t>Combien d’ordinateurs connectables ? 256*256*256 (enfin presque -2)</a:t>
            </a:r>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9</a:t>
            </a:fld>
            <a:endParaRPr lang="fr-FR" dirty="0"/>
          </a:p>
        </p:txBody>
      </p:sp>
    </p:spTree>
    <p:extLst>
      <p:ext uri="{BB962C8B-B14F-4D97-AF65-F5344CB8AC3E}">
        <p14:creationId xmlns:p14="http://schemas.microsoft.com/office/powerpoint/2010/main" val="146508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kern="1200" dirty="0">
                <a:solidFill>
                  <a:schemeClr val="tx1"/>
                </a:solidFill>
                <a:effectLst/>
                <a:latin typeface="+mn-lt"/>
                <a:ea typeface="+mn-ea"/>
                <a:cs typeface="+mn-cs"/>
              </a:rPr>
              <a:t>Classe A</a:t>
            </a:r>
          </a:p>
          <a:p>
            <a:r>
              <a:rPr lang="fr-FR" sz="1200" b="0" i="0" kern="1200" dirty="0">
                <a:solidFill>
                  <a:schemeClr val="tx1"/>
                </a:solidFill>
                <a:effectLst/>
                <a:latin typeface="+mn-lt"/>
                <a:ea typeface="+mn-ea"/>
                <a:cs typeface="+mn-cs"/>
              </a:rPr>
              <a:t>Les adresses dont le premier bit est 0 sont de la classe A. En binaire, nous aurons les adresses du type suivant :</a:t>
            </a:r>
          </a:p>
          <a:p>
            <a:r>
              <a:rPr lang="fr-FR" sz="1200" b="1" i="0" u="sng" kern="1200" dirty="0">
                <a:solidFill>
                  <a:schemeClr val="tx1"/>
                </a:solidFill>
                <a:effectLst/>
                <a:latin typeface="+mn-lt"/>
                <a:ea typeface="+mn-ea"/>
                <a:cs typeface="+mn-cs"/>
              </a:rPr>
              <a:t>0</a:t>
            </a:r>
            <a:r>
              <a:rPr lang="fr-FR" sz="1200" b="0" i="0" u="sng" kern="1200" dirty="0">
                <a:solidFill>
                  <a:schemeClr val="tx1"/>
                </a:solidFill>
                <a:effectLst/>
                <a:latin typeface="+mn-lt"/>
                <a:ea typeface="+mn-ea"/>
                <a:cs typeface="+mn-cs"/>
              </a:rPr>
              <a:t>NNNNNNN</a:t>
            </a:r>
            <a:r>
              <a:rPr lang="fr-FR" sz="1200" b="0" i="0" kern="1200" dirty="0">
                <a:solidFill>
                  <a:schemeClr val="tx1"/>
                </a:solidFill>
                <a:effectLst/>
                <a:latin typeface="+mn-lt"/>
                <a:ea typeface="+mn-ea"/>
                <a:cs typeface="+mn-cs"/>
              </a:rPr>
              <a:t>.HHHHHHHH.HHHHHHHH.HHHHHHHH</a:t>
            </a:r>
          </a:p>
          <a:p>
            <a:r>
              <a:rPr lang="fr-FR" sz="1200" b="0" i="0" kern="1200" dirty="0">
                <a:solidFill>
                  <a:schemeClr val="tx1"/>
                </a:solidFill>
                <a:effectLst/>
                <a:latin typeface="+mn-lt"/>
                <a:ea typeface="+mn-ea"/>
                <a:cs typeface="+mn-cs"/>
              </a:rPr>
              <a:t>Les 8 premiers bits correspondent à la partie réseau et les autres à la partie machine. Les valeurs du premier octet de la classe A iront donc de 0 à 127. Avec des adresses de classe A, nous aurons ainsi peu de réseaux mais de très grande taille. Nous retrouverons ces adresses principalement sur des backbone.</a:t>
            </a:r>
          </a:p>
          <a:p>
            <a:r>
              <a:rPr lang="fr-FR" dirty="0"/>
              <a:t>Combien d’ordinateurs connectables ? 256*256*256 (enfin presque -2)</a:t>
            </a:r>
          </a:p>
        </p:txBody>
      </p:sp>
      <p:sp>
        <p:nvSpPr>
          <p:cNvPr id="4" name="Espace réservé du numéro de diapositive 3"/>
          <p:cNvSpPr>
            <a:spLocks noGrp="1"/>
          </p:cNvSpPr>
          <p:nvPr>
            <p:ph type="sldNum" sz="quarter" idx="5"/>
          </p:nvPr>
        </p:nvSpPr>
        <p:spPr/>
        <p:txBody>
          <a:bodyPr/>
          <a:lstStyle/>
          <a:p>
            <a:fld id="{F93199CD-3E1B-4AE6-990F-76F925F5EA9F}" type="slidenum">
              <a:rPr lang="fr-FR" smtClean="0"/>
              <a:pPr/>
              <a:t>10</a:t>
            </a:fld>
            <a:endParaRPr lang="fr-FR" dirty="0"/>
          </a:p>
        </p:txBody>
      </p:sp>
    </p:spTree>
    <p:extLst>
      <p:ext uri="{BB962C8B-B14F-4D97-AF65-F5344CB8AC3E}">
        <p14:creationId xmlns:p14="http://schemas.microsoft.com/office/powerpoint/2010/main" val="360283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C169FE22-A35D-4AA5-9ED0-CA5AA0D08EE7}"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142412" y="381001"/>
            <a:ext cx="1524001" cy="56388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522412" y="381001"/>
            <a:ext cx="7391399" cy="5638800"/>
          </a:xfrm>
        </p:spPr>
        <p:txBody>
          <a:bodyPr vert="eaVert"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4B2D50EC-F18A-4356-A82F-ED015F56C2C6}"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D8AB5196-52B1-4918-B153-34A0C9A4A7AD}"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noProof="0"/>
              <a:t>Cliquez pour modifier les styles du texte du masque</a:t>
            </a:r>
          </a:p>
        </p:txBody>
      </p:sp>
      <p:sp>
        <p:nvSpPr>
          <p:cNvPr id="4" name="Espace réservé de la date 3"/>
          <p:cNvSpPr>
            <a:spLocks noGrp="1"/>
          </p:cNvSpPr>
          <p:nvPr>
            <p:ph type="dt" sz="half" idx="10"/>
          </p:nvPr>
        </p:nvSpPr>
        <p:spPr/>
        <p:txBody>
          <a:bodyPr rtlCol="0"/>
          <a:lstStyle>
            <a:lvl1pPr>
              <a:defRPr/>
            </a:lvl1pPr>
          </a:lstStyle>
          <a:p>
            <a:fld id="{7399499F-CA45-4A76-BC24-F973E24AC3FB}" type="datetime1">
              <a:rPr lang="fr-FR" smtClean="0"/>
              <a:pPr/>
              <a:t>08/07/2019</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3817870C-A0A5-4D92-B86D-C2791EFA3A23}" type="datetime1">
              <a:rPr lang="fr-FR" smtClean="0"/>
              <a:pPr/>
              <a:t>08/07/2019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812A7B89-83CE-4355-8D19-9AD5D8179E27}" type="datetime1">
              <a:rPr lang="fr-FR" smtClean="0"/>
              <a:pPr/>
              <a:t>08/07/2019</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rtl="0">
              <a:defRPr/>
            </a:lvl1pPr>
          </a:lstStyle>
          <a:p>
            <a:fld id="{2A013F82-EE5E-44EE-A61D-E31C6657F26F}" type="slidenum">
              <a:rPr lang="fr-FR" noProof="0" smtClean="0"/>
              <a:pPr/>
              <a:t>‹N°›</a:t>
            </a:fld>
            <a:endParaRPr lang="fr-FR" noProof="0"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EA4593A4-CD22-4D89-9631-B432485C88BE}" type="datetime1">
              <a:rPr lang="fr-FR" smtClean="0"/>
              <a:pPr/>
              <a:t>08/07/2019</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2"/>
        </a:solid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88F3045D-8AE6-4E47-932F-47FA387FEA34}" type="datetime1">
              <a:rPr lang="fr-FR" smtClean="0"/>
              <a:pPr/>
              <a:t>08/07/2019</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2282C9DA-93FE-4DDE-8920-2C8AB1F5E18A}" type="datetime1">
              <a:rPr lang="fr-FR" smtClean="0"/>
              <a:pPr/>
              <a:t>08/07/2019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t>‹N°›</a:t>
            </a:fld>
            <a:endParaRPr lang="fr-FR" noProof="0"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image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a:t>Cliquez sur l'icône pour ajouter une image</a:t>
            </a:r>
            <a:endParaRPr lang="fr-FR" noProof="0" dirty="0"/>
          </a:p>
        </p:txBody>
      </p:sp>
      <p:sp>
        <p:nvSpPr>
          <p:cNvPr id="2" name="Titre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EB002A6A-F78C-474F-BA6B-17AE42EC613D}" type="datetime1">
              <a:rPr lang="fr-FR" smtClean="0"/>
              <a:pPr/>
              <a:t>08/07/2019</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A013F82-EE5E-44EE-A61D-E31C6657F26F}" type="slidenum">
              <a:rPr lang="fr-FR" noProof="0" smtClean="0"/>
              <a:pPr rtl="0"/>
              <a:t>‹N°›</a:t>
            </a:fld>
            <a:endParaRPr lang="fr-FR" noProof="0"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B1406553-4B01-4903-B663-70E503E45D52}" type="datetime1">
              <a:rPr lang="fr-FR" smtClean="0"/>
              <a:pPr/>
              <a:t>08/07/2019</a:t>
            </a:fld>
            <a:endParaRPr lang="fr-FR" dirty="0"/>
          </a:p>
        </p:txBody>
      </p:sp>
      <p:sp>
        <p:nvSpPr>
          <p:cNvPr id="5" name="Espace réservé du pied de page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fr-FR" smtClean="0"/>
              <a:pPr/>
              <a:t>‹N°›</a:t>
            </a:fld>
            <a:endParaRPr lang="fr-FR"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rtlCol="0"/>
          <a:lstStyle/>
          <a:p>
            <a:pPr rtl="0"/>
            <a:r>
              <a:rPr lang="fr-FR" dirty="0"/>
              <a:t>L’adressage IP</a:t>
            </a:r>
          </a:p>
        </p:txBody>
      </p:sp>
      <p:sp>
        <p:nvSpPr>
          <p:cNvPr id="4" name="Sous-titre 3"/>
          <p:cNvSpPr>
            <a:spLocks noGrp="1"/>
          </p:cNvSpPr>
          <p:nvPr>
            <p:ph type="subTitle" idx="1"/>
          </p:nvPr>
        </p:nvSpPr>
        <p:spPr/>
        <p:txBody>
          <a:bodyPr rtlCol="0"/>
          <a:lstStyle/>
          <a:p>
            <a:pPr rtl="0"/>
            <a:r>
              <a:rPr lang="fr-FR" dirty="0"/>
              <a:t>S.N.T. sciences numériques et technologie</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BA66555-1810-40C9-9BE6-3E2AC8E55FF5}"/>
              </a:ext>
            </a:extLst>
          </p:cNvPr>
          <p:cNvPicPr>
            <a:picLocks noChangeAspect="1"/>
          </p:cNvPicPr>
          <p:nvPr/>
        </p:nvPicPr>
        <p:blipFill>
          <a:blip r:embed="rId4"/>
          <a:stretch>
            <a:fillRect/>
          </a:stretch>
        </p:blipFill>
        <p:spPr>
          <a:xfrm>
            <a:off x="1367709" y="34280"/>
            <a:ext cx="9453406" cy="6858000"/>
          </a:xfrm>
          <a:prstGeom prst="rect">
            <a:avLst/>
          </a:prstGeom>
        </p:spPr>
      </p:pic>
    </p:spTree>
    <p:extLst>
      <p:ext uri="{BB962C8B-B14F-4D97-AF65-F5344CB8AC3E}">
        <p14:creationId xmlns:p14="http://schemas.microsoft.com/office/powerpoint/2010/main" val="195348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Les classes d’adresse IP</a:t>
            </a:r>
          </a:p>
        </p:txBody>
      </p:sp>
      <p:pic>
        <p:nvPicPr>
          <p:cNvPr id="5" name="Image 4">
            <a:extLst>
              <a:ext uri="{FF2B5EF4-FFF2-40B4-BE49-F238E27FC236}">
                <a16:creationId xmlns:a16="http://schemas.microsoft.com/office/drawing/2014/main" id="{5C29F1C2-06EC-48A1-B1A2-A700B8B18319}"/>
              </a:ext>
            </a:extLst>
          </p:cNvPr>
          <p:cNvPicPr>
            <a:picLocks noChangeAspect="1"/>
          </p:cNvPicPr>
          <p:nvPr/>
        </p:nvPicPr>
        <p:blipFill>
          <a:blip r:embed="rId4"/>
          <a:stretch>
            <a:fillRect/>
          </a:stretch>
        </p:blipFill>
        <p:spPr>
          <a:xfrm>
            <a:off x="1657180" y="1905001"/>
            <a:ext cx="4114800" cy="4114800"/>
          </a:xfrm>
          <a:prstGeom prst="rect">
            <a:avLst/>
          </a:prstGeom>
          <a:noFill/>
        </p:spPr>
      </p:pic>
      <p:sp>
        <p:nvSpPr>
          <p:cNvPr id="3" name="Espace réservé du texte 2"/>
          <p:cNvSpPr>
            <a:spLocks noGrp="1"/>
          </p:cNvSpPr>
          <p:nvPr>
            <p:ph sz="half" idx="2"/>
          </p:nvPr>
        </p:nvSpPr>
        <p:spPr>
          <a:xfrm>
            <a:off x="6229182" y="1905001"/>
            <a:ext cx="5625869" cy="4114800"/>
          </a:xfrm>
          <a:prstGeom prst="rect">
            <a:avLst/>
          </a:prstGeom>
        </p:spPr>
        <p:txBody>
          <a:bodyPr rtlCol="0">
            <a:normAutofit/>
          </a:bodyPr>
          <a:lstStyle/>
          <a:p>
            <a:r>
              <a:rPr lang="fr-FR" dirty="0"/>
              <a:t> Classe B </a:t>
            </a:r>
          </a:p>
          <a:p>
            <a:pPr lvl="1"/>
            <a:r>
              <a:rPr lang="fr-FR" dirty="0"/>
              <a:t>Exemple :</a:t>
            </a:r>
          </a:p>
          <a:p>
            <a:pPr lvl="2"/>
            <a:r>
              <a:rPr lang="fr-FR" dirty="0"/>
              <a:t>10XXXXXX.XXXXXXXX.YYYYYYYY.YYYYYYYY</a:t>
            </a:r>
          </a:p>
        </p:txBody>
      </p:sp>
    </p:spTree>
    <p:extLst>
      <p:ext uri="{BB962C8B-B14F-4D97-AF65-F5344CB8AC3E}">
        <p14:creationId xmlns:p14="http://schemas.microsoft.com/office/powerpoint/2010/main" val="246295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Les classes d’adresse IP</a:t>
            </a:r>
          </a:p>
        </p:txBody>
      </p:sp>
      <p:pic>
        <p:nvPicPr>
          <p:cNvPr id="5" name="Image 4">
            <a:extLst>
              <a:ext uri="{FF2B5EF4-FFF2-40B4-BE49-F238E27FC236}">
                <a16:creationId xmlns:a16="http://schemas.microsoft.com/office/drawing/2014/main" id="{5C29F1C2-06EC-48A1-B1A2-A700B8B18319}"/>
              </a:ext>
            </a:extLst>
          </p:cNvPr>
          <p:cNvPicPr>
            <a:picLocks noChangeAspect="1"/>
          </p:cNvPicPr>
          <p:nvPr/>
        </p:nvPicPr>
        <p:blipFill>
          <a:blip r:embed="rId4"/>
          <a:stretch>
            <a:fillRect/>
          </a:stretch>
        </p:blipFill>
        <p:spPr>
          <a:xfrm>
            <a:off x="1657180" y="1905001"/>
            <a:ext cx="4114800" cy="4114800"/>
          </a:xfrm>
          <a:prstGeom prst="rect">
            <a:avLst/>
          </a:prstGeom>
          <a:noFill/>
        </p:spPr>
      </p:pic>
      <p:sp>
        <p:nvSpPr>
          <p:cNvPr id="3" name="Espace réservé du texte 2"/>
          <p:cNvSpPr>
            <a:spLocks noGrp="1"/>
          </p:cNvSpPr>
          <p:nvPr>
            <p:ph sz="half" idx="2"/>
          </p:nvPr>
        </p:nvSpPr>
        <p:spPr>
          <a:xfrm>
            <a:off x="6229182" y="1905001"/>
            <a:ext cx="5625869" cy="4114800"/>
          </a:xfrm>
          <a:prstGeom prst="rect">
            <a:avLst/>
          </a:prstGeom>
        </p:spPr>
        <p:txBody>
          <a:bodyPr rtlCol="0">
            <a:normAutofit/>
          </a:bodyPr>
          <a:lstStyle/>
          <a:p>
            <a:r>
              <a:rPr lang="fr-FR" dirty="0"/>
              <a:t> Classe C </a:t>
            </a:r>
          </a:p>
          <a:p>
            <a:pPr lvl="1"/>
            <a:r>
              <a:rPr lang="fr-FR" dirty="0"/>
              <a:t>Exemple :</a:t>
            </a:r>
          </a:p>
          <a:p>
            <a:pPr lvl="2"/>
            <a:r>
              <a:rPr lang="fr-FR" dirty="0"/>
              <a:t>110XXXXX.XXXXXXXX.XXXXXXXX.YYYYYYYY</a:t>
            </a:r>
          </a:p>
        </p:txBody>
      </p:sp>
    </p:spTree>
    <p:extLst>
      <p:ext uri="{BB962C8B-B14F-4D97-AF65-F5344CB8AC3E}">
        <p14:creationId xmlns:p14="http://schemas.microsoft.com/office/powerpoint/2010/main" val="34533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Test :</a:t>
            </a:r>
          </a:p>
        </p:txBody>
      </p:sp>
      <p:pic>
        <p:nvPicPr>
          <p:cNvPr id="5" name="Image 4">
            <a:extLst>
              <a:ext uri="{FF2B5EF4-FFF2-40B4-BE49-F238E27FC236}">
                <a16:creationId xmlns:a16="http://schemas.microsoft.com/office/drawing/2014/main" id="{5C29F1C2-06EC-48A1-B1A2-A700B8B18319}"/>
              </a:ext>
            </a:extLst>
          </p:cNvPr>
          <p:cNvPicPr>
            <a:picLocks noChangeAspect="1"/>
          </p:cNvPicPr>
          <p:nvPr/>
        </p:nvPicPr>
        <p:blipFill>
          <a:blip r:embed="rId4"/>
          <a:stretch>
            <a:fillRect/>
          </a:stretch>
        </p:blipFill>
        <p:spPr>
          <a:xfrm>
            <a:off x="1657180" y="1905001"/>
            <a:ext cx="4114800" cy="4114800"/>
          </a:xfrm>
          <a:prstGeom prst="rect">
            <a:avLst/>
          </a:prstGeom>
          <a:noFill/>
        </p:spPr>
      </p:pic>
      <p:sp>
        <p:nvSpPr>
          <p:cNvPr id="3" name="Espace réservé du texte 2"/>
          <p:cNvSpPr>
            <a:spLocks noGrp="1"/>
          </p:cNvSpPr>
          <p:nvPr>
            <p:ph sz="half" idx="2"/>
          </p:nvPr>
        </p:nvSpPr>
        <p:spPr>
          <a:xfrm>
            <a:off x="6229182" y="1905001"/>
            <a:ext cx="5625869" cy="4114800"/>
          </a:xfrm>
          <a:prstGeom prst="rect">
            <a:avLst/>
          </a:prstGeom>
        </p:spPr>
        <p:txBody>
          <a:bodyPr rtlCol="0">
            <a:normAutofit/>
          </a:bodyPr>
          <a:lstStyle/>
          <a:p>
            <a:r>
              <a:rPr lang="fr-FR" dirty="0"/>
              <a:t>Donnez La classe des adresses suivantes :</a:t>
            </a:r>
          </a:p>
          <a:p>
            <a:pPr lvl="1"/>
            <a:r>
              <a:rPr lang="fr-FR" dirty="0"/>
              <a:t>145.245.45.225</a:t>
            </a:r>
          </a:p>
          <a:p>
            <a:pPr lvl="1"/>
            <a:r>
              <a:rPr lang="fr-FR" dirty="0"/>
              <a:t>202.2.48.149</a:t>
            </a:r>
          </a:p>
          <a:p>
            <a:pPr lvl="1"/>
            <a:r>
              <a:rPr lang="fr-FR" dirty="0"/>
              <a:t>97.124.36.142</a:t>
            </a:r>
          </a:p>
          <a:p>
            <a:pPr marL="231775" lvl="1" indent="0">
              <a:buNone/>
            </a:pPr>
            <a:endParaRPr lang="fr-FR" dirty="0"/>
          </a:p>
        </p:txBody>
      </p:sp>
    </p:spTree>
    <p:extLst>
      <p:ext uri="{BB962C8B-B14F-4D97-AF65-F5344CB8AC3E}">
        <p14:creationId xmlns:p14="http://schemas.microsoft.com/office/powerpoint/2010/main" val="376270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Tête avec engrenages">
            <a:extLst>
              <a:ext uri="{FF2B5EF4-FFF2-40B4-BE49-F238E27FC236}">
                <a16:creationId xmlns:a16="http://schemas.microsoft.com/office/drawing/2014/main" id="{0575EE00-C11F-4109-9E8A-172090292F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7029" y="3218284"/>
            <a:ext cx="2775974" cy="2775974"/>
          </a:xfrm>
          <a:prstGeom prst="rect">
            <a:avLst/>
          </a:prstGeom>
        </p:spPr>
      </p:pic>
      <p:pic>
        <p:nvPicPr>
          <p:cNvPr id="7" name="Graphique 6" descr="Ordinateur">
            <a:extLst>
              <a:ext uri="{FF2B5EF4-FFF2-40B4-BE49-F238E27FC236}">
                <a16:creationId xmlns:a16="http://schemas.microsoft.com/office/drawing/2014/main" id="{9F679320-41FB-4E9F-A050-D582461306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4612" y="1137928"/>
            <a:ext cx="914400" cy="914400"/>
          </a:xfrm>
          <a:prstGeom prst="rect">
            <a:avLst/>
          </a:prstGeom>
        </p:spPr>
      </p:pic>
      <p:pic>
        <p:nvPicPr>
          <p:cNvPr id="9" name="Graphique 8" descr="Internet">
            <a:extLst>
              <a:ext uri="{FF2B5EF4-FFF2-40B4-BE49-F238E27FC236}">
                <a16:creationId xmlns:a16="http://schemas.microsoft.com/office/drawing/2014/main" id="{0F6BB23E-135E-4031-989A-939E7A8BA2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7828" y="1137928"/>
            <a:ext cx="914400" cy="914400"/>
          </a:xfrm>
          <a:prstGeom prst="rect">
            <a:avLst/>
          </a:prstGeom>
        </p:spPr>
      </p:pic>
      <p:pic>
        <p:nvPicPr>
          <p:cNvPr id="11" name="Graphique 10" descr="Écran">
            <a:extLst>
              <a:ext uri="{FF2B5EF4-FFF2-40B4-BE49-F238E27FC236}">
                <a16:creationId xmlns:a16="http://schemas.microsoft.com/office/drawing/2014/main" id="{DD70D543-BDFD-4470-8EC4-C101905318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94612" y="3891272"/>
            <a:ext cx="914400" cy="914400"/>
          </a:xfrm>
          <a:prstGeom prst="rect">
            <a:avLst/>
          </a:prstGeom>
        </p:spPr>
      </p:pic>
      <p:pic>
        <p:nvPicPr>
          <p:cNvPr id="15" name="Graphique 14" descr="Fax">
            <a:extLst>
              <a:ext uri="{FF2B5EF4-FFF2-40B4-BE49-F238E27FC236}">
                <a16:creationId xmlns:a16="http://schemas.microsoft.com/office/drawing/2014/main" id="{46D1C203-FC14-4BCF-B06F-879C22DD26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6220" y="1137928"/>
            <a:ext cx="914400" cy="914400"/>
          </a:xfrm>
          <a:prstGeom prst="rect">
            <a:avLst/>
          </a:prstGeom>
        </p:spPr>
      </p:pic>
      <p:cxnSp>
        <p:nvCxnSpPr>
          <p:cNvPr id="17" name="Connecteur : en arc 16">
            <a:extLst>
              <a:ext uri="{FF2B5EF4-FFF2-40B4-BE49-F238E27FC236}">
                <a16:creationId xmlns:a16="http://schemas.microsoft.com/office/drawing/2014/main" id="{F7C3F115-E17F-4807-82C4-94EDED42FF82}"/>
              </a:ext>
            </a:extLst>
          </p:cNvPr>
          <p:cNvCxnSpPr>
            <a:cxnSpLocks/>
            <a:stCxn id="9" idx="3"/>
            <a:endCxn id="11" idx="1"/>
          </p:cNvCxnSpPr>
          <p:nvPr/>
        </p:nvCxnSpPr>
        <p:spPr>
          <a:xfrm>
            <a:off x="1752228" y="1595128"/>
            <a:ext cx="6142384" cy="2753344"/>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rc 19">
            <a:extLst>
              <a:ext uri="{FF2B5EF4-FFF2-40B4-BE49-F238E27FC236}">
                <a16:creationId xmlns:a16="http://schemas.microsoft.com/office/drawing/2014/main" id="{FA2918A7-146E-440C-840E-79B3E384DC6E}"/>
              </a:ext>
            </a:extLst>
          </p:cNvPr>
          <p:cNvCxnSpPr>
            <a:endCxn id="7" idx="1"/>
          </p:cNvCxnSpPr>
          <p:nvPr/>
        </p:nvCxnSpPr>
        <p:spPr>
          <a:xfrm flipV="1">
            <a:off x="4823420" y="1595128"/>
            <a:ext cx="3071192" cy="13716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 en arc 21">
            <a:extLst>
              <a:ext uri="{FF2B5EF4-FFF2-40B4-BE49-F238E27FC236}">
                <a16:creationId xmlns:a16="http://schemas.microsoft.com/office/drawing/2014/main" id="{425A47FF-2B7A-42D4-ACFB-CB0F31637545}"/>
              </a:ext>
            </a:extLst>
          </p:cNvPr>
          <p:cNvCxnSpPr>
            <a:stCxn id="7" idx="1"/>
            <a:endCxn id="15" idx="0"/>
          </p:cNvCxnSpPr>
          <p:nvPr/>
        </p:nvCxnSpPr>
        <p:spPr>
          <a:xfrm rot="10800000">
            <a:off x="4823420" y="1137928"/>
            <a:ext cx="3071192" cy="457200"/>
          </a:xfrm>
          <a:prstGeom prst="curvedConnector4">
            <a:avLst>
              <a:gd name="adj1" fmla="val 42557"/>
              <a:gd name="adj2" fmla="val 1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rc 23">
            <a:extLst>
              <a:ext uri="{FF2B5EF4-FFF2-40B4-BE49-F238E27FC236}">
                <a16:creationId xmlns:a16="http://schemas.microsoft.com/office/drawing/2014/main" id="{46D7644D-E82D-41BA-96C4-800C8478B458}"/>
              </a:ext>
            </a:extLst>
          </p:cNvPr>
          <p:cNvCxnSpPr>
            <a:stCxn id="15" idx="3"/>
            <a:endCxn id="11" idx="0"/>
          </p:cNvCxnSpPr>
          <p:nvPr/>
        </p:nvCxnSpPr>
        <p:spPr>
          <a:xfrm>
            <a:off x="5280620" y="1595128"/>
            <a:ext cx="3071192" cy="2296144"/>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necteur : en arc 25">
            <a:extLst>
              <a:ext uri="{FF2B5EF4-FFF2-40B4-BE49-F238E27FC236}">
                <a16:creationId xmlns:a16="http://schemas.microsoft.com/office/drawing/2014/main" id="{9125D664-7155-499D-A14E-085D1792C294}"/>
              </a:ext>
            </a:extLst>
          </p:cNvPr>
          <p:cNvCxnSpPr>
            <a:stCxn id="11" idx="3"/>
            <a:endCxn id="7" idx="3"/>
          </p:cNvCxnSpPr>
          <p:nvPr/>
        </p:nvCxnSpPr>
        <p:spPr>
          <a:xfrm flipV="1">
            <a:off x="8809012" y="1595128"/>
            <a:ext cx="12700" cy="2753344"/>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 en arc 27">
            <a:extLst>
              <a:ext uri="{FF2B5EF4-FFF2-40B4-BE49-F238E27FC236}">
                <a16:creationId xmlns:a16="http://schemas.microsoft.com/office/drawing/2014/main" id="{520AD885-230F-4BEE-8D0A-7077859E700A}"/>
              </a:ext>
            </a:extLst>
          </p:cNvPr>
          <p:cNvCxnSpPr>
            <a:stCxn id="15" idx="1"/>
            <a:endCxn id="9" idx="1"/>
          </p:cNvCxnSpPr>
          <p:nvPr/>
        </p:nvCxnSpPr>
        <p:spPr>
          <a:xfrm rot="10800000">
            <a:off x="837828" y="1595128"/>
            <a:ext cx="3528392" cy="12700"/>
          </a:xfrm>
          <a:prstGeom prst="curvedConnector5">
            <a:avLst>
              <a:gd name="adj1" fmla="val 37042"/>
              <a:gd name="adj2" fmla="val 5400000"/>
              <a:gd name="adj3" fmla="val 106479"/>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Concept de base</a:t>
            </a:r>
          </a:p>
        </p:txBody>
      </p:sp>
      <p:pic>
        <p:nvPicPr>
          <p:cNvPr id="4" name="Graphique 3" descr="Internet">
            <a:extLst>
              <a:ext uri="{FF2B5EF4-FFF2-40B4-BE49-F238E27FC236}">
                <a16:creationId xmlns:a16="http://schemas.microsoft.com/office/drawing/2014/main" id="{DEAEBD52-B061-4A96-8E51-9C3905A400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180" y="1905001"/>
            <a:ext cx="4114800" cy="4114800"/>
          </a:xfrm>
          <a:prstGeom prst="rect">
            <a:avLst/>
          </a:prstGeom>
        </p:spPr>
      </p:pic>
      <p:sp>
        <p:nvSpPr>
          <p:cNvPr id="3" name="Espace réservé du texte 2"/>
          <p:cNvSpPr>
            <a:spLocks noGrp="1"/>
          </p:cNvSpPr>
          <p:nvPr>
            <p:ph sz="half" idx="2"/>
          </p:nvPr>
        </p:nvSpPr>
        <p:spPr>
          <a:xfrm>
            <a:off x="6229183" y="1905001"/>
            <a:ext cx="4419600" cy="4114800"/>
          </a:xfrm>
          <a:prstGeom prst="rect">
            <a:avLst/>
          </a:prstGeom>
        </p:spPr>
        <p:txBody>
          <a:bodyPr rtlCol="0">
            <a:normAutofit/>
          </a:bodyPr>
          <a:lstStyle/>
          <a:p>
            <a:r>
              <a:rPr lang="fr-FR" dirty="0"/>
              <a:t>Pour pouvoir recevoir des informations, chaque machine connecté sur un réseau doit pouvoir être identifié de manière unique. On utilisera à cet effet un identifiant.</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Concept de base</a:t>
            </a:r>
          </a:p>
        </p:txBody>
      </p:sp>
      <p:pic>
        <p:nvPicPr>
          <p:cNvPr id="4" name="Graphique 3" descr="Internet">
            <a:extLst>
              <a:ext uri="{FF2B5EF4-FFF2-40B4-BE49-F238E27FC236}">
                <a16:creationId xmlns:a16="http://schemas.microsoft.com/office/drawing/2014/main" id="{DEAEBD52-B061-4A96-8E51-9C3905A400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180" y="1905001"/>
            <a:ext cx="4114800" cy="4114800"/>
          </a:xfrm>
          <a:prstGeom prst="rect">
            <a:avLst/>
          </a:prstGeom>
        </p:spPr>
      </p:pic>
      <p:sp>
        <p:nvSpPr>
          <p:cNvPr id="3" name="Espace réservé du texte 2"/>
          <p:cNvSpPr>
            <a:spLocks noGrp="1"/>
          </p:cNvSpPr>
          <p:nvPr>
            <p:ph sz="half" idx="2"/>
          </p:nvPr>
        </p:nvSpPr>
        <p:spPr>
          <a:xfrm>
            <a:off x="6229183" y="1905001"/>
            <a:ext cx="4419600" cy="4114800"/>
          </a:xfrm>
          <a:prstGeom prst="rect">
            <a:avLst/>
          </a:prstGeom>
        </p:spPr>
        <p:txBody>
          <a:bodyPr rtlCol="0">
            <a:normAutofit/>
          </a:bodyPr>
          <a:lstStyle/>
          <a:p>
            <a:r>
              <a:rPr lang="fr-FR" dirty="0"/>
              <a:t>Dans le cadre des réseaux TCP/IP, ces derniers porteront le nom d'adresses IP. Il s'agit en fait d'un simple numéro qui doit être unique sur l'entièreté du réseau.</a:t>
            </a:r>
          </a:p>
        </p:txBody>
      </p:sp>
    </p:spTree>
    <p:extLst>
      <p:ext uri="{BB962C8B-B14F-4D97-AF65-F5344CB8AC3E}">
        <p14:creationId xmlns:p14="http://schemas.microsoft.com/office/powerpoint/2010/main" val="132071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Concept de base</a:t>
            </a:r>
          </a:p>
        </p:txBody>
      </p:sp>
      <p:pic>
        <p:nvPicPr>
          <p:cNvPr id="4" name="Graphique 3" descr="Internet">
            <a:extLst>
              <a:ext uri="{FF2B5EF4-FFF2-40B4-BE49-F238E27FC236}">
                <a16:creationId xmlns:a16="http://schemas.microsoft.com/office/drawing/2014/main" id="{DEAEBD52-B061-4A96-8E51-9C3905A400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180" y="1905001"/>
            <a:ext cx="4114800" cy="4114800"/>
          </a:xfrm>
          <a:prstGeom prst="rect">
            <a:avLst/>
          </a:prstGeom>
        </p:spPr>
      </p:pic>
      <p:sp>
        <p:nvSpPr>
          <p:cNvPr id="3" name="Espace réservé du texte 2"/>
          <p:cNvSpPr>
            <a:spLocks noGrp="1"/>
          </p:cNvSpPr>
          <p:nvPr>
            <p:ph sz="half" idx="2"/>
          </p:nvPr>
        </p:nvSpPr>
        <p:spPr>
          <a:xfrm>
            <a:off x="6229183" y="1905001"/>
            <a:ext cx="4419600" cy="4114800"/>
          </a:xfrm>
          <a:prstGeom prst="rect">
            <a:avLst/>
          </a:prstGeom>
        </p:spPr>
        <p:txBody>
          <a:bodyPr rtlCol="0">
            <a:normAutofit/>
          </a:bodyPr>
          <a:lstStyle/>
          <a:p>
            <a:r>
              <a:rPr lang="fr-FR" dirty="0"/>
              <a:t>Dans un souci de performance, un réseau TCP/IP sera subdivisé en sous-réseaux. Ainsi, une adresse IP possédera deux parties : une partie réseau situé au début de l'adresse et une partie hôte située à la fin de l'adresse.</a:t>
            </a:r>
          </a:p>
        </p:txBody>
      </p:sp>
    </p:spTree>
    <p:extLst>
      <p:ext uri="{BB962C8B-B14F-4D97-AF65-F5344CB8AC3E}">
        <p14:creationId xmlns:p14="http://schemas.microsoft.com/office/powerpoint/2010/main" val="167346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Concept de base</a:t>
            </a:r>
          </a:p>
        </p:txBody>
      </p:sp>
      <p:pic>
        <p:nvPicPr>
          <p:cNvPr id="4" name="Graphique 3" descr="Internet">
            <a:extLst>
              <a:ext uri="{FF2B5EF4-FFF2-40B4-BE49-F238E27FC236}">
                <a16:creationId xmlns:a16="http://schemas.microsoft.com/office/drawing/2014/main" id="{DEAEBD52-B061-4A96-8E51-9C3905A400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180" y="1905001"/>
            <a:ext cx="4114800" cy="4114800"/>
          </a:xfrm>
          <a:prstGeom prst="rect">
            <a:avLst/>
          </a:prstGeom>
        </p:spPr>
      </p:pic>
      <p:sp>
        <p:nvSpPr>
          <p:cNvPr id="3" name="Espace réservé du texte 2"/>
          <p:cNvSpPr>
            <a:spLocks noGrp="1"/>
          </p:cNvSpPr>
          <p:nvPr>
            <p:ph sz="half" idx="2"/>
          </p:nvPr>
        </p:nvSpPr>
        <p:spPr>
          <a:xfrm>
            <a:off x="6229183" y="1905001"/>
            <a:ext cx="4419600" cy="4114800"/>
          </a:xfrm>
          <a:prstGeom prst="rect">
            <a:avLst/>
          </a:prstGeom>
        </p:spPr>
        <p:txBody>
          <a:bodyPr rtlCol="0">
            <a:normAutofit/>
          </a:bodyPr>
          <a:lstStyle/>
          <a:p>
            <a:r>
              <a:rPr lang="fr-FR" dirty="0"/>
              <a:t>Dans un souci de performance, un réseau TCP/IP sera subdivisé en sous-réseaux. Ainsi, une adresse IP possédera deux parties : une partie réseau situé au début de l'adresse et une partie hôte située à la fin de l'adresse.</a:t>
            </a:r>
          </a:p>
        </p:txBody>
      </p:sp>
      <p:sp>
        <p:nvSpPr>
          <p:cNvPr id="5" name="Rectangle 4">
            <a:extLst>
              <a:ext uri="{FF2B5EF4-FFF2-40B4-BE49-F238E27FC236}">
                <a16:creationId xmlns:a16="http://schemas.microsoft.com/office/drawing/2014/main" id="{90EA0A36-702A-4B91-8252-BB492F1D1EC9}"/>
              </a:ext>
            </a:extLst>
          </p:cNvPr>
          <p:cNvSpPr/>
          <p:nvPr/>
        </p:nvSpPr>
        <p:spPr>
          <a:xfrm>
            <a:off x="206064"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XXX</a:t>
            </a:r>
          </a:p>
        </p:txBody>
      </p:sp>
      <p:sp>
        <p:nvSpPr>
          <p:cNvPr id="6" name="Rectangle 5">
            <a:extLst>
              <a:ext uri="{FF2B5EF4-FFF2-40B4-BE49-F238E27FC236}">
                <a16:creationId xmlns:a16="http://schemas.microsoft.com/office/drawing/2014/main" id="{163B0383-AD74-423D-ACAA-749E8D348A1A}"/>
              </a:ext>
            </a:extLst>
          </p:cNvPr>
          <p:cNvSpPr/>
          <p:nvPr/>
        </p:nvSpPr>
        <p:spPr>
          <a:xfrm>
            <a:off x="2068580"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XXX</a:t>
            </a:r>
          </a:p>
        </p:txBody>
      </p:sp>
      <p:sp>
        <p:nvSpPr>
          <p:cNvPr id="7" name="Rectangle 6">
            <a:extLst>
              <a:ext uri="{FF2B5EF4-FFF2-40B4-BE49-F238E27FC236}">
                <a16:creationId xmlns:a16="http://schemas.microsoft.com/office/drawing/2014/main" id="{54D388BC-F856-437C-9230-DA8A4BE4383E}"/>
              </a:ext>
            </a:extLst>
          </p:cNvPr>
          <p:cNvSpPr/>
          <p:nvPr/>
        </p:nvSpPr>
        <p:spPr>
          <a:xfrm>
            <a:off x="5793613"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YYY</a:t>
            </a:r>
          </a:p>
        </p:txBody>
      </p:sp>
      <p:sp>
        <p:nvSpPr>
          <p:cNvPr id="8" name="Rectangle 7">
            <a:extLst>
              <a:ext uri="{FF2B5EF4-FFF2-40B4-BE49-F238E27FC236}">
                <a16:creationId xmlns:a16="http://schemas.microsoft.com/office/drawing/2014/main" id="{B1A4926E-6333-4495-9843-1B35F0FA3D39}"/>
              </a:ext>
            </a:extLst>
          </p:cNvPr>
          <p:cNvSpPr/>
          <p:nvPr/>
        </p:nvSpPr>
        <p:spPr>
          <a:xfrm>
            <a:off x="3931096"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YYY</a:t>
            </a:r>
          </a:p>
        </p:txBody>
      </p:sp>
    </p:spTree>
    <p:extLst>
      <p:ext uri="{BB962C8B-B14F-4D97-AF65-F5344CB8AC3E}">
        <p14:creationId xmlns:p14="http://schemas.microsoft.com/office/powerpoint/2010/main" val="296824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Concept de base</a:t>
            </a:r>
          </a:p>
        </p:txBody>
      </p:sp>
      <p:pic>
        <p:nvPicPr>
          <p:cNvPr id="4" name="Graphique 3" descr="Internet">
            <a:extLst>
              <a:ext uri="{FF2B5EF4-FFF2-40B4-BE49-F238E27FC236}">
                <a16:creationId xmlns:a16="http://schemas.microsoft.com/office/drawing/2014/main" id="{DEAEBD52-B061-4A96-8E51-9C3905A400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7180" y="1905001"/>
            <a:ext cx="4114800" cy="4114800"/>
          </a:xfrm>
          <a:prstGeom prst="rect">
            <a:avLst/>
          </a:prstGeom>
        </p:spPr>
      </p:pic>
      <p:sp>
        <p:nvSpPr>
          <p:cNvPr id="3" name="Espace réservé du texte 2"/>
          <p:cNvSpPr>
            <a:spLocks noGrp="1"/>
          </p:cNvSpPr>
          <p:nvPr>
            <p:ph sz="half" idx="2"/>
          </p:nvPr>
        </p:nvSpPr>
        <p:spPr>
          <a:xfrm>
            <a:off x="6229183" y="1905001"/>
            <a:ext cx="4419600" cy="4114800"/>
          </a:xfrm>
          <a:prstGeom prst="rect">
            <a:avLst/>
          </a:prstGeom>
        </p:spPr>
        <p:txBody>
          <a:bodyPr rtlCol="0">
            <a:normAutofit/>
          </a:bodyPr>
          <a:lstStyle/>
          <a:p>
            <a:r>
              <a:rPr lang="fr-FR" dirty="0"/>
              <a:t>Dans un souci de performance, un réseau TCP/IP sera subdivisé en sous-réseaux. Ainsi, une adresse IP possédera deux parties : une partie réseau situé au début de l'adresse et une partie hôte située à la fin de l'adresse.</a:t>
            </a:r>
          </a:p>
        </p:txBody>
      </p:sp>
      <p:sp>
        <p:nvSpPr>
          <p:cNvPr id="5" name="Rectangle 4">
            <a:extLst>
              <a:ext uri="{FF2B5EF4-FFF2-40B4-BE49-F238E27FC236}">
                <a16:creationId xmlns:a16="http://schemas.microsoft.com/office/drawing/2014/main" id="{90EA0A36-702A-4B91-8252-BB492F1D1EC9}"/>
              </a:ext>
            </a:extLst>
          </p:cNvPr>
          <p:cNvSpPr/>
          <p:nvPr/>
        </p:nvSpPr>
        <p:spPr>
          <a:xfrm>
            <a:off x="206064"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0 à 255</a:t>
            </a:r>
          </a:p>
        </p:txBody>
      </p:sp>
      <p:sp>
        <p:nvSpPr>
          <p:cNvPr id="6" name="Rectangle 5">
            <a:extLst>
              <a:ext uri="{FF2B5EF4-FFF2-40B4-BE49-F238E27FC236}">
                <a16:creationId xmlns:a16="http://schemas.microsoft.com/office/drawing/2014/main" id="{163B0383-AD74-423D-ACAA-749E8D348A1A}"/>
              </a:ext>
            </a:extLst>
          </p:cNvPr>
          <p:cNvSpPr/>
          <p:nvPr/>
        </p:nvSpPr>
        <p:spPr>
          <a:xfrm>
            <a:off x="2068580"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0 à 255</a:t>
            </a:r>
          </a:p>
        </p:txBody>
      </p:sp>
      <p:sp>
        <p:nvSpPr>
          <p:cNvPr id="7" name="Rectangle 6">
            <a:extLst>
              <a:ext uri="{FF2B5EF4-FFF2-40B4-BE49-F238E27FC236}">
                <a16:creationId xmlns:a16="http://schemas.microsoft.com/office/drawing/2014/main" id="{54D388BC-F856-437C-9230-DA8A4BE4383E}"/>
              </a:ext>
            </a:extLst>
          </p:cNvPr>
          <p:cNvSpPr/>
          <p:nvPr/>
        </p:nvSpPr>
        <p:spPr>
          <a:xfrm>
            <a:off x="5793613"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0 à 255</a:t>
            </a:r>
          </a:p>
        </p:txBody>
      </p:sp>
      <p:sp>
        <p:nvSpPr>
          <p:cNvPr id="8" name="Rectangle 7">
            <a:extLst>
              <a:ext uri="{FF2B5EF4-FFF2-40B4-BE49-F238E27FC236}">
                <a16:creationId xmlns:a16="http://schemas.microsoft.com/office/drawing/2014/main" id="{B1A4926E-6333-4495-9843-1B35F0FA3D39}"/>
              </a:ext>
            </a:extLst>
          </p:cNvPr>
          <p:cNvSpPr/>
          <p:nvPr/>
        </p:nvSpPr>
        <p:spPr>
          <a:xfrm>
            <a:off x="3931096" y="5470343"/>
            <a:ext cx="1656184" cy="6549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0 à 255</a:t>
            </a:r>
          </a:p>
        </p:txBody>
      </p:sp>
      <p:sp>
        <p:nvSpPr>
          <p:cNvPr id="9" name="Ellipse 8">
            <a:extLst>
              <a:ext uri="{FF2B5EF4-FFF2-40B4-BE49-F238E27FC236}">
                <a16:creationId xmlns:a16="http://schemas.microsoft.com/office/drawing/2014/main" id="{6F08DBCF-1D18-4A26-BC61-C101B765E697}"/>
              </a:ext>
            </a:extLst>
          </p:cNvPr>
          <p:cNvSpPr/>
          <p:nvPr/>
        </p:nvSpPr>
        <p:spPr>
          <a:xfrm>
            <a:off x="1882979" y="5725820"/>
            <a:ext cx="144016" cy="1440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a:extLst>
              <a:ext uri="{FF2B5EF4-FFF2-40B4-BE49-F238E27FC236}">
                <a16:creationId xmlns:a16="http://schemas.microsoft.com/office/drawing/2014/main" id="{5A045E4A-BD43-4C40-A427-CE8001B060A5}"/>
              </a:ext>
            </a:extLst>
          </p:cNvPr>
          <p:cNvSpPr/>
          <p:nvPr/>
        </p:nvSpPr>
        <p:spPr>
          <a:xfrm>
            <a:off x="3745106" y="5743405"/>
            <a:ext cx="144016" cy="1440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Ellipse 10">
            <a:extLst>
              <a:ext uri="{FF2B5EF4-FFF2-40B4-BE49-F238E27FC236}">
                <a16:creationId xmlns:a16="http://schemas.microsoft.com/office/drawing/2014/main" id="{1C630544-18F1-47AF-B3B9-A2DA8433B551}"/>
              </a:ext>
            </a:extLst>
          </p:cNvPr>
          <p:cNvSpPr/>
          <p:nvPr/>
        </p:nvSpPr>
        <p:spPr>
          <a:xfrm>
            <a:off x="5618438" y="5725820"/>
            <a:ext cx="144016" cy="1440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55105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Les classes d’adresse IP</a:t>
            </a:r>
          </a:p>
        </p:txBody>
      </p:sp>
      <p:pic>
        <p:nvPicPr>
          <p:cNvPr id="5" name="Image 4">
            <a:extLst>
              <a:ext uri="{FF2B5EF4-FFF2-40B4-BE49-F238E27FC236}">
                <a16:creationId xmlns:a16="http://schemas.microsoft.com/office/drawing/2014/main" id="{5C29F1C2-06EC-48A1-B1A2-A700B8B18319}"/>
              </a:ext>
            </a:extLst>
          </p:cNvPr>
          <p:cNvPicPr>
            <a:picLocks noChangeAspect="1"/>
          </p:cNvPicPr>
          <p:nvPr/>
        </p:nvPicPr>
        <p:blipFill>
          <a:blip r:embed="rId4"/>
          <a:stretch>
            <a:fillRect/>
          </a:stretch>
        </p:blipFill>
        <p:spPr>
          <a:xfrm>
            <a:off x="1657180" y="1905001"/>
            <a:ext cx="4114800" cy="4114800"/>
          </a:xfrm>
          <a:prstGeom prst="rect">
            <a:avLst/>
          </a:prstGeom>
          <a:noFill/>
        </p:spPr>
      </p:pic>
      <p:sp>
        <p:nvSpPr>
          <p:cNvPr id="3" name="Espace réservé du texte 2"/>
          <p:cNvSpPr>
            <a:spLocks noGrp="1"/>
          </p:cNvSpPr>
          <p:nvPr>
            <p:ph sz="half" idx="2"/>
          </p:nvPr>
        </p:nvSpPr>
        <p:spPr>
          <a:xfrm>
            <a:off x="6229183" y="1905001"/>
            <a:ext cx="4419600" cy="4114800"/>
          </a:xfrm>
          <a:prstGeom prst="rect">
            <a:avLst/>
          </a:prstGeom>
        </p:spPr>
        <p:txBody>
          <a:bodyPr rtlCol="0">
            <a:normAutofit/>
          </a:bodyPr>
          <a:lstStyle/>
          <a:p>
            <a:r>
              <a:rPr lang="fr-FR" dirty="0"/>
              <a:t> Toutes les adresses IP sont réparties sous différentes classes. À chaque classe correspond un nombre déterminé de bits pour le réseau et pour la machine. Ce sont principalement les classe A à C qui sont couramment utilisées. Les classes D et E sont réservées à des usages particuliers.</a:t>
            </a:r>
          </a:p>
        </p:txBody>
      </p:sp>
    </p:spTree>
    <p:extLst>
      <p:ext uri="{BB962C8B-B14F-4D97-AF65-F5344CB8AC3E}">
        <p14:creationId xmlns:p14="http://schemas.microsoft.com/office/powerpoint/2010/main" val="323942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22413" y="381000"/>
            <a:ext cx="9144001" cy="1371600"/>
          </a:xfrm>
          <a:prstGeom prst="rect">
            <a:avLst/>
          </a:prstGeom>
        </p:spPr>
        <p:txBody>
          <a:bodyPr rtlCol="0" anchor="b">
            <a:normAutofit/>
          </a:bodyPr>
          <a:lstStyle/>
          <a:p>
            <a:pPr rtl="0"/>
            <a:r>
              <a:rPr lang="fr-FR" dirty="0"/>
              <a:t>Les classes d’adresse IP</a:t>
            </a:r>
          </a:p>
        </p:txBody>
      </p:sp>
      <p:pic>
        <p:nvPicPr>
          <p:cNvPr id="5" name="Image 4">
            <a:extLst>
              <a:ext uri="{FF2B5EF4-FFF2-40B4-BE49-F238E27FC236}">
                <a16:creationId xmlns:a16="http://schemas.microsoft.com/office/drawing/2014/main" id="{5C29F1C2-06EC-48A1-B1A2-A700B8B18319}"/>
              </a:ext>
            </a:extLst>
          </p:cNvPr>
          <p:cNvPicPr>
            <a:picLocks noChangeAspect="1"/>
          </p:cNvPicPr>
          <p:nvPr/>
        </p:nvPicPr>
        <p:blipFill>
          <a:blip r:embed="rId4"/>
          <a:stretch>
            <a:fillRect/>
          </a:stretch>
        </p:blipFill>
        <p:spPr>
          <a:xfrm>
            <a:off x="1657180" y="1905001"/>
            <a:ext cx="4114800" cy="4114800"/>
          </a:xfrm>
          <a:prstGeom prst="rect">
            <a:avLst/>
          </a:prstGeom>
          <a:noFill/>
        </p:spPr>
      </p:pic>
      <p:sp>
        <p:nvSpPr>
          <p:cNvPr id="3" name="Espace réservé du texte 2"/>
          <p:cNvSpPr>
            <a:spLocks noGrp="1"/>
          </p:cNvSpPr>
          <p:nvPr>
            <p:ph sz="half" idx="2"/>
          </p:nvPr>
        </p:nvSpPr>
        <p:spPr>
          <a:xfrm>
            <a:off x="6229182" y="1905001"/>
            <a:ext cx="5625869" cy="4114800"/>
          </a:xfrm>
          <a:prstGeom prst="rect">
            <a:avLst/>
          </a:prstGeom>
        </p:spPr>
        <p:txBody>
          <a:bodyPr rtlCol="0">
            <a:normAutofit/>
          </a:bodyPr>
          <a:lstStyle/>
          <a:p>
            <a:r>
              <a:rPr lang="fr-FR" dirty="0"/>
              <a:t> Classe A </a:t>
            </a:r>
          </a:p>
          <a:p>
            <a:pPr lvl="1"/>
            <a:r>
              <a:rPr lang="fr-FR" dirty="0"/>
              <a:t>Exemple :</a:t>
            </a:r>
          </a:p>
          <a:p>
            <a:pPr lvl="2"/>
            <a:r>
              <a:rPr lang="fr-FR" dirty="0"/>
              <a:t>0XXXXXXX.YYYYYYYY.YYYYYYYY.YYYYYYYY</a:t>
            </a:r>
          </a:p>
        </p:txBody>
      </p:sp>
    </p:spTree>
    <p:extLst>
      <p:ext uri="{BB962C8B-B14F-4D97-AF65-F5344CB8AC3E}">
        <p14:creationId xmlns:p14="http://schemas.microsoft.com/office/powerpoint/2010/main" val="24272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unnel bleu numérique 16: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905_TF02895261_TF02895261.potx" id="{D591E305-304E-4F08-83F3-B9147EDAAFB5}" vid="{F4994B82-D552-431A-8540-55AA87CE1401}"/>
    </a:ext>
  </a:extLst>
</a:theme>
</file>

<file path=ppt/theme/theme2.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Personnalisé</PresentationFormat>
  <Paragraphs>84</Paragraphs>
  <Slides>13</Slides>
  <Notes>12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13</vt:i4>
      </vt:variant>
    </vt:vector>
  </HeadingPairs>
  <TitlesOfParts>
    <vt:vector size="16" baseType="lpstr">
      <vt:lpstr>Arial</vt:lpstr>
      <vt:lpstr>Corbel</vt:lpstr>
      <vt:lpstr>Tunnel bleu numérique 16:9</vt:lpstr>
      <vt:lpstr>L’adressage IP</vt:lpstr>
      <vt:lpstr>Présentation PowerPoint</vt:lpstr>
      <vt:lpstr>Concept de base</vt:lpstr>
      <vt:lpstr>Concept de base</vt:lpstr>
      <vt:lpstr>Concept de base</vt:lpstr>
      <vt:lpstr>Concept de base</vt:lpstr>
      <vt:lpstr>Concept de base</vt:lpstr>
      <vt:lpstr>Les classes d’adresse IP</vt:lpstr>
      <vt:lpstr>Les classes d’adresse IP</vt:lpstr>
      <vt:lpstr>Présentation PowerPoint</vt:lpstr>
      <vt:lpstr>Les classes d’adresse IP</vt:lpstr>
      <vt:lpstr>Les classes d’adresse IP</vt:lpstr>
      <vt:lpstr>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2019-07-08T14:10:51Z</dcterms:created>
  <dcterms:modified xsi:type="dcterms:W3CDTF">2019-07-08T14:42:27Z</dcterms:modified>
</cp:coreProperties>
</file>